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2"/>
  </p:notesMasterIdLst>
  <p:sldIdLst>
    <p:sldId id="256" r:id="rId3"/>
    <p:sldId id="364" r:id="rId4"/>
    <p:sldId id="317" r:id="rId5"/>
    <p:sldId id="322" r:id="rId6"/>
    <p:sldId id="345" r:id="rId7"/>
    <p:sldId id="343" r:id="rId8"/>
    <p:sldId id="346" r:id="rId9"/>
    <p:sldId id="325" r:id="rId10"/>
    <p:sldId id="327" r:id="rId11"/>
    <p:sldId id="328" r:id="rId12"/>
    <p:sldId id="329" r:id="rId13"/>
    <p:sldId id="354" r:id="rId14"/>
    <p:sldId id="355" r:id="rId15"/>
    <p:sldId id="356" r:id="rId16"/>
    <p:sldId id="338" r:id="rId17"/>
    <p:sldId id="397" r:id="rId18"/>
    <p:sldId id="432" r:id="rId19"/>
    <p:sldId id="379" r:id="rId20"/>
    <p:sldId id="348" r:id="rId21"/>
    <p:sldId id="358" r:id="rId22"/>
    <p:sldId id="349" r:id="rId23"/>
    <p:sldId id="380" r:id="rId24"/>
    <p:sldId id="429" r:id="rId25"/>
    <p:sldId id="430" r:id="rId26"/>
    <p:sldId id="428" r:id="rId27"/>
    <p:sldId id="431" r:id="rId28"/>
    <p:sldId id="427" r:id="rId29"/>
    <p:sldId id="395" r:id="rId30"/>
    <p:sldId id="29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rvey Introduction" id="{0E2D4FCB-258D-6A4A-8B5B-7C978AFC0B0E}">
          <p14:sldIdLst>
            <p14:sldId id="256"/>
            <p14:sldId id="364"/>
            <p14:sldId id="317"/>
          </p14:sldIdLst>
        </p14:section>
        <p14:section name="Practice Characteristics" id="{5C65ED49-EFFD-264E-AD7D-E13DD89E6DA3}">
          <p14:sldIdLst>
            <p14:sldId id="322"/>
            <p14:sldId id="345"/>
            <p14:sldId id="343"/>
          </p14:sldIdLst>
        </p14:section>
        <p14:section name="Recruitment &amp; Retention" id="{F38AAA50-0289-6C47-BE06-182A88F0D4D6}">
          <p14:sldIdLst>
            <p14:sldId id="346"/>
            <p14:sldId id="325"/>
            <p14:sldId id="327"/>
          </p14:sldIdLst>
        </p14:section>
        <p14:section name="Staffing Adequacy" id="{075B115C-3E49-D143-9A02-2C7FA3F2497A}">
          <p14:sldIdLst>
            <p14:sldId id="328"/>
            <p14:sldId id="329"/>
            <p14:sldId id="354"/>
            <p14:sldId id="355"/>
            <p14:sldId id="356"/>
            <p14:sldId id="338"/>
            <p14:sldId id="397"/>
            <p14:sldId id="432"/>
            <p14:sldId id="379"/>
            <p14:sldId id="348"/>
            <p14:sldId id="358"/>
            <p14:sldId id="349"/>
            <p14:sldId id="380"/>
            <p14:sldId id="429"/>
            <p14:sldId id="430"/>
            <p14:sldId id="428"/>
            <p14:sldId id="431"/>
            <p14:sldId id="427"/>
            <p14:sldId id="395"/>
            <p14:sldId id="2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FA3C28-3827-AB81-C401-7D8D4834C2B0}" name="Ellen Schenk" initials="ES" userId="Nx1PvhyXX2PsGJFGm0krq5fx04dvo1lGIJhWhLrXTe0=" providerId="None"/>
  <p188:author id="{D99C87D7-FBE8-B446-19D9-9BB8C6CB4FA0}" name="Clese Elaine Erikson" initials="CE" userId="2jUQaugiBSdVvUZaYWglUWn3k3ua3BoQm+u+FLMB4d4=" providerId="None"/>
  <p188:author id="{213181F4-1930-F2E5-0B92-C851424F14B4}" name="Schenk, Ellen" initials="SE" userId="S::eschenk@gwu.edu::07393d2e-83f2-4421-b298-bd386893187d" providerId="AD"/>
  <p188:author id="{25DBBEF8-E447-7408-5FED-B84959E3BEC2}" name="Leah Masselink" initials="LM" userId="e8wDt7coFRlmxHLGwe9tZ5FyB1gyNdLBeeO9DwrvQNw="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mily Bass" initials="E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55" autoAdjust="0"/>
    <p:restoredTop sz="92929" autoAdjust="0"/>
  </p:normalViewPr>
  <p:slideViewPr>
    <p:cSldViewPr snapToGrid="0">
      <p:cViewPr varScale="1">
        <p:scale>
          <a:sx n="75" d="100"/>
          <a:sy n="75" d="100"/>
        </p:scale>
        <p:origin x="979" y="48"/>
      </p:cViewPr>
      <p:guideLst/>
    </p:cSldViewPr>
  </p:slideViewPr>
  <p:notesTextViewPr>
    <p:cViewPr>
      <p:scale>
        <a:sx n="1" d="1"/>
        <a:sy n="1" d="1"/>
      </p:scale>
      <p:origin x="0" y="0"/>
    </p:cViewPr>
  </p:notesTextViewPr>
  <p:notesViewPr>
    <p:cSldViewPr snapToGrid="0">
      <p:cViewPr varScale="1">
        <p:scale>
          <a:sx n="112" d="100"/>
          <a:sy n="112" d="100"/>
        </p:scale>
        <p:origin x="348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ED337-A47A-4A0E-9BFC-D0E0B1681122}" type="datetimeFigureOut">
              <a:rPr lang="en-US" smtClean="0"/>
              <a:t>5/20/2022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4D9468-826D-4CF1-9901-7BC67C9DAC6A}" type="slidenum">
              <a:rPr lang="en-US" smtClean="0"/>
              <a:t>‹#›</a:t>
            </a:fld>
            <a:endParaRPr lang="en-US"/>
          </a:p>
        </p:txBody>
      </p:sp>
    </p:spTree>
    <p:extLst>
      <p:ext uri="{BB962C8B-B14F-4D97-AF65-F5344CB8AC3E}">
        <p14:creationId xmlns:p14="http://schemas.microsoft.com/office/powerpoint/2010/main" val="1621533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4D9468-826D-4CF1-9901-7BC67C9DAC6A}" type="slidenum">
              <a:rPr lang="en-US" smtClean="0"/>
              <a:t>10</a:t>
            </a:fld>
            <a:endParaRPr lang="en-US"/>
          </a:p>
        </p:txBody>
      </p:sp>
    </p:spTree>
    <p:extLst>
      <p:ext uri="{BB962C8B-B14F-4D97-AF65-F5344CB8AC3E}">
        <p14:creationId xmlns:p14="http://schemas.microsoft.com/office/powerpoint/2010/main" val="3706977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4D9468-826D-4CF1-9901-7BC67C9DAC6A}" type="slidenum">
              <a:rPr lang="en-US" smtClean="0"/>
              <a:t>17</a:t>
            </a:fld>
            <a:endParaRPr lang="en-US"/>
          </a:p>
        </p:txBody>
      </p:sp>
    </p:spTree>
    <p:extLst>
      <p:ext uri="{BB962C8B-B14F-4D97-AF65-F5344CB8AC3E}">
        <p14:creationId xmlns:p14="http://schemas.microsoft.com/office/powerpoint/2010/main" val="33898088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water, boat, man, playing&#10;&#10;Description automatically generated">
            <a:extLst>
              <a:ext uri="{FF2B5EF4-FFF2-40B4-BE49-F238E27FC236}">
                <a16:creationId xmlns:a16="http://schemas.microsoft.com/office/drawing/2014/main" id="{992AC79E-CC2D-D44B-BD3B-E5373503F0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555" r="1" b="1"/>
          <a:stretch/>
        </p:blipFill>
        <p:spPr>
          <a:xfrm>
            <a:off x="-388863" y="-2170"/>
            <a:ext cx="12191980" cy="6857990"/>
          </a:xfrm>
          <a:prstGeom prst="rect">
            <a:avLst/>
          </a:prstGeom>
        </p:spPr>
      </p:pic>
      <p:sp>
        <p:nvSpPr>
          <p:cNvPr id="2" name="Title 1">
            <a:extLst>
              <a:ext uri="{FF2B5EF4-FFF2-40B4-BE49-F238E27FC236}">
                <a16:creationId xmlns:a16="http://schemas.microsoft.com/office/drawing/2014/main" id="{383A256B-27D6-4560-8BD6-D8B9B2758E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15A0D0-F763-46A5-9EB2-7EDC00FF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875DCA-7A86-4242-BF62-9C2E48C58171}"/>
              </a:ext>
            </a:extLst>
          </p:cNvPr>
          <p:cNvSpPr>
            <a:spLocks noGrp="1"/>
          </p:cNvSpPr>
          <p:nvPr>
            <p:ph type="dt" sz="half" idx="10"/>
          </p:nvPr>
        </p:nvSpPr>
        <p:spPr>
          <a:xfrm>
            <a:off x="8878614" y="6351761"/>
            <a:ext cx="2743200" cy="365125"/>
          </a:xfrm>
        </p:spPr>
        <p:txBody>
          <a:bodyPr/>
          <a:lstStyle/>
          <a:p>
            <a:fld id="{3C811CBF-03F2-4FE4-A830-CAC2916B3AFF}" type="datetimeFigureOut">
              <a:rPr lang="en-US" smtClean="0"/>
              <a:t>5/20/2022</a:t>
            </a:fld>
            <a:endParaRPr lang="en-US"/>
          </a:p>
        </p:txBody>
      </p:sp>
      <p:pic>
        <p:nvPicPr>
          <p:cNvPr id="9" name="Picture 8" descr="A close up of a sign&#10;&#10;Description automatically generated">
            <a:extLst>
              <a:ext uri="{FF2B5EF4-FFF2-40B4-BE49-F238E27FC236}">
                <a16:creationId xmlns:a16="http://schemas.microsoft.com/office/drawing/2014/main" id="{B2A3C0D1-D160-E941-A564-2C41D32CEF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606246"/>
            <a:ext cx="2632709" cy="1115229"/>
          </a:xfrm>
          <a:prstGeom prst="rect">
            <a:avLst/>
          </a:prstGeom>
        </p:spPr>
      </p:pic>
      <p:sp>
        <p:nvSpPr>
          <p:cNvPr id="10" name="Footer Placeholder 9">
            <a:extLst>
              <a:ext uri="{FF2B5EF4-FFF2-40B4-BE49-F238E27FC236}">
                <a16:creationId xmlns:a16="http://schemas.microsoft.com/office/drawing/2014/main" id="{F2E2763C-610D-FF44-B5D2-BF2EE120A70A}"/>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8231AFBA-6F1A-E64D-B1A7-C37CA0D9DE8E}"/>
              </a:ext>
            </a:extLst>
          </p:cNvPr>
          <p:cNvSpPr>
            <a:spLocks noGrp="1"/>
          </p:cNvSpPr>
          <p:nvPr>
            <p:ph type="sldNum" sz="quarter" idx="12"/>
          </p:nvPr>
        </p:nvSpPr>
        <p:spPr/>
        <p:txBody>
          <a:bodyPr/>
          <a:lstStyle/>
          <a:p>
            <a:fld id="{6A1F827F-4488-4BBE-A601-36D3BEA7849D}" type="slidenum">
              <a:rPr lang="en-US" smtClean="0"/>
              <a:t>‹#›</a:t>
            </a:fld>
            <a:endParaRPr lang="en-US"/>
          </a:p>
        </p:txBody>
      </p:sp>
    </p:spTree>
    <p:extLst>
      <p:ext uri="{BB962C8B-B14F-4D97-AF65-F5344CB8AC3E}">
        <p14:creationId xmlns:p14="http://schemas.microsoft.com/office/powerpoint/2010/main" val="158732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A256B-27D6-4560-8BD6-D8B9B2758E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15A0D0-F763-46A5-9EB2-7EDC00FF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875DCA-7A86-4242-BF62-9C2E48C58171}"/>
              </a:ext>
            </a:extLst>
          </p:cNvPr>
          <p:cNvSpPr>
            <a:spLocks noGrp="1"/>
          </p:cNvSpPr>
          <p:nvPr>
            <p:ph type="dt" sz="half" idx="10"/>
          </p:nvPr>
        </p:nvSpPr>
        <p:spPr/>
        <p:txBody>
          <a:bodyPr/>
          <a:lstStyle/>
          <a:p>
            <a:fld id="{3C811CBF-03F2-4FE4-A830-CAC2916B3AFF}" type="datetimeFigureOut">
              <a:rPr lang="en-US" smtClean="0"/>
              <a:t>5/20/2022</a:t>
            </a:fld>
            <a:endParaRPr lang="en-US"/>
          </a:p>
        </p:txBody>
      </p:sp>
      <p:sp>
        <p:nvSpPr>
          <p:cNvPr id="5" name="Footer Placeholder 4">
            <a:extLst>
              <a:ext uri="{FF2B5EF4-FFF2-40B4-BE49-F238E27FC236}">
                <a16:creationId xmlns:a16="http://schemas.microsoft.com/office/drawing/2014/main" id="{AF8C519C-4C25-46A8-ACD0-DD418BED7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F1375-7AC1-4999-8286-12182C315D50}"/>
              </a:ext>
            </a:extLst>
          </p:cNvPr>
          <p:cNvSpPr>
            <a:spLocks noGrp="1"/>
          </p:cNvSpPr>
          <p:nvPr>
            <p:ph type="sldNum" sz="quarter" idx="12"/>
          </p:nvPr>
        </p:nvSpPr>
        <p:spPr/>
        <p:txBody>
          <a:bodyPr/>
          <a:lstStyle/>
          <a:p>
            <a:fld id="{6A1F827F-4488-4BBE-A601-36D3BEA7849D}" type="slidenum">
              <a:rPr lang="en-US" smtClean="0"/>
              <a:t>‹#›</a:t>
            </a:fld>
            <a:endParaRPr lang="en-US"/>
          </a:p>
        </p:txBody>
      </p:sp>
    </p:spTree>
    <p:extLst>
      <p:ext uri="{BB962C8B-B14F-4D97-AF65-F5344CB8AC3E}">
        <p14:creationId xmlns:p14="http://schemas.microsoft.com/office/powerpoint/2010/main" val="757272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21667-2A84-4EC9-9122-93DB06BDAA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1AAAF5-9B88-4E22-AD1A-01B80AF1A2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D9641-3C96-4648-A049-4F46E17434C4}"/>
              </a:ext>
            </a:extLst>
          </p:cNvPr>
          <p:cNvSpPr>
            <a:spLocks noGrp="1"/>
          </p:cNvSpPr>
          <p:nvPr>
            <p:ph type="dt" sz="half" idx="10"/>
          </p:nvPr>
        </p:nvSpPr>
        <p:spPr/>
        <p:txBody>
          <a:bodyPr/>
          <a:lstStyle/>
          <a:p>
            <a:fld id="{3C811CBF-03F2-4FE4-A830-CAC2916B3AFF}" type="datetimeFigureOut">
              <a:rPr lang="en-US" smtClean="0"/>
              <a:t>5/20/2022</a:t>
            </a:fld>
            <a:endParaRPr lang="en-US"/>
          </a:p>
        </p:txBody>
      </p:sp>
      <p:sp>
        <p:nvSpPr>
          <p:cNvPr id="5" name="Footer Placeholder 4">
            <a:extLst>
              <a:ext uri="{FF2B5EF4-FFF2-40B4-BE49-F238E27FC236}">
                <a16:creationId xmlns:a16="http://schemas.microsoft.com/office/drawing/2014/main" id="{4CDDFA89-941F-4D45-82B2-7A92AA196A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AFEFE-714D-4970-A08B-538CE9D5796D}"/>
              </a:ext>
            </a:extLst>
          </p:cNvPr>
          <p:cNvSpPr>
            <a:spLocks noGrp="1"/>
          </p:cNvSpPr>
          <p:nvPr>
            <p:ph type="sldNum" sz="quarter" idx="12"/>
          </p:nvPr>
        </p:nvSpPr>
        <p:spPr/>
        <p:txBody>
          <a:bodyPr/>
          <a:lstStyle/>
          <a:p>
            <a:fld id="{6A1F827F-4488-4BBE-A601-36D3BEA7849D}" type="slidenum">
              <a:rPr lang="en-US" smtClean="0"/>
              <a:t>‹#›</a:t>
            </a:fld>
            <a:endParaRPr lang="en-US"/>
          </a:p>
        </p:txBody>
      </p:sp>
    </p:spTree>
    <p:extLst>
      <p:ext uri="{BB962C8B-B14F-4D97-AF65-F5344CB8AC3E}">
        <p14:creationId xmlns:p14="http://schemas.microsoft.com/office/powerpoint/2010/main" val="2755815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DE4E2-ADC4-41FA-A9AA-6738B12FBE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DF03FB-CEA3-487E-989B-2BB835278F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5D3C44-B0BE-4A4E-B0A3-7E63DB096032}"/>
              </a:ext>
            </a:extLst>
          </p:cNvPr>
          <p:cNvSpPr>
            <a:spLocks noGrp="1"/>
          </p:cNvSpPr>
          <p:nvPr>
            <p:ph type="dt" sz="half" idx="10"/>
          </p:nvPr>
        </p:nvSpPr>
        <p:spPr/>
        <p:txBody>
          <a:bodyPr/>
          <a:lstStyle/>
          <a:p>
            <a:fld id="{3C811CBF-03F2-4FE4-A830-CAC2916B3AFF}" type="datetimeFigureOut">
              <a:rPr lang="en-US" smtClean="0"/>
              <a:t>5/20/2022</a:t>
            </a:fld>
            <a:endParaRPr lang="en-US"/>
          </a:p>
        </p:txBody>
      </p:sp>
      <p:sp>
        <p:nvSpPr>
          <p:cNvPr id="5" name="Footer Placeholder 4">
            <a:extLst>
              <a:ext uri="{FF2B5EF4-FFF2-40B4-BE49-F238E27FC236}">
                <a16:creationId xmlns:a16="http://schemas.microsoft.com/office/drawing/2014/main" id="{F8D63DC0-C66E-49D9-81D1-8636D3064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6E065-14D0-4123-90A6-CF3037ABE9F5}"/>
              </a:ext>
            </a:extLst>
          </p:cNvPr>
          <p:cNvSpPr>
            <a:spLocks noGrp="1"/>
          </p:cNvSpPr>
          <p:nvPr>
            <p:ph type="sldNum" sz="quarter" idx="12"/>
          </p:nvPr>
        </p:nvSpPr>
        <p:spPr/>
        <p:txBody>
          <a:bodyPr/>
          <a:lstStyle/>
          <a:p>
            <a:fld id="{6A1F827F-4488-4BBE-A601-36D3BEA7849D}" type="slidenum">
              <a:rPr lang="en-US" smtClean="0"/>
              <a:t>‹#›</a:t>
            </a:fld>
            <a:endParaRPr lang="en-US"/>
          </a:p>
        </p:txBody>
      </p:sp>
    </p:spTree>
    <p:extLst>
      <p:ext uri="{BB962C8B-B14F-4D97-AF65-F5344CB8AC3E}">
        <p14:creationId xmlns:p14="http://schemas.microsoft.com/office/powerpoint/2010/main" val="345132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84A19-9D62-44C9-9B99-04BD8E3D80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9BDA53-035F-4F83-B133-06F205EE0B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AAA529-C0A4-441D-AC2B-4A2A7DAD0A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BF31CC-F4A6-4A5E-8035-08E57EE6A6F7}"/>
              </a:ext>
            </a:extLst>
          </p:cNvPr>
          <p:cNvSpPr>
            <a:spLocks noGrp="1"/>
          </p:cNvSpPr>
          <p:nvPr>
            <p:ph type="dt" sz="half" idx="10"/>
          </p:nvPr>
        </p:nvSpPr>
        <p:spPr/>
        <p:txBody>
          <a:bodyPr/>
          <a:lstStyle/>
          <a:p>
            <a:fld id="{3C811CBF-03F2-4FE4-A830-CAC2916B3AFF}" type="datetimeFigureOut">
              <a:rPr lang="en-US" smtClean="0"/>
              <a:t>5/20/2022</a:t>
            </a:fld>
            <a:endParaRPr lang="en-US"/>
          </a:p>
        </p:txBody>
      </p:sp>
      <p:sp>
        <p:nvSpPr>
          <p:cNvPr id="6" name="Footer Placeholder 5">
            <a:extLst>
              <a:ext uri="{FF2B5EF4-FFF2-40B4-BE49-F238E27FC236}">
                <a16:creationId xmlns:a16="http://schemas.microsoft.com/office/drawing/2014/main" id="{6AA57D89-0771-40A0-9754-B7AE4E6A23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D6396B-92D9-4E8E-9DF7-1AECC0F538D4}"/>
              </a:ext>
            </a:extLst>
          </p:cNvPr>
          <p:cNvSpPr>
            <a:spLocks noGrp="1"/>
          </p:cNvSpPr>
          <p:nvPr>
            <p:ph type="sldNum" sz="quarter" idx="12"/>
          </p:nvPr>
        </p:nvSpPr>
        <p:spPr/>
        <p:txBody>
          <a:bodyPr/>
          <a:lstStyle/>
          <a:p>
            <a:fld id="{6A1F827F-4488-4BBE-A601-36D3BEA7849D}" type="slidenum">
              <a:rPr lang="en-US" smtClean="0"/>
              <a:t>‹#›</a:t>
            </a:fld>
            <a:endParaRPr lang="en-US"/>
          </a:p>
        </p:txBody>
      </p:sp>
    </p:spTree>
    <p:extLst>
      <p:ext uri="{BB962C8B-B14F-4D97-AF65-F5344CB8AC3E}">
        <p14:creationId xmlns:p14="http://schemas.microsoft.com/office/powerpoint/2010/main" val="346358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A6B08-DFF0-48E9-99C9-6DE929DEFD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AB4D03-3F37-46AD-BAF7-FC90335987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5E13C7-1804-4046-8878-2D8B0A7D86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72F308-EE7A-4BEA-8943-674A462D52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DE29B0-2129-4863-B173-70BB8ED1B7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7B9660-1401-468D-BB6B-6C0E287383F3}"/>
              </a:ext>
            </a:extLst>
          </p:cNvPr>
          <p:cNvSpPr>
            <a:spLocks noGrp="1"/>
          </p:cNvSpPr>
          <p:nvPr>
            <p:ph type="dt" sz="half" idx="10"/>
          </p:nvPr>
        </p:nvSpPr>
        <p:spPr/>
        <p:txBody>
          <a:bodyPr/>
          <a:lstStyle/>
          <a:p>
            <a:fld id="{3C811CBF-03F2-4FE4-A830-CAC2916B3AFF}" type="datetimeFigureOut">
              <a:rPr lang="en-US" smtClean="0"/>
              <a:t>5/20/2022</a:t>
            </a:fld>
            <a:endParaRPr lang="en-US"/>
          </a:p>
        </p:txBody>
      </p:sp>
      <p:sp>
        <p:nvSpPr>
          <p:cNvPr id="8" name="Footer Placeholder 7">
            <a:extLst>
              <a:ext uri="{FF2B5EF4-FFF2-40B4-BE49-F238E27FC236}">
                <a16:creationId xmlns:a16="http://schemas.microsoft.com/office/drawing/2014/main" id="{31496D40-17A9-475E-B8C7-88E836747D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BD4DCF-8AB0-4C21-8686-00BD87B2CA6A}"/>
              </a:ext>
            </a:extLst>
          </p:cNvPr>
          <p:cNvSpPr>
            <a:spLocks noGrp="1"/>
          </p:cNvSpPr>
          <p:nvPr>
            <p:ph type="sldNum" sz="quarter" idx="12"/>
          </p:nvPr>
        </p:nvSpPr>
        <p:spPr/>
        <p:txBody>
          <a:bodyPr/>
          <a:lstStyle/>
          <a:p>
            <a:fld id="{6A1F827F-4488-4BBE-A601-36D3BEA7849D}" type="slidenum">
              <a:rPr lang="en-US" smtClean="0"/>
              <a:t>‹#›</a:t>
            </a:fld>
            <a:endParaRPr lang="en-US"/>
          </a:p>
        </p:txBody>
      </p:sp>
    </p:spTree>
    <p:extLst>
      <p:ext uri="{BB962C8B-B14F-4D97-AF65-F5344CB8AC3E}">
        <p14:creationId xmlns:p14="http://schemas.microsoft.com/office/powerpoint/2010/main" val="2868744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5DD5C-28CA-444D-9197-A4E5EDBAB1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22B98B-9162-4876-AE18-4338257935A3}"/>
              </a:ext>
            </a:extLst>
          </p:cNvPr>
          <p:cNvSpPr>
            <a:spLocks noGrp="1"/>
          </p:cNvSpPr>
          <p:nvPr>
            <p:ph type="dt" sz="half" idx="10"/>
          </p:nvPr>
        </p:nvSpPr>
        <p:spPr/>
        <p:txBody>
          <a:bodyPr/>
          <a:lstStyle/>
          <a:p>
            <a:fld id="{3C811CBF-03F2-4FE4-A830-CAC2916B3AFF}" type="datetimeFigureOut">
              <a:rPr lang="en-US" smtClean="0"/>
              <a:t>5/20/2022</a:t>
            </a:fld>
            <a:endParaRPr lang="en-US"/>
          </a:p>
        </p:txBody>
      </p:sp>
      <p:sp>
        <p:nvSpPr>
          <p:cNvPr id="4" name="Footer Placeholder 3">
            <a:extLst>
              <a:ext uri="{FF2B5EF4-FFF2-40B4-BE49-F238E27FC236}">
                <a16:creationId xmlns:a16="http://schemas.microsoft.com/office/drawing/2014/main" id="{834E83BC-6A81-4843-B513-F95D1670AE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E73E96-974C-4DC8-87CB-63A6628694B8}"/>
              </a:ext>
            </a:extLst>
          </p:cNvPr>
          <p:cNvSpPr>
            <a:spLocks noGrp="1"/>
          </p:cNvSpPr>
          <p:nvPr>
            <p:ph type="sldNum" sz="quarter" idx="12"/>
          </p:nvPr>
        </p:nvSpPr>
        <p:spPr/>
        <p:txBody>
          <a:bodyPr/>
          <a:lstStyle/>
          <a:p>
            <a:fld id="{6A1F827F-4488-4BBE-A601-36D3BEA7849D}" type="slidenum">
              <a:rPr lang="en-US" smtClean="0"/>
              <a:t>‹#›</a:t>
            </a:fld>
            <a:endParaRPr lang="en-US"/>
          </a:p>
        </p:txBody>
      </p:sp>
    </p:spTree>
    <p:extLst>
      <p:ext uri="{BB962C8B-B14F-4D97-AF65-F5344CB8AC3E}">
        <p14:creationId xmlns:p14="http://schemas.microsoft.com/office/powerpoint/2010/main" val="3753686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E29C3-8C06-4726-B632-AF72D6ACE5F8}"/>
              </a:ext>
            </a:extLst>
          </p:cNvPr>
          <p:cNvSpPr>
            <a:spLocks noGrp="1"/>
          </p:cNvSpPr>
          <p:nvPr>
            <p:ph type="dt" sz="half" idx="10"/>
          </p:nvPr>
        </p:nvSpPr>
        <p:spPr/>
        <p:txBody>
          <a:bodyPr/>
          <a:lstStyle/>
          <a:p>
            <a:fld id="{3C811CBF-03F2-4FE4-A830-CAC2916B3AFF}" type="datetimeFigureOut">
              <a:rPr lang="en-US" smtClean="0"/>
              <a:t>5/20/2022</a:t>
            </a:fld>
            <a:endParaRPr lang="en-US"/>
          </a:p>
        </p:txBody>
      </p:sp>
      <p:sp>
        <p:nvSpPr>
          <p:cNvPr id="3" name="Footer Placeholder 2">
            <a:extLst>
              <a:ext uri="{FF2B5EF4-FFF2-40B4-BE49-F238E27FC236}">
                <a16:creationId xmlns:a16="http://schemas.microsoft.com/office/drawing/2014/main" id="{07660E89-CB4B-498C-9956-12AC66D314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C28BD0-A85B-467C-AC18-35FCD74D6654}"/>
              </a:ext>
            </a:extLst>
          </p:cNvPr>
          <p:cNvSpPr>
            <a:spLocks noGrp="1"/>
          </p:cNvSpPr>
          <p:nvPr>
            <p:ph type="sldNum" sz="quarter" idx="12"/>
          </p:nvPr>
        </p:nvSpPr>
        <p:spPr/>
        <p:txBody>
          <a:bodyPr/>
          <a:lstStyle/>
          <a:p>
            <a:fld id="{6A1F827F-4488-4BBE-A601-36D3BEA7849D}" type="slidenum">
              <a:rPr lang="en-US" smtClean="0"/>
              <a:t>‹#›</a:t>
            </a:fld>
            <a:endParaRPr lang="en-US"/>
          </a:p>
        </p:txBody>
      </p:sp>
    </p:spTree>
    <p:extLst>
      <p:ext uri="{BB962C8B-B14F-4D97-AF65-F5344CB8AC3E}">
        <p14:creationId xmlns:p14="http://schemas.microsoft.com/office/powerpoint/2010/main" val="1182022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524F-EDAD-4E3F-9788-9741BC40B0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9414BF-CA3D-4CFC-8EB1-1945451C3E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CB552-DA38-4EED-A1F4-B190674D1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17D7D9-3E1C-46FE-86D7-FF2965B6629F}"/>
              </a:ext>
            </a:extLst>
          </p:cNvPr>
          <p:cNvSpPr>
            <a:spLocks noGrp="1"/>
          </p:cNvSpPr>
          <p:nvPr>
            <p:ph type="dt" sz="half" idx="10"/>
          </p:nvPr>
        </p:nvSpPr>
        <p:spPr/>
        <p:txBody>
          <a:bodyPr/>
          <a:lstStyle/>
          <a:p>
            <a:fld id="{3C811CBF-03F2-4FE4-A830-CAC2916B3AFF}" type="datetimeFigureOut">
              <a:rPr lang="en-US" smtClean="0"/>
              <a:t>5/20/2022</a:t>
            </a:fld>
            <a:endParaRPr lang="en-US"/>
          </a:p>
        </p:txBody>
      </p:sp>
      <p:sp>
        <p:nvSpPr>
          <p:cNvPr id="6" name="Footer Placeholder 5">
            <a:extLst>
              <a:ext uri="{FF2B5EF4-FFF2-40B4-BE49-F238E27FC236}">
                <a16:creationId xmlns:a16="http://schemas.microsoft.com/office/drawing/2014/main" id="{B077A02A-B054-40B3-B117-1F32F17D0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A4BE61-76AF-46FC-B6C6-A36D477195D6}"/>
              </a:ext>
            </a:extLst>
          </p:cNvPr>
          <p:cNvSpPr>
            <a:spLocks noGrp="1"/>
          </p:cNvSpPr>
          <p:nvPr>
            <p:ph type="sldNum" sz="quarter" idx="12"/>
          </p:nvPr>
        </p:nvSpPr>
        <p:spPr/>
        <p:txBody>
          <a:bodyPr/>
          <a:lstStyle/>
          <a:p>
            <a:fld id="{6A1F827F-4488-4BBE-A601-36D3BEA7849D}" type="slidenum">
              <a:rPr lang="en-US" smtClean="0"/>
              <a:t>‹#›</a:t>
            </a:fld>
            <a:endParaRPr lang="en-US"/>
          </a:p>
        </p:txBody>
      </p:sp>
    </p:spTree>
    <p:extLst>
      <p:ext uri="{BB962C8B-B14F-4D97-AF65-F5344CB8AC3E}">
        <p14:creationId xmlns:p14="http://schemas.microsoft.com/office/powerpoint/2010/main" val="42904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BC858-7BDE-494B-8499-CEA33142C5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7466BC-FBC5-4C77-9934-A51FDCA228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050D09-99BF-404C-A663-A0BB3F29D7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D2E27A-66D5-4397-A4B1-5003EF7D7195}"/>
              </a:ext>
            </a:extLst>
          </p:cNvPr>
          <p:cNvSpPr>
            <a:spLocks noGrp="1"/>
          </p:cNvSpPr>
          <p:nvPr>
            <p:ph type="dt" sz="half" idx="10"/>
          </p:nvPr>
        </p:nvSpPr>
        <p:spPr/>
        <p:txBody>
          <a:bodyPr/>
          <a:lstStyle/>
          <a:p>
            <a:fld id="{3C811CBF-03F2-4FE4-A830-CAC2916B3AFF}" type="datetimeFigureOut">
              <a:rPr lang="en-US" smtClean="0"/>
              <a:t>5/20/2022</a:t>
            </a:fld>
            <a:endParaRPr lang="en-US"/>
          </a:p>
        </p:txBody>
      </p:sp>
      <p:sp>
        <p:nvSpPr>
          <p:cNvPr id="6" name="Footer Placeholder 5">
            <a:extLst>
              <a:ext uri="{FF2B5EF4-FFF2-40B4-BE49-F238E27FC236}">
                <a16:creationId xmlns:a16="http://schemas.microsoft.com/office/drawing/2014/main" id="{A7478E47-EA13-4DF7-996C-A021E77672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C777E-1033-43F9-B4A2-DD93D651D31A}"/>
              </a:ext>
            </a:extLst>
          </p:cNvPr>
          <p:cNvSpPr>
            <a:spLocks noGrp="1"/>
          </p:cNvSpPr>
          <p:nvPr>
            <p:ph type="sldNum" sz="quarter" idx="12"/>
          </p:nvPr>
        </p:nvSpPr>
        <p:spPr/>
        <p:txBody>
          <a:bodyPr/>
          <a:lstStyle/>
          <a:p>
            <a:fld id="{6A1F827F-4488-4BBE-A601-36D3BEA7849D}" type="slidenum">
              <a:rPr lang="en-US" smtClean="0"/>
              <a:t>‹#›</a:t>
            </a:fld>
            <a:endParaRPr lang="en-US"/>
          </a:p>
        </p:txBody>
      </p:sp>
    </p:spTree>
    <p:extLst>
      <p:ext uri="{BB962C8B-B14F-4D97-AF65-F5344CB8AC3E}">
        <p14:creationId xmlns:p14="http://schemas.microsoft.com/office/powerpoint/2010/main" val="3952387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8937-BE54-433C-8879-1E45D78AC2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E0A68F-CA9C-4623-926A-E5620AD174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A51A2-16D4-48BC-AB59-01559BCF9FAE}"/>
              </a:ext>
            </a:extLst>
          </p:cNvPr>
          <p:cNvSpPr>
            <a:spLocks noGrp="1"/>
          </p:cNvSpPr>
          <p:nvPr>
            <p:ph type="dt" sz="half" idx="10"/>
          </p:nvPr>
        </p:nvSpPr>
        <p:spPr/>
        <p:txBody>
          <a:bodyPr/>
          <a:lstStyle/>
          <a:p>
            <a:fld id="{3C811CBF-03F2-4FE4-A830-CAC2916B3AFF}" type="datetimeFigureOut">
              <a:rPr lang="en-US" smtClean="0"/>
              <a:t>5/20/2022</a:t>
            </a:fld>
            <a:endParaRPr lang="en-US"/>
          </a:p>
        </p:txBody>
      </p:sp>
      <p:sp>
        <p:nvSpPr>
          <p:cNvPr id="5" name="Footer Placeholder 4">
            <a:extLst>
              <a:ext uri="{FF2B5EF4-FFF2-40B4-BE49-F238E27FC236}">
                <a16:creationId xmlns:a16="http://schemas.microsoft.com/office/drawing/2014/main" id="{C9D7F8D9-9EF7-4048-8B0C-77BD0D7FD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3DB82-5BDC-446B-A6E0-0C9D81B0CC04}"/>
              </a:ext>
            </a:extLst>
          </p:cNvPr>
          <p:cNvSpPr>
            <a:spLocks noGrp="1"/>
          </p:cNvSpPr>
          <p:nvPr>
            <p:ph type="sldNum" sz="quarter" idx="12"/>
          </p:nvPr>
        </p:nvSpPr>
        <p:spPr/>
        <p:txBody>
          <a:bodyPr/>
          <a:lstStyle/>
          <a:p>
            <a:fld id="{6A1F827F-4488-4BBE-A601-36D3BEA7849D}" type="slidenum">
              <a:rPr lang="en-US" smtClean="0"/>
              <a:t>‹#›</a:t>
            </a:fld>
            <a:endParaRPr lang="en-US"/>
          </a:p>
        </p:txBody>
      </p:sp>
    </p:spTree>
    <p:extLst>
      <p:ext uri="{BB962C8B-B14F-4D97-AF65-F5344CB8AC3E}">
        <p14:creationId xmlns:p14="http://schemas.microsoft.com/office/powerpoint/2010/main" val="2330440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1AAAF5-9B88-4E22-AD1A-01B80AF1A235}"/>
              </a:ext>
            </a:extLst>
          </p:cNvPr>
          <p:cNvSpPr>
            <a:spLocks noGrp="1"/>
          </p:cNvSpPr>
          <p:nvPr>
            <p:ph idx="1"/>
          </p:nvPr>
        </p:nvSpPr>
        <p:spPr>
          <a:xfrm>
            <a:off x="3226676" y="430924"/>
            <a:ext cx="8127124" cy="5746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AD9641-3C96-4648-A049-4F46E17434C4}"/>
              </a:ext>
            </a:extLst>
          </p:cNvPr>
          <p:cNvSpPr>
            <a:spLocks noGrp="1"/>
          </p:cNvSpPr>
          <p:nvPr>
            <p:ph type="dt" sz="half" idx="10"/>
          </p:nvPr>
        </p:nvSpPr>
        <p:spPr>
          <a:xfrm>
            <a:off x="3226676" y="6356350"/>
            <a:ext cx="2743200" cy="365125"/>
          </a:xfrm>
        </p:spPr>
        <p:txBody>
          <a:bodyPr/>
          <a:lstStyle/>
          <a:p>
            <a:fld id="{3C811CBF-03F2-4FE4-A830-CAC2916B3AFF}" type="datetimeFigureOut">
              <a:rPr lang="en-US" smtClean="0"/>
              <a:t>5/20/2022</a:t>
            </a:fld>
            <a:endParaRPr lang="en-US"/>
          </a:p>
        </p:txBody>
      </p:sp>
      <p:sp>
        <p:nvSpPr>
          <p:cNvPr id="6" name="Slide Number Placeholder 5">
            <a:extLst>
              <a:ext uri="{FF2B5EF4-FFF2-40B4-BE49-F238E27FC236}">
                <a16:creationId xmlns:a16="http://schemas.microsoft.com/office/drawing/2014/main" id="{CD1AFEFE-714D-4970-A08B-538CE9D5796D}"/>
              </a:ext>
            </a:extLst>
          </p:cNvPr>
          <p:cNvSpPr>
            <a:spLocks noGrp="1"/>
          </p:cNvSpPr>
          <p:nvPr>
            <p:ph type="sldNum" sz="quarter" idx="12"/>
          </p:nvPr>
        </p:nvSpPr>
        <p:spPr/>
        <p:txBody>
          <a:bodyPr/>
          <a:lstStyle/>
          <a:p>
            <a:fld id="{6A1F827F-4488-4BBE-A601-36D3BEA7849D}" type="slidenum">
              <a:rPr lang="en-US" smtClean="0"/>
              <a:t>‹#›</a:t>
            </a:fld>
            <a:endParaRPr lang="en-US"/>
          </a:p>
        </p:txBody>
      </p:sp>
      <p:sp>
        <p:nvSpPr>
          <p:cNvPr id="8" name="Rectangle 7">
            <a:extLst>
              <a:ext uri="{FF2B5EF4-FFF2-40B4-BE49-F238E27FC236}">
                <a16:creationId xmlns:a16="http://schemas.microsoft.com/office/drawing/2014/main" id="{3A7BB4C1-ACCC-994E-B898-581621AE66C7}"/>
              </a:ext>
            </a:extLst>
          </p:cNvPr>
          <p:cNvSpPr/>
          <p:nvPr userDrawn="1"/>
        </p:nvSpPr>
        <p:spPr>
          <a:xfrm>
            <a:off x="1" y="0"/>
            <a:ext cx="2007476" cy="68580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ell phone&#10;&#10;Description automatically generated">
            <a:extLst>
              <a:ext uri="{FF2B5EF4-FFF2-40B4-BE49-F238E27FC236}">
                <a16:creationId xmlns:a16="http://schemas.microsoft.com/office/drawing/2014/main" id="{568DC3B5-B82E-4C4B-BE2F-1D111378B2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789" y="5892802"/>
            <a:ext cx="1633977" cy="718457"/>
          </a:xfrm>
          <a:prstGeom prst="rect">
            <a:avLst/>
          </a:prstGeom>
        </p:spPr>
      </p:pic>
      <p:sp>
        <p:nvSpPr>
          <p:cNvPr id="10" name="Title 1">
            <a:extLst>
              <a:ext uri="{FF2B5EF4-FFF2-40B4-BE49-F238E27FC236}">
                <a16:creationId xmlns:a16="http://schemas.microsoft.com/office/drawing/2014/main" id="{6B7E826B-8CB7-9F40-BF5A-3BA9B0A1CBBC}"/>
              </a:ext>
            </a:extLst>
          </p:cNvPr>
          <p:cNvSpPr txBox="1">
            <a:spLocks/>
          </p:cNvSpPr>
          <p:nvPr userDrawn="1"/>
        </p:nvSpPr>
        <p:spPr>
          <a:xfrm>
            <a:off x="317953" y="1506611"/>
            <a:ext cx="2752354" cy="2709275"/>
          </a:xfrm>
          <a:prstGeom prst="ellipse">
            <a:avLst/>
          </a:prstGeom>
          <a:solidFill>
            <a:schemeClr val="accent2">
              <a:lumMod val="75000"/>
            </a:schemeClr>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690" b="1" i="0"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
        <p:nvSpPr>
          <p:cNvPr id="11" name="Title 1">
            <a:extLst>
              <a:ext uri="{FF2B5EF4-FFF2-40B4-BE49-F238E27FC236}">
                <a16:creationId xmlns:a16="http://schemas.microsoft.com/office/drawing/2014/main" id="{9BB7CF89-D59B-5D4F-B775-CA9D7B9E25DA}"/>
              </a:ext>
            </a:extLst>
          </p:cNvPr>
          <p:cNvSpPr>
            <a:spLocks noGrp="1"/>
          </p:cNvSpPr>
          <p:nvPr>
            <p:ph type="title"/>
          </p:nvPr>
        </p:nvSpPr>
        <p:spPr>
          <a:xfrm>
            <a:off x="552436" y="2115013"/>
            <a:ext cx="2596055" cy="1492469"/>
          </a:xfrm>
        </p:spPr>
        <p:txBody>
          <a:bodyPr>
            <a:no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438600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300866-3D59-4ABB-B961-46CE4E3506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4A9972-111D-49A6-8AAE-177EA67EBF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CAA3A9-B259-4106-8F0F-B53FB870595E}"/>
              </a:ext>
            </a:extLst>
          </p:cNvPr>
          <p:cNvSpPr>
            <a:spLocks noGrp="1"/>
          </p:cNvSpPr>
          <p:nvPr>
            <p:ph type="dt" sz="half" idx="10"/>
          </p:nvPr>
        </p:nvSpPr>
        <p:spPr/>
        <p:txBody>
          <a:bodyPr/>
          <a:lstStyle/>
          <a:p>
            <a:fld id="{3C811CBF-03F2-4FE4-A830-CAC2916B3AFF}" type="datetimeFigureOut">
              <a:rPr lang="en-US" smtClean="0"/>
              <a:t>5/20/2022</a:t>
            </a:fld>
            <a:endParaRPr lang="en-US"/>
          </a:p>
        </p:txBody>
      </p:sp>
      <p:sp>
        <p:nvSpPr>
          <p:cNvPr id="5" name="Footer Placeholder 4">
            <a:extLst>
              <a:ext uri="{FF2B5EF4-FFF2-40B4-BE49-F238E27FC236}">
                <a16:creationId xmlns:a16="http://schemas.microsoft.com/office/drawing/2014/main" id="{5A410E7D-F117-4499-BEFB-FEF11BDEF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3A9A6-DDFB-4E27-B9F3-92C336A51285}"/>
              </a:ext>
            </a:extLst>
          </p:cNvPr>
          <p:cNvSpPr>
            <a:spLocks noGrp="1"/>
          </p:cNvSpPr>
          <p:nvPr>
            <p:ph type="sldNum" sz="quarter" idx="12"/>
          </p:nvPr>
        </p:nvSpPr>
        <p:spPr/>
        <p:txBody>
          <a:bodyPr/>
          <a:lstStyle/>
          <a:p>
            <a:fld id="{6A1F827F-4488-4BBE-A601-36D3BEA7849D}" type="slidenum">
              <a:rPr lang="en-US" smtClean="0"/>
              <a:t>‹#›</a:t>
            </a:fld>
            <a:endParaRPr lang="en-US"/>
          </a:p>
        </p:txBody>
      </p:sp>
    </p:spTree>
    <p:extLst>
      <p:ext uri="{BB962C8B-B14F-4D97-AF65-F5344CB8AC3E}">
        <p14:creationId xmlns:p14="http://schemas.microsoft.com/office/powerpoint/2010/main" val="2504162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DF03FB-CEA3-487E-989B-2BB835278FB3}"/>
              </a:ext>
            </a:extLst>
          </p:cNvPr>
          <p:cNvSpPr>
            <a:spLocks noGrp="1"/>
          </p:cNvSpPr>
          <p:nvPr>
            <p:ph type="body" idx="1"/>
          </p:nvPr>
        </p:nvSpPr>
        <p:spPr>
          <a:xfrm>
            <a:off x="2013554" y="4589463"/>
            <a:ext cx="933389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5D3C44-B0BE-4A4E-B0A3-7E63DB096032}"/>
              </a:ext>
            </a:extLst>
          </p:cNvPr>
          <p:cNvSpPr>
            <a:spLocks noGrp="1"/>
          </p:cNvSpPr>
          <p:nvPr>
            <p:ph type="dt" sz="half" idx="10"/>
          </p:nvPr>
        </p:nvSpPr>
        <p:spPr>
          <a:xfrm>
            <a:off x="2203346" y="6356350"/>
            <a:ext cx="2743200" cy="365125"/>
          </a:xfrm>
        </p:spPr>
        <p:txBody>
          <a:bodyPr/>
          <a:lstStyle/>
          <a:p>
            <a:fld id="{3C811CBF-03F2-4FE4-A830-CAC2916B3AFF}" type="datetimeFigureOut">
              <a:rPr lang="en-US" smtClean="0"/>
              <a:t>5/20/2022</a:t>
            </a:fld>
            <a:endParaRPr lang="en-US"/>
          </a:p>
        </p:txBody>
      </p:sp>
      <p:sp>
        <p:nvSpPr>
          <p:cNvPr id="6" name="Slide Number Placeholder 5">
            <a:extLst>
              <a:ext uri="{FF2B5EF4-FFF2-40B4-BE49-F238E27FC236}">
                <a16:creationId xmlns:a16="http://schemas.microsoft.com/office/drawing/2014/main" id="{E576E065-14D0-4123-90A6-CF3037ABE9F5}"/>
              </a:ext>
            </a:extLst>
          </p:cNvPr>
          <p:cNvSpPr>
            <a:spLocks noGrp="1"/>
          </p:cNvSpPr>
          <p:nvPr>
            <p:ph type="sldNum" sz="quarter" idx="12"/>
          </p:nvPr>
        </p:nvSpPr>
        <p:spPr/>
        <p:txBody>
          <a:bodyPr/>
          <a:lstStyle/>
          <a:p>
            <a:fld id="{6A1F827F-4488-4BBE-A601-36D3BEA7849D}" type="slidenum">
              <a:rPr lang="en-US" smtClean="0"/>
              <a:t>‹#›</a:t>
            </a:fld>
            <a:endParaRPr lang="en-US"/>
          </a:p>
        </p:txBody>
      </p:sp>
      <p:sp>
        <p:nvSpPr>
          <p:cNvPr id="7" name="Rectangle 6">
            <a:extLst>
              <a:ext uri="{FF2B5EF4-FFF2-40B4-BE49-F238E27FC236}">
                <a16:creationId xmlns:a16="http://schemas.microsoft.com/office/drawing/2014/main" id="{2CB0530E-8A17-FF47-B768-BD579A04287E}"/>
              </a:ext>
            </a:extLst>
          </p:cNvPr>
          <p:cNvSpPr/>
          <p:nvPr userDrawn="1"/>
        </p:nvSpPr>
        <p:spPr>
          <a:xfrm>
            <a:off x="0" y="0"/>
            <a:ext cx="2013557" cy="68580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ell phone&#10;&#10;Description automatically generated">
            <a:extLst>
              <a:ext uri="{FF2B5EF4-FFF2-40B4-BE49-F238E27FC236}">
                <a16:creationId xmlns:a16="http://schemas.microsoft.com/office/drawing/2014/main" id="{DCA12897-7B20-9D49-95AE-C339978B1F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789" y="5892802"/>
            <a:ext cx="1633977" cy="718457"/>
          </a:xfrm>
          <a:prstGeom prst="rect">
            <a:avLst/>
          </a:prstGeom>
        </p:spPr>
      </p:pic>
      <p:sp>
        <p:nvSpPr>
          <p:cNvPr id="9" name="Title 1">
            <a:extLst>
              <a:ext uri="{FF2B5EF4-FFF2-40B4-BE49-F238E27FC236}">
                <a16:creationId xmlns:a16="http://schemas.microsoft.com/office/drawing/2014/main" id="{A7CC4827-88E7-994B-A6C2-5210C486B2B4}"/>
              </a:ext>
            </a:extLst>
          </p:cNvPr>
          <p:cNvSpPr txBox="1">
            <a:spLocks/>
          </p:cNvSpPr>
          <p:nvPr userDrawn="1"/>
        </p:nvSpPr>
        <p:spPr>
          <a:xfrm>
            <a:off x="317953" y="1506611"/>
            <a:ext cx="2752354" cy="2709275"/>
          </a:xfrm>
          <a:prstGeom prst="ellipse">
            <a:avLst/>
          </a:prstGeom>
          <a:solidFill>
            <a:schemeClr val="accent2">
              <a:lumMod val="75000"/>
            </a:schemeClr>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690" b="1" i="0"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
        <p:nvSpPr>
          <p:cNvPr id="2" name="Title 1">
            <a:extLst>
              <a:ext uri="{FF2B5EF4-FFF2-40B4-BE49-F238E27FC236}">
                <a16:creationId xmlns:a16="http://schemas.microsoft.com/office/drawing/2014/main" id="{392DE4E2-ADC4-41FA-A9AA-6738B12FBE97}"/>
              </a:ext>
            </a:extLst>
          </p:cNvPr>
          <p:cNvSpPr>
            <a:spLocks noGrp="1"/>
          </p:cNvSpPr>
          <p:nvPr>
            <p:ph type="title"/>
          </p:nvPr>
        </p:nvSpPr>
        <p:spPr>
          <a:xfrm>
            <a:off x="317953" y="738261"/>
            <a:ext cx="2752354" cy="3136947"/>
          </a:xfrm>
        </p:spPr>
        <p:txBody>
          <a:bodyPr anchor="b">
            <a:normAutofit/>
          </a:bodyPr>
          <a:lstStyle>
            <a:lvl1pPr algn="ct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6239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9BDA53-035F-4F83-B133-06F205EE0B3A}"/>
              </a:ext>
            </a:extLst>
          </p:cNvPr>
          <p:cNvSpPr>
            <a:spLocks noGrp="1"/>
          </p:cNvSpPr>
          <p:nvPr>
            <p:ph sz="half" idx="1"/>
          </p:nvPr>
        </p:nvSpPr>
        <p:spPr>
          <a:xfrm>
            <a:off x="3070307" y="367862"/>
            <a:ext cx="3792948" cy="58091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BAAA529-C0A4-441D-AC2B-4A2A7DAD0A92}"/>
              </a:ext>
            </a:extLst>
          </p:cNvPr>
          <p:cNvSpPr>
            <a:spLocks noGrp="1"/>
          </p:cNvSpPr>
          <p:nvPr>
            <p:ph sz="half" idx="2"/>
          </p:nvPr>
        </p:nvSpPr>
        <p:spPr>
          <a:xfrm>
            <a:off x="7031422" y="367862"/>
            <a:ext cx="4322378" cy="58091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BF31CC-F4A6-4A5E-8035-08E57EE6A6F7}"/>
              </a:ext>
            </a:extLst>
          </p:cNvPr>
          <p:cNvSpPr>
            <a:spLocks noGrp="1"/>
          </p:cNvSpPr>
          <p:nvPr>
            <p:ph type="dt" sz="half" idx="10"/>
          </p:nvPr>
        </p:nvSpPr>
        <p:spPr>
          <a:xfrm>
            <a:off x="3070307" y="6356350"/>
            <a:ext cx="2743200" cy="365125"/>
          </a:xfrm>
        </p:spPr>
        <p:txBody>
          <a:bodyPr/>
          <a:lstStyle/>
          <a:p>
            <a:fld id="{3C811CBF-03F2-4FE4-A830-CAC2916B3AFF}" type="datetimeFigureOut">
              <a:rPr lang="en-US" smtClean="0"/>
              <a:t>5/20/2022</a:t>
            </a:fld>
            <a:endParaRPr lang="en-US"/>
          </a:p>
        </p:txBody>
      </p:sp>
      <p:sp>
        <p:nvSpPr>
          <p:cNvPr id="7" name="Slide Number Placeholder 6">
            <a:extLst>
              <a:ext uri="{FF2B5EF4-FFF2-40B4-BE49-F238E27FC236}">
                <a16:creationId xmlns:a16="http://schemas.microsoft.com/office/drawing/2014/main" id="{1FD6396B-92D9-4E8E-9DF7-1AECC0F538D4}"/>
              </a:ext>
            </a:extLst>
          </p:cNvPr>
          <p:cNvSpPr>
            <a:spLocks noGrp="1"/>
          </p:cNvSpPr>
          <p:nvPr>
            <p:ph type="sldNum" sz="quarter" idx="12"/>
          </p:nvPr>
        </p:nvSpPr>
        <p:spPr/>
        <p:txBody>
          <a:bodyPr/>
          <a:lstStyle/>
          <a:p>
            <a:fld id="{6A1F827F-4488-4BBE-A601-36D3BEA7849D}" type="slidenum">
              <a:rPr lang="en-US" smtClean="0"/>
              <a:t>‹#›</a:t>
            </a:fld>
            <a:endParaRPr lang="en-US"/>
          </a:p>
        </p:txBody>
      </p:sp>
      <p:sp>
        <p:nvSpPr>
          <p:cNvPr id="8" name="Rectangle 7">
            <a:extLst>
              <a:ext uri="{FF2B5EF4-FFF2-40B4-BE49-F238E27FC236}">
                <a16:creationId xmlns:a16="http://schemas.microsoft.com/office/drawing/2014/main" id="{D2782F9D-1FD9-664F-A16F-88E14B3B708E}"/>
              </a:ext>
            </a:extLst>
          </p:cNvPr>
          <p:cNvSpPr/>
          <p:nvPr userDrawn="1"/>
        </p:nvSpPr>
        <p:spPr>
          <a:xfrm>
            <a:off x="0" y="0"/>
            <a:ext cx="2013557" cy="68580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ell phone&#10;&#10;Description automatically generated">
            <a:extLst>
              <a:ext uri="{FF2B5EF4-FFF2-40B4-BE49-F238E27FC236}">
                <a16:creationId xmlns:a16="http://schemas.microsoft.com/office/drawing/2014/main" id="{83D86246-8010-1A4D-9151-122C1AB725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789" y="5892802"/>
            <a:ext cx="1633977" cy="718457"/>
          </a:xfrm>
          <a:prstGeom prst="rect">
            <a:avLst/>
          </a:prstGeom>
        </p:spPr>
      </p:pic>
      <p:sp>
        <p:nvSpPr>
          <p:cNvPr id="10" name="Title 1">
            <a:extLst>
              <a:ext uri="{FF2B5EF4-FFF2-40B4-BE49-F238E27FC236}">
                <a16:creationId xmlns:a16="http://schemas.microsoft.com/office/drawing/2014/main" id="{4D9339F0-A104-D344-A560-A58C289419DB}"/>
              </a:ext>
            </a:extLst>
          </p:cNvPr>
          <p:cNvSpPr txBox="1">
            <a:spLocks/>
          </p:cNvSpPr>
          <p:nvPr userDrawn="1"/>
        </p:nvSpPr>
        <p:spPr>
          <a:xfrm>
            <a:off x="317953" y="1506611"/>
            <a:ext cx="2752354" cy="2709275"/>
          </a:xfrm>
          <a:prstGeom prst="ellipse">
            <a:avLst/>
          </a:prstGeom>
          <a:solidFill>
            <a:schemeClr val="accent2">
              <a:lumMod val="75000"/>
            </a:schemeClr>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690" b="1" i="0"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
        <p:nvSpPr>
          <p:cNvPr id="2" name="Title 1">
            <a:extLst>
              <a:ext uri="{FF2B5EF4-FFF2-40B4-BE49-F238E27FC236}">
                <a16:creationId xmlns:a16="http://schemas.microsoft.com/office/drawing/2014/main" id="{1B484A19-9D62-44C9-9B99-04BD8E3D809C}"/>
              </a:ext>
            </a:extLst>
          </p:cNvPr>
          <p:cNvSpPr>
            <a:spLocks noGrp="1"/>
          </p:cNvSpPr>
          <p:nvPr>
            <p:ph type="title"/>
          </p:nvPr>
        </p:nvSpPr>
        <p:spPr>
          <a:xfrm>
            <a:off x="430924" y="2004739"/>
            <a:ext cx="2364829" cy="1642351"/>
          </a:xfrm>
        </p:spPr>
        <p:txBody>
          <a:bodyPr>
            <a:normAutofit/>
          </a:bodyPr>
          <a:lstStyle>
            <a:lvl1pPr algn="ct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1055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AB75DD-1FD6-E346-8E76-D349620FA41E}"/>
              </a:ext>
            </a:extLst>
          </p:cNvPr>
          <p:cNvSpPr>
            <a:spLocks noGrp="1"/>
          </p:cNvSpPr>
          <p:nvPr>
            <p:ph type="dt" sz="half" idx="10"/>
          </p:nvPr>
        </p:nvSpPr>
        <p:spPr>
          <a:xfrm>
            <a:off x="2203346" y="6356349"/>
            <a:ext cx="2743200" cy="365125"/>
          </a:xfrm>
        </p:spPr>
        <p:txBody>
          <a:bodyPr/>
          <a:lstStyle/>
          <a:p>
            <a:fld id="{3C811CBF-03F2-4FE4-A830-CAC2916B3AFF}" type="datetimeFigureOut">
              <a:rPr lang="en-US" smtClean="0"/>
              <a:t>5/20/2022</a:t>
            </a:fld>
            <a:endParaRPr lang="en-US"/>
          </a:p>
        </p:txBody>
      </p:sp>
      <p:sp>
        <p:nvSpPr>
          <p:cNvPr id="5" name="Slide Number Placeholder 4">
            <a:extLst>
              <a:ext uri="{FF2B5EF4-FFF2-40B4-BE49-F238E27FC236}">
                <a16:creationId xmlns:a16="http://schemas.microsoft.com/office/drawing/2014/main" id="{54EBA961-DEA5-0447-8A22-703D272E4761}"/>
              </a:ext>
            </a:extLst>
          </p:cNvPr>
          <p:cNvSpPr>
            <a:spLocks noGrp="1"/>
          </p:cNvSpPr>
          <p:nvPr>
            <p:ph type="sldNum" sz="quarter" idx="12"/>
          </p:nvPr>
        </p:nvSpPr>
        <p:spPr/>
        <p:txBody>
          <a:bodyPr/>
          <a:lstStyle/>
          <a:p>
            <a:fld id="{6A1F827F-4488-4BBE-A601-36D3BEA7849D}" type="slidenum">
              <a:rPr lang="en-US" smtClean="0"/>
              <a:t>‹#›</a:t>
            </a:fld>
            <a:endParaRPr lang="en-US"/>
          </a:p>
        </p:txBody>
      </p:sp>
      <p:sp>
        <p:nvSpPr>
          <p:cNvPr id="6" name="Rectangle 5">
            <a:extLst>
              <a:ext uri="{FF2B5EF4-FFF2-40B4-BE49-F238E27FC236}">
                <a16:creationId xmlns:a16="http://schemas.microsoft.com/office/drawing/2014/main" id="{CFFC9E57-93CB-9343-A7A7-CC1E9D9ACDC9}"/>
              </a:ext>
            </a:extLst>
          </p:cNvPr>
          <p:cNvSpPr/>
          <p:nvPr userDrawn="1"/>
        </p:nvSpPr>
        <p:spPr>
          <a:xfrm>
            <a:off x="0" y="0"/>
            <a:ext cx="2013557" cy="68580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ell phone&#10;&#10;Description automatically generated">
            <a:extLst>
              <a:ext uri="{FF2B5EF4-FFF2-40B4-BE49-F238E27FC236}">
                <a16:creationId xmlns:a16="http://schemas.microsoft.com/office/drawing/2014/main" id="{3044B9E6-1963-7748-8BBD-0967344A6B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789" y="5892802"/>
            <a:ext cx="1633977" cy="718457"/>
          </a:xfrm>
          <a:prstGeom prst="rect">
            <a:avLst/>
          </a:prstGeom>
        </p:spPr>
      </p:pic>
      <p:sp>
        <p:nvSpPr>
          <p:cNvPr id="8" name="Title 1">
            <a:extLst>
              <a:ext uri="{FF2B5EF4-FFF2-40B4-BE49-F238E27FC236}">
                <a16:creationId xmlns:a16="http://schemas.microsoft.com/office/drawing/2014/main" id="{50E8227F-6488-AA4D-9542-84535AEFC995}"/>
              </a:ext>
            </a:extLst>
          </p:cNvPr>
          <p:cNvSpPr txBox="1">
            <a:spLocks/>
          </p:cNvSpPr>
          <p:nvPr userDrawn="1"/>
        </p:nvSpPr>
        <p:spPr>
          <a:xfrm>
            <a:off x="317953" y="1506611"/>
            <a:ext cx="2752354" cy="2709275"/>
          </a:xfrm>
          <a:prstGeom prst="ellipse">
            <a:avLst/>
          </a:prstGeom>
          <a:solidFill>
            <a:schemeClr val="accent2">
              <a:lumMod val="75000"/>
            </a:schemeClr>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690" b="1" i="0"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
        <p:nvSpPr>
          <p:cNvPr id="2" name="Title 1">
            <a:extLst>
              <a:ext uri="{FF2B5EF4-FFF2-40B4-BE49-F238E27FC236}">
                <a16:creationId xmlns:a16="http://schemas.microsoft.com/office/drawing/2014/main" id="{A0E3B627-8B5E-294F-9CDD-EEE8C6E01A6A}"/>
              </a:ext>
            </a:extLst>
          </p:cNvPr>
          <p:cNvSpPr>
            <a:spLocks noGrp="1"/>
          </p:cNvSpPr>
          <p:nvPr>
            <p:ph type="title"/>
          </p:nvPr>
        </p:nvSpPr>
        <p:spPr>
          <a:xfrm>
            <a:off x="571616" y="1757032"/>
            <a:ext cx="2402812" cy="2247409"/>
          </a:xfrm>
        </p:spPr>
        <p:txBody>
          <a:bodyPr>
            <a:normAutofit/>
          </a:bodyPr>
          <a:lstStyle>
            <a:lvl1pPr algn="ct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90712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AB4D03-3F37-46AD-BAF7-FC9033598765}"/>
              </a:ext>
            </a:extLst>
          </p:cNvPr>
          <p:cNvSpPr>
            <a:spLocks noGrp="1"/>
          </p:cNvSpPr>
          <p:nvPr>
            <p:ph type="body" idx="1"/>
          </p:nvPr>
        </p:nvSpPr>
        <p:spPr>
          <a:xfrm>
            <a:off x="3388258" y="293797"/>
            <a:ext cx="355907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5E13C7-1804-4046-8878-2D8B0A7D86E4}"/>
              </a:ext>
            </a:extLst>
          </p:cNvPr>
          <p:cNvSpPr>
            <a:spLocks noGrp="1"/>
          </p:cNvSpPr>
          <p:nvPr>
            <p:ph sz="half" idx="2"/>
          </p:nvPr>
        </p:nvSpPr>
        <p:spPr>
          <a:xfrm>
            <a:off x="3388259" y="1219200"/>
            <a:ext cx="3559077" cy="4970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72F308-EE7A-4BEA-8943-674A462D524E}"/>
              </a:ext>
            </a:extLst>
          </p:cNvPr>
          <p:cNvSpPr>
            <a:spLocks noGrp="1"/>
          </p:cNvSpPr>
          <p:nvPr>
            <p:ph type="body" sz="quarter" idx="3"/>
          </p:nvPr>
        </p:nvSpPr>
        <p:spPr>
          <a:xfrm>
            <a:off x="7304690" y="293797"/>
            <a:ext cx="40506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DE29B0-2129-4863-B173-70BB8ED1B745}"/>
              </a:ext>
            </a:extLst>
          </p:cNvPr>
          <p:cNvSpPr>
            <a:spLocks noGrp="1"/>
          </p:cNvSpPr>
          <p:nvPr>
            <p:ph sz="quarter" idx="4"/>
          </p:nvPr>
        </p:nvSpPr>
        <p:spPr>
          <a:xfrm>
            <a:off x="7304690" y="1219200"/>
            <a:ext cx="4050698" cy="4970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A7B9660-1401-468D-BB6B-6C0E287383F3}"/>
              </a:ext>
            </a:extLst>
          </p:cNvPr>
          <p:cNvSpPr>
            <a:spLocks noGrp="1"/>
          </p:cNvSpPr>
          <p:nvPr>
            <p:ph type="dt" sz="half" idx="10"/>
          </p:nvPr>
        </p:nvSpPr>
        <p:spPr>
          <a:xfrm>
            <a:off x="3388259" y="6356350"/>
            <a:ext cx="2743200" cy="365125"/>
          </a:xfrm>
        </p:spPr>
        <p:txBody>
          <a:bodyPr/>
          <a:lstStyle/>
          <a:p>
            <a:fld id="{3C811CBF-03F2-4FE4-A830-CAC2916B3AFF}" type="datetimeFigureOut">
              <a:rPr lang="en-US" smtClean="0"/>
              <a:t>5/20/2022</a:t>
            </a:fld>
            <a:endParaRPr lang="en-US"/>
          </a:p>
        </p:txBody>
      </p:sp>
      <p:sp>
        <p:nvSpPr>
          <p:cNvPr id="9" name="Slide Number Placeholder 8">
            <a:extLst>
              <a:ext uri="{FF2B5EF4-FFF2-40B4-BE49-F238E27FC236}">
                <a16:creationId xmlns:a16="http://schemas.microsoft.com/office/drawing/2014/main" id="{5DBD4DCF-8AB0-4C21-8686-00BD87B2CA6A}"/>
              </a:ext>
            </a:extLst>
          </p:cNvPr>
          <p:cNvSpPr>
            <a:spLocks noGrp="1"/>
          </p:cNvSpPr>
          <p:nvPr>
            <p:ph type="sldNum" sz="quarter" idx="12"/>
          </p:nvPr>
        </p:nvSpPr>
        <p:spPr/>
        <p:txBody>
          <a:bodyPr/>
          <a:lstStyle/>
          <a:p>
            <a:fld id="{6A1F827F-4488-4BBE-A601-36D3BEA7849D}" type="slidenum">
              <a:rPr lang="en-US" smtClean="0"/>
              <a:t>‹#›</a:t>
            </a:fld>
            <a:endParaRPr lang="en-US"/>
          </a:p>
        </p:txBody>
      </p:sp>
      <p:sp>
        <p:nvSpPr>
          <p:cNvPr id="10" name="Rectangle 9">
            <a:extLst>
              <a:ext uri="{FF2B5EF4-FFF2-40B4-BE49-F238E27FC236}">
                <a16:creationId xmlns:a16="http://schemas.microsoft.com/office/drawing/2014/main" id="{58086E7D-16F5-4B48-98C2-54BD89DE6BA4}"/>
              </a:ext>
            </a:extLst>
          </p:cNvPr>
          <p:cNvSpPr/>
          <p:nvPr userDrawn="1"/>
        </p:nvSpPr>
        <p:spPr>
          <a:xfrm>
            <a:off x="0" y="0"/>
            <a:ext cx="2013557" cy="68580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shot of a cell phone&#10;&#10;Description automatically generated">
            <a:extLst>
              <a:ext uri="{FF2B5EF4-FFF2-40B4-BE49-F238E27FC236}">
                <a16:creationId xmlns:a16="http://schemas.microsoft.com/office/drawing/2014/main" id="{63B221B5-CA67-0C4A-90F7-1BDE5C4C79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789" y="5892802"/>
            <a:ext cx="1633977" cy="718457"/>
          </a:xfrm>
          <a:prstGeom prst="rect">
            <a:avLst/>
          </a:prstGeom>
        </p:spPr>
      </p:pic>
      <p:sp>
        <p:nvSpPr>
          <p:cNvPr id="12" name="Title 1">
            <a:extLst>
              <a:ext uri="{FF2B5EF4-FFF2-40B4-BE49-F238E27FC236}">
                <a16:creationId xmlns:a16="http://schemas.microsoft.com/office/drawing/2014/main" id="{35B6A38E-A41C-0242-A2AE-AEB93F94E06F}"/>
              </a:ext>
            </a:extLst>
          </p:cNvPr>
          <p:cNvSpPr txBox="1">
            <a:spLocks/>
          </p:cNvSpPr>
          <p:nvPr userDrawn="1"/>
        </p:nvSpPr>
        <p:spPr>
          <a:xfrm>
            <a:off x="317953" y="1506611"/>
            <a:ext cx="2752354" cy="2709275"/>
          </a:xfrm>
          <a:prstGeom prst="ellipse">
            <a:avLst/>
          </a:prstGeom>
          <a:solidFill>
            <a:schemeClr val="accent2">
              <a:lumMod val="75000"/>
            </a:schemeClr>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690" b="1" i="0"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
        <p:nvSpPr>
          <p:cNvPr id="2" name="Title 1">
            <a:extLst>
              <a:ext uri="{FF2B5EF4-FFF2-40B4-BE49-F238E27FC236}">
                <a16:creationId xmlns:a16="http://schemas.microsoft.com/office/drawing/2014/main" id="{8D5A6B08-DFF0-48E9-99C9-6DE929DEFD6B}"/>
              </a:ext>
            </a:extLst>
          </p:cNvPr>
          <p:cNvSpPr>
            <a:spLocks noGrp="1"/>
          </p:cNvSpPr>
          <p:nvPr>
            <p:ph type="title"/>
          </p:nvPr>
        </p:nvSpPr>
        <p:spPr>
          <a:xfrm>
            <a:off x="409904" y="2005777"/>
            <a:ext cx="2627280" cy="1710941"/>
          </a:xfrm>
        </p:spPr>
        <p:txBody>
          <a:bodyPr>
            <a:normAutofit/>
          </a:bodyPr>
          <a:lstStyle>
            <a:lvl1pPr algn="ct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87038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722B98B-9162-4876-AE18-4338257935A3}"/>
              </a:ext>
            </a:extLst>
          </p:cNvPr>
          <p:cNvSpPr>
            <a:spLocks noGrp="1"/>
          </p:cNvSpPr>
          <p:nvPr>
            <p:ph type="dt" sz="half" idx="10"/>
          </p:nvPr>
        </p:nvSpPr>
        <p:spPr>
          <a:xfrm>
            <a:off x="2203346" y="6356350"/>
            <a:ext cx="2743200" cy="365125"/>
          </a:xfrm>
        </p:spPr>
        <p:txBody>
          <a:bodyPr/>
          <a:lstStyle/>
          <a:p>
            <a:fld id="{3C811CBF-03F2-4FE4-A830-CAC2916B3AFF}" type="datetimeFigureOut">
              <a:rPr lang="en-US" smtClean="0"/>
              <a:t>5/20/2022</a:t>
            </a:fld>
            <a:endParaRPr lang="en-US"/>
          </a:p>
        </p:txBody>
      </p:sp>
      <p:sp>
        <p:nvSpPr>
          <p:cNvPr id="5" name="Slide Number Placeholder 4">
            <a:extLst>
              <a:ext uri="{FF2B5EF4-FFF2-40B4-BE49-F238E27FC236}">
                <a16:creationId xmlns:a16="http://schemas.microsoft.com/office/drawing/2014/main" id="{96E73E96-974C-4DC8-87CB-63A6628694B8}"/>
              </a:ext>
            </a:extLst>
          </p:cNvPr>
          <p:cNvSpPr>
            <a:spLocks noGrp="1"/>
          </p:cNvSpPr>
          <p:nvPr>
            <p:ph type="sldNum" sz="quarter" idx="12"/>
          </p:nvPr>
        </p:nvSpPr>
        <p:spPr/>
        <p:txBody>
          <a:bodyPr/>
          <a:lstStyle/>
          <a:p>
            <a:fld id="{6A1F827F-4488-4BBE-A601-36D3BEA7849D}" type="slidenum">
              <a:rPr lang="en-US" smtClean="0"/>
              <a:t>‹#›</a:t>
            </a:fld>
            <a:endParaRPr lang="en-US"/>
          </a:p>
        </p:txBody>
      </p:sp>
      <p:sp>
        <p:nvSpPr>
          <p:cNvPr id="6" name="Rectangle 5">
            <a:extLst>
              <a:ext uri="{FF2B5EF4-FFF2-40B4-BE49-F238E27FC236}">
                <a16:creationId xmlns:a16="http://schemas.microsoft.com/office/drawing/2014/main" id="{057D17D6-272D-7444-8A60-5FCE01C450AC}"/>
              </a:ext>
            </a:extLst>
          </p:cNvPr>
          <p:cNvSpPr/>
          <p:nvPr userDrawn="1"/>
        </p:nvSpPr>
        <p:spPr>
          <a:xfrm>
            <a:off x="0" y="0"/>
            <a:ext cx="2013557" cy="68580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ell phone&#10;&#10;Description automatically generated">
            <a:extLst>
              <a:ext uri="{FF2B5EF4-FFF2-40B4-BE49-F238E27FC236}">
                <a16:creationId xmlns:a16="http://schemas.microsoft.com/office/drawing/2014/main" id="{AC02B0B3-98E3-F144-B9C4-402D9AE16C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789" y="5892802"/>
            <a:ext cx="1633977" cy="718457"/>
          </a:xfrm>
          <a:prstGeom prst="rect">
            <a:avLst/>
          </a:prstGeom>
        </p:spPr>
      </p:pic>
      <p:sp>
        <p:nvSpPr>
          <p:cNvPr id="8" name="Title 1">
            <a:extLst>
              <a:ext uri="{FF2B5EF4-FFF2-40B4-BE49-F238E27FC236}">
                <a16:creationId xmlns:a16="http://schemas.microsoft.com/office/drawing/2014/main" id="{9DDC274A-0B3A-F74A-8AD3-C2EB42C3F42B}"/>
              </a:ext>
            </a:extLst>
          </p:cNvPr>
          <p:cNvSpPr txBox="1">
            <a:spLocks/>
          </p:cNvSpPr>
          <p:nvPr userDrawn="1"/>
        </p:nvSpPr>
        <p:spPr>
          <a:xfrm>
            <a:off x="317953" y="1506611"/>
            <a:ext cx="2752354" cy="2709275"/>
          </a:xfrm>
          <a:prstGeom prst="ellipse">
            <a:avLst/>
          </a:prstGeom>
          <a:solidFill>
            <a:schemeClr val="accent2">
              <a:lumMod val="75000"/>
            </a:schemeClr>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690" b="1" i="0"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
        <p:nvSpPr>
          <p:cNvPr id="2" name="Title 1">
            <a:extLst>
              <a:ext uri="{FF2B5EF4-FFF2-40B4-BE49-F238E27FC236}">
                <a16:creationId xmlns:a16="http://schemas.microsoft.com/office/drawing/2014/main" id="{1D05DD5C-28CA-444D-9197-A4E5EDBAB1F1}"/>
              </a:ext>
            </a:extLst>
          </p:cNvPr>
          <p:cNvSpPr>
            <a:spLocks noGrp="1"/>
          </p:cNvSpPr>
          <p:nvPr>
            <p:ph type="title"/>
          </p:nvPr>
        </p:nvSpPr>
        <p:spPr>
          <a:xfrm>
            <a:off x="317953" y="1893742"/>
            <a:ext cx="2887702" cy="1952552"/>
          </a:xfrm>
        </p:spPr>
        <p:txBody>
          <a:bodyPr>
            <a:normAutofit/>
          </a:bodyPr>
          <a:lstStyle>
            <a:lvl1pPr algn="ct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5933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2C12E4-C47B-0440-801D-CCEC684639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920" y="4564857"/>
            <a:ext cx="3763357" cy="1654742"/>
          </a:xfrm>
          <a:prstGeom prst="rect">
            <a:avLst/>
          </a:prstGeom>
        </p:spPr>
      </p:pic>
      <p:pic>
        <p:nvPicPr>
          <p:cNvPr id="7" name="Picture 6">
            <a:extLst>
              <a:ext uri="{FF2B5EF4-FFF2-40B4-BE49-F238E27FC236}">
                <a16:creationId xmlns:a16="http://schemas.microsoft.com/office/drawing/2014/main" id="{DC0EF921-7DAB-6B45-82C0-404B85F07DD7}"/>
              </a:ext>
            </a:extLst>
          </p:cNvPr>
          <p:cNvPicPr>
            <a:picLocks noChangeAspect="1"/>
          </p:cNvPicPr>
          <p:nvPr userDrawn="1"/>
        </p:nvPicPr>
        <p:blipFill>
          <a:blip r:embed="rId3"/>
          <a:stretch>
            <a:fillRect/>
          </a:stretch>
        </p:blipFill>
        <p:spPr>
          <a:xfrm>
            <a:off x="4696666" y="5016973"/>
            <a:ext cx="711604" cy="703727"/>
          </a:xfrm>
          <a:prstGeom prst="rect">
            <a:avLst/>
          </a:prstGeom>
        </p:spPr>
      </p:pic>
      <p:pic>
        <p:nvPicPr>
          <p:cNvPr id="8" name="Picture 7">
            <a:extLst>
              <a:ext uri="{FF2B5EF4-FFF2-40B4-BE49-F238E27FC236}">
                <a16:creationId xmlns:a16="http://schemas.microsoft.com/office/drawing/2014/main" id="{80D3070B-E1C3-7D42-B236-A3B735F25EE2}"/>
              </a:ext>
            </a:extLst>
          </p:cNvPr>
          <p:cNvPicPr>
            <a:picLocks noChangeAspect="1"/>
          </p:cNvPicPr>
          <p:nvPr userDrawn="1"/>
        </p:nvPicPr>
        <p:blipFill>
          <a:blip r:embed="rId4"/>
          <a:stretch>
            <a:fillRect/>
          </a:stretch>
        </p:blipFill>
        <p:spPr>
          <a:xfrm>
            <a:off x="4702576" y="5995664"/>
            <a:ext cx="705694" cy="642686"/>
          </a:xfrm>
          <a:prstGeom prst="rect">
            <a:avLst/>
          </a:prstGeom>
        </p:spPr>
      </p:pic>
      <p:pic>
        <p:nvPicPr>
          <p:cNvPr id="9" name="Picture 8">
            <a:extLst>
              <a:ext uri="{FF2B5EF4-FFF2-40B4-BE49-F238E27FC236}">
                <a16:creationId xmlns:a16="http://schemas.microsoft.com/office/drawing/2014/main" id="{F4A7F1A2-2428-7840-B1A5-C619778E5BD9}"/>
              </a:ext>
            </a:extLst>
          </p:cNvPr>
          <p:cNvPicPr>
            <a:picLocks noChangeAspect="1"/>
          </p:cNvPicPr>
          <p:nvPr userDrawn="1"/>
        </p:nvPicPr>
        <p:blipFill>
          <a:blip r:embed="rId5"/>
          <a:stretch>
            <a:fillRect/>
          </a:stretch>
        </p:blipFill>
        <p:spPr>
          <a:xfrm>
            <a:off x="8404396" y="4094972"/>
            <a:ext cx="672515" cy="713273"/>
          </a:xfrm>
          <a:prstGeom prst="rect">
            <a:avLst/>
          </a:prstGeom>
        </p:spPr>
      </p:pic>
      <p:pic>
        <p:nvPicPr>
          <p:cNvPr id="10" name="Picture 9">
            <a:extLst>
              <a:ext uri="{FF2B5EF4-FFF2-40B4-BE49-F238E27FC236}">
                <a16:creationId xmlns:a16="http://schemas.microsoft.com/office/drawing/2014/main" id="{0549A6F8-A484-3540-89AD-431FC2E71422}"/>
              </a:ext>
            </a:extLst>
          </p:cNvPr>
          <p:cNvPicPr>
            <a:picLocks noChangeAspect="1"/>
          </p:cNvPicPr>
          <p:nvPr userDrawn="1"/>
        </p:nvPicPr>
        <p:blipFill>
          <a:blip r:embed="rId6"/>
          <a:stretch>
            <a:fillRect/>
          </a:stretch>
        </p:blipFill>
        <p:spPr>
          <a:xfrm>
            <a:off x="8404397" y="4958482"/>
            <a:ext cx="672515" cy="682942"/>
          </a:xfrm>
          <a:prstGeom prst="rect">
            <a:avLst/>
          </a:prstGeom>
        </p:spPr>
      </p:pic>
      <p:sp>
        <p:nvSpPr>
          <p:cNvPr id="11" name="TextBox 10">
            <a:extLst>
              <a:ext uri="{FF2B5EF4-FFF2-40B4-BE49-F238E27FC236}">
                <a16:creationId xmlns:a16="http://schemas.microsoft.com/office/drawing/2014/main" id="{56F663D4-D6CF-4F4D-88C5-9A15795C3A55}"/>
              </a:ext>
            </a:extLst>
          </p:cNvPr>
          <p:cNvSpPr txBox="1"/>
          <p:nvPr userDrawn="1"/>
        </p:nvSpPr>
        <p:spPr>
          <a:xfrm flipH="1">
            <a:off x="5274688" y="4142179"/>
            <a:ext cx="2310644"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300"/>
              </a:spcAft>
              <a:buClrTx/>
              <a:buSzTx/>
              <a:buFontTx/>
              <a:buNone/>
              <a:tabLst/>
              <a:defRPr/>
            </a:pPr>
            <a:r>
              <a:rPr kumimoji="0" lang="en-US" sz="2800" b="0" i="0" u="none" strike="noStrike" kern="1200" cap="none" spc="0" normalizeH="0" baseline="0" noProof="0" dirty="0">
                <a:ln>
                  <a:noFill/>
                </a:ln>
                <a:solidFill>
                  <a:schemeClr val="tx2">
                    <a:lumMod val="50000"/>
                  </a:schemeClr>
                </a:solidFill>
                <a:effectLst/>
                <a:uLnTx/>
                <a:uFillTx/>
                <a:ea typeface="Verdana" panose="020B0604030504040204" pitchFamily="34" charset="0"/>
                <a:cs typeface="+mn-cs"/>
              </a:rPr>
              <a:t> </a:t>
            </a:r>
            <a:r>
              <a:rPr kumimoji="0" lang="en-US" sz="2400" b="0" i="0" u="none" strike="noStrike" kern="1200" cap="none" spc="0" normalizeH="0" baseline="0" noProof="0" dirty="0">
                <a:ln>
                  <a:noFill/>
                </a:ln>
                <a:solidFill>
                  <a:schemeClr val="tx2">
                    <a:lumMod val="50000"/>
                  </a:schemeClr>
                </a:solidFill>
                <a:effectLst/>
                <a:uLnTx/>
                <a:uFillTx/>
                <a:ea typeface="Verdana" panose="020B0604030504040204" pitchFamily="34" charset="0"/>
                <a:cs typeface="+mn-cs"/>
              </a:rPr>
              <a:t>www.gwhwi.org</a:t>
            </a:r>
            <a:endParaRPr kumimoji="0" lang="en-US" sz="2800" b="0" i="0" u="none" strike="noStrike" kern="1200" cap="none" spc="0" normalizeH="0" baseline="0" noProof="0" dirty="0">
              <a:ln>
                <a:noFill/>
              </a:ln>
              <a:solidFill>
                <a:schemeClr val="tx2">
                  <a:lumMod val="50000"/>
                </a:schemeClr>
              </a:solidFill>
              <a:effectLst/>
              <a:uLnTx/>
              <a:uFillTx/>
              <a:ea typeface="Verdana" panose="020B0604030504040204" pitchFamily="34" charset="0"/>
              <a:cs typeface="+mn-cs"/>
            </a:endParaRPr>
          </a:p>
        </p:txBody>
      </p:sp>
      <p:pic>
        <p:nvPicPr>
          <p:cNvPr id="12" name="Picture 11" descr="A close up of a sign&#10;&#10;Description automatically generated">
            <a:extLst>
              <a:ext uri="{FF2B5EF4-FFF2-40B4-BE49-F238E27FC236}">
                <a16:creationId xmlns:a16="http://schemas.microsoft.com/office/drawing/2014/main" id="{4ABE4F01-781B-2D48-B046-95E48AB5F39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65721" y="4189815"/>
            <a:ext cx="523588" cy="523588"/>
          </a:xfrm>
          <a:prstGeom prst="rect">
            <a:avLst/>
          </a:prstGeom>
        </p:spPr>
      </p:pic>
      <p:sp>
        <p:nvSpPr>
          <p:cNvPr id="13" name="TextBox 12">
            <a:extLst>
              <a:ext uri="{FF2B5EF4-FFF2-40B4-BE49-F238E27FC236}">
                <a16:creationId xmlns:a16="http://schemas.microsoft.com/office/drawing/2014/main" id="{7D7C5F9C-4211-FF48-A036-72CF7E3BE2AE}"/>
              </a:ext>
            </a:extLst>
          </p:cNvPr>
          <p:cNvSpPr txBox="1"/>
          <p:nvPr userDrawn="1"/>
        </p:nvSpPr>
        <p:spPr>
          <a:xfrm flipH="1">
            <a:off x="5289309" y="5093468"/>
            <a:ext cx="2383337"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2400" b="0" i="0" u="none" strike="noStrike" kern="1200" cap="none" spc="0" normalizeH="0" baseline="0" noProof="0" dirty="0">
                <a:ln>
                  <a:noFill/>
                </a:ln>
                <a:solidFill>
                  <a:schemeClr val="tx2">
                    <a:lumMod val="50000"/>
                  </a:schemeClr>
                </a:solidFill>
                <a:effectLst/>
                <a:uLnTx/>
                <a:uFillTx/>
                <a:ea typeface="Verdana" panose="020B0604030504040204" pitchFamily="34" charset="0"/>
                <a:cs typeface="+mn-cs"/>
              </a:rPr>
              <a:t>@</a:t>
            </a:r>
            <a:r>
              <a:rPr kumimoji="0" lang="en-US" sz="2400" b="0" i="0" u="none" strike="noStrike" kern="1200" cap="none" spc="0" normalizeH="0" baseline="0" noProof="0" dirty="0" err="1">
                <a:ln>
                  <a:noFill/>
                </a:ln>
                <a:solidFill>
                  <a:schemeClr val="tx2">
                    <a:lumMod val="50000"/>
                  </a:schemeClr>
                </a:solidFill>
                <a:effectLst/>
                <a:uLnTx/>
                <a:uFillTx/>
                <a:ea typeface="Verdana" panose="020B0604030504040204" pitchFamily="34" charset="0"/>
                <a:cs typeface="+mn-cs"/>
              </a:rPr>
              <a:t>GW_Workforce</a:t>
            </a:r>
            <a:endParaRPr kumimoji="0" lang="en-US" sz="2800" b="0" i="0" u="none" strike="noStrike" kern="1200" cap="none" spc="0" normalizeH="0" baseline="0" noProof="0" dirty="0">
              <a:ln>
                <a:noFill/>
              </a:ln>
              <a:solidFill>
                <a:schemeClr val="tx2">
                  <a:lumMod val="50000"/>
                </a:schemeClr>
              </a:solidFill>
              <a:effectLst/>
              <a:uLnTx/>
              <a:uFillTx/>
              <a:ea typeface="Verdana" panose="020B0604030504040204" pitchFamily="34" charset="0"/>
              <a:cs typeface="+mn-cs"/>
            </a:endParaRPr>
          </a:p>
        </p:txBody>
      </p:sp>
      <p:sp>
        <p:nvSpPr>
          <p:cNvPr id="14" name="TextBox 13">
            <a:extLst>
              <a:ext uri="{FF2B5EF4-FFF2-40B4-BE49-F238E27FC236}">
                <a16:creationId xmlns:a16="http://schemas.microsoft.com/office/drawing/2014/main" id="{4B5918DB-5705-8640-B323-669DB5395573}"/>
              </a:ext>
            </a:extLst>
          </p:cNvPr>
          <p:cNvSpPr txBox="1"/>
          <p:nvPr userDrawn="1"/>
        </p:nvSpPr>
        <p:spPr>
          <a:xfrm flipH="1">
            <a:off x="5289309" y="5995664"/>
            <a:ext cx="2310644"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300"/>
              </a:spcAft>
              <a:buClrTx/>
              <a:buSzTx/>
              <a:buFontTx/>
              <a:buNone/>
              <a:tabLst/>
              <a:defRPr/>
            </a:pPr>
            <a:r>
              <a:rPr kumimoji="0" lang="en-US" sz="2800" b="0" i="0" u="none" strike="noStrike" kern="1200" cap="none" spc="0" normalizeH="0" baseline="0" noProof="0" dirty="0">
                <a:ln>
                  <a:noFill/>
                </a:ln>
                <a:solidFill>
                  <a:schemeClr val="tx2">
                    <a:lumMod val="50000"/>
                  </a:schemeClr>
                </a:solidFill>
                <a:effectLst/>
                <a:uLnTx/>
                <a:uFillTx/>
                <a:ea typeface="Verdana" panose="020B0604030504040204" pitchFamily="34" charset="0"/>
                <a:cs typeface="+mn-cs"/>
              </a:rPr>
              <a:t> </a:t>
            </a:r>
            <a:r>
              <a:rPr kumimoji="0" lang="en-US" sz="2400" b="0" i="0" u="none" strike="noStrike" kern="1200" cap="none" spc="0" normalizeH="0" baseline="0" noProof="0" dirty="0">
                <a:ln>
                  <a:noFill/>
                </a:ln>
                <a:solidFill>
                  <a:schemeClr val="tx2">
                    <a:lumMod val="50000"/>
                  </a:schemeClr>
                </a:solidFill>
                <a:effectLst/>
                <a:uLnTx/>
                <a:uFillTx/>
                <a:ea typeface="Verdana" panose="020B0604030504040204" pitchFamily="34" charset="0"/>
                <a:cs typeface="+mn-cs"/>
              </a:rPr>
              <a:t>@</a:t>
            </a:r>
            <a:r>
              <a:rPr kumimoji="0" lang="en-US" sz="2400" b="0" i="0" u="none" strike="noStrike" kern="1200" cap="none" spc="0" normalizeH="0" baseline="0" noProof="0" dirty="0" err="1">
                <a:ln>
                  <a:noFill/>
                </a:ln>
                <a:solidFill>
                  <a:schemeClr val="tx2">
                    <a:lumMod val="50000"/>
                  </a:schemeClr>
                </a:solidFill>
                <a:effectLst/>
                <a:uLnTx/>
                <a:uFillTx/>
                <a:ea typeface="Verdana" panose="020B0604030504040204" pitchFamily="34" charset="0"/>
                <a:cs typeface="+mn-cs"/>
              </a:rPr>
              <a:t>GWworkforce</a:t>
            </a:r>
            <a:endParaRPr kumimoji="0" lang="en-US" sz="2800" b="0" i="0" u="none" strike="noStrike" kern="1200" cap="none" spc="0" normalizeH="0" baseline="0" noProof="0" dirty="0">
              <a:ln>
                <a:noFill/>
              </a:ln>
              <a:solidFill>
                <a:schemeClr val="tx2">
                  <a:lumMod val="50000"/>
                </a:schemeClr>
              </a:solidFill>
              <a:effectLst/>
              <a:uLnTx/>
              <a:uFillTx/>
              <a:ea typeface="Verdana" panose="020B0604030504040204" pitchFamily="34" charset="0"/>
              <a:cs typeface="+mn-cs"/>
            </a:endParaRPr>
          </a:p>
        </p:txBody>
      </p:sp>
      <p:sp>
        <p:nvSpPr>
          <p:cNvPr id="15" name="TextBox 14">
            <a:extLst>
              <a:ext uri="{FF2B5EF4-FFF2-40B4-BE49-F238E27FC236}">
                <a16:creationId xmlns:a16="http://schemas.microsoft.com/office/drawing/2014/main" id="{1D2E1574-C90E-E64C-BA72-A2E026403EB2}"/>
              </a:ext>
            </a:extLst>
          </p:cNvPr>
          <p:cNvSpPr txBox="1"/>
          <p:nvPr userDrawn="1"/>
        </p:nvSpPr>
        <p:spPr>
          <a:xfrm flipH="1">
            <a:off x="9104254" y="4172956"/>
            <a:ext cx="2310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300"/>
              </a:spcAft>
              <a:buClrTx/>
              <a:buSzTx/>
              <a:buFontTx/>
              <a:buNone/>
              <a:tabLst/>
              <a:defRPr/>
            </a:pPr>
            <a:r>
              <a:rPr kumimoji="0" lang="en-US" sz="2400" b="0" i="0" u="none" strike="noStrike" kern="1200" cap="none" spc="0" normalizeH="0" baseline="0" noProof="0" dirty="0" err="1">
                <a:ln>
                  <a:noFill/>
                </a:ln>
                <a:solidFill>
                  <a:schemeClr val="tx2">
                    <a:lumMod val="50000"/>
                  </a:schemeClr>
                </a:solidFill>
                <a:effectLst/>
                <a:uLnTx/>
                <a:uFillTx/>
                <a:ea typeface="Verdana" panose="020B0604030504040204" pitchFamily="34" charset="0"/>
                <a:cs typeface="+mn-cs"/>
              </a:rPr>
              <a:t>gw_workforce</a:t>
            </a:r>
            <a:endParaRPr kumimoji="0" lang="en-US" sz="2800" b="0" i="0" u="none" strike="noStrike" kern="1200" cap="none" spc="0" normalizeH="0" baseline="0" noProof="0" dirty="0">
              <a:ln>
                <a:noFill/>
              </a:ln>
              <a:solidFill>
                <a:schemeClr val="tx2">
                  <a:lumMod val="50000"/>
                </a:schemeClr>
              </a:solidFill>
              <a:effectLst/>
              <a:uLnTx/>
              <a:uFillTx/>
              <a:ea typeface="Verdana" panose="020B0604030504040204" pitchFamily="34" charset="0"/>
              <a:cs typeface="+mn-cs"/>
            </a:endParaRPr>
          </a:p>
        </p:txBody>
      </p:sp>
      <p:sp>
        <p:nvSpPr>
          <p:cNvPr id="16" name="TextBox 15">
            <a:extLst>
              <a:ext uri="{FF2B5EF4-FFF2-40B4-BE49-F238E27FC236}">
                <a16:creationId xmlns:a16="http://schemas.microsoft.com/office/drawing/2014/main" id="{C0229055-73E7-264E-8866-EFA08BF537B3}"/>
              </a:ext>
            </a:extLst>
          </p:cNvPr>
          <p:cNvSpPr txBox="1"/>
          <p:nvPr userDrawn="1"/>
        </p:nvSpPr>
        <p:spPr>
          <a:xfrm flipH="1">
            <a:off x="9091910" y="5016973"/>
            <a:ext cx="2310644" cy="461665"/>
          </a:xfrm>
          <a:prstGeom prst="rect">
            <a:avLst/>
          </a:prstGeom>
          <a:noFill/>
        </p:spPr>
        <p:txBody>
          <a:bodyPr wrap="square" rtlCol="0">
            <a:spAutoFit/>
          </a:bodyPr>
          <a:lstStyle/>
          <a:p>
            <a:pPr lvl="0">
              <a:spcAft>
                <a:spcPts val="300"/>
              </a:spcAft>
              <a:defRPr/>
            </a:pPr>
            <a:r>
              <a:rPr lang="en-US" sz="2400" dirty="0" err="1">
                <a:solidFill>
                  <a:schemeClr val="tx2">
                    <a:lumMod val="50000"/>
                  </a:schemeClr>
                </a:solidFill>
                <a:ea typeface="Verdana" panose="020B0604030504040204" pitchFamily="34" charset="0"/>
              </a:rPr>
              <a:t>mullan</a:t>
            </a:r>
            <a:r>
              <a:rPr lang="en-US" sz="2400" dirty="0">
                <a:solidFill>
                  <a:schemeClr val="tx2">
                    <a:lumMod val="50000"/>
                  </a:schemeClr>
                </a:solidFill>
                <a:ea typeface="Verdana" panose="020B0604030504040204" pitchFamily="34" charset="0"/>
              </a:rPr>
              <a:t>-institute</a:t>
            </a:r>
          </a:p>
        </p:txBody>
      </p:sp>
      <p:sp>
        <p:nvSpPr>
          <p:cNvPr id="18" name="Rectangle 17">
            <a:extLst>
              <a:ext uri="{FF2B5EF4-FFF2-40B4-BE49-F238E27FC236}">
                <a16:creationId xmlns:a16="http://schemas.microsoft.com/office/drawing/2014/main" id="{7C79EFBF-B868-A24A-9B98-AC26C8DD086B}"/>
              </a:ext>
            </a:extLst>
          </p:cNvPr>
          <p:cNvSpPr/>
          <p:nvPr userDrawn="1"/>
        </p:nvSpPr>
        <p:spPr>
          <a:xfrm>
            <a:off x="-1" y="0"/>
            <a:ext cx="12192000" cy="394023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E2C7422-B951-5B45-AEB1-281B8FF7F80C}"/>
              </a:ext>
            </a:extLst>
          </p:cNvPr>
          <p:cNvSpPr txBox="1"/>
          <p:nvPr userDrawn="1"/>
        </p:nvSpPr>
        <p:spPr>
          <a:xfrm>
            <a:off x="738711" y="993580"/>
            <a:ext cx="10714577" cy="1446550"/>
          </a:xfrm>
          <a:prstGeom prst="rect">
            <a:avLst/>
          </a:prstGeom>
          <a:noFill/>
        </p:spPr>
        <p:txBody>
          <a:bodyPr wrap="square" rtlCol="0">
            <a:spAutoFit/>
          </a:bodyPr>
          <a:lstStyle/>
          <a:p>
            <a:r>
              <a:rPr lang="en-US" sz="4400" b="1" i="1" dirty="0">
                <a:solidFill>
                  <a:schemeClr val="bg1"/>
                </a:solidFill>
              </a:rPr>
              <a:t>“Health workforce policy is increasingly a health equity battlefield.” – Fitzhugh Mullan</a:t>
            </a:r>
          </a:p>
        </p:txBody>
      </p:sp>
    </p:spTree>
    <p:extLst>
      <p:ext uri="{BB962C8B-B14F-4D97-AF65-F5344CB8AC3E}">
        <p14:creationId xmlns:p14="http://schemas.microsoft.com/office/powerpoint/2010/main" val="655649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E29C3-8C06-4726-B632-AF72D6ACE5F8}"/>
              </a:ext>
            </a:extLst>
          </p:cNvPr>
          <p:cNvSpPr>
            <a:spLocks noGrp="1"/>
          </p:cNvSpPr>
          <p:nvPr>
            <p:ph type="dt" sz="half" idx="10"/>
          </p:nvPr>
        </p:nvSpPr>
        <p:spPr/>
        <p:txBody>
          <a:bodyPr/>
          <a:lstStyle/>
          <a:p>
            <a:fld id="{5A6C2E67-66B4-4385-88D0-6948254806E5}" type="datetimeFigureOut">
              <a:rPr lang="en-US" smtClean="0"/>
              <a:t>5/20/2022</a:t>
            </a:fld>
            <a:endParaRPr lang="en-US"/>
          </a:p>
        </p:txBody>
      </p:sp>
      <p:sp>
        <p:nvSpPr>
          <p:cNvPr id="3" name="Footer Placeholder 2">
            <a:extLst>
              <a:ext uri="{FF2B5EF4-FFF2-40B4-BE49-F238E27FC236}">
                <a16:creationId xmlns:a16="http://schemas.microsoft.com/office/drawing/2014/main" id="{07660E89-CB4B-498C-9956-12AC66D314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C28BD0-A85B-467C-AC18-35FCD74D6654}"/>
              </a:ext>
            </a:extLst>
          </p:cNvPr>
          <p:cNvSpPr>
            <a:spLocks noGrp="1"/>
          </p:cNvSpPr>
          <p:nvPr>
            <p:ph type="sldNum" sz="quarter" idx="12"/>
          </p:nvPr>
        </p:nvSpPr>
        <p:spPr/>
        <p:txBody>
          <a:bodyPr/>
          <a:lstStyle/>
          <a:p>
            <a:fld id="{301D06AE-444E-47B8-B161-F98EA5D6B799}" type="slidenum">
              <a:rPr lang="en-US" smtClean="0"/>
              <a:t>‹#›</a:t>
            </a:fld>
            <a:endParaRPr lang="en-US"/>
          </a:p>
        </p:txBody>
      </p:sp>
    </p:spTree>
    <p:extLst>
      <p:ext uri="{BB962C8B-B14F-4D97-AF65-F5344CB8AC3E}">
        <p14:creationId xmlns:p14="http://schemas.microsoft.com/office/powerpoint/2010/main" val="4195122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1057F4-B2D8-4EC7-BFD2-6A040A352B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0249E9-759C-4719-8AC5-6C2A5B0665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A83D7-6070-4DF8-8E63-F7B8C8DA3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811CBF-03F2-4FE4-A830-CAC2916B3AFF}" type="datetimeFigureOut">
              <a:rPr lang="en-US" smtClean="0"/>
              <a:t>5/20/2022</a:t>
            </a:fld>
            <a:endParaRPr lang="en-US"/>
          </a:p>
        </p:txBody>
      </p:sp>
      <p:sp>
        <p:nvSpPr>
          <p:cNvPr id="5" name="Footer Placeholder 4">
            <a:extLst>
              <a:ext uri="{FF2B5EF4-FFF2-40B4-BE49-F238E27FC236}">
                <a16:creationId xmlns:a16="http://schemas.microsoft.com/office/drawing/2014/main" id="{BF074124-543F-4636-AACC-4F658D4D09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EF3F9E-B003-4438-B5D0-1F96A55289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1F827F-4488-4BBE-A601-36D3BEA7849D}" type="slidenum">
              <a:rPr lang="en-US" smtClean="0"/>
              <a:t>‹#›</a:t>
            </a:fld>
            <a:endParaRPr lang="en-US"/>
          </a:p>
        </p:txBody>
      </p:sp>
    </p:spTree>
    <p:extLst>
      <p:ext uri="{BB962C8B-B14F-4D97-AF65-F5344CB8AC3E}">
        <p14:creationId xmlns:p14="http://schemas.microsoft.com/office/powerpoint/2010/main" val="2413852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4" r:id="rId7"/>
    <p:sldLayoutId id="2147483661" r:id="rId8"/>
    <p:sldLayoutId id="214748367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1057F4-B2D8-4EC7-BFD2-6A040A352B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0249E9-759C-4719-8AC5-6C2A5B0665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A83D7-6070-4DF8-8E63-F7B8C8DA3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811CBF-03F2-4FE4-A830-CAC2916B3AFF}" type="datetimeFigureOut">
              <a:rPr lang="en-US" smtClean="0"/>
              <a:t>5/20/2022</a:t>
            </a:fld>
            <a:endParaRPr lang="en-US"/>
          </a:p>
        </p:txBody>
      </p:sp>
      <p:sp>
        <p:nvSpPr>
          <p:cNvPr id="5" name="Footer Placeholder 4">
            <a:extLst>
              <a:ext uri="{FF2B5EF4-FFF2-40B4-BE49-F238E27FC236}">
                <a16:creationId xmlns:a16="http://schemas.microsoft.com/office/drawing/2014/main" id="{BF074124-543F-4636-AACC-4F658D4D09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EF3F9E-B003-4438-B5D0-1F96A55289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1F827F-4488-4BBE-A601-36D3BEA7849D}" type="slidenum">
              <a:rPr lang="en-US" smtClean="0"/>
              <a:t>‹#›</a:t>
            </a:fld>
            <a:endParaRPr lang="en-US"/>
          </a:p>
        </p:txBody>
      </p:sp>
    </p:spTree>
    <p:extLst>
      <p:ext uri="{BB962C8B-B14F-4D97-AF65-F5344CB8AC3E}">
        <p14:creationId xmlns:p14="http://schemas.microsoft.com/office/powerpoint/2010/main" val="139371154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gwhwi.org/behavioralhealth.html" TargetMode="External"/><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descr="A picture containing water, boat, man, playing&#10;&#10;Description automatically generated">
            <a:extLst>
              <a:ext uri="{FF2B5EF4-FFF2-40B4-BE49-F238E27FC236}">
                <a16:creationId xmlns:a16="http://schemas.microsoft.com/office/drawing/2014/main" id="{10D81D86-F90B-493D-8F58-5E5BD48252B1}"/>
              </a:ext>
            </a:extLst>
          </p:cNvPr>
          <p:cNvPicPr>
            <a:picLocks noChangeAspect="1"/>
          </p:cNvPicPr>
          <p:nvPr/>
        </p:nvPicPr>
        <p:blipFill rotWithShape="1">
          <a:blip r:embed="rId2">
            <a:extLst>
              <a:ext uri="{28A0092B-C50C-407E-A947-70E740481C1C}">
                <a14:useLocalDpi xmlns:a14="http://schemas.microsoft.com/office/drawing/2010/main" val="0"/>
              </a:ext>
            </a:extLst>
          </a:blip>
          <a:srcRect l="47555" r="1" b="1"/>
          <a:stretch/>
        </p:blipFill>
        <p:spPr>
          <a:xfrm>
            <a:off x="20" y="10"/>
            <a:ext cx="12191980" cy="6857990"/>
          </a:xfrm>
          <a:prstGeom prst="rect">
            <a:avLst/>
          </a:prstGeom>
        </p:spPr>
      </p:pic>
      <p:sp>
        <p:nvSpPr>
          <p:cNvPr id="40" name="Rectangle 35">
            <a:extLst>
              <a:ext uri="{FF2B5EF4-FFF2-40B4-BE49-F238E27FC236}">
                <a16:creationId xmlns:a16="http://schemas.microsoft.com/office/drawing/2014/main" id="{DCF1FFC3-D020-43C3-8B93-EF6BEFC46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912620" y="1929384"/>
            <a:ext cx="8366760" cy="2999232"/>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3A9C0A-F0EF-4824-8EB8-8F28B08989E3}"/>
              </a:ext>
            </a:extLst>
          </p:cNvPr>
          <p:cNvSpPr>
            <a:spLocks noGrp="1"/>
          </p:cNvSpPr>
          <p:nvPr>
            <p:ph type="ctrTitle"/>
          </p:nvPr>
        </p:nvSpPr>
        <p:spPr>
          <a:xfrm>
            <a:off x="1988288" y="2242539"/>
            <a:ext cx="8291092" cy="1425924"/>
          </a:xfrm>
        </p:spPr>
        <p:txBody>
          <a:bodyPr>
            <a:normAutofit/>
          </a:bodyPr>
          <a:lstStyle/>
          <a:p>
            <a:r>
              <a:rPr lang="en-US" sz="4600" b="1" dirty="0">
                <a:latin typeface="+mn-lt"/>
              </a:rPr>
              <a:t>MH/SUD Workforce Data</a:t>
            </a:r>
          </a:p>
        </p:txBody>
      </p:sp>
      <p:sp>
        <p:nvSpPr>
          <p:cNvPr id="3" name="Subtitle 2">
            <a:extLst>
              <a:ext uri="{FF2B5EF4-FFF2-40B4-BE49-F238E27FC236}">
                <a16:creationId xmlns:a16="http://schemas.microsoft.com/office/drawing/2014/main" id="{B9E4E1D5-6768-4773-BCA0-FA7A7FEAD5D5}"/>
              </a:ext>
            </a:extLst>
          </p:cNvPr>
          <p:cNvSpPr>
            <a:spLocks noGrp="1"/>
          </p:cNvSpPr>
          <p:nvPr>
            <p:ph type="subTitle" idx="1"/>
          </p:nvPr>
        </p:nvSpPr>
        <p:spPr>
          <a:xfrm>
            <a:off x="2366010" y="3884037"/>
            <a:ext cx="7459980" cy="468888"/>
          </a:xfrm>
        </p:spPr>
        <p:txBody>
          <a:bodyPr vert="horz" lIns="91440" tIns="45720" rIns="91440" bIns="45720" rtlCol="0" anchor="t">
            <a:normAutofit/>
          </a:bodyPr>
          <a:lstStyle/>
          <a:p>
            <a:r>
              <a:rPr lang="en-US" dirty="0">
                <a:cs typeface="Calibri"/>
              </a:rPr>
              <a:t>May 17, 2022</a:t>
            </a:r>
            <a:endParaRPr lang="en-US" dirty="0"/>
          </a:p>
        </p:txBody>
      </p:sp>
      <p:cxnSp>
        <p:nvCxnSpPr>
          <p:cNvPr id="41" name="Straight Connector 37">
            <a:extLst>
              <a:ext uri="{FF2B5EF4-FFF2-40B4-BE49-F238E27FC236}">
                <a16:creationId xmlns:a16="http://schemas.microsoft.com/office/drawing/2014/main" id="{16FC4A39-71B0-433B-AB94-CBFFA0DF9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2605" y="3792064"/>
            <a:ext cx="2586790" cy="0"/>
          </a:xfrm>
          <a:prstGeom prst="line">
            <a:avLst/>
          </a:prstGeom>
          <a:ln w="22225">
            <a:solidFill>
              <a:srgbClr val="695D4F"/>
            </a:solidFill>
          </a:ln>
        </p:spPr>
        <p:style>
          <a:lnRef idx="1">
            <a:schemeClr val="accent1"/>
          </a:lnRef>
          <a:fillRef idx="0">
            <a:schemeClr val="accent1"/>
          </a:fillRef>
          <a:effectRef idx="0">
            <a:schemeClr val="accent1"/>
          </a:effectRef>
          <a:fontRef idx="minor">
            <a:schemeClr val="tx1"/>
          </a:fontRef>
        </p:style>
      </p:cxnSp>
      <p:pic>
        <p:nvPicPr>
          <p:cNvPr id="46" name="Picture 45" descr="A close up of a sign&#10;&#10;Description automatically generated">
            <a:extLst>
              <a:ext uri="{FF2B5EF4-FFF2-40B4-BE49-F238E27FC236}">
                <a16:creationId xmlns:a16="http://schemas.microsoft.com/office/drawing/2014/main" id="{B4CF8A7D-340B-43F6-A774-30F0F17FF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20" y="5617028"/>
            <a:ext cx="2632709" cy="1115229"/>
          </a:xfrm>
          <a:prstGeom prst="rect">
            <a:avLst/>
          </a:prstGeom>
        </p:spPr>
      </p:pic>
    </p:spTree>
    <p:extLst>
      <p:ext uri="{BB962C8B-B14F-4D97-AF65-F5344CB8AC3E}">
        <p14:creationId xmlns:p14="http://schemas.microsoft.com/office/powerpoint/2010/main" val="160972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2D647C-4BC7-549D-7387-AF363AF99A54}"/>
              </a:ext>
            </a:extLst>
          </p:cNvPr>
          <p:cNvSpPr>
            <a:spLocks noGrp="1"/>
          </p:cNvSpPr>
          <p:nvPr>
            <p:ph type="title"/>
          </p:nvPr>
        </p:nvSpPr>
        <p:spPr>
          <a:xfrm>
            <a:off x="379254" y="1988013"/>
            <a:ext cx="2596055" cy="1492469"/>
          </a:xfrm>
        </p:spPr>
        <p:txBody>
          <a:bodyPr/>
          <a:lstStyle/>
          <a:p>
            <a:pPr algn="ctr"/>
            <a:r>
              <a:rPr lang="en-US" sz="3000" b="1" dirty="0"/>
              <a:t>Staffing </a:t>
            </a:r>
            <a:br>
              <a:rPr lang="en-US" sz="3000" b="1" dirty="0"/>
            </a:br>
            <a:r>
              <a:rPr lang="en-US" sz="3000" b="1" dirty="0"/>
              <a:t>Adequacy</a:t>
            </a:r>
            <a:br>
              <a:rPr lang="en-US" sz="3000" b="1" dirty="0"/>
            </a:br>
            <a:r>
              <a:rPr lang="en-US" sz="3000" b="1" dirty="0"/>
              <a:t>by Service Area</a:t>
            </a:r>
            <a:endParaRPr lang="en-US" sz="3000" b="1">
              <a:cs typeface="Calibri Light"/>
            </a:endParaRPr>
          </a:p>
        </p:txBody>
      </p:sp>
      <p:pic>
        <p:nvPicPr>
          <p:cNvPr id="5" name="Picture 6" descr="Chart, bar chart&#10;&#10;Description automatically generated">
            <a:extLst>
              <a:ext uri="{FF2B5EF4-FFF2-40B4-BE49-F238E27FC236}">
                <a16:creationId xmlns:a16="http://schemas.microsoft.com/office/drawing/2014/main" id="{9D223F9E-DB18-C87E-6F02-50ADCFEB40B4}"/>
              </a:ext>
            </a:extLst>
          </p:cNvPr>
          <p:cNvPicPr>
            <a:picLocks noGrp="1" noChangeAspect="1"/>
          </p:cNvPicPr>
          <p:nvPr>
            <p:ph idx="1"/>
          </p:nvPr>
        </p:nvPicPr>
        <p:blipFill rotWithShape="1">
          <a:blip r:embed="rId3"/>
          <a:srcRect l="-407" b="13072"/>
          <a:stretch/>
        </p:blipFill>
        <p:spPr>
          <a:xfrm>
            <a:off x="3266394" y="1983328"/>
            <a:ext cx="8822500" cy="3165733"/>
          </a:xfrm>
        </p:spPr>
      </p:pic>
      <p:sp>
        <p:nvSpPr>
          <p:cNvPr id="2" name="TextBox 1">
            <a:extLst>
              <a:ext uri="{FF2B5EF4-FFF2-40B4-BE49-F238E27FC236}">
                <a16:creationId xmlns:a16="http://schemas.microsoft.com/office/drawing/2014/main" id="{22516616-C219-B507-8B34-033A5A829F8E}"/>
              </a:ext>
            </a:extLst>
          </p:cNvPr>
          <p:cNvSpPr txBox="1"/>
          <p:nvPr/>
        </p:nvSpPr>
        <p:spPr>
          <a:xfrm>
            <a:off x="3382370" y="846161"/>
            <a:ext cx="796346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latin typeface="Calibri Light"/>
                <a:ea typeface="Calibri Light"/>
                <a:cs typeface="Calibri Light"/>
              </a:rPr>
              <a:t>How would you rate the adequacy of your organization’s current level of staffing to meet patient/client needs in the following areas?</a:t>
            </a:r>
          </a:p>
        </p:txBody>
      </p:sp>
      <p:sp>
        <p:nvSpPr>
          <p:cNvPr id="6" name="TextBox 5">
            <a:extLst>
              <a:ext uri="{FF2B5EF4-FFF2-40B4-BE49-F238E27FC236}">
                <a16:creationId xmlns:a16="http://schemas.microsoft.com/office/drawing/2014/main" id="{593E3EE0-66E6-4823-8EDF-7211C5E4A580}"/>
              </a:ext>
            </a:extLst>
          </p:cNvPr>
          <p:cNvSpPr txBox="1"/>
          <p:nvPr/>
        </p:nvSpPr>
        <p:spPr>
          <a:xfrm>
            <a:off x="3853277" y="6488668"/>
            <a:ext cx="8338723" cy="369332"/>
          </a:xfrm>
          <a:prstGeom prst="rect">
            <a:avLst/>
          </a:prstGeom>
          <a:noFill/>
        </p:spPr>
        <p:txBody>
          <a:bodyPr wrap="square" rtlCol="0">
            <a:spAutoFit/>
          </a:bodyPr>
          <a:lstStyle/>
          <a:p>
            <a:pPr algn="r"/>
            <a:r>
              <a:rPr lang="en-US" dirty="0"/>
              <a:t>Preliminary results – not for citation</a:t>
            </a:r>
          </a:p>
        </p:txBody>
      </p:sp>
    </p:spTree>
    <p:extLst>
      <p:ext uri="{BB962C8B-B14F-4D97-AF65-F5344CB8AC3E}">
        <p14:creationId xmlns:p14="http://schemas.microsoft.com/office/powerpoint/2010/main" val="2412674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1E13301-D4D6-A83F-CDC1-9C1739FAAD69}"/>
              </a:ext>
            </a:extLst>
          </p:cNvPr>
          <p:cNvGraphicFramePr>
            <a:graphicFrameLocks noGrp="1"/>
          </p:cNvGraphicFramePr>
          <p:nvPr>
            <p:ph idx="1"/>
            <p:extLst>
              <p:ext uri="{D42A27DB-BD31-4B8C-83A1-F6EECF244321}">
                <p14:modId xmlns:p14="http://schemas.microsoft.com/office/powerpoint/2010/main" val="2526842147"/>
              </p:ext>
            </p:extLst>
          </p:nvPr>
        </p:nvGraphicFramePr>
        <p:xfrm>
          <a:off x="3327743" y="162894"/>
          <a:ext cx="7830397" cy="6207125"/>
        </p:xfrm>
        <a:graphic>
          <a:graphicData uri="http://schemas.openxmlformats.org/drawingml/2006/table">
            <a:tbl>
              <a:tblPr firstRow="1" bandRow="1">
                <a:tableStyleId>{21E4AEA4-8DFA-4A89-87EB-49C32662AFE0}</a:tableStyleId>
              </a:tblPr>
              <a:tblGrid>
                <a:gridCol w="2985445">
                  <a:extLst>
                    <a:ext uri="{9D8B030D-6E8A-4147-A177-3AD203B41FA5}">
                      <a16:colId xmlns:a16="http://schemas.microsoft.com/office/drawing/2014/main" val="1693346397"/>
                    </a:ext>
                  </a:extLst>
                </a:gridCol>
                <a:gridCol w="887104">
                  <a:extLst>
                    <a:ext uri="{9D8B030D-6E8A-4147-A177-3AD203B41FA5}">
                      <a16:colId xmlns:a16="http://schemas.microsoft.com/office/drawing/2014/main" val="830650160"/>
                    </a:ext>
                  </a:extLst>
                </a:gridCol>
                <a:gridCol w="767686">
                  <a:extLst>
                    <a:ext uri="{9D8B030D-6E8A-4147-A177-3AD203B41FA5}">
                      <a16:colId xmlns:a16="http://schemas.microsoft.com/office/drawing/2014/main" val="3469766036"/>
                    </a:ext>
                  </a:extLst>
                </a:gridCol>
                <a:gridCol w="852985">
                  <a:extLst>
                    <a:ext uri="{9D8B030D-6E8A-4147-A177-3AD203B41FA5}">
                      <a16:colId xmlns:a16="http://schemas.microsoft.com/office/drawing/2014/main" val="1979302607"/>
                    </a:ext>
                  </a:extLst>
                </a:gridCol>
                <a:gridCol w="904163">
                  <a:extLst>
                    <a:ext uri="{9D8B030D-6E8A-4147-A177-3AD203B41FA5}">
                      <a16:colId xmlns:a16="http://schemas.microsoft.com/office/drawing/2014/main" val="3472031478"/>
                    </a:ext>
                  </a:extLst>
                </a:gridCol>
                <a:gridCol w="1433014">
                  <a:extLst>
                    <a:ext uri="{9D8B030D-6E8A-4147-A177-3AD203B41FA5}">
                      <a16:colId xmlns:a16="http://schemas.microsoft.com/office/drawing/2014/main" val="743220993"/>
                    </a:ext>
                  </a:extLst>
                </a:gridCol>
              </a:tblGrid>
              <a:tr h="370840">
                <a:tc>
                  <a:txBody>
                    <a:bodyPr/>
                    <a:lstStyle/>
                    <a:p>
                      <a:r>
                        <a:rPr lang="en-US" sz="1500" dirty="0"/>
                        <a:t>Provider Type</a:t>
                      </a:r>
                    </a:p>
                  </a:txBody>
                  <a:tcPr anchor="b"/>
                </a:tc>
                <a:tc>
                  <a:txBody>
                    <a:bodyPr/>
                    <a:lstStyle/>
                    <a:p>
                      <a:pPr algn="ctr"/>
                      <a:r>
                        <a:rPr lang="en-US" sz="1500" dirty="0"/>
                        <a:t>1 or fewer</a:t>
                      </a:r>
                    </a:p>
                  </a:txBody>
                  <a:tcPr anchor="b"/>
                </a:tc>
                <a:tc>
                  <a:txBody>
                    <a:bodyPr/>
                    <a:lstStyle/>
                    <a:p>
                      <a:pPr algn="ctr"/>
                      <a:r>
                        <a:rPr lang="en-US" sz="1500" dirty="0"/>
                        <a:t>2-4 FTEs</a:t>
                      </a:r>
                    </a:p>
                  </a:txBody>
                  <a:tcPr anchor="b"/>
                </a:tc>
                <a:tc>
                  <a:txBody>
                    <a:bodyPr/>
                    <a:lstStyle/>
                    <a:p>
                      <a:pPr algn="ctr"/>
                      <a:r>
                        <a:rPr lang="en-US" sz="1500" dirty="0"/>
                        <a:t>5-10 FTEs</a:t>
                      </a:r>
                    </a:p>
                  </a:txBody>
                  <a:tcPr anchor="b"/>
                </a:tc>
                <a:tc>
                  <a:txBody>
                    <a:bodyPr/>
                    <a:lstStyle/>
                    <a:p>
                      <a:pPr algn="ctr"/>
                      <a:r>
                        <a:rPr lang="en-US" sz="1500" dirty="0"/>
                        <a:t>11+ FTEs</a:t>
                      </a:r>
                    </a:p>
                  </a:txBody>
                  <a:tcPr anchor="b"/>
                </a:tc>
                <a:tc>
                  <a:txBody>
                    <a:bodyPr/>
                    <a:lstStyle/>
                    <a:p>
                      <a:pPr algn="ctr"/>
                      <a:r>
                        <a:rPr lang="en-US" sz="1500" dirty="0"/>
                        <a:t>Total Providers Needed</a:t>
                      </a:r>
                    </a:p>
                  </a:txBody>
                  <a:tcPr anchor="b"/>
                </a:tc>
                <a:extLst>
                  <a:ext uri="{0D108BD9-81ED-4DB2-BD59-A6C34878D82A}">
                    <a16:rowId xmlns:a16="http://schemas.microsoft.com/office/drawing/2014/main" val="2504531588"/>
                  </a:ext>
                </a:extLst>
              </a:tr>
              <a:tr h="370840">
                <a:tc>
                  <a:txBody>
                    <a:bodyPr/>
                    <a:lstStyle/>
                    <a:p>
                      <a:pPr algn="l" fontAlgn="b"/>
                      <a:r>
                        <a:rPr lang="en-US" sz="1500" u="none" strike="noStrike" dirty="0">
                          <a:effectLst/>
                        </a:rPr>
                        <a:t>Addiction psychiatrists</a:t>
                      </a:r>
                    </a:p>
                  </a:txBody>
                  <a:tcPr marL="9525" marR="9525" marT="9525" marB="0" anchor="b"/>
                </a:tc>
                <a:tc>
                  <a:txBody>
                    <a:bodyPr/>
                    <a:lstStyle/>
                    <a:p>
                      <a:pPr algn="ctr" fontAlgn="b"/>
                      <a:r>
                        <a:rPr lang="en-US" sz="1500" u="none" strike="noStrike" dirty="0">
                          <a:effectLst/>
                        </a:rPr>
                        <a:t>115</a:t>
                      </a:r>
                    </a:p>
                  </a:txBody>
                  <a:tcPr marL="9525" marR="9525" marT="9525" marB="0" anchor="b"/>
                </a:tc>
                <a:tc>
                  <a:txBody>
                    <a:bodyPr/>
                    <a:lstStyle/>
                    <a:p>
                      <a:pPr algn="ctr" fontAlgn="b"/>
                      <a:r>
                        <a:rPr lang="en-US" sz="1500" u="none" strike="noStrike" dirty="0">
                          <a:effectLst/>
                        </a:rPr>
                        <a:t>50</a:t>
                      </a:r>
                    </a:p>
                  </a:txBody>
                  <a:tcPr marL="9525" marR="9525" marT="9525" marB="0" anchor="b"/>
                </a:tc>
                <a:tc>
                  <a:txBody>
                    <a:bodyPr/>
                    <a:lstStyle/>
                    <a:p>
                      <a:pPr algn="ctr" fontAlgn="b"/>
                      <a:r>
                        <a:rPr lang="en-US" sz="1500" u="none" strike="noStrike" dirty="0">
                          <a:effectLst/>
                        </a:rPr>
                        <a:t>7</a:t>
                      </a:r>
                    </a:p>
                  </a:txBody>
                  <a:tcPr marL="9525" marR="9525" marT="9525" marB="0" anchor="b"/>
                </a:tc>
                <a:tc>
                  <a:txBody>
                    <a:bodyPr/>
                    <a:lstStyle/>
                    <a:p>
                      <a:pPr algn="ctr" fontAlgn="b"/>
                      <a:r>
                        <a:rPr lang="en-US" sz="1500" u="none" strike="noStrike" dirty="0">
                          <a:effectLst/>
                        </a:rPr>
                        <a:t>0</a:t>
                      </a:r>
                    </a:p>
                  </a:txBody>
                  <a:tcPr marL="9525" marR="9525" marT="9525" marB="0" anchor="b"/>
                </a:tc>
                <a:tc>
                  <a:txBody>
                    <a:bodyPr/>
                    <a:lstStyle/>
                    <a:p>
                      <a:pPr algn="ctr" fontAlgn="b"/>
                      <a:r>
                        <a:rPr lang="en-US" sz="1500" u="none" strike="noStrike" dirty="0">
                          <a:effectLst/>
                        </a:rPr>
                        <a:t>250-385</a:t>
                      </a:r>
                    </a:p>
                  </a:txBody>
                  <a:tcPr marL="9525" marR="9525" marT="9525" marB="0" anchor="b"/>
                </a:tc>
                <a:extLst>
                  <a:ext uri="{0D108BD9-81ED-4DB2-BD59-A6C34878D82A}">
                    <a16:rowId xmlns:a16="http://schemas.microsoft.com/office/drawing/2014/main" val="2701231642"/>
                  </a:ext>
                </a:extLst>
              </a:tr>
              <a:tr h="370840">
                <a:tc>
                  <a:txBody>
                    <a:bodyPr/>
                    <a:lstStyle/>
                    <a:p>
                      <a:pPr algn="l" fontAlgn="b"/>
                      <a:r>
                        <a:rPr lang="en-US" sz="1500" u="none" strike="noStrike" dirty="0">
                          <a:effectLst/>
                        </a:rPr>
                        <a:t>Addiction medicine specialists</a:t>
                      </a:r>
                    </a:p>
                  </a:txBody>
                  <a:tcPr marL="9525" marR="9525" marT="9525" marB="0" anchor="b"/>
                </a:tc>
                <a:tc>
                  <a:txBody>
                    <a:bodyPr/>
                    <a:lstStyle/>
                    <a:p>
                      <a:pPr algn="ctr" fontAlgn="b"/>
                      <a:r>
                        <a:rPr lang="en-US" sz="1500" u="none" strike="noStrike" dirty="0">
                          <a:effectLst/>
                        </a:rPr>
                        <a:t>69</a:t>
                      </a:r>
                    </a:p>
                  </a:txBody>
                  <a:tcPr marL="9525" marR="9525" marT="9525" marB="0" anchor="b"/>
                </a:tc>
                <a:tc>
                  <a:txBody>
                    <a:bodyPr/>
                    <a:lstStyle/>
                    <a:p>
                      <a:pPr algn="ctr" fontAlgn="b"/>
                      <a:r>
                        <a:rPr lang="en-US" sz="1500" u="none" strike="noStrike" dirty="0">
                          <a:effectLst/>
                        </a:rPr>
                        <a:t>33</a:t>
                      </a:r>
                    </a:p>
                  </a:txBody>
                  <a:tcPr marL="9525" marR="9525" marT="9525" marB="0" anchor="b"/>
                </a:tc>
                <a:tc>
                  <a:txBody>
                    <a:bodyPr/>
                    <a:lstStyle/>
                    <a:p>
                      <a:pPr algn="ctr" fontAlgn="b"/>
                      <a:r>
                        <a:rPr lang="en-US" sz="1500" u="none" strike="noStrike" dirty="0">
                          <a:effectLst/>
                        </a:rPr>
                        <a:t>6</a:t>
                      </a:r>
                    </a:p>
                  </a:txBody>
                  <a:tcPr marL="9525" marR="9525" marT="9525" marB="0" anchor="b"/>
                </a:tc>
                <a:tc>
                  <a:txBody>
                    <a:bodyPr/>
                    <a:lstStyle/>
                    <a:p>
                      <a:pPr algn="ctr" fontAlgn="b"/>
                      <a:r>
                        <a:rPr lang="en-US" sz="1500" u="none" strike="noStrike" dirty="0">
                          <a:effectLst/>
                        </a:rPr>
                        <a:t>2</a:t>
                      </a:r>
                    </a:p>
                  </a:txBody>
                  <a:tcPr marL="9525" marR="9525" marT="9525" marB="0" anchor="b"/>
                </a:tc>
                <a:tc>
                  <a:txBody>
                    <a:bodyPr/>
                    <a:lstStyle/>
                    <a:p>
                      <a:pPr algn="ctr" fontAlgn="b"/>
                      <a:r>
                        <a:rPr lang="en-US" sz="1500" u="none" strike="noStrike" dirty="0">
                          <a:effectLst/>
                        </a:rPr>
                        <a:t>187-283</a:t>
                      </a:r>
                    </a:p>
                  </a:txBody>
                  <a:tcPr marL="9525" marR="9525" marT="9525" marB="0" anchor="b"/>
                </a:tc>
                <a:extLst>
                  <a:ext uri="{0D108BD9-81ED-4DB2-BD59-A6C34878D82A}">
                    <a16:rowId xmlns:a16="http://schemas.microsoft.com/office/drawing/2014/main" val="1460847126"/>
                  </a:ext>
                </a:extLst>
              </a:tr>
              <a:tr h="370840">
                <a:tc>
                  <a:txBody>
                    <a:bodyPr/>
                    <a:lstStyle/>
                    <a:p>
                      <a:pPr algn="l" fontAlgn="b"/>
                      <a:r>
                        <a:rPr lang="en-US" sz="1500" u="none" strike="noStrike" dirty="0">
                          <a:effectLst/>
                        </a:rPr>
                        <a:t>Psychiatrists - Adult</a:t>
                      </a:r>
                    </a:p>
                  </a:txBody>
                  <a:tcPr marL="9525" marR="9525" marT="9525" marB="0" anchor="b"/>
                </a:tc>
                <a:tc>
                  <a:txBody>
                    <a:bodyPr/>
                    <a:lstStyle/>
                    <a:p>
                      <a:pPr algn="ctr" fontAlgn="b"/>
                      <a:r>
                        <a:rPr lang="en-US" sz="1500" u="none" strike="noStrike" dirty="0">
                          <a:effectLst/>
                        </a:rPr>
                        <a:t>106</a:t>
                      </a:r>
                    </a:p>
                  </a:txBody>
                  <a:tcPr marL="9525" marR="9525" marT="9525" marB="0" anchor="b"/>
                </a:tc>
                <a:tc>
                  <a:txBody>
                    <a:bodyPr/>
                    <a:lstStyle/>
                    <a:p>
                      <a:pPr algn="ctr" fontAlgn="b"/>
                      <a:r>
                        <a:rPr lang="en-US" sz="1500" u="none" strike="noStrike" dirty="0">
                          <a:effectLst/>
                        </a:rPr>
                        <a:t>76</a:t>
                      </a:r>
                    </a:p>
                  </a:txBody>
                  <a:tcPr marL="9525" marR="9525" marT="9525" marB="0" anchor="b"/>
                </a:tc>
                <a:tc>
                  <a:txBody>
                    <a:bodyPr/>
                    <a:lstStyle/>
                    <a:p>
                      <a:pPr algn="ctr" fontAlgn="b"/>
                      <a:r>
                        <a:rPr lang="en-US" sz="1500" u="none" strike="noStrike" dirty="0">
                          <a:effectLst/>
                        </a:rPr>
                        <a:t>19</a:t>
                      </a:r>
                    </a:p>
                  </a:txBody>
                  <a:tcPr marL="9525" marR="9525" marT="9525" marB="0" anchor="b"/>
                </a:tc>
                <a:tc>
                  <a:txBody>
                    <a:bodyPr/>
                    <a:lstStyle/>
                    <a:p>
                      <a:pPr algn="ctr" fontAlgn="b"/>
                      <a:r>
                        <a:rPr lang="en-US" sz="1500" u="none" strike="noStrike" dirty="0">
                          <a:effectLst/>
                        </a:rPr>
                        <a:t>0</a:t>
                      </a:r>
                    </a:p>
                  </a:txBody>
                  <a:tcPr marL="9525" marR="9525" marT="9525" marB="0" anchor="b"/>
                </a:tc>
                <a:tc>
                  <a:txBody>
                    <a:bodyPr/>
                    <a:lstStyle/>
                    <a:p>
                      <a:pPr algn="ctr" fontAlgn="b"/>
                      <a:r>
                        <a:rPr lang="en-US" sz="1500" u="none" strike="noStrike" dirty="0">
                          <a:effectLst/>
                        </a:rPr>
                        <a:t>353-600</a:t>
                      </a:r>
                    </a:p>
                  </a:txBody>
                  <a:tcPr marL="9525" marR="9525" marT="9525" marB="0" anchor="b"/>
                </a:tc>
                <a:extLst>
                  <a:ext uri="{0D108BD9-81ED-4DB2-BD59-A6C34878D82A}">
                    <a16:rowId xmlns:a16="http://schemas.microsoft.com/office/drawing/2014/main" val="3245343779"/>
                  </a:ext>
                </a:extLst>
              </a:tr>
              <a:tr h="370840">
                <a:tc>
                  <a:txBody>
                    <a:bodyPr/>
                    <a:lstStyle/>
                    <a:p>
                      <a:pPr algn="l" fontAlgn="b"/>
                      <a:r>
                        <a:rPr lang="en-US" sz="1500" u="none" strike="noStrike" dirty="0">
                          <a:effectLst/>
                        </a:rPr>
                        <a:t>Psychiatrists - Child &amp; Adolescent</a:t>
                      </a:r>
                    </a:p>
                  </a:txBody>
                  <a:tcPr marL="9525" marR="9525" marT="9525" marB="0" anchor="b"/>
                </a:tc>
                <a:tc>
                  <a:txBody>
                    <a:bodyPr/>
                    <a:lstStyle/>
                    <a:p>
                      <a:pPr algn="ctr" fontAlgn="b"/>
                      <a:r>
                        <a:rPr lang="en-US" sz="1500" u="none" strike="noStrike" dirty="0">
                          <a:effectLst/>
                        </a:rPr>
                        <a:t>121</a:t>
                      </a:r>
                    </a:p>
                  </a:txBody>
                  <a:tcPr marL="9525" marR="9525" marT="9525" marB="0" anchor="b"/>
                </a:tc>
                <a:tc>
                  <a:txBody>
                    <a:bodyPr/>
                    <a:lstStyle/>
                    <a:p>
                      <a:pPr algn="ctr" fontAlgn="b"/>
                      <a:r>
                        <a:rPr lang="en-US" sz="1500" u="none" strike="noStrike" dirty="0">
                          <a:effectLst/>
                        </a:rPr>
                        <a:t>59</a:t>
                      </a:r>
                    </a:p>
                  </a:txBody>
                  <a:tcPr marL="9525" marR="9525" marT="9525" marB="0" anchor="b"/>
                </a:tc>
                <a:tc>
                  <a:txBody>
                    <a:bodyPr/>
                    <a:lstStyle/>
                    <a:p>
                      <a:pPr algn="ctr" fontAlgn="b"/>
                      <a:r>
                        <a:rPr lang="en-US" sz="1500" u="none" strike="noStrike" dirty="0">
                          <a:effectLst/>
                        </a:rPr>
                        <a:t>8</a:t>
                      </a:r>
                    </a:p>
                  </a:txBody>
                  <a:tcPr marL="9525" marR="9525" marT="9525" marB="0" anchor="b"/>
                </a:tc>
                <a:tc>
                  <a:txBody>
                    <a:bodyPr/>
                    <a:lstStyle/>
                    <a:p>
                      <a:pPr algn="ctr" fontAlgn="b"/>
                      <a:r>
                        <a:rPr lang="en-US" sz="1500" u="none" strike="noStrike" dirty="0">
                          <a:effectLst/>
                        </a:rPr>
                        <a:t>0</a:t>
                      </a:r>
                    </a:p>
                  </a:txBody>
                  <a:tcPr marL="9525" marR="9525" marT="9525" marB="0" anchor="b"/>
                </a:tc>
                <a:tc>
                  <a:txBody>
                    <a:bodyPr/>
                    <a:lstStyle/>
                    <a:p>
                      <a:pPr algn="ctr" fontAlgn="b"/>
                      <a:r>
                        <a:rPr lang="en-US" sz="1500" u="none" strike="noStrike" dirty="0">
                          <a:effectLst/>
                        </a:rPr>
                        <a:t>279-437</a:t>
                      </a:r>
                    </a:p>
                  </a:txBody>
                  <a:tcPr marL="9525" marR="9525" marT="9525" marB="0" anchor="b"/>
                </a:tc>
                <a:extLst>
                  <a:ext uri="{0D108BD9-81ED-4DB2-BD59-A6C34878D82A}">
                    <a16:rowId xmlns:a16="http://schemas.microsoft.com/office/drawing/2014/main" val="2934059254"/>
                  </a:ext>
                </a:extLst>
              </a:tr>
              <a:tr h="370840">
                <a:tc>
                  <a:txBody>
                    <a:bodyPr/>
                    <a:lstStyle/>
                    <a:p>
                      <a:pPr algn="l" fontAlgn="b"/>
                      <a:r>
                        <a:rPr lang="en-US" sz="1500" u="none" strike="noStrike" dirty="0">
                          <a:effectLst/>
                        </a:rPr>
                        <a:t>Psychiatric nurse practitioners</a:t>
                      </a:r>
                    </a:p>
                  </a:txBody>
                  <a:tcPr marL="9525" marR="9525" marT="9525" marB="0" anchor="b"/>
                </a:tc>
                <a:tc>
                  <a:txBody>
                    <a:bodyPr/>
                    <a:lstStyle/>
                    <a:p>
                      <a:pPr algn="ctr" fontAlgn="b"/>
                      <a:r>
                        <a:rPr lang="en-US" sz="1500" u="none" strike="noStrike" dirty="0">
                          <a:effectLst/>
                        </a:rPr>
                        <a:t>94</a:t>
                      </a:r>
                    </a:p>
                  </a:txBody>
                  <a:tcPr marL="9525" marR="9525" marT="9525" marB="0" anchor="b"/>
                </a:tc>
                <a:tc>
                  <a:txBody>
                    <a:bodyPr/>
                    <a:lstStyle/>
                    <a:p>
                      <a:pPr algn="ctr" fontAlgn="b"/>
                      <a:r>
                        <a:rPr lang="en-US" sz="1500" u="none" strike="noStrike" dirty="0">
                          <a:effectLst/>
                        </a:rPr>
                        <a:t>89</a:t>
                      </a:r>
                    </a:p>
                  </a:txBody>
                  <a:tcPr marL="9525" marR="9525" marT="9525" marB="0" anchor="b"/>
                </a:tc>
                <a:tc>
                  <a:txBody>
                    <a:bodyPr/>
                    <a:lstStyle/>
                    <a:p>
                      <a:pPr algn="ctr" fontAlgn="b"/>
                      <a:r>
                        <a:rPr lang="en-US" sz="1500" u="none" strike="noStrike" dirty="0">
                          <a:effectLst/>
                        </a:rPr>
                        <a:t>21</a:t>
                      </a:r>
                    </a:p>
                  </a:txBody>
                  <a:tcPr marL="9525" marR="9525" marT="9525" marB="0" anchor="b"/>
                </a:tc>
                <a:tc>
                  <a:txBody>
                    <a:bodyPr/>
                    <a:lstStyle/>
                    <a:p>
                      <a:pPr algn="ctr" fontAlgn="b"/>
                      <a:r>
                        <a:rPr lang="en-US" sz="1500" u="none" strike="noStrike" dirty="0">
                          <a:effectLst/>
                        </a:rPr>
                        <a:t>4</a:t>
                      </a:r>
                    </a:p>
                  </a:txBody>
                  <a:tcPr marL="9525" marR="9525" marT="9525" marB="0" anchor="b"/>
                </a:tc>
                <a:tc>
                  <a:txBody>
                    <a:bodyPr/>
                    <a:lstStyle/>
                    <a:p>
                      <a:pPr algn="ctr" fontAlgn="b"/>
                      <a:r>
                        <a:rPr lang="en-US" sz="1500" u="none" strike="noStrike" dirty="0">
                          <a:effectLst/>
                        </a:rPr>
                        <a:t>421-704</a:t>
                      </a:r>
                    </a:p>
                  </a:txBody>
                  <a:tcPr marL="9525" marR="9525" marT="9525" marB="0" anchor="b"/>
                </a:tc>
                <a:extLst>
                  <a:ext uri="{0D108BD9-81ED-4DB2-BD59-A6C34878D82A}">
                    <a16:rowId xmlns:a16="http://schemas.microsoft.com/office/drawing/2014/main" val="3060991381"/>
                  </a:ext>
                </a:extLst>
              </a:tr>
              <a:tr h="370840">
                <a:tc>
                  <a:txBody>
                    <a:bodyPr/>
                    <a:lstStyle/>
                    <a:p>
                      <a:pPr algn="l" fontAlgn="b"/>
                      <a:r>
                        <a:rPr lang="en-US" sz="1500" u="none" strike="noStrike" dirty="0">
                          <a:effectLst/>
                        </a:rPr>
                        <a:t>Psychiatric clinical nurse specialists</a:t>
                      </a:r>
                    </a:p>
                  </a:txBody>
                  <a:tcPr marL="9525" marR="9525" marT="9525" marB="0" anchor="b"/>
                </a:tc>
                <a:tc>
                  <a:txBody>
                    <a:bodyPr/>
                    <a:lstStyle/>
                    <a:p>
                      <a:pPr algn="ctr" fontAlgn="b"/>
                      <a:r>
                        <a:rPr lang="en-US" sz="1500" u="none" strike="noStrike" dirty="0">
                          <a:effectLst/>
                        </a:rPr>
                        <a:t>28</a:t>
                      </a:r>
                    </a:p>
                  </a:txBody>
                  <a:tcPr marL="9525" marR="9525" marT="9525" marB="0" anchor="b"/>
                </a:tc>
                <a:tc>
                  <a:txBody>
                    <a:bodyPr/>
                    <a:lstStyle/>
                    <a:p>
                      <a:pPr algn="ctr" fontAlgn="b"/>
                      <a:r>
                        <a:rPr lang="en-US" sz="1500" u="none" strike="noStrike" dirty="0">
                          <a:effectLst/>
                        </a:rPr>
                        <a:t>23</a:t>
                      </a:r>
                    </a:p>
                  </a:txBody>
                  <a:tcPr marL="9525" marR="9525" marT="9525" marB="0" anchor="b"/>
                </a:tc>
                <a:tc>
                  <a:txBody>
                    <a:bodyPr/>
                    <a:lstStyle/>
                    <a:p>
                      <a:pPr algn="ctr" fontAlgn="b"/>
                      <a:r>
                        <a:rPr lang="en-US" sz="1500" u="none" strike="noStrike" dirty="0">
                          <a:effectLst/>
                        </a:rPr>
                        <a:t>7</a:t>
                      </a:r>
                    </a:p>
                  </a:txBody>
                  <a:tcPr marL="9525" marR="9525" marT="9525" marB="0" anchor="b"/>
                </a:tc>
                <a:tc>
                  <a:txBody>
                    <a:bodyPr/>
                    <a:lstStyle/>
                    <a:p>
                      <a:pPr algn="ctr" fontAlgn="b"/>
                      <a:r>
                        <a:rPr lang="en-US" sz="1500" u="none" strike="noStrike" dirty="0">
                          <a:effectLst/>
                        </a:rPr>
                        <a:t>2</a:t>
                      </a:r>
                    </a:p>
                  </a:txBody>
                  <a:tcPr marL="9525" marR="9525" marT="9525" marB="0" anchor="b"/>
                </a:tc>
                <a:tc>
                  <a:txBody>
                    <a:bodyPr/>
                    <a:lstStyle/>
                    <a:p>
                      <a:pPr algn="ctr" fontAlgn="b"/>
                      <a:r>
                        <a:rPr lang="en-US" sz="1500" u="none" strike="noStrike" dirty="0">
                          <a:effectLst/>
                        </a:rPr>
                        <a:t>131-212</a:t>
                      </a:r>
                    </a:p>
                  </a:txBody>
                  <a:tcPr marL="9525" marR="9525" marT="9525" marB="0" anchor="b"/>
                </a:tc>
                <a:extLst>
                  <a:ext uri="{0D108BD9-81ED-4DB2-BD59-A6C34878D82A}">
                    <a16:rowId xmlns:a16="http://schemas.microsoft.com/office/drawing/2014/main" val="1272766545"/>
                  </a:ext>
                </a:extLst>
              </a:tr>
              <a:tr h="370840">
                <a:tc>
                  <a:txBody>
                    <a:bodyPr/>
                    <a:lstStyle/>
                    <a:p>
                      <a:pPr algn="l" fontAlgn="b"/>
                      <a:r>
                        <a:rPr lang="en-US" sz="1500" u="none" strike="noStrike" dirty="0">
                          <a:effectLst/>
                        </a:rPr>
                        <a:t>Primary care providers</a:t>
                      </a:r>
                    </a:p>
                  </a:txBody>
                  <a:tcPr marL="9525" marR="9525" marT="9525" marB="0" anchor="b"/>
                </a:tc>
                <a:tc>
                  <a:txBody>
                    <a:bodyPr/>
                    <a:lstStyle/>
                    <a:p>
                      <a:pPr algn="ctr" fontAlgn="b"/>
                      <a:r>
                        <a:rPr lang="en-US" sz="1500" u="none" strike="noStrike" dirty="0">
                          <a:effectLst/>
                        </a:rPr>
                        <a:t>58</a:t>
                      </a:r>
                    </a:p>
                  </a:txBody>
                  <a:tcPr marL="9525" marR="9525" marT="9525" marB="0" anchor="b"/>
                </a:tc>
                <a:tc>
                  <a:txBody>
                    <a:bodyPr/>
                    <a:lstStyle/>
                    <a:p>
                      <a:pPr algn="ctr" fontAlgn="b"/>
                      <a:r>
                        <a:rPr lang="en-US" sz="1500" u="none" strike="noStrike" dirty="0">
                          <a:effectLst/>
                        </a:rPr>
                        <a:t>30</a:t>
                      </a:r>
                    </a:p>
                  </a:txBody>
                  <a:tcPr marL="9525" marR="9525" marT="9525" marB="0" anchor="b"/>
                </a:tc>
                <a:tc>
                  <a:txBody>
                    <a:bodyPr/>
                    <a:lstStyle/>
                    <a:p>
                      <a:pPr algn="ctr" fontAlgn="b"/>
                      <a:r>
                        <a:rPr lang="en-US" sz="1500" u="none" strike="noStrike" dirty="0">
                          <a:effectLst/>
                        </a:rPr>
                        <a:t>6</a:t>
                      </a:r>
                    </a:p>
                  </a:txBody>
                  <a:tcPr marL="9525" marR="9525" marT="9525" marB="0" anchor="b"/>
                </a:tc>
                <a:tc>
                  <a:txBody>
                    <a:bodyPr/>
                    <a:lstStyle/>
                    <a:p>
                      <a:pPr algn="ctr" fontAlgn="b"/>
                      <a:r>
                        <a:rPr lang="en-US" sz="1500" u="none" strike="noStrike" dirty="0">
                          <a:effectLst/>
                        </a:rPr>
                        <a:t>1</a:t>
                      </a:r>
                    </a:p>
                  </a:txBody>
                  <a:tcPr marL="9525" marR="9525" marT="9525" marB="0" anchor="b"/>
                </a:tc>
                <a:tc>
                  <a:txBody>
                    <a:bodyPr/>
                    <a:lstStyle/>
                    <a:p>
                      <a:pPr algn="ctr" fontAlgn="b"/>
                      <a:r>
                        <a:rPr lang="en-US" sz="1500" u="none" strike="noStrike" dirty="0">
                          <a:effectLst/>
                        </a:rPr>
                        <a:t>159-249</a:t>
                      </a:r>
                    </a:p>
                  </a:txBody>
                  <a:tcPr marL="9525" marR="9525" marT="9525" marB="0" anchor="b"/>
                </a:tc>
                <a:extLst>
                  <a:ext uri="{0D108BD9-81ED-4DB2-BD59-A6C34878D82A}">
                    <a16:rowId xmlns:a16="http://schemas.microsoft.com/office/drawing/2014/main" val="3337408978"/>
                  </a:ext>
                </a:extLst>
              </a:tr>
              <a:tr h="370840">
                <a:tc>
                  <a:txBody>
                    <a:bodyPr/>
                    <a:lstStyle/>
                    <a:p>
                      <a:pPr algn="l" fontAlgn="b"/>
                      <a:r>
                        <a:rPr lang="en-US" sz="1500" u="none" strike="noStrike" dirty="0">
                          <a:effectLst/>
                        </a:rPr>
                        <a:t>Pharmacists</a:t>
                      </a:r>
                    </a:p>
                  </a:txBody>
                  <a:tcPr marL="9525" marR="9525" marT="9525" marB="0" anchor="b"/>
                </a:tc>
                <a:tc>
                  <a:txBody>
                    <a:bodyPr/>
                    <a:lstStyle/>
                    <a:p>
                      <a:pPr algn="ctr" fontAlgn="b"/>
                      <a:r>
                        <a:rPr lang="en-US" sz="1500" u="none" strike="noStrike" dirty="0">
                          <a:effectLst/>
                        </a:rPr>
                        <a:t>33</a:t>
                      </a:r>
                    </a:p>
                  </a:txBody>
                  <a:tcPr marL="9525" marR="9525" marT="9525" marB="0" anchor="b"/>
                </a:tc>
                <a:tc>
                  <a:txBody>
                    <a:bodyPr/>
                    <a:lstStyle/>
                    <a:p>
                      <a:pPr algn="ctr" fontAlgn="b"/>
                      <a:r>
                        <a:rPr lang="en-US" sz="1500" u="none" strike="noStrike" dirty="0">
                          <a:effectLst/>
                        </a:rPr>
                        <a:t>5</a:t>
                      </a:r>
                    </a:p>
                  </a:txBody>
                  <a:tcPr marL="9525" marR="9525" marT="9525" marB="0" anchor="b"/>
                </a:tc>
                <a:tc>
                  <a:txBody>
                    <a:bodyPr/>
                    <a:lstStyle/>
                    <a:p>
                      <a:pPr algn="ctr" fontAlgn="b"/>
                      <a:r>
                        <a:rPr lang="en-US" sz="1500" u="none" strike="noStrike" dirty="0">
                          <a:effectLst/>
                        </a:rPr>
                        <a:t>3</a:t>
                      </a:r>
                    </a:p>
                  </a:txBody>
                  <a:tcPr marL="9525" marR="9525" marT="9525" marB="0" anchor="b"/>
                </a:tc>
                <a:tc>
                  <a:txBody>
                    <a:bodyPr/>
                    <a:lstStyle/>
                    <a:p>
                      <a:pPr algn="ctr" fontAlgn="b"/>
                      <a:r>
                        <a:rPr lang="en-US" sz="1500" u="none" strike="noStrike" dirty="0">
                          <a:effectLst/>
                        </a:rPr>
                        <a:t>0</a:t>
                      </a:r>
                    </a:p>
                  </a:txBody>
                  <a:tcPr marL="9525" marR="9525" marT="9525" marB="0" anchor="b"/>
                </a:tc>
                <a:tc>
                  <a:txBody>
                    <a:bodyPr/>
                    <a:lstStyle/>
                    <a:p>
                      <a:pPr algn="ctr" fontAlgn="b"/>
                      <a:r>
                        <a:rPr lang="en-US" sz="1500" u="none" strike="noStrike" dirty="0">
                          <a:effectLst/>
                        </a:rPr>
                        <a:t>58-83</a:t>
                      </a:r>
                    </a:p>
                  </a:txBody>
                  <a:tcPr marL="9525" marR="9525" marT="9525" marB="0" anchor="b"/>
                </a:tc>
                <a:extLst>
                  <a:ext uri="{0D108BD9-81ED-4DB2-BD59-A6C34878D82A}">
                    <a16:rowId xmlns:a16="http://schemas.microsoft.com/office/drawing/2014/main" val="2101273474"/>
                  </a:ext>
                </a:extLst>
              </a:tr>
              <a:tr h="370840">
                <a:tc>
                  <a:txBody>
                    <a:bodyPr/>
                    <a:lstStyle/>
                    <a:p>
                      <a:pPr algn="l" fontAlgn="b"/>
                      <a:r>
                        <a:rPr lang="en-US" sz="1500" u="none" strike="noStrike" dirty="0">
                          <a:effectLst/>
                        </a:rPr>
                        <a:t>Nurses</a:t>
                      </a:r>
                    </a:p>
                  </a:txBody>
                  <a:tcPr marL="9525" marR="9525" marT="9525" marB="0" anchor="b"/>
                </a:tc>
                <a:tc>
                  <a:txBody>
                    <a:bodyPr/>
                    <a:lstStyle/>
                    <a:p>
                      <a:pPr algn="ctr" fontAlgn="b"/>
                      <a:r>
                        <a:rPr lang="en-US" sz="1500" u="none" strike="noStrike" dirty="0">
                          <a:effectLst/>
                        </a:rPr>
                        <a:t>40</a:t>
                      </a:r>
                    </a:p>
                  </a:txBody>
                  <a:tcPr marL="9525" marR="9525" marT="9525" marB="0" anchor="b"/>
                </a:tc>
                <a:tc>
                  <a:txBody>
                    <a:bodyPr/>
                    <a:lstStyle/>
                    <a:p>
                      <a:pPr algn="ctr" fontAlgn="b"/>
                      <a:r>
                        <a:rPr lang="en-US" sz="1500" u="none" strike="noStrike" dirty="0">
                          <a:effectLst/>
                        </a:rPr>
                        <a:t>116</a:t>
                      </a:r>
                    </a:p>
                  </a:txBody>
                  <a:tcPr marL="9525" marR="9525" marT="9525" marB="0" anchor="b"/>
                </a:tc>
                <a:tc>
                  <a:txBody>
                    <a:bodyPr/>
                    <a:lstStyle/>
                    <a:p>
                      <a:pPr algn="ctr" fontAlgn="b"/>
                      <a:r>
                        <a:rPr lang="en-US" sz="1500" u="none" strike="noStrike" dirty="0">
                          <a:effectLst/>
                        </a:rPr>
                        <a:t>48</a:t>
                      </a:r>
                    </a:p>
                  </a:txBody>
                  <a:tcPr marL="9525" marR="9525" marT="9525" marB="0" anchor="b"/>
                </a:tc>
                <a:tc>
                  <a:txBody>
                    <a:bodyPr/>
                    <a:lstStyle/>
                    <a:p>
                      <a:pPr algn="ctr" fontAlgn="b"/>
                      <a:r>
                        <a:rPr lang="en-US" sz="1500" u="none" strike="noStrike" dirty="0">
                          <a:effectLst/>
                        </a:rPr>
                        <a:t>25</a:t>
                      </a:r>
                    </a:p>
                  </a:txBody>
                  <a:tcPr marL="9525" marR="9525" marT="9525" marB="0" anchor="b"/>
                </a:tc>
                <a:tc>
                  <a:txBody>
                    <a:bodyPr/>
                    <a:lstStyle/>
                    <a:p>
                      <a:pPr algn="ctr" fontAlgn="b"/>
                      <a:r>
                        <a:rPr lang="en-US" sz="1500" u="none" strike="noStrike" dirty="0">
                          <a:effectLst/>
                        </a:rPr>
                        <a:t>787-1,259</a:t>
                      </a:r>
                    </a:p>
                  </a:txBody>
                  <a:tcPr marL="9525" marR="9525" marT="9525" marB="0" anchor="b"/>
                </a:tc>
                <a:extLst>
                  <a:ext uri="{0D108BD9-81ED-4DB2-BD59-A6C34878D82A}">
                    <a16:rowId xmlns:a16="http://schemas.microsoft.com/office/drawing/2014/main" val="1005411058"/>
                  </a:ext>
                </a:extLst>
              </a:tr>
              <a:tr h="370840">
                <a:tc>
                  <a:txBody>
                    <a:bodyPr/>
                    <a:lstStyle/>
                    <a:p>
                      <a:pPr algn="l" fontAlgn="b"/>
                      <a:r>
                        <a:rPr lang="en-US" sz="1500" u="none" strike="noStrike" dirty="0">
                          <a:effectLst/>
                        </a:rPr>
                        <a:t>Psychologists</a:t>
                      </a:r>
                    </a:p>
                  </a:txBody>
                  <a:tcPr marL="9525" marR="9525" marT="9525" marB="0" anchor="b"/>
                </a:tc>
                <a:tc>
                  <a:txBody>
                    <a:bodyPr/>
                    <a:lstStyle/>
                    <a:p>
                      <a:pPr algn="ctr" fontAlgn="b"/>
                      <a:r>
                        <a:rPr lang="en-US" sz="1500" u="none" strike="noStrike" dirty="0">
                          <a:effectLst/>
                        </a:rPr>
                        <a:t>70</a:t>
                      </a:r>
                    </a:p>
                  </a:txBody>
                  <a:tcPr marL="9525" marR="9525" marT="9525" marB="0" anchor="b"/>
                </a:tc>
                <a:tc>
                  <a:txBody>
                    <a:bodyPr/>
                    <a:lstStyle/>
                    <a:p>
                      <a:pPr algn="ctr" fontAlgn="b"/>
                      <a:r>
                        <a:rPr lang="en-US" sz="1500" u="none" strike="noStrike" dirty="0">
                          <a:effectLst/>
                        </a:rPr>
                        <a:t>48</a:t>
                      </a:r>
                    </a:p>
                  </a:txBody>
                  <a:tcPr marL="9525" marR="9525" marT="9525" marB="0" anchor="b"/>
                </a:tc>
                <a:tc>
                  <a:txBody>
                    <a:bodyPr/>
                    <a:lstStyle/>
                    <a:p>
                      <a:pPr algn="ctr" fontAlgn="b"/>
                      <a:r>
                        <a:rPr lang="en-US" sz="1500" u="none" strike="noStrike" dirty="0">
                          <a:effectLst/>
                        </a:rPr>
                        <a:t>11</a:t>
                      </a:r>
                    </a:p>
                  </a:txBody>
                  <a:tcPr marL="9525" marR="9525" marT="9525" marB="0" anchor="b"/>
                </a:tc>
                <a:tc>
                  <a:txBody>
                    <a:bodyPr/>
                    <a:lstStyle/>
                    <a:p>
                      <a:pPr algn="ctr" fontAlgn="b"/>
                      <a:r>
                        <a:rPr lang="en-US" sz="1500" u="none" strike="noStrike" dirty="0">
                          <a:effectLst/>
                        </a:rPr>
                        <a:t>3</a:t>
                      </a:r>
                    </a:p>
                  </a:txBody>
                  <a:tcPr marL="9525" marR="9525" marT="9525" marB="0" anchor="b"/>
                </a:tc>
                <a:tc>
                  <a:txBody>
                    <a:bodyPr/>
                    <a:lstStyle/>
                    <a:p>
                      <a:pPr algn="ctr" fontAlgn="b"/>
                      <a:r>
                        <a:rPr lang="en-US" sz="1500" u="none" strike="noStrike" dirty="0">
                          <a:effectLst/>
                        </a:rPr>
                        <a:t>254-405</a:t>
                      </a:r>
                    </a:p>
                  </a:txBody>
                  <a:tcPr marL="9525" marR="9525" marT="9525" marB="0" anchor="b"/>
                </a:tc>
                <a:extLst>
                  <a:ext uri="{0D108BD9-81ED-4DB2-BD59-A6C34878D82A}">
                    <a16:rowId xmlns:a16="http://schemas.microsoft.com/office/drawing/2014/main" val="1429882562"/>
                  </a:ext>
                </a:extLst>
              </a:tr>
              <a:tr h="370840">
                <a:tc>
                  <a:txBody>
                    <a:bodyPr/>
                    <a:lstStyle/>
                    <a:p>
                      <a:pPr algn="l" fontAlgn="b"/>
                      <a:r>
                        <a:rPr lang="en-US" sz="1500" u="none" strike="noStrike" dirty="0">
                          <a:effectLst/>
                        </a:rPr>
                        <a:t>Clinical behavioral health specialists</a:t>
                      </a:r>
                    </a:p>
                  </a:txBody>
                  <a:tcPr marL="9525" marR="9525" marT="9525" marB="0" anchor="b"/>
                </a:tc>
                <a:tc>
                  <a:txBody>
                    <a:bodyPr/>
                    <a:lstStyle/>
                    <a:p>
                      <a:pPr algn="ctr" fontAlgn="b"/>
                      <a:r>
                        <a:rPr lang="en-US" sz="1500" u="none" strike="noStrike" dirty="0">
                          <a:effectLst/>
                        </a:rPr>
                        <a:t>28</a:t>
                      </a:r>
                    </a:p>
                  </a:txBody>
                  <a:tcPr marL="9525" marR="9525" marT="9525" marB="0" anchor="b"/>
                </a:tc>
                <a:tc>
                  <a:txBody>
                    <a:bodyPr/>
                    <a:lstStyle/>
                    <a:p>
                      <a:pPr algn="ctr" fontAlgn="b"/>
                      <a:r>
                        <a:rPr lang="en-US" sz="1500" u="none" strike="noStrike" dirty="0">
                          <a:effectLst/>
                        </a:rPr>
                        <a:t>131</a:t>
                      </a:r>
                    </a:p>
                  </a:txBody>
                  <a:tcPr marL="9525" marR="9525" marT="9525" marB="0" anchor="b"/>
                </a:tc>
                <a:tc>
                  <a:txBody>
                    <a:bodyPr/>
                    <a:lstStyle/>
                    <a:p>
                      <a:pPr algn="ctr" fontAlgn="b"/>
                      <a:r>
                        <a:rPr lang="en-US" sz="1500" u="none" strike="noStrike" dirty="0">
                          <a:effectLst/>
                        </a:rPr>
                        <a:t>102</a:t>
                      </a:r>
                    </a:p>
                  </a:txBody>
                  <a:tcPr marL="9525" marR="9525" marT="9525" marB="0" anchor="b"/>
                </a:tc>
                <a:tc>
                  <a:txBody>
                    <a:bodyPr/>
                    <a:lstStyle/>
                    <a:p>
                      <a:pPr algn="ctr" fontAlgn="b"/>
                      <a:r>
                        <a:rPr lang="en-US" sz="1500" u="none" strike="noStrike" dirty="0">
                          <a:effectLst/>
                        </a:rPr>
                        <a:t>94</a:t>
                      </a:r>
                    </a:p>
                  </a:txBody>
                  <a:tcPr marL="9525" marR="9525" marT="9525" marB="0" anchor="b"/>
                </a:tc>
                <a:tc>
                  <a:txBody>
                    <a:bodyPr/>
                    <a:lstStyle/>
                    <a:p>
                      <a:pPr algn="ctr" fontAlgn="b"/>
                      <a:r>
                        <a:rPr lang="en-US" sz="1500" u="none" strike="noStrike" dirty="0">
                          <a:effectLst/>
                        </a:rPr>
                        <a:t>1,834-2,606</a:t>
                      </a:r>
                    </a:p>
                  </a:txBody>
                  <a:tcPr marL="9525" marR="9525" marT="9525" marB="0" anchor="b"/>
                </a:tc>
                <a:extLst>
                  <a:ext uri="{0D108BD9-81ED-4DB2-BD59-A6C34878D82A}">
                    <a16:rowId xmlns:a16="http://schemas.microsoft.com/office/drawing/2014/main" val="4127567035"/>
                  </a:ext>
                </a:extLst>
              </a:tr>
              <a:tr h="370840">
                <a:tc>
                  <a:txBody>
                    <a:bodyPr/>
                    <a:lstStyle/>
                    <a:p>
                      <a:pPr algn="l" fontAlgn="b"/>
                      <a:r>
                        <a:rPr lang="en-US" sz="1500" u="none" strike="noStrike" dirty="0">
                          <a:effectLst/>
                        </a:rPr>
                        <a:t>Care coordinators/managers, housing/vocational specialists</a:t>
                      </a:r>
                    </a:p>
                  </a:txBody>
                  <a:tcPr marL="9525" marR="9525" marT="9525" marB="0" anchor="b"/>
                </a:tc>
                <a:tc>
                  <a:txBody>
                    <a:bodyPr/>
                    <a:lstStyle/>
                    <a:p>
                      <a:pPr algn="ctr" fontAlgn="b"/>
                      <a:r>
                        <a:rPr lang="en-US" sz="1500" u="none" strike="noStrike" dirty="0">
                          <a:effectLst/>
                        </a:rPr>
                        <a:t>41</a:t>
                      </a:r>
                    </a:p>
                  </a:txBody>
                  <a:tcPr marL="9525" marR="9525" marT="9525" marB="0" anchor="b"/>
                </a:tc>
                <a:tc>
                  <a:txBody>
                    <a:bodyPr/>
                    <a:lstStyle/>
                    <a:p>
                      <a:pPr algn="ctr" fontAlgn="b"/>
                      <a:r>
                        <a:rPr lang="en-US" sz="1500" u="none" strike="noStrike" dirty="0">
                          <a:effectLst/>
                        </a:rPr>
                        <a:t>122</a:t>
                      </a:r>
                    </a:p>
                  </a:txBody>
                  <a:tcPr marL="9525" marR="9525" marT="9525" marB="0" anchor="b"/>
                </a:tc>
                <a:tc>
                  <a:txBody>
                    <a:bodyPr/>
                    <a:lstStyle/>
                    <a:p>
                      <a:pPr algn="ctr" fontAlgn="b"/>
                      <a:r>
                        <a:rPr lang="en-US" sz="1500" u="none" strike="noStrike" dirty="0">
                          <a:effectLst/>
                        </a:rPr>
                        <a:t>90</a:t>
                      </a:r>
                    </a:p>
                  </a:txBody>
                  <a:tcPr marL="9525" marR="9525" marT="9525" marB="0" anchor="b"/>
                </a:tc>
                <a:tc>
                  <a:txBody>
                    <a:bodyPr/>
                    <a:lstStyle/>
                    <a:p>
                      <a:pPr algn="ctr" fontAlgn="b"/>
                      <a:r>
                        <a:rPr lang="en-US" sz="1500" u="none" strike="noStrike" dirty="0">
                          <a:effectLst/>
                        </a:rPr>
                        <a:t>77</a:t>
                      </a:r>
                    </a:p>
                  </a:txBody>
                  <a:tcPr marL="9525" marR="9525" marT="9525" marB="0" anchor="b"/>
                </a:tc>
                <a:tc>
                  <a:txBody>
                    <a:bodyPr/>
                    <a:lstStyle/>
                    <a:p>
                      <a:pPr algn="ctr" fontAlgn="b"/>
                      <a:r>
                        <a:rPr lang="en-US" sz="1500" u="none" strike="noStrike" dirty="0">
                          <a:effectLst/>
                        </a:rPr>
                        <a:t>1,582-2,276</a:t>
                      </a:r>
                    </a:p>
                  </a:txBody>
                  <a:tcPr marL="9525" marR="9525" marT="9525" marB="0" anchor="b"/>
                </a:tc>
                <a:extLst>
                  <a:ext uri="{0D108BD9-81ED-4DB2-BD59-A6C34878D82A}">
                    <a16:rowId xmlns:a16="http://schemas.microsoft.com/office/drawing/2014/main" val="1290403081"/>
                  </a:ext>
                </a:extLst>
              </a:tr>
              <a:tr h="370840">
                <a:tc>
                  <a:txBody>
                    <a:bodyPr/>
                    <a:lstStyle/>
                    <a:p>
                      <a:pPr algn="l" fontAlgn="b"/>
                      <a:r>
                        <a:rPr lang="en-US" sz="1500" u="none" strike="noStrike" dirty="0">
                          <a:effectLst/>
                        </a:rPr>
                        <a:t>Peer support/recovery specialists</a:t>
                      </a:r>
                    </a:p>
                  </a:txBody>
                  <a:tcPr marL="9525" marR="9525" marT="9525" marB="0" anchor="b"/>
                </a:tc>
                <a:tc>
                  <a:txBody>
                    <a:bodyPr/>
                    <a:lstStyle/>
                    <a:p>
                      <a:pPr algn="ctr" fontAlgn="b"/>
                      <a:r>
                        <a:rPr lang="en-US" sz="1500" u="none" strike="noStrike" dirty="0">
                          <a:effectLst/>
                        </a:rPr>
                        <a:t>36</a:t>
                      </a:r>
                    </a:p>
                  </a:txBody>
                  <a:tcPr marL="9525" marR="9525" marT="9525" marB="0" anchor="b"/>
                </a:tc>
                <a:tc>
                  <a:txBody>
                    <a:bodyPr/>
                    <a:lstStyle/>
                    <a:p>
                      <a:pPr algn="ctr" fontAlgn="b"/>
                      <a:r>
                        <a:rPr lang="en-US" sz="1500" u="none" strike="noStrike" dirty="0">
                          <a:effectLst/>
                        </a:rPr>
                        <a:t>146</a:t>
                      </a:r>
                    </a:p>
                  </a:txBody>
                  <a:tcPr marL="9525" marR="9525" marT="9525" marB="0" anchor="b"/>
                </a:tc>
                <a:tc>
                  <a:txBody>
                    <a:bodyPr/>
                    <a:lstStyle/>
                    <a:p>
                      <a:pPr algn="ctr" fontAlgn="b"/>
                      <a:r>
                        <a:rPr lang="en-US" sz="1500" u="none" strike="noStrike" dirty="0">
                          <a:effectLst/>
                        </a:rPr>
                        <a:t>76</a:t>
                      </a:r>
                    </a:p>
                  </a:txBody>
                  <a:tcPr marL="9525" marR="9525" marT="9525" marB="0" anchor="b"/>
                </a:tc>
                <a:tc>
                  <a:txBody>
                    <a:bodyPr/>
                    <a:lstStyle/>
                    <a:p>
                      <a:pPr algn="ctr" fontAlgn="b"/>
                      <a:r>
                        <a:rPr lang="en-US" sz="1500" u="none" strike="noStrike" dirty="0">
                          <a:effectLst/>
                        </a:rPr>
                        <a:t>41</a:t>
                      </a:r>
                    </a:p>
                  </a:txBody>
                  <a:tcPr marL="9525" marR="9525" marT="9525" marB="0" anchor="b"/>
                </a:tc>
                <a:tc>
                  <a:txBody>
                    <a:bodyPr/>
                    <a:lstStyle/>
                    <a:p>
                      <a:pPr algn="ctr" fontAlgn="b"/>
                      <a:r>
                        <a:rPr lang="en-US" sz="1500" u="none" strike="noStrike" dirty="0">
                          <a:effectLst/>
                        </a:rPr>
                        <a:t>1,159-1,831</a:t>
                      </a:r>
                    </a:p>
                  </a:txBody>
                  <a:tcPr marL="9525" marR="9525" marT="9525" marB="0" anchor="b"/>
                </a:tc>
                <a:extLst>
                  <a:ext uri="{0D108BD9-81ED-4DB2-BD59-A6C34878D82A}">
                    <a16:rowId xmlns:a16="http://schemas.microsoft.com/office/drawing/2014/main" val="3570610725"/>
                  </a:ext>
                </a:extLst>
              </a:tr>
              <a:tr h="370840">
                <a:tc>
                  <a:txBody>
                    <a:bodyPr/>
                    <a:lstStyle/>
                    <a:p>
                      <a:pPr algn="l" fontAlgn="b"/>
                      <a:r>
                        <a:rPr lang="en-US" sz="1500" u="none" strike="noStrike" dirty="0">
                          <a:effectLst/>
                        </a:rPr>
                        <a:t>Technicians</a:t>
                      </a:r>
                    </a:p>
                  </a:txBody>
                  <a:tcPr marL="9525" marR="9525" marT="9525" marB="0" anchor="b"/>
                </a:tc>
                <a:tc>
                  <a:txBody>
                    <a:bodyPr/>
                    <a:lstStyle/>
                    <a:p>
                      <a:pPr algn="ctr" fontAlgn="b"/>
                      <a:r>
                        <a:rPr lang="en-US" sz="1500" u="none" strike="noStrike" dirty="0">
                          <a:effectLst/>
                        </a:rPr>
                        <a:t>18</a:t>
                      </a:r>
                    </a:p>
                  </a:txBody>
                  <a:tcPr marL="9525" marR="9525" marT="9525" marB="0" anchor="b"/>
                </a:tc>
                <a:tc>
                  <a:txBody>
                    <a:bodyPr/>
                    <a:lstStyle/>
                    <a:p>
                      <a:pPr algn="ctr" fontAlgn="b"/>
                      <a:r>
                        <a:rPr lang="en-US" sz="1500" u="none" strike="noStrike" dirty="0">
                          <a:effectLst/>
                        </a:rPr>
                        <a:t>34</a:t>
                      </a:r>
                    </a:p>
                  </a:txBody>
                  <a:tcPr marL="9525" marR="9525" marT="9525" marB="0" anchor="b"/>
                </a:tc>
                <a:tc>
                  <a:txBody>
                    <a:bodyPr/>
                    <a:lstStyle/>
                    <a:p>
                      <a:pPr algn="ctr" fontAlgn="b"/>
                      <a:r>
                        <a:rPr lang="en-US" sz="1500" u="none" strike="noStrike" dirty="0">
                          <a:effectLst/>
                        </a:rPr>
                        <a:t>39</a:t>
                      </a:r>
                    </a:p>
                  </a:txBody>
                  <a:tcPr marL="9525" marR="9525" marT="9525" marB="0" anchor="b"/>
                </a:tc>
                <a:tc>
                  <a:txBody>
                    <a:bodyPr/>
                    <a:lstStyle/>
                    <a:p>
                      <a:pPr algn="ctr" fontAlgn="b"/>
                      <a:r>
                        <a:rPr lang="en-US" sz="1500" u="none" strike="noStrike" dirty="0">
                          <a:effectLst/>
                        </a:rPr>
                        <a:t>44</a:t>
                      </a:r>
                    </a:p>
                  </a:txBody>
                  <a:tcPr marL="9525" marR="9525" marT="9525" marB="0" anchor="b"/>
                </a:tc>
                <a:tc>
                  <a:txBody>
                    <a:bodyPr/>
                    <a:lstStyle/>
                    <a:p>
                      <a:pPr algn="ctr" fontAlgn="b"/>
                      <a:r>
                        <a:rPr lang="en-US" sz="1500" u="none" strike="noStrike" dirty="0">
                          <a:effectLst/>
                        </a:rPr>
                        <a:t>765-1,028</a:t>
                      </a:r>
                    </a:p>
                  </a:txBody>
                  <a:tcPr marL="9525" marR="9525" marT="9525" marB="0" anchor="b"/>
                </a:tc>
                <a:extLst>
                  <a:ext uri="{0D108BD9-81ED-4DB2-BD59-A6C34878D82A}">
                    <a16:rowId xmlns:a16="http://schemas.microsoft.com/office/drawing/2014/main" val="595481335"/>
                  </a:ext>
                </a:extLst>
              </a:tr>
              <a:tr h="370840">
                <a:tc>
                  <a:txBody>
                    <a:bodyPr/>
                    <a:lstStyle/>
                    <a:p>
                      <a:pPr algn="l" fontAlgn="b"/>
                      <a:r>
                        <a:rPr lang="en-US" sz="1500" u="none" strike="noStrike" dirty="0">
                          <a:effectLst/>
                        </a:rPr>
                        <a:t>Other</a:t>
                      </a:r>
                    </a:p>
                  </a:txBody>
                  <a:tcPr marL="9525" marR="9525" marT="9525" marB="0" anchor="b"/>
                </a:tc>
                <a:tc>
                  <a:txBody>
                    <a:bodyPr/>
                    <a:lstStyle/>
                    <a:p>
                      <a:pPr algn="ctr" fontAlgn="b"/>
                      <a:r>
                        <a:rPr lang="en-US" sz="1500" u="none" strike="noStrike" dirty="0">
                          <a:effectLst/>
                        </a:rPr>
                        <a:t>3</a:t>
                      </a:r>
                    </a:p>
                  </a:txBody>
                  <a:tcPr marL="9525" marR="9525" marT="9525" marB="0" anchor="b"/>
                </a:tc>
                <a:tc>
                  <a:txBody>
                    <a:bodyPr/>
                    <a:lstStyle/>
                    <a:p>
                      <a:pPr algn="ctr" fontAlgn="b"/>
                      <a:r>
                        <a:rPr lang="en-US" sz="1500" u="none" strike="noStrike" dirty="0">
                          <a:effectLst/>
                        </a:rPr>
                        <a:t>8</a:t>
                      </a:r>
                    </a:p>
                  </a:txBody>
                  <a:tcPr marL="9525" marR="9525" marT="9525" marB="0" anchor="b"/>
                </a:tc>
                <a:tc>
                  <a:txBody>
                    <a:bodyPr/>
                    <a:lstStyle/>
                    <a:p>
                      <a:pPr algn="ctr" fontAlgn="b"/>
                      <a:r>
                        <a:rPr lang="en-US" sz="1500" u="none" strike="noStrike" dirty="0">
                          <a:effectLst/>
                        </a:rPr>
                        <a:t>12</a:t>
                      </a:r>
                    </a:p>
                  </a:txBody>
                  <a:tcPr marL="9525" marR="9525" marT="9525" marB="0" anchor="b"/>
                </a:tc>
                <a:tc>
                  <a:txBody>
                    <a:bodyPr/>
                    <a:lstStyle/>
                    <a:p>
                      <a:pPr algn="ctr" fontAlgn="b"/>
                      <a:r>
                        <a:rPr lang="en-US" sz="1500" u="none" strike="noStrike" dirty="0">
                          <a:effectLst/>
                        </a:rPr>
                        <a:t>9</a:t>
                      </a:r>
                    </a:p>
                  </a:txBody>
                  <a:tcPr marL="9525" marR="9525" marT="9525" marB="0" anchor="b"/>
                </a:tc>
                <a:tc>
                  <a:txBody>
                    <a:bodyPr/>
                    <a:lstStyle/>
                    <a:p>
                      <a:pPr algn="ctr" fontAlgn="b"/>
                      <a:r>
                        <a:rPr lang="en-US" sz="1500" u="none" strike="noStrike" dirty="0">
                          <a:effectLst/>
                        </a:rPr>
                        <a:t>178-254</a:t>
                      </a:r>
                    </a:p>
                  </a:txBody>
                  <a:tcPr marL="9525" marR="9525" marT="9525" marB="0" anchor="b"/>
                </a:tc>
                <a:extLst>
                  <a:ext uri="{0D108BD9-81ED-4DB2-BD59-A6C34878D82A}">
                    <a16:rowId xmlns:a16="http://schemas.microsoft.com/office/drawing/2014/main" val="1742738322"/>
                  </a:ext>
                </a:extLst>
              </a:tr>
            </a:tbl>
          </a:graphicData>
        </a:graphic>
      </p:graphicFrame>
      <p:sp>
        <p:nvSpPr>
          <p:cNvPr id="3" name="Title 2">
            <a:extLst>
              <a:ext uri="{FF2B5EF4-FFF2-40B4-BE49-F238E27FC236}">
                <a16:creationId xmlns:a16="http://schemas.microsoft.com/office/drawing/2014/main" id="{B39B704E-B582-B5D7-0029-47D28F0B97A3}"/>
              </a:ext>
            </a:extLst>
          </p:cNvPr>
          <p:cNvSpPr>
            <a:spLocks noGrp="1"/>
          </p:cNvSpPr>
          <p:nvPr>
            <p:ph type="title"/>
          </p:nvPr>
        </p:nvSpPr>
        <p:spPr>
          <a:xfrm>
            <a:off x="379254" y="2138104"/>
            <a:ext cx="2596055" cy="1492469"/>
          </a:xfrm>
        </p:spPr>
        <p:txBody>
          <a:bodyPr/>
          <a:lstStyle/>
          <a:p>
            <a:pPr algn="ctr"/>
            <a:r>
              <a:rPr lang="en-US" b="1" dirty="0"/>
              <a:t>Staffing</a:t>
            </a:r>
            <a:br>
              <a:rPr lang="en-US" b="1" dirty="0"/>
            </a:br>
            <a:r>
              <a:rPr lang="en-US" b="1" dirty="0"/>
              <a:t>FTEs Needed</a:t>
            </a:r>
            <a:endParaRPr lang="en-US" b="1">
              <a:cs typeface="Calibri Light" panose="020F0302020204030204"/>
            </a:endParaRPr>
          </a:p>
        </p:txBody>
      </p:sp>
      <p:sp>
        <p:nvSpPr>
          <p:cNvPr id="5" name="TextBox 4">
            <a:extLst>
              <a:ext uri="{FF2B5EF4-FFF2-40B4-BE49-F238E27FC236}">
                <a16:creationId xmlns:a16="http://schemas.microsoft.com/office/drawing/2014/main" id="{F862406C-C6E3-4EA4-A321-17AB01CFFBC3}"/>
              </a:ext>
            </a:extLst>
          </p:cNvPr>
          <p:cNvSpPr txBox="1"/>
          <p:nvPr/>
        </p:nvSpPr>
        <p:spPr>
          <a:xfrm>
            <a:off x="3853277" y="6488668"/>
            <a:ext cx="8338723" cy="369332"/>
          </a:xfrm>
          <a:prstGeom prst="rect">
            <a:avLst/>
          </a:prstGeom>
          <a:noFill/>
        </p:spPr>
        <p:txBody>
          <a:bodyPr wrap="square" rtlCol="0">
            <a:spAutoFit/>
          </a:bodyPr>
          <a:lstStyle/>
          <a:p>
            <a:pPr algn="r"/>
            <a:r>
              <a:rPr lang="en-US" dirty="0"/>
              <a:t>Preliminary results – not for citation</a:t>
            </a:r>
          </a:p>
        </p:txBody>
      </p:sp>
    </p:spTree>
    <p:extLst>
      <p:ext uri="{BB962C8B-B14F-4D97-AF65-F5344CB8AC3E}">
        <p14:creationId xmlns:p14="http://schemas.microsoft.com/office/powerpoint/2010/main" val="287939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EB7218-32F3-338B-77B8-18A7328E56BD}"/>
              </a:ext>
            </a:extLst>
          </p:cNvPr>
          <p:cNvSpPr>
            <a:spLocks noGrp="1"/>
          </p:cNvSpPr>
          <p:nvPr>
            <p:ph idx="1"/>
          </p:nvPr>
        </p:nvSpPr>
        <p:spPr>
          <a:xfrm>
            <a:off x="3369551" y="1228643"/>
            <a:ext cx="8127124" cy="4388727"/>
          </a:xfrm>
        </p:spPr>
        <p:txBody>
          <a:bodyPr vert="horz" lIns="91440" tIns="45720" rIns="91440" bIns="45720" rtlCol="0" anchor="t">
            <a:normAutofit/>
          </a:bodyPr>
          <a:lstStyle/>
          <a:p>
            <a:pPr marL="0" indent="0">
              <a:buNone/>
            </a:pPr>
            <a:r>
              <a:rPr lang="en-US" b="1" dirty="0">
                <a:ea typeface="+mn-lt"/>
                <a:cs typeface="+mn-lt"/>
              </a:rPr>
              <a:t>Reimbursement </a:t>
            </a:r>
            <a:endParaRPr lang="en-US" b="1" dirty="0">
              <a:ea typeface="Calibri" panose="020F0502020204030204"/>
              <a:cs typeface="Calibri" panose="020F0502020204030204"/>
            </a:endParaRPr>
          </a:p>
          <a:p>
            <a:r>
              <a:rPr lang="en-US" dirty="0">
                <a:ea typeface="+mn-lt"/>
                <a:cs typeface="+mn-lt"/>
              </a:rPr>
              <a:t>Higher Medicaid reimbursement</a:t>
            </a:r>
            <a:endParaRPr lang="en-US" dirty="0"/>
          </a:p>
          <a:p>
            <a:r>
              <a:rPr lang="en-US" dirty="0">
                <a:ea typeface="+mn-lt"/>
                <a:cs typeface="+mn-lt"/>
              </a:rPr>
              <a:t>Medicare reimbursement for LCSWs, LPCs, LMFTs</a:t>
            </a:r>
            <a:endParaRPr lang="en-US" dirty="0"/>
          </a:p>
          <a:p>
            <a:r>
              <a:rPr lang="en-US" dirty="0">
                <a:ea typeface="+mn-lt"/>
                <a:cs typeface="+mn-lt"/>
              </a:rPr>
              <a:t>Reimburse at cost / payment based on severity</a:t>
            </a:r>
            <a:endParaRPr lang="en-US" dirty="0">
              <a:ea typeface="Calibri" panose="020F0502020204030204"/>
              <a:cs typeface="Calibri" panose="020F0502020204030204"/>
            </a:endParaRPr>
          </a:p>
          <a:p>
            <a:r>
              <a:rPr lang="en-US" dirty="0">
                <a:ea typeface="+mn-lt"/>
                <a:cs typeface="+mn-lt"/>
              </a:rPr>
              <a:t>Increased billable reimbursement amount from Managed Care Organizations </a:t>
            </a:r>
            <a:endParaRPr lang="en-US"/>
          </a:p>
          <a:p>
            <a:r>
              <a:rPr lang="en-US" dirty="0">
                <a:ea typeface="+mn-lt"/>
                <a:cs typeface="+mn-lt"/>
              </a:rPr>
              <a:t>Sustainable reimbursement for all levels of professionals including for care managers/coordinators, peer navigators etc.</a:t>
            </a:r>
            <a:endParaRPr lang="en-US" dirty="0"/>
          </a:p>
          <a:p>
            <a:endParaRPr lang="en-US" dirty="0">
              <a:ea typeface="Calibri"/>
              <a:cs typeface="Calibri"/>
            </a:endParaRPr>
          </a:p>
        </p:txBody>
      </p:sp>
      <p:sp>
        <p:nvSpPr>
          <p:cNvPr id="3" name="Title 2">
            <a:extLst>
              <a:ext uri="{FF2B5EF4-FFF2-40B4-BE49-F238E27FC236}">
                <a16:creationId xmlns:a16="http://schemas.microsoft.com/office/drawing/2014/main" id="{7DCF212B-3DBB-AD86-BAC2-155DA32FF35D}"/>
              </a:ext>
            </a:extLst>
          </p:cNvPr>
          <p:cNvSpPr>
            <a:spLocks noGrp="1"/>
          </p:cNvSpPr>
          <p:nvPr>
            <p:ph type="title"/>
          </p:nvPr>
        </p:nvSpPr>
        <p:spPr>
          <a:xfrm>
            <a:off x="450789" y="2172944"/>
            <a:ext cx="2596055" cy="1492469"/>
          </a:xfrm>
        </p:spPr>
        <p:txBody>
          <a:bodyPr/>
          <a:lstStyle/>
          <a:p>
            <a:pPr algn="ctr"/>
            <a:r>
              <a:rPr lang="en-US" sz="3200" b="1" dirty="0">
                <a:ea typeface="Calibri Light"/>
                <a:cs typeface="Calibri Light"/>
              </a:rPr>
              <a:t>Policies for Addressing Workforce Challenges</a:t>
            </a:r>
            <a:endParaRPr lang="en-US" sz="3200" b="1" dirty="0">
              <a:cs typeface="Calibri Light"/>
            </a:endParaRPr>
          </a:p>
        </p:txBody>
      </p:sp>
      <p:sp>
        <p:nvSpPr>
          <p:cNvPr id="4" name="TextBox 3">
            <a:extLst>
              <a:ext uri="{FF2B5EF4-FFF2-40B4-BE49-F238E27FC236}">
                <a16:creationId xmlns:a16="http://schemas.microsoft.com/office/drawing/2014/main" id="{B03E6D6A-8F74-4EF1-BF87-AF93FA845756}"/>
              </a:ext>
            </a:extLst>
          </p:cNvPr>
          <p:cNvSpPr txBox="1"/>
          <p:nvPr/>
        </p:nvSpPr>
        <p:spPr>
          <a:xfrm>
            <a:off x="3853277" y="6488668"/>
            <a:ext cx="8338723" cy="369332"/>
          </a:xfrm>
          <a:prstGeom prst="rect">
            <a:avLst/>
          </a:prstGeom>
          <a:noFill/>
        </p:spPr>
        <p:txBody>
          <a:bodyPr wrap="square" rtlCol="0">
            <a:spAutoFit/>
          </a:bodyPr>
          <a:lstStyle/>
          <a:p>
            <a:pPr algn="r"/>
            <a:r>
              <a:rPr lang="en-US" dirty="0"/>
              <a:t>Preliminary results – not for citation</a:t>
            </a:r>
          </a:p>
        </p:txBody>
      </p:sp>
    </p:spTree>
    <p:extLst>
      <p:ext uri="{BB962C8B-B14F-4D97-AF65-F5344CB8AC3E}">
        <p14:creationId xmlns:p14="http://schemas.microsoft.com/office/powerpoint/2010/main" val="2610102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248687-BE8F-7B2F-2CDF-C31286529C49}"/>
              </a:ext>
            </a:extLst>
          </p:cNvPr>
          <p:cNvSpPr>
            <a:spLocks noGrp="1"/>
          </p:cNvSpPr>
          <p:nvPr>
            <p:ph idx="1"/>
          </p:nvPr>
        </p:nvSpPr>
        <p:spPr>
          <a:xfrm>
            <a:off x="3250489" y="990518"/>
            <a:ext cx="8127124" cy="4876883"/>
          </a:xfrm>
        </p:spPr>
        <p:txBody>
          <a:bodyPr vert="horz" lIns="91440" tIns="45720" rIns="91440" bIns="45720" rtlCol="0" anchor="t">
            <a:normAutofit/>
          </a:bodyPr>
          <a:lstStyle/>
          <a:p>
            <a:pPr marL="0" indent="0">
              <a:buNone/>
            </a:pPr>
            <a:r>
              <a:rPr lang="en-US" b="1" dirty="0">
                <a:ea typeface="Calibri" panose="020F0502020204030204"/>
                <a:cs typeface="Calibri" panose="020F0502020204030204"/>
              </a:rPr>
              <a:t>Scope of Practice</a:t>
            </a:r>
          </a:p>
          <a:p>
            <a:pPr>
              <a:buFont typeface="Arial"/>
              <a:buChar char="•"/>
            </a:pPr>
            <a:r>
              <a:rPr lang="en-US" dirty="0">
                <a:ea typeface="+mn-lt"/>
                <a:cs typeface="+mn-lt"/>
              </a:rPr>
              <a:t>Independent practice for psych NPs</a:t>
            </a:r>
            <a:endParaRPr lang="en-US" dirty="0"/>
          </a:p>
          <a:p>
            <a:pPr>
              <a:buFont typeface="Arial"/>
              <a:buChar char="•"/>
            </a:pPr>
            <a:r>
              <a:rPr lang="en-US" dirty="0">
                <a:ea typeface="+mn-lt"/>
                <a:cs typeface="+mn-lt"/>
              </a:rPr>
              <a:t>Easing some regulations regarding the use of licensed staff in some roles--i.e., therapy, would help to expand the pool of people we have to choose from</a:t>
            </a:r>
            <a:endParaRPr lang="en-US" dirty="0"/>
          </a:p>
          <a:p>
            <a:pPr>
              <a:buFont typeface="Arial"/>
              <a:buChar char="•"/>
            </a:pPr>
            <a:r>
              <a:rPr lang="en-US" dirty="0">
                <a:ea typeface="+mn-lt"/>
                <a:cs typeface="+mn-lt"/>
              </a:rPr>
              <a:t>Allow accredited/licensed clinics that serve SMI populations to bill for master's level trained but not independently licensed (yet) staff under supervision</a:t>
            </a:r>
            <a:endParaRPr lang="en-US" dirty="0"/>
          </a:p>
          <a:p>
            <a:pPr>
              <a:buFont typeface="Arial"/>
              <a:buChar char="•"/>
            </a:pPr>
            <a:r>
              <a:rPr lang="en-US" dirty="0">
                <a:ea typeface="+mn-lt"/>
                <a:cs typeface="+mn-lt"/>
              </a:rPr>
              <a:t>Shorter time for full licensure/reduced requirements</a:t>
            </a:r>
            <a:endParaRPr lang="en-US" dirty="0"/>
          </a:p>
          <a:p>
            <a:pPr>
              <a:buFont typeface="Arial"/>
              <a:buChar char="•"/>
            </a:pPr>
            <a:r>
              <a:rPr lang="en-US" dirty="0">
                <a:ea typeface="+mn-lt"/>
                <a:cs typeface="+mn-lt"/>
              </a:rPr>
              <a:t>Allow reciprocity across states</a:t>
            </a:r>
            <a:endParaRPr lang="en-US" dirty="0"/>
          </a:p>
          <a:p>
            <a:pPr marL="0" indent="0">
              <a:buNone/>
            </a:pPr>
            <a:endParaRPr lang="en-US" dirty="0">
              <a:ea typeface="Calibri" panose="020F0502020204030204"/>
              <a:cs typeface="Calibri" panose="020F0502020204030204"/>
            </a:endParaRPr>
          </a:p>
        </p:txBody>
      </p:sp>
      <p:sp>
        <p:nvSpPr>
          <p:cNvPr id="3" name="Title 2">
            <a:extLst>
              <a:ext uri="{FF2B5EF4-FFF2-40B4-BE49-F238E27FC236}">
                <a16:creationId xmlns:a16="http://schemas.microsoft.com/office/drawing/2014/main" id="{3EE62D88-0C75-F998-8611-C2612B7AB38D}"/>
              </a:ext>
            </a:extLst>
          </p:cNvPr>
          <p:cNvSpPr>
            <a:spLocks noGrp="1"/>
          </p:cNvSpPr>
          <p:nvPr>
            <p:ph type="title"/>
          </p:nvPr>
        </p:nvSpPr>
        <p:spPr>
          <a:xfrm>
            <a:off x="449188" y="2103120"/>
            <a:ext cx="2615184" cy="1490472"/>
          </a:xfrm>
        </p:spPr>
        <p:txBody>
          <a:bodyPr/>
          <a:lstStyle/>
          <a:p>
            <a:pPr algn="ctr"/>
            <a:r>
              <a:rPr lang="en-US" sz="3200" b="1" dirty="0">
                <a:ea typeface="Calibri Light"/>
                <a:cs typeface="Calibri Light"/>
              </a:rPr>
              <a:t>Policies for </a:t>
            </a:r>
            <a:br>
              <a:rPr lang="en-US" sz="3200" b="1" dirty="0">
                <a:ea typeface="Calibri Light"/>
                <a:cs typeface="Calibri Light"/>
              </a:rPr>
            </a:br>
            <a:r>
              <a:rPr lang="en-US" sz="3200" b="1" dirty="0">
                <a:ea typeface="Calibri Light"/>
                <a:cs typeface="Calibri Light"/>
              </a:rPr>
              <a:t>Addressing </a:t>
            </a:r>
            <a:br>
              <a:rPr lang="en-US" sz="3200" b="1" dirty="0">
                <a:ea typeface="Calibri Light"/>
                <a:cs typeface="Calibri Light"/>
              </a:rPr>
            </a:br>
            <a:r>
              <a:rPr lang="en-US" sz="3200" b="1" dirty="0">
                <a:ea typeface="Calibri Light"/>
                <a:cs typeface="Calibri Light"/>
              </a:rPr>
              <a:t>Workforce </a:t>
            </a:r>
            <a:br>
              <a:rPr lang="en-US" sz="3200" b="1" dirty="0">
                <a:ea typeface="Calibri Light"/>
                <a:cs typeface="Calibri Light"/>
              </a:rPr>
            </a:br>
            <a:r>
              <a:rPr lang="en-US" sz="3200" b="1" dirty="0">
                <a:ea typeface="Calibri Light"/>
                <a:cs typeface="Calibri Light"/>
              </a:rPr>
              <a:t>Challenges</a:t>
            </a:r>
            <a:endParaRPr lang="en-US" sz="3200" b="1" dirty="0">
              <a:cs typeface="Calibri Light"/>
            </a:endParaRPr>
          </a:p>
        </p:txBody>
      </p:sp>
      <p:sp>
        <p:nvSpPr>
          <p:cNvPr id="4" name="TextBox 3">
            <a:extLst>
              <a:ext uri="{FF2B5EF4-FFF2-40B4-BE49-F238E27FC236}">
                <a16:creationId xmlns:a16="http://schemas.microsoft.com/office/drawing/2014/main" id="{77D9B13F-9516-4211-AA6E-A8774024BAC2}"/>
              </a:ext>
            </a:extLst>
          </p:cNvPr>
          <p:cNvSpPr txBox="1"/>
          <p:nvPr/>
        </p:nvSpPr>
        <p:spPr>
          <a:xfrm>
            <a:off x="3853277" y="6488668"/>
            <a:ext cx="8338723" cy="369332"/>
          </a:xfrm>
          <a:prstGeom prst="rect">
            <a:avLst/>
          </a:prstGeom>
          <a:noFill/>
        </p:spPr>
        <p:txBody>
          <a:bodyPr wrap="square" rtlCol="0">
            <a:spAutoFit/>
          </a:bodyPr>
          <a:lstStyle/>
          <a:p>
            <a:pPr algn="r"/>
            <a:r>
              <a:rPr lang="en-US" dirty="0"/>
              <a:t>Preliminary results – not for citation</a:t>
            </a:r>
          </a:p>
        </p:txBody>
      </p:sp>
    </p:spTree>
    <p:extLst>
      <p:ext uri="{BB962C8B-B14F-4D97-AF65-F5344CB8AC3E}">
        <p14:creationId xmlns:p14="http://schemas.microsoft.com/office/powerpoint/2010/main" val="391226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C08A31-4713-082E-01D1-D8F3C566A648}"/>
              </a:ext>
            </a:extLst>
          </p:cNvPr>
          <p:cNvSpPr>
            <a:spLocks noGrp="1"/>
          </p:cNvSpPr>
          <p:nvPr>
            <p:ph idx="1"/>
          </p:nvPr>
        </p:nvSpPr>
        <p:spPr>
          <a:xfrm>
            <a:off x="3226676" y="752393"/>
            <a:ext cx="8661660" cy="5684020"/>
          </a:xfrm>
        </p:spPr>
        <p:txBody>
          <a:bodyPr vert="horz" lIns="91440" tIns="45720" rIns="91440" bIns="45720" rtlCol="0" anchor="t">
            <a:normAutofit fontScale="92500" lnSpcReduction="10000"/>
          </a:bodyPr>
          <a:lstStyle/>
          <a:p>
            <a:pPr>
              <a:buNone/>
            </a:pPr>
            <a:r>
              <a:rPr lang="en-US" b="1" dirty="0">
                <a:ea typeface="+mn-lt"/>
                <a:cs typeface="+mn-lt"/>
              </a:rPr>
              <a:t>Competitive salaries</a:t>
            </a:r>
            <a:r>
              <a:rPr lang="en-US" dirty="0">
                <a:ea typeface="+mn-lt"/>
                <a:cs typeface="+mn-lt"/>
              </a:rPr>
              <a:t> </a:t>
            </a:r>
            <a:endParaRPr lang="en-US">
              <a:ea typeface="+mn-lt"/>
              <a:cs typeface="+mn-lt"/>
            </a:endParaRPr>
          </a:p>
          <a:p>
            <a:pPr>
              <a:buFont typeface="Arial"/>
            </a:pPr>
            <a:r>
              <a:rPr lang="en-US" dirty="0">
                <a:ea typeface="+mn-lt"/>
                <a:cs typeface="+mn-lt"/>
              </a:rPr>
              <a:t>Non-profits can’t compete with hospitals, FQHCs, state positions, private insurance rates</a:t>
            </a:r>
          </a:p>
          <a:p>
            <a:pPr>
              <a:buFont typeface="Arial"/>
            </a:pPr>
            <a:r>
              <a:rPr lang="en-US" dirty="0">
                <a:ea typeface="+mn-lt"/>
                <a:cs typeface="+mn-lt"/>
              </a:rPr>
              <a:t>Pay the same for LPCs and LCSWs</a:t>
            </a:r>
          </a:p>
          <a:p>
            <a:pPr>
              <a:buNone/>
            </a:pPr>
            <a:r>
              <a:rPr lang="en-US" b="1" dirty="0">
                <a:ea typeface="+mn-lt"/>
                <a:cs typeface="+mn-lt"/>
              </a:rPr>
              <a:t>Benefits</a:t>
            </a:r>
            <a:endParaRPr lang="en-US" dirty="0"/>
          </a:p>
          <a:p>
            <a:pPr>
              <a:buFont typeface="Arial"/>
              <a:buChar char="•"/>
            </a:pPr>
            <a:r>
              <a:rPr lang="en-US" dirty="0">
                <a:ea typeface="+mn-lt"/>
                <a:cs typeface="+mn-lt"/>
              </a:rPr>
              <a:t>Loan repayment</a:t>
            </a:r>
            <a:endParaRPr lang="en-US" dirty="0"/>
          </a:p>
          <a:p>
            <a:pPr>
              <a:buFont typeface="Arial"/>
              <a:buChar char="•"/>
            </a:pPr>
            <a:r>
              <a:rPr lang="en-US" dirty="0">
                <a:ea typeface="+mn-lt"/>
                <a:cs typeface="+mn-lt"/>
              </a:rPr>
              <a:t>Funding to offer better hiring incentives/benefits </a:t>
            </a:r>
          </a:p>
          <a:p>
            <a:pPr lvl="1">
              <a:buFont typeface="Arial"/>
              <a:buChar char="•"/>
            </a:pPr>
            <a:r>
              <a:rPr lang="en-US" dirty="0">
                <a:ea typeface="+mn-lt"/>
                <a:cs typeface="+mn-lt"/>
              </a:rPr>
              <a:t>More telecommuting, flex schedules, improved retirement benefits</a:t>
            </a:r>
          </a:p>
          <a:p>
            <a:pPr lvl="1">
              <a:buFont typeface="Arial"/>
              <a:buChar char="•"/>
            </a:pPr>
            <a:r>
              <a:rPr lang="en-US" dirty="0">
                <a:ea typeface="+mn-lt"/>
                <a:cs typeface="+mn-lt"/>
              </a:rPr>
              <a:t>More incentives - pay, housing, benefits - for those working in behavioral health with severe population.  </a:t>
            </a:r>
            <a:endParaRPr lang="en-US">
              <a:ea typeface="Calibri"/>
              <a:cs typeface="Calibri"/>
            </a:endParaRPr>
          </a:p>
          <a:p>
            <a:pPr>
              <a:buNone/>
            </a:pPr>
            <a:r>
              <a:rPr lang="en-US" b="1" dirty="0">
                <a:ea typeface="+mn-lt"/>
                <a:cs typeface="+mn-lt"/>
              </a:rPr>
              <a:t>Reduced documentation and paperwork </a:t>
            </a:r>
            <a:endParaRPr lang="en-US"/>
          </a:p>
          <a:p>
            <a:pPr>
              <a:buFont typeface="Arial"/>
              <a:buChar char="•"/>
            </a:pPr>
            <a:r>
              <a:rPr lang="en-US" dirty="0">
                <a:ea typeface="+mn-lt"/>
                <a:cs typeface="+mn-lt"/>
              </a:rPr>
              <a:t>We need less administrative burden, which inevitably buries our clinical staff</a:t>
            </a:r>
            <a:endParaRPr lang="en-US" dirty="0"/>
          </a:p>
          <a:p>
            <a:pPr>
              <a:buFont typeface="Arial"/>
              <a:buChar char="•"/>
            </a:pPr>
            <a:r>
              <a:rPr lang="en-US" dirty="0">
                <a:ea typeface="+mn-lt"/>
                <a:cs typeface="+mn-lt"/>
              </a:rPr>
              <a:t>Reduced burden would make it easier to recruit</a:t>
            </a:r>
            <a:endParaRPr lang="en-US" dirty="0"/>
          </a:p>
          <a:p>
            <a:pPr marL="0" indent="0">
              <a:buNone/>
            </a:pPr>
            <a:endParaRPr lang="en-US" dirty="0">
              <a:ea typeface="Calibri"/>
              <a:cs typeface="Calibri"/>
            </a:endParaRPr>
          </a:p>
        </p:txBody>
      </p:sp>
      <p:sp>
        <p:nvSpPr>
          <p:cNvPr id="3" name="Title 2">
            <a:extLst>
              <a:ext uri="{FF2B5EF4-FFF2-40B4-BE49-F238E27FC236}">
                <a16:creationId xmlns:a16="http://schemas.microsoft.com/office/drawing/2014/main" id="{F81AB92F-B045-533B-BFCD-1E3DDC5AFB21}"/>
              </a:ext>
            </a:extLst>
          </p:cNvPr>
          <p:cNvSpPr>
            <a:spLocks noGrp="1"/>
          </p:cNvSpPr>
          <p:nvPr>
            <p:ph type="title"/>
          </p:nvPr>
        </p:nvSpPr>
        <p:spPr>
          <a:xfrm>
            <a:off x="449189" y="2104707"/>
            <a:ext cx="2596055" cy="1492469"/>
          </a:xfrm>
        </p:spPr>
        <p:txBody>
          <a:bodyPr/>
          <a:lstStyle/>
          <a:p>
            <a:pPr algn="ctr"/>
            <a:r>
              <a:rPr lang="en-US" sz="3200" b="1" dirty="0">
                <a:solidFill>
                  <a:srgbClr val="FFFFFF"/>
                </a:solidFill>
                <a:latin typeface="Calibri Light"/>
              </a:rPr>
              <a:t>Policies for </a:t>
            </a:r>
            <a:br>
              <a:rPr lang="en-US" sz="3200" b="1" dirty="0">
                <a:latin typeface="Calibri Light"/>
              </a:rPr>
            </a:br>
            <a:r>
              <a:rPr lang="en-US" sz="3200" b="1" dirty="0">
                <a:solidFill>
                  <a:srgbClr val="FFFFFF"/>
                </a:solidFill>
                <a:latin typeface="Calibri Light"/>
              </a:rPr>
              <a:t>Addressing </a:t>
            </a:r>
            <a:br>
              <a:rPr lang="en-US" sz="3200" b="1" dirty="0">
                <a:latin typeface="Calibri Light"/>
              </a:rPr>
            </a:br>
            <a:r>
              <a:rPr lang="en-US" sz="3200" b="1" dirty="0">
                <a:solidFill>
                  <a:srgbClr val="FFFFFF"/>
                </a:solidFill>
                <a:latin typeface="Calibri Light"/>
              </a:rPr>
              <a:t>Workforce </a:t>
            </a:r>
            <a:br>
              <a:rPr lang="en-US" sz="3200" b="1" dirty="0">
                <a:latin typeface="Calibri Light"/>
              </a:rPr>
            </a:br>
            <a:r>
              <a:rPr lang="en-US" sz="3200" b="1" dirty="0">
                <a:solidFill>
                  <a:srgbClr val="FFFFFF"/>
                </a:solidFill>
                <a:latin typeface="Calibri Light"/>
              </a:rPr>
              <a:t>Challenges</a:t>
            </a:r>
            <a:endParaRPr lang="en-US" sz="3200" b="1" dirty="0">
              <a:cs typeface="Calibri Light"/>
            </a:endParaRPr>
          </a:p>
        </p:txBody>
      </p:sp>
      <p:sp>
        <p:nvSpPr>
          <p:cNvPr id="4" name="TextBox 3">
            <a:extLst>
              <a:ext uri="{FF2B5EF4-FFF2-40B4-BE49-F238E27FC236}">
                <a16:creationId xmlns:a16="http://schemas.microsoft.com/office/drawing/2014/main" id="{B19C7338-0C3A-4E5A-8264-A62569876A03}"/>
              </a:ext>
            </a:extLst>
          </p:cNvPr>
          <p:cNvSpPr txBox="1"/>
          <p:nvPr/>
        </p:nvSpPr>
        <p:spPr>
          <a:xfrm>
            <a:off x="3853277" y="6488668"/>
            <a:ext cx="8338723" cy="369332"/>
          </a:xfrm>
          <a:prstGeom prst="rect">
            <a:avLst/>
          </a:prstGeom>
          <a:noFill/>
        </p:spPr>
        <p:txBody>
          <a:bodyPr wrap="square" rtlCol="0">
            <a:spAutoFit/>
          </a:bodyPr>
          <a:lstStyle/>
          <a:p>
            <a:pPr algn="r"/>
            <a:r>
              <a:rPr lang="en-US" dirty="0"/>
              <a:t>Preliminary results – not for citation</a:t>
            </a:r>
          </a:p>
        </p:txBody>
      </p:sp>
    </p:spTree>
    <p:extLst>
      <p:ext uri="{BB962C8B-B14F-4D97-AF65-F5344CB8AC3E}">
        <p14:creationId xmlns:p14="http://schemas.microsoft.com/office/powerpoint/2010/main" val="435432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2D2546-DEA2-9448-90F1-CE2E71B4E5A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008" y="425408"/>
            <a:ext cx="12167983" cy="6007184"/>
          </a:xfrm>
          <a:prstGeom prst="rect">
            <a:avLst/>
          </a:prstGeom>
        </p:spPr>
      </p:pic>
      <p:sp>
        <p:nvSpPr>
          <p:cNvPr id="2" name="Rectangle 1">
            <a:extLst>
              <a:ext uri="{FF2B5EF4-FFF2-40B4-BE49-F238E27FC236}">
                <a16:creationId xmlns:a16="http://schemas.microsoft.com/office/drawing/2014/main" id="{87478278-C95F-2249-AE10-7E5394942CA3}"/>
              </a:ext>
            </a:extLst>
          </p:cNvPr>
          <p:cNvSpPr/>
          <p:nvPr/>
        </p:nvSpPr>
        <p:spPr>
          <a:xfrm>
            <a:off x="0" y="6488668"/>
            <a:ext cx="4600747" cy="369332"/>
          </a:xfrm>
          <a:prstGeom prst="rect">
            <a:avLst/>
          </a:prstGeom>
        </p:spPr>
        <p:txBody>
          <a:bodyPr wrap="none">
            <a:spAutoFit/>
          </a:bodyPr>
          <a:lstStyle/>
          <a:p>
            <a:r>
              <a:rPr lang="en-US" dirty="0">
                <a:hlinkClick r:id="rId3"/>
              </a:rPr>
              <a:t>https://</a:t>
            </a:r>
            <a:r>
              <a:rPr lang="en-US" dirty="0" err="1">
                <a:hlinkClick r:id="rId3"/>
              </a:rPr>
              <a:t>www.gwhwi.org</a:t>
            </a:r>
            <a:r>
              <a:rPr lang="en-US" dirty="0">
                <a:hlinkClick r:id="rId3"/>
              </a:rPr>
              <a:t>/</a:t>
            </a:r>
            <a:r>
              <a:rPr lang="en-US" dirty="0" err="1">
                <a:hlinkClick r:id="rId3"/>
              </a:rPr>
              <a:t>behavioralhealth.html</a:t>
            </a:r>
            <a:endParaRPr lang="en-US" dirty="0"/>
          </a:p>
        </p:txBody>
      </p:sp>
    </p:spTree>
    <p:extLst>
      <p:ext uri="{BB962C8B-B14F-4D97-AF65-F5344CB8AC3E}">
        <p14:creationId xmlns:p14="http://schemas.microsoft.com/office/powerpoint/2010/main" val="994045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AF1AD-4028-4E0E-BE14-FFDB95FDE2DE}"/>
              </a:ext>
            </a:extLst>
          </p:cNvPr>
          <p:cNvSpPr>
            <a:spLocks noGrp="1"/>
          </p:cNvSpPr>
          <p:nvPr>
            <p:ph type="title"/>
          </p:nvPr>
        </p:nvSpPr>
        <p:spPr>
          <a:xfrm>
            <a:off x="244067" y="94734"/>
            <a:ext cx="10515600" cy="859424"/>
          </a:xfrm>
        </p:spPr>
        <p:txBody>
          <a:bodyPr/>
          <a:lstStyle/>
          <a:p>
            <a:r>
              <a:rPr lang="en-US" b="1" dirty="0"/>
              <a:t>MH/SUD Database, 2020</a:t>
            </a:r>
          </a:p>
        </p:txBody>
      </p:sp>
      <p:pic>
        <p:nvPicPr>
          <p:cNvPr id="5" name="Content Placeholder 4">
            <a:extLst>
              <a:ext uri="{FF2B5EF4-FFF2-40B4-BE49-F238E27FC236}">
                <a16:creationId xmlns:a16="http://schemas.microsoft.com/office/drawing/2014/main" id="{9E6D2236-C72C-40A1-9E0D-D6876D52841C}"/>
              </a:ext>
            </a:extLst>
          </p:cNvPr>
          <p:cNvPicPr>
            <a:picLocks noGrp="1" noChangeAspect="1"/>
          </p:cNvPicPr>
          <p:nvPr>
            <p:ph sz="half" idx="1"/>
          </p:nvPr>
        </p:nvPicPr>
        <p:blipFill>
          <a:blip r:embed="rId2"/>
          <a:stretch>
            <a:fillRect/>
          </a:stretch>
        </p:blipFill>
        <p:spPr>
          <a:xfrm>
            <a:off x="4098369" y="219731"/>
            <a:ext cx="6991620" cy="6418537"/>
          </a:xfrm>
          <a:prstGeom prst="rect">
            <a:avLst/>
          </a:prstGeom>
        </p:spPr>
      </p:pic>
      <p:sp>
        <p:nvSpPr>
          <p:cNvPr id="7" name="TextBox 6">
            <a:extLst>
              <a:ext uri="{FF2B5EF4-FFF2-40B4-BE49-F238E27FC236}">
                <a16:creationId xmlns:a16="http://schemas.microsoft.com/office/drawing/2014/main" id="{9B1D50B6-EA88-4642-9843-9052EAE88B1A}"/>
              </a:ext>
            </a:extLst>
          </p:cNvPr>
          <p:cNvSpPr txBox="1"/>
          <p:nvPr/>
        </p:nvSpPr>
        <p:spPr>
          <a:xfrm>
            <a:off x="676708" y="2052084"/>
            <a:ext cx="2087757" cy="1754326"/>
          </a:xfrm>
          <a:prstGeom prst="rect">
            <a:avLst/>
          </a:prstGeom>
          <a:noFill/>
        </p:spPr>
        <p:txBody>
          <a:bodyPr wrap="square" rtlCol="0">
            <a:spAutoFit/>
          </a:bodyPr>
          <a:lstStyle/>
          <a:p>
            <a:r>
              <a:rPr lang="en-US" sz="3600" b="1" dirty="0">
                <a:solidFill>
                  <a:schemeClr val="bg1"/>
                </a:solidFill>
              </a:rPr>
              <a:t>MH/SUD Provider Database</a:t>
            </a:r>
          </a:p>
        </p:txBody>
      </p:sp>
    </p:spTree>
    <p:extLst>
      <p:ext uri="{BB962C8B-B14F-4D97-AF65-F5344CB8AC3E}">
        <p14:creationId xmlns:p14="http://schemas.microsoft.com/office/powerpoint/2010/main" val="640449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CDB859-48A6-4219-97E5-2B3E8534C0C6}"/>
              </a:ext>
            </a:extLst>
          </p:cNvPr>
          <p:cNvSpPr>
            <a:spLocks noGrp="1"/>
          </p:cNvSpPr>
          <p:nvPr>
            <p:ph sz="half" idx="1"/>
          </p:nvPr>
        </p:nvSpPr>
        <p:spPr>
          <a:xfrm>
            <a:off x="3421181" y="623043"/>
            <a:ext cx="8444754" cy="5809101"/>
          </a:xfrm>
        </p:spPr>
        <p:txBody>
          <a:bodyPr>
            <a:normAutofit fontScale="92500" lnSpcReduction="10000"/>
          </a:bodyPr>
          <a:lstStyle/>
          <a:p>
            <a:pPr marL="0" indent="0">
              <a:buNone/>
            </a:pPr>
            <a:r>
              <a:rPr lang="en-US" b="1" dirty="0"/>
              <a:t>STATE LICENSURE FILES</a:t>
            </a:r>
            <a:br>
              <a:rPr lang="en-US" dirty="0"/>
            </a:br>
            <a:r>
              <a:rPr lang="en-US" dirty="0"/>
              <a:t>Where state licensure data is not available or where address information is insufficient to map providers, the supply of psychologists, counselors, therapists, and social workers is provided by NPPES. NPPES data is used for:</a:t>
            </a:r>
          </a:p>
          <a:p>
            <a:r>
              <a:rPr lang="en-US" b="1" dirty="0"/>
              <a:t>licensed psychologists </a:t>
            </a:r>
            <a:r>
              <a:rPr lang="en-US" dirty="0"/>
              <a:t>for DC, HI, KS, KY, NY, RI, TN, WA, and WY (insufficient address information),</a:t>
            </a:r>
          </a:p>
          <a:p>
            <a:r>
              <a:rPr lang="en-US" b="1" dirty="0"/>
              <a:t>licensed clinical social workers </a:t>
            </a:r>
            <a:r>
              <a:rPr lang="en-US" dirty="0"/>
              <a:t>for KY, MS, WV (data not available), HI, NY, SD, WA, and WY (insufficient address information),</a:t>
            </a:r>
          </a:p>
          <a:p>
            <a:r>
              <a:rPr lang="en-US" b="1" dirty="0"/>
              <a:t>licensed professional counselors </a:t>
            </a:r>
            <a:r>
              <a:rPr lang="en-US" dirty="0"/>
              <a:t>for AL, AR, NM, MS (data not available), DC, HI, KY, ND, NY, SD, WA, WV, and WY (insufficient address information), and</a:t>
            </a:r>
          </a:p>
          <a:p>
            <a:r>
              <a:rPr lang="en-US" b="1" dirty="0"/>
              <a:t>licensed marriage and family therapists </a:t>
            </a:r>
            <a:r>
              <a:rPr lang="en-US" dirty="0"/>
              <a:t>for AR, MS, NM (data not available), HI, KY, ND, NY, SD, WA, WV, and WY (insufficient address information). </a:t>
            </a:r>
          </a:p>
          <a:p>
            <a:endParaRPr lang="en-US" dirty="0"/>
          </a:p>
        </p:txBody>
      </p:sp>
      <p:sp>
        <p:nvSpPr>
          <p:cNvPr id="4" name="Title 3">
            <a:extLst>
              <a:ext uri="{FF2B5EF4-FFF2-40B4-BE49-F238E27FC236}">
                <a16:creationId xmlns:a16="http://schemas.microsoft.com/office/drawing/2014/main" id="{1F5B3AC3-1158-4E28-972F-FE22E30C7EA2}"/>
              </a:ext>
            </a:extLst>
          </p:cNvPr>
          <p:cNvSpPr>
            <a:spLocks noGrp="1"/>
          </p:cNvSpPr>
          <p:nvPr>
            <p:ph type="title"/>
          </p:nvPr>
        </p:nvSpPr>
        <p:spPr>
          <a:xfrm>
            <a:off x="494719" y="2153596"/>
            <a:ext cx="2364829" cy="1642351"/>
          </a:xfrm>
        </p:spPr>
        <p:txBody>
          <a:bodyPr>
            <a:normAutofit/>
          </a:bodyPr>
          <a:lstStyle/>
          <a:p>
            <a:r>
              <a:rPr lang="en-US" sz="2800" dirty="0"/>
              <a:t>Supplementing with NPPES for some professions</a:t>
            </a:r>
          </a:p>
        </p:txBody>
      </p:sp>
    </p:spTree>
    <p:extLst>
      <p:ext uri="{BB962C8B-B14F-4D97-AF65-F5344CB8AC3E}">
        <p14:creationId xmlns:p14="http://schemas.microsoft.com/office/powerpoint/2010/main" val="4143332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C9FEC7-AD74-D24D-9E56-CC217FF094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278" y="417361"/>
            <a:ext cx="12159444" cy="6023278"/>
          </a:xfrm>
          <a:prstGeom prst="rect">
            <a:avLst/>
          </a:prstGeom>
        </p:spPr>
      </p:pic>
      <p:sp>
        <p:nvSpPr>
          <p:cNvPr id="10" name="TextBox 9">
            <a:extLst>
              <a:ext uri="{FF2B5EF4-FFF2-40B4-BE49-F238E27FC236}">
                <a16:creationId xmlns:a16="http://schemas.microsoft.com/office/drawing/2014/main" id="{7D6F2B79-82B8-8640-8A88-7A335A2DE226}"/>
              </a:ext>
            </a:extLst>
          </p:cNvPr>
          <p:cNvSpPr txBox="1"/>
          <p:nvPr/>
        </p:nvSpPr>
        <p:spPr>
          <a:xfrm>
            <a:off x="3842954" y="939799"/>
            <a:ext cx="4580856" cy="369332"/>
          </a:xfrm>
          <a:prstGeom prst="rect">
            <a:avLst/>
          </a:prstGeom>
          <a:solidFill>
            <a:schemeClr val="accent1"/>
          </a:solidFill>
          <a:ln>
            <a:solidFill>
              <a:schemeClr val="accent1"/>
            </a:solidFill>
          </a:ln>
        </p:spPr>
        <p:txBody>
          <a:bodyPr wrap="square" rtlCol="0">
            <a:spAutoFit/>
          </a:bodyPr>
          <a:lstStyle/>
          <a:p>
            <a:r>
              <a:rPr lang="en-US" b="1" dirty="0">
                <a:solidFill>
                  <a:schemeClr val="bg1"/>
                </a:solidFill>
              </a:rPr>
              <a:t>1. Map supply of behavioral health workforce </a:t>
            </a:r>
          </a:p>
        </p:txBody>
      </p:sp>
      <p:cxnSp>
        <p:nvCxnSpPr>
          <p:cNvPr id="12" name="Straight Arrow Connector 11">
            <a:extLst>
              <a:ext uri="{FF2B5EF4-FFF2-40B4-BE49-F238E27FC236}">
                <a16:creationId xmlns:a16="http://schemas.microsoft.com/office/drawing/2014/main" id="{63C4AAA6-1558-FB42-BE84-57DFFE0ADA64}"/>
              </a:ext>
            </a:extLst>
          </p:cNvPr>
          <p:cNvCxnSpPr/>
          <p:nvPr/>
        </p:nvCxnSpPr>
        <p:spPr>
          <a:xfrm flipH="1">
            <a:off x="2409568" y="1124465"/>
            <a:ext cx="124803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5F6AD23B-7C16-4367-9566-89ED89A9EAD1}"/>
              </a:ext>
            </a:extLst>
          </p:cNvPr>
          <p:cNvSpPr txBox="1"/>
          <p:nvPr/>
        </p:nvSpPr>
        <p:spPr>
          <a:xfrm>
            <a:off x="4971536" y="4307821"/>
            <a:ext cx="2248928" cy="369332"/>
          </a:xfrm>
          <a:prstGeom prst="rect">
            <a:avLst/>
          </a:prstGeom>
          <a:solidFill>
            <a:schemeClr val="accent1"/>
          </a:solidFill>
          <a:ln>
            <a:solidFill>
              <a:schemeClr val="accent1"/>
            </a:solidFill>
          </a:ln>
        </p:spPr>
        <p:txBody>
          <a:bodyPr wrap="square" rtlCol="0">
            <a:spAutoFit/>
          </a:bodyPr>
          <a:lstStyle/>
          <a:p>
            <a:r>
              <a:rPr lang="en-US" b="1" dirty="0">
                <a:solidFill>
                  <a:schemeClr val="bg1"/>
                </a:solidFill>
              </a:rPr>
              <a:t>Select provider type</a:t>
            </a:r>
          </a:p>
        </p:txBody>
      </p:sp>
      <p:cxnSp>
        <p:nvCxnSpPr>
          <p:cNvPr id="7" name="Straight Arrow Connector 6">
            <a:extLst>
              <a:ext uri="{FF2B5EF4-FFF2-40B4-BE49-F238E27FC236}">
                <a16:creationId xmlns:a16="http://schemas.microsoft.com/office/drawing/2014/main" id="{45038E7F-8D7B-4D49-ACA4-ECDE07139071}"/>
              </a:ext>
            </a:extLst>
          </p:cNvPr>
          <p:cNvCxnSpPr/>
          <p:nvPr/>
        </p:nvCxnSpPr>
        <p:spPr>
          <a:xfrm flipH="1">
            <a:off x="3538150" y="4492487"/>
            <a:ext cx="124803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546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ED1D004-EEB4-914C-A34E-4B5BB9AA7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196"/>
            <a:ext cx="12192000" cy="6053608"/>
          </a:xfrm>
          <a:prstGeom prst="rect">
            <a:avLst/>
          </a:prstGeom>
        </p:spPr>
      </p:pic>
    </p:spTree>
    <p:extLst>
      <p:ext uri="{BB962C8B-B14F-4D97-AF65-F5344CB8AC3E}">
        <p14:creationId xmlns:p14="http://schemas.microsoft.com/office/powerpoint/2010/main" val="868000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D11-6942-A440-064E-14605BF19DDE}"/>
              </a:ext>
            </a:extLst>
          </p:cNvPr>
          <p:cNvSpPr>
            <a:spLocks noGrp="1"/>
          </p:cNvSpPr>
          <p:nvPr>
            <p:ph type="title"/>
          </p:nvPr>
        </p:nvSpPr>
        <p:spPr/>
        <p:txBody>
          <a:bodyPr/>
          <a:lstStyle/>
          <a:p>
            <a:r>
              <a:rPr lang="en-US" b="1" dirty="0">
                <a:cs typeface="Calibri Light"/>
              </a:rPr>
              <a:t>Acknowledgements</a:t>
            </a:r>
            <a:endParaRPr lang="en-US" b="1" dirty="0"/>
          </a:p>
        </p:txBody>
      </p:sp>
      <p:sp>
        <p:nvSpPr>
          <p:cNvPr id="3" name="Content Placeholder 2">
            <a:extLst>
              <a:ext uri="{FF2B5EF4-FFF2-40B4-BE49-F238E27FC236}">
                <a16:creationId xmlns:a16="http://schemas.microsoft.com/office/drawing/2014/main" id="{AEB709C4-280A-C49D-8E57-DACC82B6AB0F}"/>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b="1" dirty="0">
                <a:cs typeface="Calibri"/>
              </a:rPr>
              <a:t>Partners</a:t>
            </a:r>
          </a:p>
          <a:p>
            <a:r>
              <a:rPr lang="en-US" dirty="0">
                <a:cs typeface="Calibri" panose="020F0502020204030204"/>
              </a:rPr>
              <a:t>National Council for Mental Wellbeing</a:t>
            </a:r>
          </a:p>
          <a:p>
            <a:r>
              <a:rPr lang="en-US" dirty="0" err="1">
                <a:cs typeface="Calibri" panose="020F0502020204030204"/>
              </a:rPr>
              <a:t>UMich</a:t>
            </a:r>
            <a:r>
              <a:rPr lang="en-US" dirty="0">
                <a:cs typeface="Calibri" panose="020F0502020204030204"/>
              </a:rPr>
              <a:t> Behavioral Health Workforce Research Center</a:t>
            </a:r>
          </a:p>
          <a:p>
            <a:r>
              <a:rPr lang="en-US" dirty="0" err="1">
                <a:cs typeface="Calibri" panose="020F0502020204030204"/>
              </a:rPr>
              <a:t>HealthLandscape</a:t>
            </a:r>
            <a:endParaRPr lang="en-US" dirty="0">
              <a:cs typeface="Calibri" panose="020F0502020204030204"/>
            </a:endParaRPr>
          </a:p>
          <a:p>
            <a:endParaRPr lang="en-US" dirty="0">
              <a:cs typeface="Calibri" panose="020F0502020204030204"/>
            </a:endParaRPr>
          </a:p>
          <a:p>
            <a:pPr marL="0" indent="0">
              <a:buNone/>
            </a:pPr>
            <a:r>
              <a:rPr lang="en-US" b="1" dirty="0">
                <a:cs typeface="Calibri" panose="020F0502020204030204"/>
              </a:rPr>
              <a:t>Funding</a:t>
            </a:r>
          </a:p>
          <a:p>
            <a:r>
              <a:rPr lang="en-US" dirty="0">
                <a:ea typeface="+mn-lt"/>
                <a:cs typeface="+mn-lt"/>
              </a:rPr>
              <a:t>This project was funded under grant number H79FG000028 from the Substance Abuse and Mental Health Services Administration (SAMHSA), U.S. Department of Health and Human Services (HHS). The views, policies, and opinions expressed do not necessarily reflect those of SAMHSA or HHS, and should not be construed as such.</a:t>
            </a:r>
            <a:endParaRPr lang="en-US" dirty="0">
              <a:cs typeface="Calibri" panose="020F0502020204030204"/>
            </a:endParaRPr>
          </a:p>
        </p:txBody>
      </p:sp>
    </p:spTree>
    <p:extLst>
      <p:ext uri="{BB962C8B-B14F-4D97-AF65-F5344CB8AC3E}">
        <p14:creationId xmlns:p14="http://schemas.microsoft.com/office/powerpoint/2010/main" val="430091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FCDAB7A0-8F6B-0148-847D-1CCD022C0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196"/>
            <a:ext cx="12192000" cy="6053608"/>
          </a:xfrm>
          <a:prstGeom prst="rect">
            <a:avLst/>
          </a:prstGeom>
        </p:spPr>
      </p:pic>
      <p:sp>
        <p:nvSpPr>
          <p:cNvPr id="6" name="TextBox 5">
            <a:extLst>
              <a:ext uri="{FF2B5EF4-FFF2-40B4-BE49-F238E27FC236}">
                <a16:creationId xmlns:a16="http://schemas.microsoft.com/office/drawing/2014/main" id="{B3892065-6816-F443-A4D7-C4D533698B6A}"/>
              </a:ext>
            </a:extLst>
          </p:cNvPr>
          <p:cNvSpPr txBox="1"/>
          <p:nvPr/>
        </p:nvSpPr>
        <p:spPr>
          <a:xfrm>
            <a:off x="3867666" y="5818659"/>
            <a:ext cx="3274539" cy="369332"/>
          </a:xfrm>
          <a:prstGeom prst="rect">
            <a:avLst/>
          </a:prstGeom>
          <a:solidFill>
            <a:schemeClr val="accent1"/>
          </a:solidFill>
          <a:ln>
            <a:solidFill>
              <a:schemeClr val="accent1"/>
            </a:solidFill>
          </a:ln>
        </p:spPr>
        <p:txBody>
          <a:bodyPr wrap="square" rtlCol="0">
            <a:spAutoFit/>
          </a:bodyPr>
          <a:lstStyle/>
          <a:p>
            <a:r>
              <a:rPr lang="en-US" b="1" dirty="0">
                <a:solidFill>
                  <a:schemeClr val="bg1"/>
                </a:solidFill>
              </a:rPr>
              <a:t>Population to provider quintiles</a:t>
            </a:r>
          </a:p>
        </p:txBody>
      </p:sp>
      <p:cxnSp>
        <p:nvCxnSpPr>
          <p:cNvPr id="7" name="Straight Arrow Connector 6">
            <a:extLst>
              <a:ext uri="{FF2B5EF4-FFF2-40B4-BE49-F238E27FC236}">
                <a16:creationId xmlns:a16="http://schemas.microsoft.com/office/drawing/2014/main" id="{AB1AB938-AF3B-CB41-A62B-2F4181D5922A}"/>
              </a:ext>
            </a:extLst>
          </p:cNvPr>
          <p:cNvCxnSpPr/>
          <p:nvPr/>
        </p:nvCxnSpPr>
        <p:spPr>
          <a:xfrm flipH="1">
            <a:off x="2434281" y="6003325"/>
            <a:ext cx="124803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9840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E35F75E-B2AF-CF40-A060-7079C99DB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668"/>
            <a:ext cx="12192000" cy="6142664"/>
          </a:xfrm>
          <a:prstGeom prst="rect">
            <a:avLst/>
          </a:prstGeom>
        </p:spPr>
      </p:pic>
      <p:sp>
        <p:nvSpPr>
          <p:cNvPr id="4" name="TextBox 3">
            <a:extLst>
              <a:ext uri="{FF2B5EF4-FFF2-40B4-BE49-F238E27FC236}">
                <a16:creationId xmlns:a16="http://schemas.microsoft.com/office/drawing/2014/main" id="{5392520B-1D6E-4D40-BEDA-FB90DF40B204}"/>
              </a:ext>
            </a:extLst>
          </p:cNvPr>
          <p:cNvSpPr txBox="1"/>
          <p:nvPr/>
        </p:nvSpPr>
        <p:spPr>
          <a:xfrm>
            <a:off x="6413159" y="847123"/>
            <a:ext cx="3150972" cy="369332"/>
          </a:xfrm>
          <a:prstGeom prst="rect">
            <a:avLst/>
          </a:prstGeom>
          <a:solidFill>
            <a:schemeClr val="accent1"/>
          </a:solidFill>
          <a:ln>
            <a:solidFill>
              <a:schemeClr val="accent1"/>
            </a:solidFill>
          </a:ln>
        </p:spPr>
        <p:txBody>
          <a:bodyPr wrap="square" rtlCol="0">
            <a:spAutoFit/>
          </a:bodyPr>
          <a:lstStyle/>
          <a:p>
            <a:r>
              <a:rPr lang="en-US" b="1" dirty="0">
                <a:solidFill>
                  <a:schemeClr val="bg1"/>
                </a:solidFill>
              </a:rPr>
              <a:t>Information box for each state</a:t>
            </a:r>
          </a:p>
        </p:txBody>
      </p:sp>
      <p:cxnSp>
        <p:nvCxnSpPr>
          <p:cNvPr id="5" name="Straight Arrow Connector 4">
            <a:extLst>
              <a:ext uri="{FF2B5EF4-FFF2-40B4-BE49-F238E27FC236}">
                <a16:creationId xmlns:a16="http://schemas.microsoft.com/office/drawing/2014/main" id="{58C20FF0-2A45-6443-BF3F-0E0CDBE819B1}"/>
              </a:ext>
            </a:extLst>
          </p:cNvPr>
          <p:cNvCxnSpPr/>
          <p:nvPr/>
        </p:nvCxnSpPr>
        <p:spPr>
          <a:xfrm flipH="1">
            <a:off x="4992130" y="1050324"/>
            <a:ext cx="124803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B051E161-6C3E-0C45-9264-3929B50EEB74}"/>
              </a:ext>
            </a:extLst>
          </p:cNvPr>
          <p:cNvSpPr txBox="1"/>
          <p:nvPr/>
        </p:nvSpPr>
        <p:spPr>
          <a:xfrm>
            <a:off x="3569043" y="5077253"/>
            <a:ext cx="3511379" cy="369332"/>
          </a:xfrm>
          <a:prstGeom prst="rect">
            <a:avLst/>
          </a:prstGeom>
          <a:solidFill>
            <a:schemeClr val="accent1"/>
          </a:solidFill>
          <a:ln>
            <a:solidFill>
              <a:schemeClr val="accent1"/>
            </a:solidFill>
          </a:ln>
        </p:spPr>
        <p:txBody>
          <a:bodyPr wrap="square" rtlCol="0">
            <a:spAutoFit/>
          </a:bodyPr>
          <a:lstStyle/>
          <a:p>
            <a:r>
              <a:rPr lang="en-US" b="1" dirty="0">
                <a:solidFill>
                  <a:schemeClr val="bg1"/>
                </a:solidFill>
              </a:rPr>
              <a:t>Choose state for county-level data</a:t>
            </a:r>
          </a:p>
        </p:txBody>
      </p:sp>
      <p:cxnSp>
        <p:nvCxnSpPr>
          <p:cNvPr id="7" name="Straight Arrow Connector 6">
            <a:extLst>
              <a:ext uri="{FF2B5EF4-FFF2-40B4-BE49-F238E27FC236}">
                <a16:creationId xmlns:a16="http://schemas.microsoft.com/office/drawing/2014/main" id="{085B5AFB-B1DF-8845-ADAC-7E9162294F78}"/>
              </a:ext>
            </a:extLst>
          </p:cNvPr>
          <p:cNvCxnSpPr>
            <a:cxnSpLocks/>
          </p:cNvCxnSpPr>
          <p:nvPr/>
        </p:nvCxnSpPr>
        <p:spPr>
          <a:xfrm flipH="1" flipV="1">
            <a:off x="1869990" y="3982994"/>
            <a:ext cx="1577545" cy="10942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4774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30705B09-3255-3743-98DC-1F77A321A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2533"/>
            <a:ext cx="12192000" cy="6112933"/>
          </a:xfrm>
          <a:prstGeom prst="rect">
            <a:avLst/>
          </a:prstGeom>
        </p:spPr>
      </p:pic>
      <p:pic>
        <p:nvPicPr>
          <p:cNvPr id="5" name="Picture 4" descr="Graphical user interface, website, map&#10;&#10;Description automatically generated">
            <a:extLst>
              <a:ext uri="{FF2B5EF4-FFF2-40B4-BE49-F238E27FC236}">
                <a16:creationId xmlns:a16="http://schemas.microsoft.com/office/drawing/2014/main" id="{C2CC66F0-34AC-BB41-B542-390DF8D40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9833"/>
            <a:ext cx="12192000" cy="6138333"/>
          </a:xfrm>
          <a:prstGeom prst="rect">
            <a:avLst/>
          </a:prstGeom>
        </p:spPr>
      </p:pic>
      <p:sp>
        <p:nvSpPr>
          <p:cNvPr id="6" name="TextBox 5">
            <a:extLst>
              <a:ext uri="{FF2B5EF4-FFF2-40B4-BE49-F238E27FC236}">
                <a16:creationId xmlns:a16="http://schemas.microsoft.com/office/drawing/2014/main" id="{B1396A8E-E804-4E48-A6E7-533822DB761C}"/>
              </a:ext>
            </a:extLst>
          </p:cNvPr>
          <p:cNvSpPr txBox="1"/>
          <p:nvPr/>
        </p:nvSpPr>
        <p:spPr>
          <a:xfrm>
            <a:off x="3521677" y="1728116"/>
            <a:ext cx="3534031" cy="369332"/>
          </a:xfrm>
          <a:prstGeom prst="rect">
            <a:avLst/>
          </a:prstGeom>
          <a:solidFill>
            <a:schemeClr val="accent1"/>
          </a:solidFill>
          <a:ln>
            <a:solidFill>
              <a:schemeClr val="accent1"/>
            </a:solidFill>
          </a:ln>
        </p:spPr>
        <p:txBody>
          <a:bodyPr wrap="square" rtlCol="0">
            <a:spAutoFit/>
          </a:bodyPr>
          <a:lstStyle/>
          <a:p>
            <a:r>
              <a:rPr lang="en-US" b="1" dirty="0">
                <a:solidFill>
                  <a:schemeClr val="bg1"/>
                </a:solidFill>
              </a:rPr>
              <a:t>Select and deselect provider types</a:t>
            </a:r>
          </a:p>
        </p:txBody>
      </p:sp>
      <p:cxnSp>
        <p:nvCxnSpPr>
          <p:cNvPr id="7" name="Straight Arrow Connector 6">
            <a:extLst>
              <a:ext uri="{FF2B5EF4-FFF2-40B4-BE49-F238E27FC236}">
                <a16:creationId xmlns:a16="http://schemas.microsoft.com/office/drawing/2014/main" id="{016796C9-8F55-E849-A4C7-A7BB952EFF0B}"/>
              </a:ext>
            </a:extLst>
          </p:cNvPr>
          <p:cNvCxnSpPr>
            <a:cxnSpLocks/>
          </p:cNvCxnSpPr>
          <p:nvPr/>
        </p:nvCxnSpPr>
        <p:spPr>
          <a:xfrm flipH="1">
            <a:off x="2471351" y="1912782"/>
            <a:ext cx="963827" cy="151621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8449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FCFE4C-A44B-46CC-AFF4-CB7E458C2EF5}"/>
              </a:ext>
            </a:extLst>
          </p:cNvPr>
          <p:cNvPicPr>
            <a:picLocks noChangeAspect="1"/>
          </p:cNvPicPr>
          <p:nvPr/>
        </p:nvPicPr>
        <p:blipFill>
          <a:blip r:embed="rId2"/>
          <a:stretch>
            <a:fillRect/>
          </a:stretch>
        </p:blipFill>
        <p:spPr>
          <a:xfrm>
            <a:off x="0" y="190500"/>
            <a:ext cx="12192000" cy="6477000"/>
          </a:xfrm>
          <a:prstGeom prst="rect">
            <a:avLst/>
          </a:prstGeom>
        </p:spPr>
      </p:pic>
      <p:sp>
        <p:nvSpPr>
          <p:cNvPr id="3" name="TextBox 2">
            <a:extLst>
              <a:ext uri="{FF2B5EF4-FFF2-40B4-BE49-F238E27FC236}">
                <a16:creationId xmlns:a16="http://schemas.microsoft.com/office/drawing/2014/main" id="{B47513F3-C42F-4D1B-8B54-0E8C1298F7FB}"/>
              </a:ext>
            </a:extLst>
          </p:cNvPr>
          <p:cNvSpPr txBox="1"/>
          <p:nvPr/>
        </p:nvSpPr>
        <p:spPr>
          <a:xfrm>
            <a:off x="3702430" y="3014655"/>
            <a:ext cx="2315597" cy="369332"/>
          </a:xfrm>
          <a:prstGeom prst="rect">
            <a:avLst/>
          </a:prstGeom>
          <a:solidFill>
            <a:schemeClr val="accent1"/>
          </a:solidFill>
          <a:ln>
            <a:solidFill>
              <a:schemeClr val="accent1"/>
            </a:solidFill>
          </a:ln>
        </p:spPr>
        <p:txBody>
          <a:bodyPr wrap="square" rtlCol="0">
            <a:spAutoFit/>
          </a:bodyPr>
          <a:lstStyle/>
          <a:p>
            <a:r>
              <a:rPr lang="en-US" b="1" dirty="0">
                <a:solidFill>
                  <a:schemeClr val="bg1"/>
                </a:solidFill>
              </a:rPr>
              <a:t>Disaggregate NPs/PAs</a:t>
            </a:r>
          </a:p>
        </p:txBody>
      </p:sp>
      <p:cxnSp>
        <p:nvCxnSpPr>
          <p:cNvPr id="4" name="Straight Arrow Connector 3">
            <a:extLst>
              <a:ext uri="{FF2B5EF4-FFF2-40B4-BE49-F238E27FC236}">
                <a16:creationId xmlns:a16="http://schemas.microsoft.com/office/drawing/2014/main" id="{FFABC310-3DE4-4950-BBA1-2495058A2612}"/>
              </a:ext>
            </a:extLst>
          </p:cNvPr>
          <p:cNvCxnSpPr>
            <a:cxnSpLocks/>
          </p:cNvCxnSpPr>
          <p:nvPr/>
        </p:nvCxnSpPr>
        <p:spPr>
          <a:xfrm flipH="1">
            <a:off x="2609573" y="3519376"/>
            <a:ext cx="1092857" cy="101149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50999AD7-74BF-4CDE-8B54-53770EAC6F86}"/>
              </a:ext>
            </a:extLst>
          </p:cNvPr>
          <p:cNvSpPr txBox="1"/>
          <p:nvPr/>
        </p:nvSpPr>
        <p:spPr>
          <a:xfrm>
            <a:off x="9160477" y="1858892"/>
            <a:ext cx="1961180" cy="646331"/>
          </a:xfrm>
          <a:prstGeom prst="rect">
            <a:avLst/>
          </a:prstGeom>
          <a:solidFill>
            <a:schemeClr val="accent1"/>
          </a:solidFill>
          <a:ln>
            <a:solidFill>
              <a:schemeClr val="accent1"/>
            </a:solidFill>
          </a:ln>
        </p:spPr>
        <p:txBody>
          <a:bodyPr wrap="square" rtlCol="0">
            <a:spAutoFit/>
          </a:bodyPr>
          <a:lstStyle/>
          <a:p>
            <a:r>
              <a:rPr lang="en-US" b="1" dirty="0">
                <a:solidFill>
                  <a:schemeClr val="bg1"/>
                </a:solidFill>
              </a:rPr>
              <a:t>Information box for each county</a:t>
            </a:r>
          </a:p>
        </p:txBody>
      </p:sp>
      <p:cxnSp>
        <p:nvCxnSpPr>
          <p:cNvPr id="6" name="Straight Arrow Connector 5">
            <a:extLst>
              <a:ext uri="{FF2B5EF4-FFF2-40B4-BE49-F238E27FC236}">
                <a16:creationId xmlns:a16="http://schemas.microsoft.com/office/drawing/2014/main" id="{27E2B61E-42D8-4BCA-81C6-2F331FE08CE8}"/>
              </a:ext>
            </a:extLst>
          </p:cNvPr>
          <p:cNvCxnSpPr>
            <a:cxnSpLocks/>
          </p:cNvCxnSpPr>
          <p:nvPr/>
        </p:nvCxnSpPr>
        <p:spPr>
          <a:xfrm flipH="1">
            <a:off x="8512435" y="2043559"/>
            <a:ext cx="51460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8097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7C6A73-FBD4-4F41-B740-9020306DFFA6}"/>
              </a:ext>
            </a:extLst>
          </p:cNvPr>
          <p:cNvPicPr>
            <a:picLocks noChangeAspect="1"/>
          </p:cNvPicPr>
          <p:nvPr/>
        </p:nvPicPr>
        <p:blipFill>
          <a:blip r:embed="rId2"/>
          <a:stretch>
            <a:fillRect/>
          </a:stretch>
        </p:blipFill>
        <p:spPr>
          <a:xfrm>
            <a:off x="0" y="190500"/>
            <a:ext cx="12192000" cy="6477000"/>
          </a:xfrm>
          <a:prstGeom prst="rect">
            <a:avLst/>
          </a:prstGeom>
        </p:spPr>
      </p:pic>
      <p:sp>
        <p:nvSpPr>
          <p:cNvPr id="7" name="TextBox 6">
            <a:extLst>
              <a:ext uri="{FF2B5EF4-FFF2-40B4-BE49-F238E27FC236}">
                <a16:creationId xmlns:a16="http://schemas.microsoft.com/office/drawing/2014/main" id="{10411319-4179-4952-9F6F-95C8CEE64F40}"/>
              </a:ext>
            </a:extLst>
          </p:cNvPr>
          <p:cNvSpPr txBox="1"/>
          <p:nvPr/>
        </p:nvSpPr>
        <p:spPr>
          <a:xfrm>
            <a:off x="4382029" y="5600700"/>
            <a:ext cx="2008698" cy="369332"/>
          </a:xfrm>
          <a:prstGeom prst="rect">
            <a:avLst/>
          </a:prstGeom>
          <a:solidFill>
            <a:schemeClr val="accent1"/>
          </a:solidFill>
          <a:ln>
            <a:solidFill>
              <a:schemeClr val="accent1"/>
            </a:solidFill>
          </a:ln>
        </p:spPr>
        <p:txBody>
          <a:bodyPr wrap="square" rtlCol="0">
            <a:spAutoFit/>
          </a:bodyPr>
          <a:lstStyle/>
          <a:p>
            <a:r>
              <a:rPr lang="en-US" b="1" dirty="0">
                <a:solidFill>
                  <a:schemeClr val="bg1"/>
                </a:solidFill>
              </a:rPr>
              <a:t>Select payer type</a:t>
            </a:r>
          </a:p>
        </p:txBody>
      </p:sp>
      <p:cxnSp>
        <p:nvCxnSpPr>
          <p:cNvPr id="8" name="Straight Arrow Connector 7">
            <a:extLst>
              <a:ext uri="{FF2B5EF4-FFF2-40B4-BE49-F238E27FC236}">
                <a16:creationId xmlns:a16="http://schemas.microsoft.com/office/drawing/2014/main" id="{104F5F10-2493-41A9-A910-F8EBC8A82BFE}"/>
              </a:ext>
            </a:extLst>
          </p:cNvPr>
          <p:cNvCxnSpPr>
            <a:cxnSpLocks/>
          </p:cNvCxnSpPr>
          <p:nvPr/>
        </p:nvCxnSpPr>
        <p:spPr>
          <a:xfrm flipH="1" flipV="1">
            <a:off x="2434856" y="4795284"/>
            <a:ext cx="1947173" cy="9900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5E99F1E5-4F6E-4225-A306-9202AA12B2DF}"/>
              </a:ext>
            </a:extLst>
          </p:cNvPr>
          <p:cNvSpPr txBox="1"/>
          <p:nvPr/>
        </p:nvSpPr>
        <p:spPr>
          <a:xfrm>
            <a:off x="9139212" y="2043559"/>
            <a:ext cx="1961180" cy="646331"/>
          </a:xfrm>
          <a:prstGeom prst="rect">
            <a:avLst/>
          </a:prstGeom>
          <a:solidFill>
            <a:schemeClr val="accent1"/>
          </a:solidFill>
          <a:ln>
            <a:solidFill>
              <a:schemeClr val="accent1"/>
            </a:solidFill>
          </a:ln>
        </p:spPr>
        <p:txBody>
          <a:bodyPr wrap="square" rtlCol="0">
            <a:spAutoFit/>
          </a:bodyPr>
          <a:lstStyle/>
          <a:p>
            <a:r>
              <a:rPr lang="en-US" b="1" dirty="0">
                <a:solidFill>
                  <a:schemeClr val="bg1"/>
                </a:solidFill>
              </a:rPr>
              <a:t>Number of providers dropped</a:t>
            </a:r>
          </a:p>
        </p:txBody>
      </p:sp>
      <p:cxnSp>
        <p:nvCxnSpPr>
          <p:cNvPr id="11" name="Straight Arrow Connector 10">
            <a:extLst>
              <a:ext uri="{FF2B5EF4-FFF2-40B4-BE49-F238E27FC236}">
                <a16:creationId xmlns:a16="http://schemas.microsoft.com/office/drawing/2014/main" id="{F88A117F-7563-46BC-A43F-325DC55BD15E}"/>
              </a:ext>
            </a:extLst>
          </p:cNvPr>
          <p:cNvCxnSpPr>
            <a:cxnSpLocks/>
          </p:cNvCxnSpPr>
          <p:nvPr/>
        </p:nvCxnSpPr>
        <p:spPr>
          <a:xfrm flipH="1">
            <a:off x="8491170" y="2234945"/>
            <a:ext cx="51460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908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D5357C-A057-4AF3-94C2-8379B28E1BC3}"/>
              </a:ext>
            </a:extLst>
          </p:cNvPr>
          <p:cNvPicPr>
            <a:picLocks noChangeAspect="1"/>
          </p:cNvPicPr>
          <p:nvPr/>
        </p:nvPicPr>
        <p:blipFill>
          <a:blip r:embed="rId2"/>
          <a:stretch>
            <a:fillRect/>
          </a:stretch>
        </p:blipFill>
        <p:spPr>
          <a:xfrm>
            <a:off x="0" y="261290"/>
            <a:ext cx="12192000" cy="6335420"/>
          </a:xfrm>
          <a:prstGeom prst="rect">
            <a:avLst/>
          </a:prstGeom>
        </p:spPr>
      </p:pic>
      <p:sp>
        <p:nvSpPr>
          <p:cNvPr id="3" name="TextBox 2">
            <a:extLst>
              <a:ext uri="{FF2B5EF4-FFF2-40B4-BE49-F238E27FC236}">
                <a16:creationId xmlns:a16="http://schemas.microsoft.com/office/drawing/2014/main" id="{B0A82E1C-50FC-450C-B79C-CAB3D9D53E7F}"/>
              </a:ext>
            </a:extLst>
          </p:cNvPr>
          <p:cNvSpPr txBox="1"/>
          <p:nvPr/>
        </p:nvSpPr>
        <p:spPr>
          <a:xfrm>
            <a:off x="5519713" y="5704591"/>
            <a:ext cx="4368565" cy="369332"/>
          </a:xfrm>
          <a:prstGeom prst="rect">
            <a:avLst/>
          </a:prstGeom>
          <a:solidFill>
            <a:schemeClr val="accent1"/>
          </a:solidFill>
          <a:ln>
            <a:solidFill>
              <a:schemeClr val="accent1"/>
            </a:solidFill>
          </a:ln>
        </p:spPr>
        <p:txBody>
          <a:bodyPr wrap="square" rtlCol="0">
            <a:spAutoFit/>
          </a:bodyPr>
          <a:lstStyle/>
          <a:p>
            <a:r>
              <a:rPr lang="en-US" b="1" dirty="0">
                <a:solidFill>
                  <a:schemeClr val="bg1"/>
                </a:solidFill>
              </a:rPr>
              <a:t>Select Rx Serious Mental Illness (SMI)</a:t>
            </a:r>
          </a:p>
        </p:txBody>
      </p:sp>
      <p:cxnSp>
        <p:nvCxnSpPr>
          <p:cNvPr id="4" name="Straight Arrow Connector 3">
            <a:extLst>
              <a:ext uri="{FF2B5EF4-FFF2-40B4-BE49-F238E27FC236}">
                <a16:creationId xmlns:a16="http://schemas.microsoft.com/office/drawing/2014/main" id="{3D9C0F99-6EEE-4B36-8045-A8A35881A95D}"/>
              </a:ext>
            </a:extLst>
          </p:cNvPr>
          <p:cNvCxnSpPr>
            <a:cxnSpLocks/>
          </p:cNvCxnSpPr>
          <p:nvPr/>
        </p:nvCxnSpPr>
        <p:spPr>
          <a:xfrm flipH="1" flipV="1">
            <a:off x="2590210" y="4695457"/>
            <a:ext cx="2677601" cy="11938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1502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1CDBCF-F10A-49D7-A046-6D24F8375CEA}"/>
              </a:ext>
            </a:extLst>
          </p:cNvPr>
          <p:cNvPicPr>
            <a:picLocks noChangeAspect="1"/>
          </p:cNvPicPr>
          <p:nvPr/>
        </p:nvPicPr>
        <p:blipFill>
          <a:blip r:embed="rId2"/>
          <a:stretch>
            <a:fillRect/>
          </a:stretch>
        </p:blipFill>
        <p:spPr>
          <a:xfrm>
            <a:off x="0" y="190500"/>
            <a:ext cx="12192000" cy="6477000"/>
          </a:xfrm>
          <a:prstGeom prst="rect">
            <a:avLst/>
          </a:prstGeom>
        </p:spPr>
      </p:pic>
      <p:sp>
        <p:nvSpPr>
          <p:cNvPr id="3" name="TextBox 2">
            <a:extLst>
              <a:ext uri="{FF2B5EF4-FFF2-40B4-BE49-F238E27FC236}">
                <a16:creationId xmlns:a16="http://schemas.microsoft.com/office/drawing/2014/main" id="{D13B2036-2B75-4FB8-B4D6-699D0D96E23F}"/>
              </a:ext>
            </a:extLst>
          </p:cNvPr>
          <p:cNvSpPr txBox="1"/>
          <p:nvPr/>
        </p:nvSpPr>
        <p:spPr>
          <a:xfrm>
            <a:off x="5966279" y="5954233"/>
            <a:ext cx="4368565" cy="369332"/>
          </a:xfrm>
          <a:prstGeom prst="rect">
            <a:avLst/>
          </a:prstGeom>
          <a:solidFill>
            <a:schemeClr val="accent1"/>
          </a:solidFill>
          <a:ln>
            <a:solidFill>
              <a:schemeClr val="accent1"/>
            </a:solidFill>
          </a:ln>
        </p:spPr>
        <p:txBody>
          <a:bodyPr wrap="square" rtlCol="0">
            <a:spAutoFit/>
          </a:bodyPr>
          <a:lstStyle/>
          <a:p>
            <a:r>
              <a:rPr lang="en-US" b="1" dirty="0">
                <a:solidFill>
                  <a:schemeClr val="bg1"/>
                </a:solidFill>
              </a:rPr>
              <a:t>Select Show Comparison (side-by-side) map</a:t>
            </a:r>
          </a:p>
        </p:txBody>
      </p:sp>
      <p:cxnSp>
        <p:nvCxnSpPr>
          <p:cNvPr id="4" name="Straight Arrow Connector 3">
            <a:extLst>
              <a:ext uri="{FF2B5EF4-FFF2-40B4-BE49-F238E27FC236}">
                <a16:creationId xmlns:a16="http://schemas.microsoft.com/office/drawing/2014/main" id="{FDA401B3-2A21-456A-9C7A-282C206A6594}"/>
              </a:ext>
            </a:extLst>
          </p:cNvPr>
          <p:cNvCxnSpPr>
            <a:cxnSpLocks/>
          </p:cNvCxnSpPr>
          <p:nvPr/>
        </p:nvCxnSpPr>
        <p:spPr>
          <a:xfrm flipH="1" flipV="1">
            <a:off x="3668234" y="5613991"/>
            <a:ext cx="2115878" cy="3827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7975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22E2E83-B20D-4C2B-A8A1-BD8267D6E33D}"/>
              </a:ext>
            </a:extLst>
          </p:cNvPr>
          <p:cNvSpPr>
            <a:spLocks noGrp="1"/>
          </p:cNvSpPr>
          <p:nvPr>
            <p:ph type="body" idx="1"/>
          </p:nvPr>
        </p:nvSpPr>
        <p:spPr>
          <a:xfrm>
            <a:off x="265814" y="1056055"/>
            <a:ext cx="5089453" cy="823912"/>
          </a:xfrm>
          <a:solidFill>
            <a:schemeClr val="bg1"/>
          </a:solidFill>
          <a:ln w="28575">
            <a:solidFill>
              <a:schemeClr val="bg1"/>
            </a:solidFill>
          </a:ln>
        </p:spPr>
        <p:txBody>
          <a:bodyPr anchor="b">
            <a:normAutofit/>
          </a:bodyPr>
          <a:lstStyle/>
          <a:p>
            <a:pPr algn="ctr"/>
            <a:r>
              <a:rPr lang="en-US" sz="1800" dirty="0"/>
              <a:t>Psychiatric and Addiction Specialists Only</a:t>
            </a:r>
          </a:p>
        </p:txBody>
      </p:sp>
      <p:sp>
        <p:nvSpPr>
          <p:cNvPr id="8" name="Text Placeholder 7">
            <a:extLst>
              <a:ext uri="{FF2B5EF4-FFF2-40B4-BE49-F238E27FC236}">
                <a16:creationId xmlns:a16="http://schemas.microsoft.com/office/drawing/2014/main" id="{998BF296-4B3E-4DD0-B967-AFCB17CC3CFA}"/>
              </a:ext>
            </a:extLst>
          </p:cNvPr>
          <p:cNvSpPr>
            <a:spLocks noGrp="1"/>
          </p:cNvSpPr>
          <p:nvPr>
            <p:ph type="body" sz="quarter" idx="3"/>
          </p:nvPr>
        </p:nvSpPr>
        <p:spPr>
          <a:xfrm>
            <a:off x="6836734" y="1030301"/>
            <a:ext cx="4003970" cy="823912"/>
          </a:xfrm>
          <a:solidFill>
            <a:schemeClr val="bg1"/>
          </a:solidFill>
          <a:ln w="28575">
            <a:noFill/>
          </a:ln>
        </p:spPr>
        <p:txBody>
          <a:bodyPr anchor="b">
            <a:normAutofit/>
          </a:bodyPr>
          <a:lstStyle/>
          <a:p>
            <a:pPr algn="ctr"/>
            <a:r>
              <a:rPr lang="en-US" sz="1800" dirty="0"/>
              <a:t>    Psychiatric and Addiction Specialists and Primary Care Providers</a:t>
            </a:r>
          </a:p>
        </p:txBody>
      </p:sp>
      <p:pic>
        <p:nvPicPr>
          <p:cNvPr id="1026" name="Picture 2">
            <a:extLst>
              <a:ext uri="{FF2B5EF4-FFF2-40B4-BE49-F238E27FC236}">
                <a16:creationId xmlns:a16="http://schemas.microsoft.com/office/drawing/2014/main" id="{153E0A70-2DB9-4655-B52F-28BE79981CD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65814" y="1905721"/>
            <a:ext cx="10978928" cy="497933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CD6C1A7-2CF6-4F34-8DE5-7A5DEAD419FF}"/>
              </a:ext>
            </a:extLst>
          </p:cNvPr>
          <p:cNvSpPr/>
          <p:nvPr/>
        </p:nvSpPr>
        <p:spPr>
          <a:xfrm>
            <a:off x="0" y="0"/>
            <a:ext cx="12192000" cy="115293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Role of Primary Care in Addressing Gaps in SMI Care</a:t>
            </a:r>
          </a:p>
        </p:txBody>
      </p:sp>
    </p:spTree>
    <p:extLst>
      <p:ext uri="{BB962C8B-B14F-4D97-AF65-F5344CB8AC3E}">
        <p14:creationId xmlns:p14="http://schemas.microsoft.com/office/powerpoint/2010/main" val="3360163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map&#10;&#10;Description automatically generated">
            <a:extLst>
              <a:ext uri="{FF2B5EF4-FFF2-40B4-BE49-F238E27FC236}">
                <a16:creationId xmlns:a16="http://schemas.microsoft.com/office/drawing/2014/main" id="{224C29A7-24DB-7341-B463-2FA9C7B6C822}"/>
              </a:ext>
            </a:extLst>
          </p:cNvPr>
          <p:cNvPicPr>
            <a:picLocks noChangeAspect="1"/>
          </p:cNvPicPr>
          <p:nvPr/>
        </p:nvPicPr>
        <p:blipFill rotWithShape="1">
          <a:blip r:embed="rId2">
            <a:extLst>
              <a:ext uri="{28A0092B-C50C-407E-A947-70E740481C1C}">
                <a14:useLocalDpi xmlns:a14="http://schemas.microsoft.com/office/drawing/2010/main" val="0"/>
              </a:ext>
            </a:extLst>
          </a:blip>
          <a:srcRect l="37920" r="14212" b="-1"/>
          <a:stretch/>
        </p:blipFill>
        <p:spPr>
          <a:xfrm>
            <a:off x="321731" y="557189"/>
            <a:ext cx="5668684" cy="5743618"/>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6EF6037C-1227-204D-B72C-6DBA156A120C}"/>
              </a:ext>
            </a:extLst>
          </p:cNvPr>
          <p:cNvPicPr>
            <a:picLocks noChangeAspect="1"/>
          </p:cNvPicPr>
          <p:nvPr/>
        </p:nvPicPr>
        <p:blipFill rotWithShape="1">
          <a:blip r:embed="rId3">
            <a:extLst>
              <a:ext uri="{28A0092B-C50C-407E-A947-70E740481C1C}">
                <a14:useLocalDpi xmlns:a14="http://schemas.microsoft.com/office/drawing/2010/main" val="0"/>
              </a:ext>
            </a:extLst>
          </a:blip>
          <a:srcRect l="34992" r="17088" b="-1"/>
          <a:stretch/>
        </p:blipFill>
        <p:spPr>
          <a:xfrm>
            <a:off x="6195375" y="557189"/>
            <a:ext cx="5674893" cy="5743618"/>
          </a:xfrm>
          <a:prstGeom prst="rect">
            <a:avLst/>
          </a:prstGeom>
        </p:spPr>
      </p:pic>
      <p:sp>
        <p:nvSpPr>
          <p:cNvPr id="24" name="TextBox 23">
            <a:extLst>
              <a:ext uri="{FF2B5EF4-FFF2-40B4-BE49-F238E27FC236}">
                <a16:creationId xmlns:a16="http://schemas.microsoft.com/office/drawing/2014/main" id="{EB1EC857-3BBE-6C44-BD82-DD8A6F4AD136}"/>
              </a:ext>
            </a:extLst>
          </p:cNvPr>
          <p:cNvSpPr txBox="1"/>
          <p:nvPr/>
        </p:nvSpPr>
        <p:spPr>
          <a:xfrm>
            <a:off x="921628" y="6394737"/>
            <a:ext cx="3784122" cy="369332"/>
          </a:xfrm>
          <a:prstGeom prst="rect">
            <a:avLst/>
          </a:prstGeom>
          <a:solidFill>
            <a:schemeClr val="accent1"/>
          </a:solidFill>
          <a:ln>
            <a:solidFill>
              <a:schemeClr val="accent1"/>
            </a:solidFill>
          </a:ln>
        </p:spPr>
        <p:txBody>
          <a:bodyPr wrap="square" rtlCol="0">
            <a:spAutoFit/>
          </a:bodyPr>
          <a:lstStyle/>
          <a:p>
            <a:pPr algn="ctr"/>
            <a:r>
              <a:rPr lang="en-US" b="1" dirty="0">
                <a:solidFill>
                  <a:schemeClr val="bg1"/>
                </a:solidFill>
              </a:rPr>
              <a:t>California Psychologists by County</a:t>
            </a:r>
          </a:p>
        </p:txBody>
      </p:sp>
      <p:sp>
        <p:nvSpPr>
          <p:cNvPr id="26" name="TextBox 25">
            <a:extLst>
              <a:ext uri="{FF2B5EF4-FFF2-40B4-BE49-F238E27FC236}">
                <a16:creationId xmlns:a16="http://schemas.microsoft.com/office/drawing/2014/main" id="{AB6DFE75-EE02-F044-A736-8E7307474030}"/>
              </a:ext>
            </a:extLst>
          </p:cNvPr>
          <p:cNvSpPr txBox="1"/>
          <p:nvPr/>
        </p:nvSpPr>
        <p:spPr>
          <a:xfrm>
            <a:off x="6347859" y="6394737"/>
            <a:ext cx="5369923" cy="369332"/>
          </a:xfrm>
          <a:prstGeom prst="rect">
            <a:avLst/>
          </a:prstGeom>
          <a:solidFill>
            <a:schemeClr val="accent1"/>
          </a:solidFill>
          <a:ln>
            <a:solidFill>
              <a:schemeClr val="accent1"/>
            </a:solidFill>
          </a:ln>
        </p:spPr>
        <p:txBody>
          <a:bodyPr wrap="square" rtlCol="0">
            <a:spAutoFit/>
          </a:bodyPr>
          <a:lstStyle/>
          <a:p>
            <a:pPr algn="ctr"/>
            <a:r>
              <a:rPr lang="en-US" b="1" dirty="0">
                <a:solidFill>
                  <a:schemeClr val="bg1"/>
                </a:solidFill>
              </a:rPr>
              <a:t>California Counselors and Therapists by County</a:t>
            </a:r>
          </a:p>
        </p:txBody>
      </p:sp>
      <p:sp>
        <p:nvSpPr>
          <p:cNvPr id="28" name="TextBox 27">
            <a:extLst>
              <a:ext uri="{FF2B5EF4-FFF2-40B4-BE49-F238E27FC236}">
                <a16:creationId xmlns:a16="http://schemas.microsoft.com/office/drawing/2014/main" id="{CB7D5273-2C63-584D-A771-DB60636BCFA5}"/>
              </a:ext>
            </a:extLst>
          </p:cNvPr>
          <p:cNvSpPr txBox="1"/>
          <p:nvPr/>
        </p:nvSpPr>
        <p:spPr>
          <a:xfrm>
            <a:off x="3457293" y="32373"/>
            <a:ext cx="5476163" cy="492443"/>
          </a:xfrm>
          <a:prstGeom prst="rect">
            <a:avLst/>
          </a:prstGeom>
          <a:solidFill>
            <a:schemeClr val="accent1"/>
          </a:solidFill>
          <a:ln>
            <a:solidFill>
              <a:schemeClr val="accent1"/>
            </a:solidFill>
          </a:ln>
        </p:spPr>
        <p:txBody>
          <a:bodyPr wrap="square" rtlCol="0">
            <a:spAutoFit/>
          </a:bodyPr>
          <a:lstStyle/>
          <a:p>
            <a:pPr algn="ctr"/>
            <a:r>
              <a:rPr lang="en-US" sz="2600" b="1" dirty="0">
                <a:solidFill>
                  <a:schemeClr val="bg1"/>
                </a:solidFill>
              </a:rPr>
              <a:t>County-Level State Licensure Data </a:t>
            </a:r>
          </a:p>
        </p:txBody>
      </p:sp>
    </p:spTree>
    <p:extLst>
      <p:ext uri="{BB962C8B-B14F-4D97-AF65-F5344CB8AC3E}">
        <p14:creationId xmlns:p14="http://schemas.microsoft.com/office/powerpoint/2010/main" val="340813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757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B4437-458F-1272-7C6C-E92060EA5740}"/>
              </a:ext>
            </a:extLst>
          </p:cNvPr>
          <p:cNvSpPr>
            <a:spLocks noGrp="1"/>
          </p:cNvSpPr>
          <p:nvPr>
            <p:ph type="title"/>
          </p:nvPr>
        </p:nvSpPr>
        <p:spPr/>
        <p:txBody>
          <a:bodyPr/>
          <a:lstStyle/>
          <a:p>
            <a:r>
              <a:rPr lang="en-US" b="1" dirty="0"/>
              <a:t>Employer Survey</a:t>
            </a:r>
          </a:p>
        </p:txBody>
      </p:sp>
      <p:sp>
        <p:nvSpPr>
          <p:cNvPr id="3" name="Content Placeholder 2">
            <a:extLst>
              <a:ext uri="{FF2B5EF4-FFF2-40B4-BE49-F238E27FC236}">
                <a16:creationId xmlns:a16="http://schemas.microsoft.com/office/drawing/2014/main" id="{9D85E020-71DC-BDC4-3A74-8BF0CF382F6A}"/>
              </a:ext>
            </a:extLst>
          </p:cNvPr>
          <p:cNvSpPr>
            <a:spLocks noGrp="1"/>
          </p:cNvSpPr>
          <p:nvPr>
            <p:ph idx="1"/>
          </p:nvPr>
        </p:nvSpPr>
        <p:spPr>
          <a:xfrm>
            <a:off x="461143" y="1591709"/>
            <a:ext cx="6716790" cy="4351338"/>
          </a:xfrm>
        </p:spPr>
        <p:txBody>
          <a:bodyPr vert="horz" lIns="91440" tIns="45720" rIns="91440" bIns="45720" rtlCol="0" anchor="t">
            <a:normAutofit fontScale="92500" lnSpcReduction="10000"/>
          </a:bodyPr>
          <a:lstStyle/>
          <a:p>
            <a:r>
              <a:rPr lang="en-US" dirty="0">
                <a:cs typeface="Calibri"/>
              </a:rPr>
              <a:t>Electronic survey conducted via Qualtrics</a:t>
            </a:r>
          </a:p>
          <a:p>
            <a:r>
              <a:rPr lang="en-US" dirty="0">
                <a:cs typeface="Calibri"/>
              </a:rPr>
              <a:t>Domains: organizational characteristics, staffing, recruitment &amp; retention needs</a:t>
            </a:r>
          </a:p>
          <a:p>
            <a:r>
              <a:rPr lang="en-US" dirty="0">
                <a:cs typeface="Calibri"/>
              </a:rPr>
              <a:t>Fielded in September–November 2021</a:t>
            </a:r>
          </a:p>
          <a:p>
            <a:r>
              <a:rPr lang="en-US" dirty="0">
                <a:cs typeface="Calibri"/>
              </a:rPr>
              <a:t>Sample: all National Council for Mental Wellbeing provider organization member points of contact (n=2307)</a:t>
            </a:r>
          </a:p>
          <a:p>
            <a:pPr lvl="1"/>
            <a:r>
              <a:rPr lang="en-US" dirty="0">
                <a:cs typeface="Calibri"/>
              </a:rPr>
              <a:t>Invited via email with reminders for non-respondents</a:t>
            </a:r>
          </a:p>
          <a:p>
            <a:r>
              <a:rPr lang="en-US" dirty="0">
                <a:cs typeface="Calibri"/>
              </a:rPr>
              <a:t>Received 496 responses (21.5% response rate)</a:t>
            </a:r>
          </a:p>
          <a:p>
            <a:pPr lvl="1"/>
            <a:r>
              <a:rPr lang="en-US" dirty="0">
                <a:cs typeface="Calibri"/>
              </a:rPr>
              <a:t>113 certified community behavioral health centers (CCBHCs)</a:t>
            </a:r>
          </a:p>
          <a:p>
            <a:endParaRPr lang="en-US" dirty="0">
              <a:ea typeface="Calibri" panose="020F0502020204030204"/>
              <a:cs typeface="Calibri"/>
            </a:endParaRPr>
          </a:p>
          <a:p>
            <a:pPr marL="0" indent="0">
              <a:buNone/>
            </a:pPr>
            <a:endParaRPr lang="en-US" dirty="0">
              <a:ea typeface="Calibri" panose="020F0502020204030204"/>
              <a:cs typeface="Calibri"/>
            </a:endParaRPr>
          </a:p>
        </p:txBody>
      </p:sp>
      <p:pic>
        <p:nvPicPr>
          <p:cNvPr id="4" name="Picture 3" descr="Map&#10;&#10;Description automatically generated">
            <a:extLst>
              <a:ext uri="{FF2B5EF4-FFF2-40B4-BE49-F238E27FC236}">
                <a16:creationId xmlns:a16="http://schemas.microsoft.com/office/drawing/2014/main" id="{DB9B137B-B6F9-4564-B2A8-733176B10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9418" y="1690688"/>
            <a:ext cx="4175867" cy="3280076"/>
          </a:xfrm>
          <a:prstGeom prst="rect">
            <a:avLst/>
          </a:prstGeom>
        </p:spPr>
      </p:pic>
      <p:sp>
        <p:nvSpPr>
          <p:cNvPr id="5" name="TextBox 4">
            <a:extLst>
              <a:ext uri="{FF2B5EF4-FFF2-40B4-BE49-F238E27FC236}">
                <a16:creationId xmlns:a16="http://schemas.microsoft.com/office/drawing/2014/main" id="{4AB32EE1-2CE7-47F1-8DEE-90B29D5F2444}"/>
              </a:ext>
            </a:extLst>
          </p:cNvPr>
          <p:cNvSpPr txBox="1"/>
          <p:nvPr/>
        </p:nvSpPr>
        <p:spPr>
          <a:xfrm>
            <a:off x="3853277" y="6488668"/>
            <a:ext cx="8338723" cy="369332"/>
          </a:xfrm>
          <a:prstGeom prst="rect">
            <a:avLst/>
          </a:prstGeom>
          <a:noFill/>
        </p:spPr>
        <p:txBody>
          <a:bodyPr wrap="square" rtlCol="0">
            <a:spAutoFit/>
          </a:bodyPr>
          <a:lstStyle/>
          <a:p>
            <a:pPr algn="r"/>
            <a:r>
              <a:rPr lang="en-US" dirty="0"/>
              <a:t>Preliminary results – not for citation</a:t>
            </a:r>
          </a:p>
        </p:txBody>
      </p:sp>
    </p:spTree>
    <p:extLst>
      <p:ext uri="{BB962C8B-B14F-4D97-AF65-F5344CB8AC3E}">
        <p14:creationId xmlns:p14="http://schemas.microsoft.com/office/powerpoint/2010/main" val="399452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5C8419-805F-D6B6-8B91-1C8F1518A619}"/>
              </a:ext>
            </a:extLst>
          </p:cNvPr>
          <p:cNvSpPr>
            <a:spLocks noGrp="1"/>
          </p:cNvSpPr>
          <p:nvPr>
            <p:ph type="title"/>
          </p:nvPr>
        </p:nvSpPr>
        <p:spPr>
          <a:xfrm>
            <a:off x="448527" y="2115013"/>
            <a:ext cx="2596055" cy="1492469"/>
          </a:xfrm>
        </p:spPr>
        <p:txBody>
          <a:bodyPr/>
          <a:lstStyle/>
          <a:p>
            <a:pPr algn="ctr"/>
            <a:r>
              <a:rPr lang="en-US" sz="3200" b="1" dirty="0">
                <a:cs typeface="Calibri Light"/>
              </a:rPr>
              <a:t>Clinical Staff Employed</a:t>
            </a:r>
          </a:p>
        </p:txBody>
      </p:sp>
      <p:pic>
        <p:nvPicPr>
          <p:cNvPr id="6" name="Picture 6" descr="Chart&#10;&#10;Description automatically generated">
            <a:extLst>
              <a:ext uri="{FF2B5EF4-FFF2-40B4-BE49-F238E27FC236}">
                <a16:creationId xmlns:a16="http://schemas.microsoft.com/office/drawing/2014/main" id="{02EAB54B-FEB2-0738-235B-1A9E702875B4}"/>
              </a:ext>
            </a:extLst>
          </p:cNvPr>
          <p:cNvPicPr>
            <a:picLocks noGrp="1" noChangeAspect="1"/>
          </p:cNvPicPr>
          <p:nvPr>
            <p:ph idx="1"/>
          </p:nvPr>
        </p:nvPicPr>
        <p:blipFill rotWithShape="1">
          <a:blip r:embed="rId2"/>
          <a:srcRect l="-144" r="-144" b="6607"/>
          <a:stretch/>
        </p:blipFill>
        <p:spPr>
          <a:xfrm>
            <a:off x="3288607" y="84561"/>
            <a:ext cx="8720539" cy="6550471"/>
          </a:xfrm>
        </p:spPr>
      </p:pic>
      <p:sp>
        <p:nvSpPr>
          <p:cNvPr id="4" name="TextBox 3">
            <a:extLst>
              <a:ext uri="{FF2B5EF4-FFF2-40B4-BE49-F238E27FC236}">
                <a16:creationId xmlns:a16="http://schemas.microsoft.com/office/drawing/2014/main" id="{7CE5E321-436F-47FE-805B-5D806A51A499}"/>
              </a:ext>
            </a:extLst>
          </p:cNvPr>
          <p:cNvSpPr txBox="1"/>
          <p:nvPr/>
        </p:nvSpPr>
        <p:spPr>
          <a:xfrm>
            <a:off x="3853277" y="6488668"/>
            <a:ext cx="8338723" cy="369332"/>
          </a:xfrm>
          <a:prstGeom prst="rect">
            <a:avLst/>
          </a:prstGeom>
          <a:noFill/>
        </p:spPr>
        <p:txBody>
          <a:bodyPr wrap="square" rtlCol="0">
            <a:spAutoFit/>
          </a:bodyPr>
          <a:lstStyle/>
          <a:p>
            <a:pPr algn="r"/>
            <a:r>
              <a:rPr lang="en-US" dirty="0"/>
              <a:t>Preliminary results – not for citation</a:t>
            </a:r>
          </a:p>
        </p:txBody>
      </p:sp>
    </p:spTree>
    <p:extLst>
      <p:ext uri="{BB962C8B-B14F-4D97-AF65-F5344CB8AC3E}">
        <p14:creationId xmlns:p14="http://schemas.microsoft.com/office/powerpoint/2010/main" val="1167920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5C8419-805F-D6B6-8B91-1C8F1518A619}"/>
              </a:ext>
            </a:extLst>
          </p:cNvPr>
          <p:cNvSpPr>
            <a:spLocks noGrp="1"/>
          </p:cNvSpPr>
          <p:nvPr>
            <p:ph type="title"/>
          </p:nvPr>
        </p:nvSpPr>
        <p:spPr>
          <a:xfrm>
            <a:off x="448527" y="2115013"/>
            <a:ext cx="2596055" cy="1492469"/>
          </a:xfrm>
        </p:spPr>
        <p:txBody>
          <a:bodyPr/>
          <a:lstStyle/>
          <a:p>
            <a:pPr algn="ctr"/>
            <a:r>
              <a:rPr lang="en-US" sz="3200" b="1" dirty="0"/>
              <a:t>Difficulty Recruiting + Retaining</a:t>
            </a:r>
            <a:br>
              <a:rPr lang="en-US" sz="3200" b="1" dirty="0"/>
            </a:br>
            <a:r>
              <a:rPr lang="en-US" sz="3200" b="1" dirty="0"/>
              <a:t>Clinical Staff</a:t>
            </a:r>
            <a:endParaRPr lang="en-US" b="1">
              <a:cs typeface="Calibri Light"/>
            </a:endParaRPr>
          </a:p>
        </p:txBody>
      </p:sp>
      <p:pic>
        <p:nvPicPr>
          <p:cNvPr id="7" name="Picture 7" descr="Chart&#10;&#10;Description automatically generated">
            <a:extLst>
              <a:ext uri="{FF2B5EF4-FFF2-40B4-BE49-F238E27FC236}">
                <a16:creationId xmlns:a16="http://schemas.microsoft.com/office/drawing/2014/main" id="{6E7710A0-738A-EB0A-767C-716278E7E0BF}"/>
              </a:ext>
            </a:extLst>
          </p:cNvPr>
          <p:cNvPicPr>
            <a:picLocks noGrp="1" noChangeAspect="1"/>
          </p:cNvPicPr>
          <p:nvPr>
            <p:ph idx="1"/>
          </p:nvPr>
        </p:nvPicPr>
        <p:blipFill rotWithShape="1">
          <a:blip r:embed="rId2"/>
          <a:srcRect l="-167" r="-167" b="6846"/>
          <a:stretch/>
        </p:blipFill>
        <p:spPr>
          <a:xfrm>
            <a:off x="3287163" y="180893"/>
            <a:ext cx="8696740" cy="6507548"/>
          </a:xfrm>
        </p:spPr>
      </p:pic>
      <p:sp>
        <p:nvSpPr>
          <p:cNvPr id="4" name="TextBox 3">
            <a:extLst>
              <a:ext uri="{FF2B5EF4-FFF2-40B4-BE49-F238E27FC236}">
                <a16:creationId xmlns:a16="http://schemas.microsoft.com/office/drawing/2014/main" id="{19F4799F-BFB0-4D95-8AF7-E429CE5AEE57}"/>
              </a:ext>
            </a:extLst>
          </p:cNvPr>
          <p:cNvSpPr txBox="1"/>
          <p:nvPr/>
        </p:nvSpPr>
        <p:spPr>
          <a:xfrm>
            <a:off x="3853277" y="6488668"/>
            <a:ext cx="8338723" cy="369332"/>
          </a:xfrm>
          <a:prstGeom prst="rect">
            <a:avLst/>
          </a:prstGeom>
          <a:noFill/>
        </p:spPr>
        <p:txBody>
          <a:bodyPr wrap="square" rtlCol="0">
            <a:spAutoFit/>
          </a:bodyPr>
          <a:lstStyle/>
          <a:p>
            <a:pPr algn="r"/>
            <a:r>
              <a:rPr lang="en-US" dirty="0"/>
              <a:t>Preliminary results – not for citation</a:t>
            </a:r>
          </a:p>
        </p:txBody>
      </p:sp>
    </p:spTree>
    <p:extLst>
      <p:ext uri="{BB962C8B-B14F-4D97-AF65-F5344CB8AC3E}">
        <p14:creationId xmlns:p14="http://schemas.microsoft.com/office/powerpoint/2010/main" val="564991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5C8419-805F-D6B6-8B91-1C8F1518A619}"/>
              </a:ext>
            </a:extLst>
          </p:cNvPr>
          <p:cNvSpPr>
            <a:spLocks noGrp="1"/>
          </p:cNvSpPr>
          <p:nvPr>
            <p:ph type="title"/>
          </p:nvPr>
        </p:nvSpPr>
        <p:spPr>
          <a:xfrm>
            <a:off x="448527" y="2115013"/>
            <a:ext cx="2596055" cy="1492469"/>
          </a:xfrm>
        </p:spPr>
        <p:txBody>
          <a:bodyPr/>
          <a:lstStyle/>
          <a:p>
            <a:pPr algn="ctr"/>
            <a:r>
              <a:rPr lang="en-US" sz="3200" b="1" dirty="0"/>
              <a:t>Support Staff Employed</a:t>
            </a:r>
            <a:endParaRPr lang="en-US" b="1" dirty="0">
              <a:cs typeface="Calibri Light"/>
            </a:endParaRPr>
          </a:p>
        </p:txBody>
      </p:sp>
      <p:pic>
        <p:nvPicPr>
          <p:cNvPr id="6" name="Picture 6" descr="Chart&#10;&#10;Description automatically generated">
            <a:extLst>
              <a:ext uri="{FF2B5EF4-FFF2-40B4-BE49-F238E27FC236}">
                <a16:creationId xmlns:a16="http://schemas.microsoft.com/office/drawing/2014/main" id="{7F6235F3-42C9-BBE2-3997-638FFD4B2862}"/>
              </a:ext>
            </a:extLst>
          </p:cNvPr>
          <p:cNvPicPr>
            <a:picLocks noGrp="1" noChangeAspect="1"/>
          </p:cNvPicPr>
          <p:nvPr>
            <p:ph idx="1"/>
          </p:nvPr>
        </p:nvPicPr>
        <p:blipFill rotWithShape="1">
          <a:blip r:embed="rId2"/>
          <a:srcRect r="-147" b="8558"/>
          <a:stretch/>
        </p:blipFill>
        <p:spPr>
          <a:xfrm>
            <a:off x="3226676" y="822762"/>
            <a:ext cx="8734358" cy="5199691"/>
          </a:xfrm>
        </p:spPr>
      </p:pic>
      <p:sp>
        <p:nvSpPr>
          <p:cNvPr id="4" name="TextBox 3">
            <a:extLst>
              <a:ext uri="{FF2B5EF4-FFF2-40B4-BE49-F238E27FC236}">
                <a16:creationId xmlns:a16="http://schemas.microsoft.com/office/drawing/2014/main" id="{168A4313-E30A-4928-AB47-FA07EC0D1D83}"/>
              </a:ext>
            </a:extLst>
          </p:cNvPr>
          <p:cNvSpPr txBox="1"/>
          <p:nvPr/>
        </p:nvSpPr>
        <p:spPr>
          <a:xfrm>
            <a:off x="3853277" y="6488668"/>
            <a:ext cx="8338723" cy="369332"/>
          </a:xfrm>
          <a:prstGeom prst="rect">
            <a:avLst/>
          </a:prstGeom>
          <a:noFill/>
        </p:spPr>
        <p:txBody>
          <a:bodyPr wrap="square" rtlCol="0">
            <a:spAutoFit/>
          </a:bodyPr>
          <a:lstStyle/>
          <a:p>
            <a:pPr algn="r"/>
            <a:r>
              <a:rPr lang="en-US" dirty="0"/>
              <a:t>Preliminary results – not for citation</a:t>
            </a:r>
          </a:p>
        </p:txBody>
      </p:sp>
    </p:spTree>
    <p:extLst>
      <p:ext uri="{BB962C8B-B14F-4D97-AF65-F5344CB8AC3E}">
        <p14:creationId xmlns:p14="http://schemas.microsoft.com/office/powerpoint/2010/main" val="2565995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5C8419-805F-D6B6-8B91-1C8F1518A619}"/>
              </a:ext>
            </a:extLst>
          </p:cNvPr>
          <p:cNvSpPr>
            <a:spLocks noGrp="1"/>
          </p:cNvSpPr>
          <p:nvPr>
            <p:ph type="title"/>
          </p:nvPr>
        </p:nvSpPr>
        <p:spPr>
          <a:xfrm>
            <a:off x="448527" y="2115013"/>
            <a:ext cx="2596055" cy="1492469"/>
          </a:xfrm>
        </p:spPr>
        <p:txBody>
          <a:bodyPr/>
          <a:lstStyle/>
          <a:p>
            <a:pPr algn="ctr"/>
            <a:r>
              <a:rPr lang="en-US" sz="3200" b="1" dirty="0"/>
              <a:t>Difficulty Recruiting + Retaining</a:t>
            </a:r>
            <a:br>
              <a:rPr lang="en-US" sz="3200" b="1" dirty="0"/>
            </a:br>
            <a:r>
              <a:rPr lang="en-US" sz="3200" b="1" dirty="0"/>
              <a:t>Support Staff</a:t>
            </a:r>
            <a:endParaRPr lang="en-US" b="1">
              <a:cs typeface="Calibri Light"/>
            </a:endParaRPr>
          </a:p>
        </p:txBody>
      </p:sp>
      <p:pic>
        <p:nvPicPr>
          <p:cNvPr id="7" name="Picture 7" descr="Chart, funnel chart&#10;&#10;Description automatically generated">
            <a:extLst>
              <a:ext uri="{FF2B5EF4-FFF2-40B4-BE49-F238E27FC236}">
                <a16:creationId xmlns:a16="http://schemas.microsoft.com/office/drawing/2014/main" id="{90DA6D99-8CFD-2A40-4E1A-E7086BC6F3EB}"/>
              </a:ext>
            </a:extLst>
          </p:cNvPr>
          <p:cNvPicPr>
            <a:picLocks noGrp="1" noChangeAspect="1"/>
          </p:cNvPicPr>
          <p:nvPr>
            <p:ph idx="1"/>
          </p:nvPr>
        </p:nvPicPr>
        <p:blipFill rotWithShape="1">
          <a:blip r:embed="rId2"/>
          <a:srcRect r="4516" b="7921"/>
          <a:stretch/>
        </p:blipFill>
        <p:spPr>
          <a:xfrm>
            <a:off x="3226676" y="656074"/>
            <a:ext cx="8815795" cy="5544381"/>
          </a:xfrm>
        </p:spPr>
      </p:pic>
      <p:sp>
        <p:nvSpPr>
          <p:cNvPr id="4" name="TextBox 3">
            <a:extLst>
              <a:ext uri="{FF2B5EF4-FFF2-40B4-BE49-F238E27FC236}">
                <a16:creationId xmlns:a16="http://schemas.microsoft.com/office/drawing/2014/main" id="{97658808-884E-4237-BF0B-25C0CC8B8A93}"/>
              </a:ext>
            </a:extLst>
          </p:cNvPr>
          <p:cNvSpPr txBox="1"/>
          <p:nvPr/>
        </p:nvSpPr>
        <p:spPr>
          <a:xfrm>
            <a:off x="3853277" y="6488668"/>
            <a:ext cx="8338723" cy="369332"/>
          </a:xfrm>
          <a:prstGeom prst="rect">
            <a:avLst/>
          </a:prstGeom>
          <a:noFill/>
        </p:spPr>
        <p:txBody>
          <a:bodyPr wrap="square" rtlCol="0">
            <a:spAutoFit/>
          </a:bodyPr>
          <a:lstStyle/>
          <a:p>
            <a:pPr algn="r"/>
            <a:r>
              <a:rPr lang="en-US" dirty="0"/>
              <a:t>Preliminary results – not for citation</a:t>
            </a:r>
          </a:p>
        </p:txBody>
      </p:sp>
    </p:spTree>
    <p:extLst>
      <p:ext uri="{BB962C8B-B14F-4D97-AF65-F5344CB8AC3E}">
        <p14:creationId xmlns:p14="http://schemas.microsoft.com/office/powerpoint/2010/main" val="1969013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5C8419-805F-D6B6-8B91-1C8F1518A619}"/>
              </a:ext>
            </a:extLst>
          </p:cNvPr>
          <p:cNvSpPr>
            <a:spLocks noGrp="1"/>
          </p:cNvSpPr>
          <p:nvPr>
            <p:ph type="title"/>
          </p:nvPr>
        </p:nvSpPr>
        <p:spPr>
          <a:xfrm>
            <a:off x="448527" y="2115013"/>
            <a:ext cx="2596055" cy="1492469"/>
          </a:xfrm>
        </p:spPr>
        <p:txBody>
          <a:bodyPr/>
          <a:lstStyle/>
          <a:p>
            <a:pPr algn="ctr"/>
            <a:r>
              <a:rPr lang="en-US" sz="3200" b="1" dirty="0"/>
              <a:t>Reasons Behind Recruitment Challenges </a:t>
            </a:r>
            <a:endParaRPr lang="en-US" sz="3200" b="1">
              <a:ea typeface="Calibri Light"/>
              <a:cs typeface="Calibri Light"/>
            </a:endParaRPr>
          </a:p>
        </p:txBody>
      </p:sp>
      <p:pic>
        <p:nvPicPr>
          <p:cNvPr id="12" name="Content Placeholder 11" descr="Chart, bar chart&#10;&#10;Description automatically generated">
            <a:extLst>
              <a:ext uri="{FF2B5EF4-FFF2-40B4-BE49-F238E27FC236}">
                <a16:creationId xmlns:a16="http://schemas.microsoft.com/office/drawing/2014/main" id="{BC07CED4-6B6F-81B1-168A-07E3A9D1838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47" b="7983"/>
          <a:stretch/>
        </p:blipFill>
        <p:spPr>
          <a:xfrm>
            <a:off x="3227388" y="763553"/>
            <a:ext cx="8864614" cy="5686653"/>
          </a:xfrm>
        </p:spPr>
      </p:pic>
      <p:sp>
        <p:nvSpPr>
          <p:cNvPr id="4" name="TextBox 3">
            <a:extLst>
              <a:ext uri="{FF2B5EF4-FFF2-40B4-BE49-F238E27FC236}">
                <a16:creationId xmlns:a16="http://schemas.microsoft.com/office/drawing/2014/main" id="{0B521CC7-9A18-4B36-B687-B7C475528FB1}"/>
              </a:ext>
            </a:extLst>
          </p:cNvPr>
          <p:cNvSpPr txBox="1"/>
          <p:nvPr/>
        </p:nvSpPr>
        <p:spPr>
          <a:xfrm>
            <a:off x="3853277" y="6488668"/>
            <a:ext cx="8338723" cy="369332"/>
          </a:xfrm>
          <a:prstGeom prst="rect">
            <a:avLst/>
          </a:prstGeom>
          <a:noFill/>
        </p:spPr>
        <p:txBody>
          <a:bodyPr wrap="square" rtlCol="0">
            <a:spAutoFit/>
          </a:bodyPr>
          <a:lstStyle/>
          <a:p>
            <a:pPr algn="r"/>
            <a:r>
              <a:rPr lang="en-US" dirty="0"/>
              <a:t>Preliminary results – not for citation</a:t>
            </a:r>
          </a:p>
        </p:txBody>
      </p:sp>
    </p:spTree>
    <p:extLst>
      <p:ext uri="{BB962C8B-B14F-4D97-AF65-F5344CB8AC3E}">
        <p14:creationId xmlns:p14="http://schemas.microsoft.com/office/powerpoint/2010/main" val="3941728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2753EA-2FA3-6676-1630-E9EED55E28F0}"/>
              </a:ext>
            </a:extLst>
          </p:cNvPr>
          <p:cNvSpPr>
            <a:spLocks noGrp="1"/>
          </p:cNvSpPr>
          <p:nvPr>
            <p:ph type="title"/>
          </p:nvPr>
        </p:nvSpPr>
        <p:spPr>
          <a:xfrm>
            <a:off x="450078" y="2285610"/>
            <a:ext cx="2596055" cy="1492469"/>
          </a:xfrm>
        </p:spPr>
        <p:txBody>
          <a:bodyPr/>
          <a:lstStyle/>
          <a:p>
            <a:pPr algn="ctr"/>
            <a:r>
              <a:rPr lang="en-US" sz="3200" b="1" dirty="0"/>
              <a:t>Strategies for Addressing Workforce Gaps</a:t>
            </a:r>
            <a:endParaRPr lang="en-US" sz="3200" b="1">
              <a:ea typeface="Calibri Light"/>
              <a:cs typeface="Calibri Light"/>
            </a:endParaRPr>
          </a:p>
        </p:txBody>
      </p:sp>
      <p:sp>
        <p:nvSpPr>
          <p:cNvPr id="9" name="TextBox 8">
            <a:extLst>
              <a:ext uri="{FF2B5EF4-FFF2-40B4-BE49-F238E27FC236}">
                <a16:creationId xmlns:a16="http://schemas.microsoft.com/office/drawing/2014/main" id="{6624054F-2891-4467-5F7C-5D6194166460}"/>
              </a:ext>
            </a:extLst>
          </p:cNvPr>
          <p:cNvSpPr txBox="1"/>
          <p:nvPr/>
        </p:nvSpPr>
        <p:spPr>
          <a:xfrm>
            <a:off x="6699564" y="1423147"/>
            <a:ext cx="2185470" cy="369332"/>
          </a:xfrm>
          <a:prstGeom prst="rect">
            <a:avLst/>
          </a:prstGeom>
          <a:noFill/>
        </p:spPr>
        <p:txBody>
          <a:bodyPr wrap="none" rtlCol="0">
            <a:spAutoFit/>
          </a:bodyPr>
          <a:lstStyle/>
          <a:p>
            <a:r>
              <a:rPr lang="en-US" dirty="0">
                <a:solidFill>
                  <a:schemeClr val="tx1">
                    <a:lumMod val="50000"/>
                    <a:lumOff val="50000"/>
                  </a:schemeClr>
                </a:solidFill>
              </a:rPr>
              <a:t>Percent of Responses</a:t>
            </a:r>
          </a:p>
        </p:txBody>
      </p:sp>
      <p:pic>
        <p:nvPicPr>
          <p:cNvPr id="11" name="Picture 11" descr="Chart, bar chart&#10;&#10;Description automatically generated">
            <a:extLst>
              <a:ext uri="{FF2B5EF4-FFF2-40B4-BE49-F238E27FC236}">
                <a16:creationId xmlns:a16="http://schemas.microsoft.com/office/drawing/2014/main" id="{8358036D-8525-08EE-746D-8BF096FBCF47}"/>
              </a:ext>
            </a:extLst>
          </p:cNvPr>
          <p:cNvPicPr>
            <a:picLocks noGrp="1" noChangeAspect="1"/>
          </p:cNvPicPr>
          <p:nvPr>
            <p:ph idx="1"/>
          </p:nvPr>
        </p:nvPicPr>
        <p:blipFill rotWithShape="1">
          <a:blip r:embed="rId2"/>
          <a:srcRect t="-754" b="16318"/>
          <a:stretch/>
        </p:blipFill>
        <p:spPr>
          <a:xfrm>
            <a:off x="3243857" y="1713314"/>
            <a:ext cx="8853405" cy="2616077"/>
          </a:xfrm>
        </p:spPr>
      </p:pic>
      <p:sp>
        <p:nvSpPr>
          <p:cNvPr id="5" name="TextBox 4">
            <a:extLst>
              <a:ext uri="{FF2B5EF4-FFF2-40B4-BE49-F238E27FC236}">
                <a16:creationId xmlns:a16="http://schemas.microsoft.com/office/drawing/2014/main" id="{8D42D520-A4E9-4E1A-96F7-742D0D961CBA}"/>
              </a:ext>
            </a:extLst>
          </p:cNvPr>
          <p:cNvSpPr txBox="1"/>
          <p:nvPr/>
        </p:nvSpPr>
        <p:spPr>
          <a:xfrm>
            <a:off x="3853277" y="6488668"/>
            <a:ext cx="8338723" cy="369332"/>
          </a:xfrm>
          <a:prstGeom prst="rect">
            <a:avLst/>
          </a:prstGeom>
          <a:noFill/>
        </p:spPr>
        <p:txBody>
          <a:bodyPr wrap="square" rtlCol="0">
            <a:spAutoFit/>
          </a:bodyPr>
          <a:lstStyle/>
          <a:p>
            <a:pPr algn="r"/>
            <a:r>
              <a:rPr lang="en-US" dirty="0"/>
              <a:t>Preliminary results – not for citation</a:t>
            </a:r>
          </a:p>
        </p:txBody>
      </p:sp>
    </p:spTree>
    <p:extLst>
      <p:ext uri="{BB962C8B-B14F-4D97-AF65-F5344CB8AC3E}">
        <p14:creationId xmlns:p14="http://schemas.microsoft.com/office/powerpoint/2010/main" val="718262893"/>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9713A52A-6A72-4CAE-AC55-17F7F9E22C5B}" vid="{6F8B8172-5733-445C-A7E7-CF46B0E6CB86}"/>
    </a:ext>
  </a:extLst>
</a:theme>
</file>

<file path=ppt/theme/theme2.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9713A52A-6A72-4CAE-AC55-17F7F9E22C5B}" vid="{AEB4071B-933F-4179-9395-04D9406B314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GWMI Template_10232020 (1)</Template>
  <TotalTime>2406</TotalTime>
  <Words>962</Words>
  <Application>Microsoft Office PowerPoint</Application>
  <PresentationFormat>Widescreen</PresentationFormat>
  <Paragraphs>191</Paragraphs>
  <Slides>29</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29</vt:i4>
      </vt:variant>
    </vt:vector>
  </HeadingPairs>
  <TitlesOfParts>
    <vt:vector size="34" baseType="lpstr">
      <vt:lpstr>Arial</vt:lpstr>
      <vt:lpstr>Calibri</vt:lpstr>
      <vt:lpstr>Calibri Light</vt:lpstr>
      <vt:lpstr>Office Theme</vt:lpstr>
      <vt:lpstr>1_Office Theme</vt:lpstr>
      <vt:lpstr>MH/SUD Workforce Data</vt:lpstr>
      <vt:lpstr>Acknowledgements</vt:lpstr>
      <vt:lpstr>Employer Survey</vt:lpstr>
      <vt:lpstr>Clinical Staff Employed</vt:lpstr>
      <vt:lpstr>Difficulty Recruiting + Retaining Clinical Staff</vt:lpstr>
      <vt:lpstr>Support Staff Employed</vt:lpstr>
      <vt:lpstr>Difficulty Recruiting + Retaining Support Staff</vt:lpstr>
      <vt:lpstr>Reasons Behind Recruitment Challenges </vt:lpstr>
      <vt:lpstr>Strategies for Addressing Workforce Gaps</vt:lpstr>
      <vt:lpstr>Staffing  Adequacy by Service Area</vt:lpstr>
      <vt:lpstr>Staffing FTEs Needed</vt:lpstr>
      <vt:lpstr>Policies for Addressing Workforce Challenges</vt:lpstr>
      <vt:lpstr>Policies for  Addressing  Workforce  Challenges</vt:lpstr>
      <vt:lpstr>Policies for  Addressing  Workforce  Challenges</vt:lpstr>
      <vt:lpstr>PowerPoint Presentation</vt:lpstr>
      <vt:lpstr>MH/SUD Database, 2020</vt:lpstr>
      <vt:lpstr>Supplementing with NPPES for some professions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Emily Bass</dc:creator>
  <cp:lastModifiedBy>Neal Comstock</cp:lastModifiedBy>
  <cp:revision>1177</cp:revision>
  <dcterms:created xsi:type="dcterms:W3CDTF">2020-10-23T20:04:43Z</dcterms:created>
  <dcterms:modified xsi:type="dcterms:W3CDTF">2022-05-20T16:53:32Z</dcterms:modified>
</cp:coreProperties>
</file>