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212" r:id="rId6"/>
    <p:sldId id="2203" r:id="rId7"/>
    <p:sldId id="2204" r:id="rId8"/>
    <p:sldId id="2205" r:id="rId9"/>
    <p:sldId id="2207" r:id="rId10"/>
    <p:sldId id="2208" r:id="rId11"/>
    <p:sldId id="2201" r:id="rId12"/>
    <p:sldId id="2215" r:id="rId13"/>
    <p:sldId id="221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B1D9C-DC80-7C57-56E6-3A9EBB3852E8}" name="Taslim van Hattum" initials="TvH" userId="S::TaslimVH@thenationalcouncil.org::38e5da66-c626-462c-a82a-655c69e8dd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Farley David" initials="RFD" lastIdx="1" clrIdx="0">
    <p:extLst>
      <p:ext uri="{19B8F6BF-5375-455C-9EA6-DF929625EA0E}">
        <p15:presenceInfo xmlns:p15="http://schemas.microsoft.com/office/powerpoint/2012/main" userId="S::rebeccaf@thenationalcouncil.org::c28f1fb9-54f5-4dca-b67e-67847b4df9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29"/>
    <a:srgbClr val="064F80"/>
    <a:srgbClr val="53605F"/>
    <a:srgbClr val="A9ABA4"/>
    <a:srgbClr val="ACCAD3"/>
    <a:srgbClr val="7FD3EE"/>
    <a:srgbClr val="822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57A0-375F-4C94-A4F3-B16A5072CB3F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5834-762D-4B24-B16F-8D955890C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6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8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staggering 43% of U.S. adults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who say they needed substance use or mental health care in the past 12 months did not receive that care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identified numerous barriers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that stand between them and needed treatment.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7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0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0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8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5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5834-762D-4B24-B16F-8D955890CC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8FD6AE-95F9-2843-9670-091142A8C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31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59991"/>
            <a:ext cx="7772400" cy="1685235"/>
          </a:xfrm>
        </p:spPr>
        <p:txBody>
          <a:bodyPr wrap="square"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40-65pt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237302"/>
            <a:ext cx="7772400" cy="12482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copy edits may be necessary.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5560"/>
            <a:ext cx="2057400" cy="365125"/>
          </a:xfrm>
        </p:spPr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0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5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825D92-9776-C74E-83EF-1F8D0A6E5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773" y="365126"/>
            <a:ext cx="8090451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EA5E29"/>
                </a:solidFill>
                <a:latin typeface="+mj-lt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6774" y="1825625"/>
            <a:ext cx="8090452" cy="4197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393" y="6557202"/>
            <a:ext cx="2268607" cy="300798"/>
          </a:xfrm>
        </p:spPr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0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3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A892-5E35-FD45-8F99-4777B996129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FA69-656B-6C42-BCA9-A7EFA50B4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A280-50A7-1F44-BCC7-D6A7CF01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702856"/>
            <a:ext cx="7772400" cy="1685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>2022 Access to Care </a:t>
            </a:r>
            <a:br>
              <a:rPr lang="en-US" sz="4800" b="1" dirty="0"/>
            </a:br>
            <a:r>
              <a:rPr lang="en-US" sz="4800" b="1" dirty="0"/>
              <a:t>Survey 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EBE2-D5F8-1F49-BCC8-9A9214915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88091"/>
            <a:ext cx="7772399" cy="12482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June 13, 2022</a:t>
            </a:r>
          </a:p>
        </p:txBody>
      </p:sp>
    </p:spTree>
    <p:extLst>
      <p:ext uri="{BB962C8B-B14F-4D97-AF65-F5344CB8AC3E}">
        <p14:creationId xmlns:p14="http://schemas.microsoft.com/office/powerpoint/2010/main" val="182661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DB63-0AAC-F221-3C2E-6CF5FA9D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Next Steps</a:t>
            </a:r>
            <a:br>
              <a:rPr lang="en-US" sz="4400" b="1" dirty="0"/>
            </a:br>
            <a:r>
              <a:rPr lang="en-US" sz="3200" i="1" dirty="0">
                <a:solidFill>
                  <a:srgbClr val="064F80"/>
                </a:solidFill>
              </a:rPr>
              <a:t>Marketing &amp; Communications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56FF-B0B2-C8B2-01D2-F62720493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Benchmark released in 2022, annual survey will be released each May during Mental Health Awareness documenting the state of access to substance use and mental health care in America.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establish the National Council as the leading organization addressing barriers to access.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QUESTIONS????</a:t>
            </a:r>
          </a:p>
        </p:txBody>
      </p:sp>
    </p:spTree>
    <p:extLst>
      <p:ext uri="{BB962C8B-B14F-4D97-AF65-F5344CB8AC3E}">
        <p14:creationId xmlns:p14="http://schemas.microsoft.com/office/powerpoint/2010/main" val="108147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2398EA-1512-352D-BADC-FD8F403EBD39}"/>
              </a:ext>
            </a:extLst>
          </p:cNvPr>
          <p:cNvSpPr txBox="1"/>
          <p:nvPr/>
        </p:nvSpPr>
        <p:spPr>
          <a:xfrm>
            <a:off x="640418" y="4462969"/>
            <a:ext cx="679670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Big Picture: </a:t>
            </a:r>
            <a:r>
              <a:rPr lang="en-US" sz="1600" dirty="0">
                <a:latin typeface="+mj-lt"/>
              </a:rPr>
              <a:t>More than 4 in 10 U.S. Adults Who Needed Substance Use and Mental Health Care Did Not Get Treatment. Cost, availability, wait times, a lack of diversity and proximity to care all represent significant obstacles for all those seeking care for substance use and mental health challenges – those who were able to access care and those who weren’t.</a:t>
            </a:r>
          </a:p>
          <a:p>
            <a:r>
              <a:rPr lang="en-US" sz="1600" b="1" dirty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Care: Background</a:t>
            </a:r>
            <a:br>
              <a:rPr lang="en-US" sz="3400" b="1" dirty="0"/>
            </a:br>
            <a:r>
              <a:rPr lang="en-US" sz="2400" i="1" dirty="0">
                <a:solidFill>
                  <a:srgbClr val="064F80"/>
                </a:solidFill>
              </a:rPr>
              <a:t>About the Survey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2299332" y="3246890"/>
            <a:ext cx="3801494" cy="1744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67A4D-9CE3-34FA-342D-F533EEFA694D}"/>
              </a:ext>
            </a:extLst>
          </p:cNvPr>
          <p:cNvSpPr txBox="1"/>
          <p:nvPr/>
        </p:nvSpPr>
        <p:spPr>
          <a:xfrm>
            <a:off x="623000" y="2519979"/>
            <a:ext cx="75995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Objective: </a:t>
            </a:r>
            <a:r>
              <a:rPr lang="en-US" sz="1600" dirty="0">
                <a:latin typeface="+mj-lt"/>
              </a:rPr>
              <a:t>To obtain </a:t>
            </a:r>
            <a:r>
              <a:rPr lang="en-US" sz="1600" b="1" dirty="0">
                <a:latin typeface="+mj-lt"/>
              </a:rPr>
              <a:t>unique data on barriers to access for mental health and substance use </a:t>
            </a:r>
            <a:r>
              <a:rPr lang="en-US" sz="1600" dirty="0">
                <a:latin typeface="+mj-lt"/>
              </a:rPr>
              <a:t>treatment, along with </a:t>
            </a:r>
            <a:r>
              <a:rPr lang="en-US" sz="1600" b="1" dirty="0">
                <a:latin typeface="+mj-lt"/>
              </a:rPr>
              <a:t>identifying which barriers </a:t>
            </a:r>
            <a:r>
              <a:rPr lang="en-US" sz="1600" dirty="0">
                <a:latin typeface="+mj-lt"/>
              </a:rPr>
              <a:t>play a role in looking for and receiving care.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D6BC0-DC13-D3FF-AD31-6B71C6D8CD26}"/>
              </a:ext>
            </a:extLst>
          </p:cNvPr>
          <p:cNvSpPr txBox="1"/>
          <p:nvPr/>
        </p:nvSpPr>
        <p:spPr>
          <a:xfrm>
            <a:off x="623000" y="3374976"/>
            <a:ext cx="75995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Timeframe: </a:t>
            </a:r>
            <a:r>
              <a:rPr lang="en-US" sz="1600" dirty="0">
                <a:latin typeface="+mj-lt"/>
              </a:rPr>
              <a:t>The survey was conducted online by The Harris Poll on behalf of the National Council from April 26-28, 2022, among 2,053 U.S. adults ages 18 and older. Nationally released the results </a:t>
            </a:r>
            <a:r>
              <a:rPr lang="en-US" sz="1600" b="1" dirty="0">
                <a:latin typeface="+mj-lt"/>
              </a:rPr>
              <a:t>to the public on May, 31 </a:t>
            </a:r>
            <a:r>
              <a:rPr lang="en-US" sz="1600" dirty="0">
                <a:latin typeface="+mj-lt"/>
              </a:rPr>
              <a:t>(Mental Health Awareness Month).</a:t>
            </a:r>
          </a:p>
        </p:txBody>
      </p:sp>
      <p:pic>
        <p:nvPicPr>
          <p:cNvPr id="1026" name="Picture 2" descr="The Harris Poll">
            <a:extLst>
              <a:ext uri="{FF2B5EF4-FFF2-40B4-BE49-F238E27FC236}">
                <a16:creationId xmlns:a16="http://schemas.microsoft.com/office/drawing/2014/main" id="{CF0F404C-F2FD-06B1-A576-960D1C27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12" y="1468547"/>
            <a:ext cx="334821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2B1EF-7B95-90B9-8773-A15C76319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</a:t>
            </a:r>
            <a:br>
              <a:rPr lang="en-US" sz="4000" b="1" dirty="0"/>
            </a:br>
            <a:r>
              <a:rPr lang="en-US" sz="2400" b="1" i="1" dirty="0">
                <a:solidFill>
                  <a:srgbClr val="064F80"/>
                </a:solidFill>
              </a:rPr>
              <a:t>Substantial Unmet Need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488488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D5464-9854-A18C-BC8A-3CBE3EA5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DAE2E-9041-8EE2-B826-851716C35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73" y="1515138"/>
            <a:ext cx="6536400" cy="40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</a:t>
            </a:r>
            <a:br>
              <a:rPr lang="en-US" sz="4000" b="1" dirty="0"/>
            </a:br>
            <a:r>
              <a:rPr lang="en-US" sz="2400" b="1" i="1" dirty="0">
                <a:solidFill>
                  <a:srgbClr val="064F80"/>
                </a:solidFill>
              </a:rPr>
              <a:t>Top Barriers to Access </a:t>
            </a:r>
            <a:endParaRPr lang="en-US" sz="2400" i="1" dirty="0">
              <a:solidFill>
                <a:srgbClr val="064F8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758457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21908D-12D2-8178-339B-FB874CDA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541D5-D1AB-9DE4-F4A4-95AC2602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69" y="1537911"/>
            <a:ext cx="7145431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</a:t>
            </a:r>
            <a:br>
              <a:rPr lang="en-US" sz="4000" b="1" dirty="0"/>
            </a:br>
            <a:r>
              <a:rPr lang="en-US" sz="2400" b="1" i="1" dirty="0">
                <a:solidFill>
                  <a:srgbClr val="064F80"/>
                </a:solidFill>
              </a:rPr>
              <a:t>Impacts of Barriers to Access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758457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1786FB-2322-BCD4-5574-C5CE61A5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33" y="4559746"/>
            <a:ext cx="1038225" cy="695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AACF6-E6FA-7749-BBF0-CC688CE7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741" y="3947170"/>
            <a:ext cx="757796" cy="142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43B0D7-2117-50C2-115A-AA599F92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009" y="3398090"/>
            <a:ext cx="819259" cy="549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82F4F-6443-49B3-2B79-F9AEC687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639" y="4310241"/>
            <a:ext cx="440361" cy="945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54CAB-B84B-457F-A1B8-BF85A217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CA7B0-A528-E38F-C887-61AF207DA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8" y="1651385"/>
            <a:ext cx="6148073" cy="51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</a:t>
            </a:r>
            <a:br>
              <a:rPr lang="en-US" sz="4000" b="1" dirty="0"/>
            </a:br>
            <a:r>
              <a:rPr lang="en-US" sz="2400" b="1" i="1" dirty="0">
                <a:solidFill>
                  <a:srgbClr val="064F80"/>
                </a:solidFill>
              </a:rPr>
              <a:t>People Accessed Care But Still Experienced Barriers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758457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6C45E-8004-EC62-FE53-4FA9418B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45" y="3686175"/>
            <a:ext cx="2397856" cy="317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722102-C0CB-E39E-A529-425C4791D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D7076-B1A8-5FFF-78DA-9FD7A61FB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59" y="1802529"/>
            <a:ext cx="6925900" cy="48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6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8" y="282685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</a:t>
            </a:r>
            <a:br>
              <a:rPr lang="en-US" sz="4000" b="1" dirty="0"/>
            </a:br>
            <a:r>
              <a:rPr lang="en-US" sz="2400" b="1" i="1" dirty="0">
                <a:solidFill>
                  <a:srgbClr val="064F80"/>
                </a:solidFill>
              </a:rPr>
              <a:t>Not Easy to Access Care</a:t>
            </a:r>
            <a:endParaRPr lang="en-US" sz="2400" i="1" dirty="0">
              <a:solidFill>
                <a:srgbClr val="064F8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26718-CB57-0D79-7535-483584F3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08" y="3901738"/>
            <a:ext cx="2388092" cy="2956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7BAAC-F380-FEE8-6F6F-654AB20D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4C4FC-7A71-3D01-078F-CE2AC547B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8" y="1443314"/>
            <a:ext cx="6975389" cy="5321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50562-172E-9EBA-BD50-6849D5F69C7B}"/>
              </a:ext>
            </a:extLst>
          </p:cNvPr>
          <p:cNvSpPr/>
          <p:nvPr/>
        </p:nvSpPr>
        <p:spPr>
          <a:xfrm>
            <a:off x="6183086" y="1097280"/>
            <a:ext cx="2481766" cy="105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211664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Care: PR Impact </a:t>
            </a:r>
            <a:br>
              <a:rPr lang="en-US" sz="4000" b="1" dirty="0"/>
            </a:br>
            <a:r>
              <a:rPr lang="en-US" sz="2400" i="1" dirty="0">
                <a:solidFill>
                  <a:srgbClr val="064F80"/>
                </a:solidFill>
              </a:rPr>
              <a:t>Marketing &amp; Communications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758457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B6F4C-0785-9D29-BE69-D0DFE327A239}"/>
              </a:ext>
            </a:extLst>
          </p:cNvPr>
          <p:cNvSpPr txBox="1"/>
          <p:nvPr/>
        </p:nvSpPr>
        <p:spPr>
          <a:xfrm>
            <a:off x="3694517" y="2513923"/>
            <a:ext cx="4922707" cy="1892826"/>
          </a:xfrm>
          <a:prstGeom prst="rect">
            <a:avLst/>
          </a:prstGeom>
          <a:ln>
            <a:solidFill>
              <a:srgbClr val="EA5E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effectLst/>
                <a:latin typeface="+mj-lt"/>
                <a:ea typeface="Calibri" panose="020F0502020204030204" pitchFamily="34" charset="0"/>
              </a:rPr>
              <a:t>We had coverage from: </a:t>
            </a:r>
            <a:r>
              <a:rPr lang="en-US" sz="1300" dirty="0">
                <a:latin typeface="+mj-lt"/>
                <a:ea typeface="Calibri" panose="020F0502020204030204" pitchFamily="34" charset="0"/>
              </a:rPr>
              <a:t>AP News, Yahoo! Finance, Mental Health Weekly, </a:t>
            </a:r>
            <a:r>
              <a:rPr lang="en-US" sz="1300" dirty="0" err="1">
                <a:latin typeface="+mj-lt"/>
                <a:ea typeface="Calibri" panose="020F0502020204030204" pitchFamily="34" charset="0"/>
              </a:rPr>
              <a:t>HealthDay</a:t>
            </a:r>
            <a:r>
              <a:rPr lang="en-US" sz="1300" dirty="0">
                <a:latin typeface="+mj-lt"/>
                <a:ea typeface="Calibri" panose="020F0502020204030204" pitchFamily="34" charset="0"/>
              </a:rPr>
              <a:t>, The Hill (op-ed)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300" i="1" dirty="0">
              <a:effectLst/>
              <a:latin typeface="+mj-lt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effectLst/>
                <a:latin typeface="+mj-lt"/>
                <a:ea typeface="Calibri" panose="020F0502020204030204" pitchFamily="34" charset="0"/>
              </a:rPr>
              <a:t>HealthDay’s story was picked up by 50</a:t>
            </a:r>
            <a:r>
              <a:rPr lang="en-US" sz="1300" i="1" dirty="0">
                <a:latin typeface="+mj-lt"/>
                <a:ea typeface="Calibri" panose="020F0502020204030204" pitchFamily="34" charset="0"/>
              </a:rPr>
              <a:t>+</a:t>
            </a:r>
            <a:r>
              <a:rPr lang="en-US" sz="1300" i="1" dirty="0">
                <a:effectLst/>
                <a:latin typeface="+mj-lt"/>
                <a:ea typeface="Calibri" panose="020F0502020204030204" pitchFamily="34" charset="0"/>
              </a:rPr>
              <a:t> outlets: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U.S. News &amp; World Report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San Francisco Examiner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Omaha World-Herald</a:t>
            </a:r>
            <a:r>
              <a:rPr lang="en-US" sz="1300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United Press International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Madison.com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FE5CF-5AC0-F824-40F7-4C8BA821D0D1}"/>
              </a:ext>
            </a:extLst>
          </p:cNvPr>
          <p:cNvSpPr txBox="1"/>
          <p:nvPr/>
        </p:nvSpPr>
        <p:spPr>
          <a:xfrm>
            <a:off x="3694518" y="1386592"/>
            <a:ext cx="4922706" cy="1015663"/>
          </a:xfrm>
          <a:prstGeom prst="rect">
            <a:avLst/>
          </a:prstGeom>
          <a:ln>
            <a:solidFill>
              <a:srgbClr val="EA5E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+mj-lt"/>
                <a:ea typeface="Calibri" panose="020F0502020204030204" pitchFamily="34" charset="0"/>
              </a:rPr>
              <a:t>*</a:t>
            </a:r>
            <a:r>
              <a:rPr lang="en-US" sz="1500" i="1" dirty="0">
                <a:effectLst/>
                <a:latin typeface="+mj-lt"/>
                <a:ea typeface="Calibri" panose="020F0502020204030204" pitchFamily="34" charset="0"/>
              </a:rPr>
              <a:t>Distribution of our baseline consumer survey generated a lot of pickup. Leveraging the PR Newswire platform, the release was picked up by </a:t>
            </a:r>
            <a:r>
              <a:rPr lang="en-US" sz="1500" b="1" i="1" dirty="0">
                <a:effectLst/>
                <a:latin typeface="+mj-lt"/>
                <a:ea typeface="Calibri" panose="020F0502020204030204" pitchFamily="34" charset="0"/>
              </a:rPr>
              <a:t>214 media outlets </a:t>
            </a:r>
            <a:r>
              <a:rPr lang="en-US" sz="1500" i="1" dirty="0">
                <a:effectLst/>
                <a:latin typeface="+mj-lt"/>
                <a:ea typeface="Calibri" panose="020F0502020204030204" pitchFamily="34" charset="0"/>
              </a:rPr>
              <a:t>with a combined audience of </a:t>
            </a:r>
            <a:r>
              <a:rPr lang="en-US" sz="1500" b="1" i="1" dirty="0">
                <a:effectLst/>
                <a:latin typeface="+mj-lt"/>
                <a:ea typeface="Calibri" panose="020F0502020204030204" pitchFamily="34" charset="0"/>
              </a:rPr>
              <a:t>138 million people</a:t>
            </a:r>
            <a:r>
              <a:rPr lang="en-US" sz="1500" i="1" dirty="0"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en-US" sz="1500" i="1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46EB34-B184-1695-E920-60608268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85870B8-6A8E-7AD4-DA63-BBA1D8A6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8" y="1878930"/>
            <a:ext cx="2980665" cy="2980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0B13B-ED6B-8B33-D6D4-D4D890000FFE}"/>
              </a:ext>
            </a:extLst>
          </p:cNvPr>
          <p:cNvSpPr txBox="1"/>
          <p:nvPr/>
        </p:nvSpPr>
        <p:spPr>
          <a:xfrm>
            <a:off x="3690165" y="4590914"/>
            <a:ext cx="4922707" cy="692497"/>
          </a:xfrm>
          <a:prstGeom prst="rect">
            <a:avLst/>
          </a:prstGeom>
          <a:ln>
            <a:solidFill>
              <a:srgbClr val="EA5E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+mj-lt"/>
                <a:ea typeface="Calibri" panose="020F0502020204030204" pitchFamily="34" charset="0"/>
              </a:rPr>
              <a:t>Data also shared with Members of Congress and their staff, plus the Biden administration, positioning our legislative priorities as solutions for reducing barriers</a:t>
            </a:r>
          </a:p>
        </p:txBody>
      </p:sp>
    </p:spTree>
    <p:extLst>
      <p:ext uri="{BB962C8B-B14F-4D97-AF65-F5344CB8AC3E}">
        <p14:creationId xmlns:p14="http://schemas.microsoft.com/office/powerpoint/2010/main" val="124338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42F-385B-4637-82CF-EBB699E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211664"/>
            <a:ext cx="8090451" cy="1232453"/>
          </a:xfrm>
        </p:spPr>
        <p:txBody>
          <a:bodyPr/>
          <a:lstStyle/>
          <a:p>
            <a:r>
              <a:rPr lang="en-US" sz="3400" b="1" dirty="0"/>
              <a:t>2022 Access to Care: Promotion</a:t>
            </a:r>
            <a:br>
              <a:rPr lang="en-US" sz="3400" b="1" dirty="0"/>
            </a:br>
            <a:r>
              <a:rPr lang="en-US" sz="2400" i="1" dirty="0">
                <a:solidFill>
                  <a:srgbClr val="064F80"/>
                </a:solidFill>
              </a:rPr>
              <a:t>Marketing &amp; Communications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3EDD54-FC22-454D-8C87-12CE03986FF1}"/>
              </a:ext>
            </a:extLst>
          </p:cNvPr>
          <p:cNvSpPr txBox="1">
            <a:spLocks/>
          </p:cNvSpPr>
          <p:nvPr/>
        </p:nvSpPr>
        <p:spPr>
          <a:xfrm>
            <a:off x="364848" y="1758457"/>
            <a:ext cx="7529885" cy="4738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Calibri Light"/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46EB34-B184-1695-E920-60608268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14" y="193537"/>
            <a:ext cx="676275" cy="552450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C4A511F-20BD-C007-00C5-A065320E4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63" y="1758457"/>
            <a:ext cx="2141738" cy="214173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470FC8E-B4A1-DF89-584A-AEB79C585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31" y="1758458"/>
            <a:ext cx="2141737" cy="2141737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D965164C-D154-361C-D683-0D65A4E2A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96" y="1758458"/>
            <a:ext cx="2141737" cy="2141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2428E-F951-26E2-F0F6-305C73A4FEBC}"/>
              </a:ext>
            </a:extLst>
          </p:cNvPr>
          <p:cNvSpPr txBox="1"/>
          <p:nvPr/>
        </p:nvSpPr>
        <p:spPr>
          <a:xfrm>
            <a:off x="1249267" y="4650752"/>
            <a:ext cx="404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PR Newswire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Press release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Shared with members and key audiences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Newsletter coverage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02354-C35C-8737-E1AC-851755206763}"/>
              </a:ext>
            </a:extLst>
          </p:cNvPr>
          <p:cNvSpPr txBox="1"/>
          <p:nvPr/>
        </p:nvSpPr>
        <p:spPr>
          <a:xfrm>
            <a:off x="5215320" y="467688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Infographic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Graphics suite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Blog post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Social media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B8710-3970-716D-AE9E-AFAB408CAE93}"/>
              </a:ext>
            </a:extLst>
          </p:cNvPr>
          <p:cNvSpPr txBox="1"/>
          <p:nvPr/>
        </p:nvSpPr>
        <p:spPr>
          <a:xfrm>
            <a:off x="843380" y="4168317"/>
            <a:ext cx="39416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+mj-lt"/>
              </a:rPr>
              <a:t>Maximizing our marketing channels:</a:t>
            </a:r>
          </a:p>
        </p:txBody>
      </p:sp>
    </p:spTree>
    <p:extLst>
      <p:ext uri="{BB962C8B-B14F-4D97-AF65-F5344CB8AC3E}">
        <p14:creationId xmlns:p14="http://schemas.microsoft.com/office/powerpoint/2010/main" val="182673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F619307971C40A5087FF04C847345" ma:contentTypeVersion="2" ma:contentTypeDescription="Create a new document." ma:contentTypeScope="" ma:versionID="246cbfd1b35632033dc0a70b6213bf4d">
  <xsd:schema xmlns:xsd="http://www.w3.org/2001/XMLSchema" xmlns:xs="http://www.w3.org/2001/XMLSchema" xmlns:p="http://schemas.microsoft.com/office/2006/metadata/properties" xmlns:ns2="fe82871a-8d02-411f-97d7-78f549a94c3e" targetNamespace="http://schemas.microsoft.com/office/2006/metadata/properties" ma:root="true" ma:fieldsID="6010c6e4084aff292fd1299f65f60b12" ns2:_="">
    <xsd:import namespace="fe82871a-8d02-411f-97d7-78f549a94c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2871a-8d02-411f-97d7-78f549a94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7BB62A-9253-49A5-B417-95CD6B6FCBA6}">
  <ds:schemaRefs>
    <ds:schemaRef ds:uri="fe82871a-8d02-411f-97d7-78f549a94c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3C59C0-4062-4685-901C-73E31946F51E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fe82871a-8d02-411f-97d7-78f549a94c3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89A6E13-8FEB-42BF-980C-9C1844047B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490</Words>
  <Application>Microsoft Office PowerPoint</Application>
  <PresentationFormat>On-screen Show (4:3)</PresentationFormat>
  <Paragraphs>48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2022 Access to Care  Survey Results </vt:lpstr>
      <vt:lpstr>2022 Access to Care: Background About the Survey</vt:lpstr>
      <vt:lpstr>2022 Access to Care Substantial Unmet Need</vt:lpstr>
      <vt:lpstr>2022 Access to Care Top Barriers to Access </vt:lpstr>
      <vt:lpstr>2022 Access to Care Impacts of Barriers to Access </vt:lpstr>
      <vt:lpstr>2022 Access to Care People Accessed Care But Still Experienced Barriers </vt:lpstr>
      <vt:lpstr>2022 Access to Care Not Easy to Access Care</vt:lpstr>
      <vt:lpstr>2022 Access to Care: PR Impact  Marketing &amp; Communications</vt:lpstr>
      <vt:lpstr>2022 Access to Care: Promotion Marketing &amp; Communications</vt:lpstr>
      <vt:lpstr>Next Steps Marketing &amp;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Wainwright</dc:creator>
  <cp:lastModifiedBy>Sophia Majlessi</cp:lastModifiedBy>
  <cp:revision>18</cp:revision>
  <dcterms:created xsi:type="dcterms:W3CDTF">2021-03-18T16:38:40Z</dcterms:created>
  <dcterms:modified xsi:type="dcterms:W3CDTF">2022-06-13T15:49:02Z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0x010100829F619307971C40A5087FF04C847345</vt:lpwstr>
  </property>
</Properties>
</file>