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6"/>
  </p:notesMasterIdLst>
  <p:sldIdLst>
    <p:sldId id="256" r:id="rId5"/>
    <p:sldId id="257" r:id="rId6"/>
    <p:sldId id="2145706106" r:id="rId7"/>
    <p:sldId id="2145706107" r:id="rId8"/>
    <p:sldId id="2145706108" r:id="rId9"/>
    <p:sldId id="2145706109" r:id="rId10"/>
    <p:sldId id="2145706110" r:id="rId11"/>
    <p:sldId id="2145706111" r:id="rId12"/>
    <p:sldId id="2145706112" r:id="rId13"/>
    <p:sldId id="2145706113" r:id="rId14"/>
    <p:sldId id="232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4F80"/>
    <a:srgbClr val="A9ABA4"/>
    <a:srgbClr val="E8E0D1"/>
    <a:srgbClr val="EA5E29"/>
    <a:srgbClr val="53605F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00" d="100"/>
          <a:sy n="100" d="100"/>
        </p:scale>
        <p:origin x="2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isha Pitts" userId="b5bd55d5-3a11-433d-abbc-9a236d9b7cef" providerId="ADAL" clId="{9E679F38-FDD9-487D-A59C-3CE8D84AF07E}"/>
    <pc:docChg chg="modSld">
      <pc:chgData name="Keisha Pitts" userId="b5bd55d5-3a11-433d-abbc-9a236d9b7cef" providerId="ADAL" clId="{9E679F38-FDD9-487D-A59C-3CE8D84AF07E}" dt="2022-06-11T14:32:34.335" v="0" actId="20577"/>
      <pc:docMkLst>
        <pc:docMk/>
      </pc:docMkLst>
      <pc:sldChg chg="modSp mod">
        <pc:chgData name="Keisha Pitts" userId="b5bd55d5-3a11-433d-abbc-9a236d9b7cef" providerId="ADAL" clId="{9E679F38-FDD9-487D-A59C-3CE8D84AF07E}" dt="2022-06-11T14:32:34.335" v="0" actId="20577"/>
        <pc:sldMkLst>
          <pc:docMk/>
          <pc:sldMk cId="4187361486" sldId="2145706109"/>
        </pc:sldMkLst>
        <pc:spChg chg="mod">
          <ac:chgData name="Keisha Pitts" userId="b5bd55d5-3a11-433d-abbc-9a236d9b7cef" providerId="ADAL" clId="{9E679F38-FDD9-487D-A59C-3CE8D84AF07E}" dt="2022-06-11T14:32:34.335" v="0" actId="20577"/>
          <ac:spMkLst>
            <pc:docMk/>
            <pc:sldMk cId="4187361486" sldId="2145706109"/>
            <ac:spMk id="5" creationId="{C65FF3DB-5F90-8BE4-153A-5B912891949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DB32E-57CA-4E51-A467-52A7491512FC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F3246-0C26-4B0D-BAE7-67D793C10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76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E8FD6AE-95F9-2843-9670-091142A8C2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7315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459991"/>
            <a:ext cx="7772400" cy="1685235"/>
          </a:xfrm>
        </p:spPr>
        <p:txBody>
          <a:bodyPr wrap="square" anchor="t" anchorCtr="0">
            <a:noAutofit/>
          </a:bodyPr>
          <a:lstStyle>
            <a:lvl1pPr algn="ctr">
              <a:defRPr sz="6000" b="0" i="0">
                <a:solidFill>
                  <a:srgbClr val="EA5E2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Set Title Slide Font Between 40-65pt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5237302"/>
            <a:ext cx="7772400" cy="1248258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Set subtitle font between 24-35pt. If titles cannot fit within these ranges, copy edits may be necessary.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85560"/>
            <a:ext cx="2057400" cy="365125"/>
          </a:xfrm>
        </p:spPr>
        <p:txBody>
          <a:bodyPr/>
          <a:lstStyle/>
          <a:p>
            <a:fld id="{0E5DFA69-656B-6C42-BCA9-A7EFA50B46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05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3825D92-9776-C74E-83EF-1F8D0A6E5F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6773" y="365126"/>
            <a:ext cx="8090451" cy="13255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>
                <a:solidFill>
                  <a:srgbClr val="EA5E29"/>
                </a:solidFill>
                <a:latin typeface="+mj-lt"/>
              </a:defRPr>
            </a:lvl1pPr>
          </a:lstStyle>
          <a:p>
            <a:r>
              <a:rPr lang="en-US" dirty="0"/>
              <a:t>Set Title Font Between 35-55pt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6774" y="1825625"/>
            <a:ext cx="8090452" cy="419748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000" b="0" i="0">
                <a:latin typeface="+mn-lt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defRPr sz="2200" b="0" i="0">
                <a:latin typeface="+mn-lt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defRPr sz="2200" b="0" i="0">
                <a:latin typeface="+mn-lt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defRPr sz="22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00000"/>
              </a:lnSpc>
              <a:defRPr sz="22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Set body text font between 18-22pt. If body text cannot fit within these ranges, push text to second slide or copy edits may be necessary.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5393" y="6557202"/>
            <a:ext cx="2268607" cy="300798"/>
          </a:xfrm>
        </p:spPr>
        <p:txBody>
          <a:bodyPr/>
          <a:lstStyle/>
          <a:p>
            <a:fld id="{0E5DFA69-656B-6C42-BCA9-A7EFA50B46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14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8ABABBE-2892-C142-94A7-BB0EA4CB6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305ADEC-8612-0541-8E68-B50A55C43E82}"/>
              </a:ext>
            </a:extLst>
          </p:cNvPr>
          <p:cNvSpPr txBox="1">
            <a:spLocks/>
          </p:cNvSpPr>
          <p:nvPr userDrawn="1"/>
        </p:nvSpPr>
        <p:spPr>
          <a:xfrm>
            <a:off x="6875393" y="6557202"/>
            <a:ext cx="2268607" cy="300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5DFA69-656B-6C42-BCA9-A7EFA50B46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EA5E29"/>
                </a:solidFill>
              </a:defRPr>
            </a:lvl1pPr>
          </a:lstStyle>
          <a:p>
            <a:r>
              <a:rPr lang="en-US" dirty="0"/>
              <a:t>Set Title Font Between 35-55pt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167671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000" b="0" i="0">
                <a:latin typeface="+mn-lt"/>
                <a:cs typeface="Calibri Light" panose="020F0302020204030204" pitchFamily="34" charset="0"/>
              </a:defRPr>
            </a:lvl1pPr>
            <a:lvl2pPr>
              <a:defRPr sz="2000"/>
            </a:lvl2pPr>
            <a:lvl3pPr>
              <a:defRPr sz="2000"/>
            </a:lvl3pPr>
          </a:lstStyle>
          <a:p>
            <a:pPr lvl="0"/>
            <a:r>
              <a:rPr lang="en-US" dirty="0"/>
              <a:t>Set body text font between 18-22pt. If body text cannot fit within these ranges, push text to second slide or copy edits may be necessary.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167671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000">
                <a:latin typeface="+mn-lt"/>
              </a:defRPr>
            </a:lvl1pPr>
            <a:lvl2pPr>
              <a:lnSpc>
                <a:spcPct val="100000"/>
              </a:lnSpc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>
                <a:latin typeface="+mn-lt"/>
              </a:defRPr>
            </a:lvl3pPr>
          </a:lstStyle>
          <a:p>
            <a:pPr lvl="0"/>
            <a:r>
              <a:rPr lang="en-US" dirty="0"/>
              <a:t>Set body text font between 18-22pt. If body text cannot fit within these ranges, push text to second slide or copy edits may be necessary.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</p:txBody>
      </p:sp>
    </p:spTree>
    <p:extLst>
      <p:ext uri="{BB962C8B-B14F-4D97-AF65-F5344CB8AC3E}">
        <p14:creationId xmlns:p14="http://schemas.microsoft.com/office/powerpoint/2010/main" val="1756048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10423807-A9C2-774B-9332-4D80D03BB3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F822B44-6B3C-124E-BF62-F2E4AB564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75393" y="6557202"/>
            <a:ext cx="2268607" cy="300798"/>
          </a:xfrm>
        </p:spPr>
        <p:txBody>
          <a:bodyPr/>
          <a:lstStyle/>
          <a:p>
            <a:fld id="{0E5DFA69-656B-6C42-BCA9-A7EFA50B46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>
            <a:noAutofit/>
          </a:bodyPr>
          <a:lstStyle>
            <a:lvl1pPr>
              <a:defRPr>
                <a:solidFill>
                  <a:srgbClr val="EA5E29"/>
                </a:solidFill>
              </a:defRPr>
            </a:lvl1pPr>
          </a:lstStyle>
          <a:p>
            <a:r>
              <a:rPr lang="en-US" dirty="0"/>
              <a:t>Set Title Font Between 35-55pt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400" b="1" i="0">
                <a:solidFill>
                  <a:srgbClr val="EA5E2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 text between 24-30pt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50809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</a:lstStyle>
          <a:p>
            <a:pPr lvl="0"/>
            <a:r>
              <a:rPr lang="en-US" dirty="0"/>
              <a:t>Set body text font between 18-22pt. If body text cannot fit within these ranges, push text to second slide or copy edits may be necessary.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rgbClr val="EA5E2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 text between 24-30pt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50809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</a:lstStyle>
          <a:p>
            <a:pPr lvl="0"/>
            <a:r>
              <a:rPr lang="en-US" dirty="0"/>
              <a:t>Set body text font between 18-22pt. If body text cannot fit within these ranges, push text to second slide or copy edits may be necessary.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</p:txBody>
      </p:sp>
    </p:spTree>
    <p:extLst>
      <p:ext uri="{BB962C8B-B14F-4D97-AF65-F5344CB8AC3E}">
        <p14:creationId xmlns:p14="http://schemas.microsoft.com/office/powerpoint/2010/main" val="270840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59CE11B-0CA1-0C4B-9A5D-0C65715BD6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C90EAAA-9730-334A-93AB-99E5FB7EF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75393" y="6557202"/>
            <a:ext cx="2268607" cy="300798"/>
          </a:xfrm>
        </p:spPr>
        <p:txBody>
          <a:bodyPr/>
          <a:lstStyle/>
          <a:p>
            <a:fld id="{0E5DFA69-656B-6C42-BCA9-A7EFA50B46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5F362BB-5B20-FF4F-B9DA-47DA48CBAD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>
            <a:noAutofit/>
          </a:bodyPr>
          <a:lstStyle>
            <a:lvl1pPr>
              <a:defRPr>
                <a:solidFill>
                  <a:srgbClr val="EA5E29"/>
                </a:solidFill>
              </a:defRPr>
            </a:lvl1pPr>
          </a:lstStyle>
          <a:p>
            <a:r>
              <a:rPr lang="en-US" dirty="0"/>
              <a:t>Set Title Font Between 35-55pt</a:t>
            </a:r>
          </a:p>
        </p:txBody>
      </p:sp>
    </p:spTree>
    <p:extLst>
      <p:ext uri="{BB962C8B-B14F-4D97-AF65-F5344CB8AC3E}">
        <p14:creationId xmlns:p14="http://schemas.microsoft.com/office/powerpoint/2010/main" val="2285368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0A49154-21D0-4544-B247-A9110E6338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E7B4D0F-3C7F-8147-9B5C-98C105FA9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75393" y="6557202"/>
            <a:ext cx="2268607" cy="300798"/>
          </a:xfrm>
        </p:spPr>
        <p:txBody>
          <a:bodyPr/>
          <a:lstStyle/>
          <a:p>
            <a:fld id="{0E5DFA69-656B-6C42-BCA9-A7EFA50B46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186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B51D327-59C7-344D-9EC1-FA9EEFD7A7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39BA53D-A6D4-E942-B312-AA67A9E37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75393" y="6557202"/>
            <a:ext cx="2268607" cy="300798"/>
          </a:xfrm>
        </p:spPr>
        <p:txBody>
          <a:bodyPr/>
          <a:lstStyle/>
          <a:p>
            <a:fld id="{0E5DFA69-656B-6C42-BCA9-A7EFA50B46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457200"/>
            <a:ext cx="4629150" cy="487362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Set body text font between 18-22pt. If body text cannot fit within these ranges, push text to second slide or copy edits may be necessary.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Set body text font between 18-22pt. If body text cannot fit within these ranges, push text to second slide or copy edits may be necessary.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ADB3440-42C1-AD49-AE25-FEFD5B6055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>
            <a:noAutofit/>
          </a:bodyPr>
          <a:lstStyle>
            <a:lvl1pPr>
              <a:defRPr sz="3200">
                <a:solidFill>
                  <a:srgbClr val="EA5E29"/>
                </a:solidFill>
              </a:defRPr>
            </a:lvl1pPr>
          </a:lstStyle>
          <a:p>
            <a:r>
              <a:rPr lang="en-US" dirty="0"/>
              <a:t>Set Title Font Between 30-40pt</a:t>
            </a:r>
          </a:p>
        </p:txBody>
      </p:sp>
    </p:spTree>
    <p:extLst>
      <p:ext uri="{BB962C8B-B14F-4D97-AF65-F5344CB8AC3E}">
        <p14:creationId xmlns:p14="http://schemas.microsoft.com/office/powerpoint/2010/main" val="266893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71632B2-582A-B248-A51A-AAA82070FB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D638F95-8555-AA49-AFAC-607E71082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75393" y="6557202"/>
            <a:ext cx="2268607" cy="300798"/>
          </a:xfrm>
        </p:spPr>
        <p:txBody>
          <a:bodyPr/>
          <a:lstStyle/>
          <a:p>
            <a:fld id="{0E5DFA69-656B-6C42-BCA9-A7EFA50B46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>
            <a:noAutofit/>
          </a:bodyPr>
          <a:lstStyle>
            <a:lvl1pPr>
              <a:defRPr sz="3200">
                <a:solidFill>
                  <a:srgbClr val="EA5E29"/>
                </a:solidFill>
              </a:defRPr>
            </a:lvl1pPr>
          </a:lstStyle>
          <a:p>
            <a:r>
              <a:rPr lang="en-US" dirty="0"/>
              <a:t>Set Title Font Between 30-40pt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5720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Set body text font between 18-22pt. If body text cannot fit within these ranges, push text to second slide or copy edits may be necessary.</a:t>
            </a:r>
          </a:p>
        </p:txBody>
      </p:sp>
    </p:spTree>
    <p:extLst>
      <p:ext uri="{BB962C8B-B14F-4D97-AF65-F5344CB8AC3E}">
        <p14:creationId xmlns:p14="http://schemas.microsoft.com/office/powerpoint/2010/main" val="67749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5A892-5E35-FD45-8F99-4777B996129A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DFA69-656B-6C42-BCA9-A7EFA50B4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8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smhpd.org/sites/default/files/988_Convening_Playbook_Mental_Health_and_Substance_Use_Disorder_Providers.pdf" TargetMode="External"/><Relationship Id="rId2" Type="http://schemas.openxmlformats.org/officeDocument/2006/relationships/hyperlink" Target="https://www.nasmhpd.org/sites/default/files/988_Convening_Playbook_States_Territories_and_Tribes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asmhpd.org/sites/default/files/988_Convening_Playbook_Public_Safety_Answering_Points_PSAPs.pdf" TargetMode="External"/><Relationship Id="rId4" Type="http://schemas.openxmlformats.org/officeDocument/2006/relationships/hyperlink" Target="https://www.nasmhpd.org/sites/default/files/988_Convening_Playbook_Lifeline_Contact_Centers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2A280-50A7-1F44-BCC7-D6A7CF017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9106" y="3507366"/>
            <a:ext cx="7772400" cy="53332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dirty="0"/>
              <a:t>988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7AEBE2-D5F8-1F49-BCC8-9A92149155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9107" y="4524852"/>
            <a:ext cx="7772399" cy="124825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Keisha Pitts, JD</a:t>
            </a:r>
          </a:p>
          <a:p>
            <a:pPr>
              <a:lnSpc>
                <a:spcPct val="100000"/>
              </a:lnSpc>
            </a:pPr>
            <a:r>
              <a:rPr lang="en-US" dirty="0"/>
              <a:t>Director, State Policy &amp; Advocacy</a:t>
            </a:r>
          </a:p>
        </p:txBody>
      </p:sp>
    </p:spTree>
    <p:extLst>
      <p:ext uri="{BB962C8B-B14F-4D97-AF65-F5344CB8AC3E}">
        <p14:creationId xmlns:p14="http://schemas.microsoft.com/office/powerpoint/2010/main" val="1826615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861E6-E6CD-76EE-7356-18F5178E9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988 Implementation Guidance Playbooks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F8338E-BFDD-C008-BA97-5AEFD6DB9901}"/>
              </a:ext>
            </a:extLst>
          </p:cNvPr>
          <p:cNvSpPr txBox="1"/>
          <p:nvPr/>
        </p:nvSpPr>
        <p:spPr>
          <a:xfrm>
            <a:off x="526773" y="1966377"/>
            <a:ext cx="809045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b="0" i="0" dirty="0">
                <a:effectLst/>
              </a:rPr>
              <a:t>SAMHSA, in co-sponsorship with NASMHPD, worked with National Council and other national partners across critical working sectors involved with 988 to develop 988 Implementation Guidance Playbooks.  </a:t>
            </a:r>
          </a:p>
          <a:p>
            <a:pPr algn="l" fontAlgn="base"/>
            <a:endParaRPr lang="en-US" dirty="0">
              <a:solidFill>
                <a:srgbClr val="606060"/>
              </a:solidFill>
            </a:endParaRPr>
          </a:p>
          <a:p>
            <a:pPr algn="l" fontAlgn="base"/>
            <a:r>
              <a:rPr lang="en-US" b="1" i="0" dirty="0">
                <a:effectLst/>
              </a:rPr>
              <a:t>Available at NASMHPD website:</a:t>
            </a:r>
          </a:p>
          <a:p>
            <a:pPr algn="l" fontAlgn="base"/>
            <a:r>
              <a:rPr lang="en-US" b="0" i="0" u="sng" dirty="0">
                <a:solidFill>
                  <a:schemeClr val="accent1"/>
                </a:solidFill>
                <a:effectLst/>
              </a:rPr>
              <a:t>https://www.nasmhpd.org/content/988-implementation-guidance-playbooks</a:t>
            </a:r>
          </a:p>
          <a:p>
            <a:pPr algn="l" fontAlgn="base"/>
            <a:endParaRPr lang="en-US" b="0" i="0" dirty="0">
              <a:solidFill>
                <a:srgbClr val="606060"/>
              </a:solidFill>
              <a:effectLst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u="sng" dirty="0">
                <a:solidFill>
                  <a:srgbClr val="0563C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State, Territories &amp; Tribes</a:t>
            </a:r>
            <a:r>
              <a:rPr lang="en-US" b="0" i="0" u="none" strike="noStrike" dirty="0">
                <a:solidFill>
                  <a:schemeClr val="accent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(link is external)</a:t>
            </a:r>
            <a:endParaRPr lang="en-US" b="0" i="0" dirty="0">
              <a:solidFill>
                <a:schemeClr val="accent1"/>
              </a:solidFill>
              <a:effectLst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chemeClr val="accent1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Mental Health and Substance Use Disorder Providers(link is external)</a:t>
            </a:r>
            <a:endParaRPr lang="en-US" b="0" i="0" dirty="0">
              <a:solidFill>
                <a:schemeClr val="accent1"/>
              </a:solidFill>
              <a:effectLst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chemeClr val="accent1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Lifeline Contact Centers(link is external)</a:t>
            </a:r>
            <a:endParaRPr lang="en-US" b="0" i="0" dirty="0">
              <a:solidFill>
                <a:schemeClr val="accent1"/>
              </a:solidFill>
              <a:effectLst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chemeClr val="accent1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 Safety Answering Points (PSAPs)</a:t>
            </a:r>
            <a:endParaRPr lang="en-US" b="0" i="0" dirty="0">
              <a:solidFill>
                <a:schemeClr val="accent1"/>
              </a:solidFill>
              <a:effectLst/>
            </a:endParaRPr>
          </a:p>
          <a:p>
            <a:pPr algn="l" fontAlgn="base"/>
            <a:endParaRPr lang="en-US" u="none" strike="noStrike" dirty="0">
              <a:solidFill>
                <a:srgbClr val="606060"/>
              </a:solidFill>
              <a:hlinkClick r:id="rId2"/>
            </a:endParaRPr>
          </a:p>
          <a:p>
            <a:pPr algn="l" fontAlgn="base"/>
            <a:endParaRPr lang="en-US" u="none" strike="noStrike" dirty="0">
              <a:solidFill>
                <a:srgbClr val="606060"/>
              </a:solidFill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466561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730D6-8B2A-43D1-AC54-B471B01192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564" y="3429000"/>
            <a:ext cx="8266872" cy="1241822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7737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DA15AE-8967-0345-ADF3-17E882F5F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71960"/>
            <a:ext cx="8090451" cy="1139514"/>
          </a:xfrm>
        </p:spPr>
        <p:txBody>
          <a:bodyPr/>
          <a:lstStyle/>
          <a:p>
            <a:r>
              <a:rPr lang="en-US" dirty="0"/>
              <a:t>Federal Updates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1B7D90-76CC-B98E-FC6A-08B2320B401B}"/>
              </a:ext>
            </a:extLst>
          </p:cNvPr>
          <p:cNvSpPr txBox="1"/>
          <p:nvPr/>
        </p:nvSpPr>
        <p:spPr>
          <a:xfrm>
            <a:off x="208720" y="1034735"/>
            <a:ext cx="40651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Current Federal Funding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D33E9E4-0126-3C0B-B7D4-36B2888AD7E0}"/>
              </a:ext>
            </a:extLst>
          </p:cNvPr>
          <p:cNvGrpSpPr/>
          <p:nvPr/>
        </p:nvGrpSpPr>
        <p:grpSpPr>
          <a:xfrm>
            <a:off x="228598" y="1434845"/>
            <a:ext cx="8090452" cy="3993397"/>
            <a:chOff x="517093" y="1498599"/>
            <a:chExt cx="11157816" cy="4526282"/>
          </a:xfrm>
        </p:grpSpPr>
        <p:sp>
          <p:nvSpPr>
            <p:cNvPr id="38" name="Rectangle 11">
              <a:extLst>
                <a:ext uri="{FF2B5EF4-FFF2-40B4-BE49-F238E27FC236}">
                  <a16:creationId xmlns:a16="http://schemas.microsoft.com/office/drawing/2014/main" id="{85CF6FCE-4B9B-7C99-1295-3E7223BEFD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093" y="1498601"/>
              <a:ext cx="5578907" cy="1080508"/>
            </a:xfrm>
            <a:prstGeom prst="rect">
              <a:avLst/>
            </a:prstGeom>
            <a:solidFill>
              <a:srgbClr val="064F8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121920" rIns="121920" bIns="121920" numCol="1" anchor="ctr" anchorCtr="0" compatLnSpc="1">
              <a:prstTxWarp prst="textNoShape">
                <a:avLst/>
              </a:prstTxWarp>
            </a:bodyPr>
            <a:lstStyle/>
            <a:p>
              <a:pPr algn="ctr" defTabSz="1219170"/>
              <a:r>
                <a:rPr lang="en-US" sz="1500" b="1" dirty="0">
                  <a:solidFill>
                    <a:srgbClr val="FFFFFF"/>
                  </a:solidFill>
                </a:rPr>
                <a:t>SAMHSA Grant Award for 988 Launch and Operations </a:t>
              </a:r>
            </a:p>
          </p:txBody>
        </p:sp>
        <p:sp>
          <p:nvSpPr>
            <p:cNvPr id="39" name="Rectangle 12">
              <a:extLst>
                <a:ext uri="{FF2B5EF4-FFF2-40B4-BE49-F238E27FC236}">
                  <a16:creationId xmlns:a16="http://schemas.microsoft.com/office/drawing/2014/main" id="{270EEF14-793C-E7ED-2AB4-0FD313535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0" y="1498599"/>
              <a:ext cx="5578907" cy="10805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ctr" anchorCtr="0" compatLnSpc="1">
              <a:prstTxWarp prst="textNoShape">
                <a:avLst/>
              </a:prstTxWarp>
            </a:bodyPr>
            <a:lstStyle/>
            <a:p>
              <a:pPr algn="ctr" defTabSz="1219170">
                <a:lnSpc>
                  <a:spcPct val="150000"/>
                </a:lnSpc>
              </a:pPr>
              <a:r>
                <a:rPr 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$152M total over 2 years</a:t>
              </a:r>
            </a:p>
          </p:txBody>
        </p:sp>
        <p:sp>
          <p:nvSpPr>
            <p:cNvPr id="40" name="Rectangle 11">
              <a:extLst>
                <a:ext uri="{FF2B5EF4-FFF2-40B4-BE49-F238E27FC236}">
                  <a16:creationId xmlns:a16="http://schemas.microsoft.com/office/drawing/2014/main" id="{C83C88C3-65C6-2A2B-A6F5-FA6D371D56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093" y="2647190"/>
              <a:ext cx="5578907" cy="1080508"/>
            </a:xfrm>
            <a:prstGeom prst="rect">
              <a:avLst/>
            </a:prstGeom>
            <a:solidFill>
              <a:srgbClr val="EA5E2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121920" rIns="121920" bIns="121920" numCol="1" anchor="ctr" anchorCtr="0" compatLnSpc="1">
              <a:prstTxWarp prst="textNoShape">
                <a:avLst/>
              </a:prstTxWarp>
            </a:bodyPr>
            <a:lstStyle/>
            <a:p>
              <a:pPr algn="ctr" defTabSz="1219170"/>
              <a:r>
                <a:rPr lang="en-US" sz="1500" b="1" dirty="0">
                  <a:solidFill>
                    <a:srgbClr val="FFFFFF"/>
                  </a:solidFill>
                </a:rPr>
                <a:t>SAMHSA Cooperative Agreements for States and Territories to Build Local 988 Capacity </a:t>
              </a:r>
            </a:p>
          </p:txBody>
        </p:sp>
        <p:sp>
          <p:nvSpPr>
            <p:cNvPr id="41" name="Rectangle 12">
              <a:extLst>
                <a:ext uri="{FF2B5EF4-FFF2-40B4-BE49-F238E27FC236}">
                  <a16:creationId xmlns:a16="http://schemas.microsoft.com/office/drawing/2014/main" id="{053E1B8F-88D5-CA6F-D467-399123F8F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1" y="2647191"/>
              <a:ext cx="5578908" cy="10805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ctr" anchorCtr="0" compatLnSpc="1">
              <a:prstTxWarp prst="textNoShape">
                <a:avLst/>
              </a:prstTxWarp>
            </a:bodyPr>
            <a:lstStyle/>
            <a:p>
              <a:pPr algn="ctr" defTabSz="1219170">
                <a:lnSpc>
                  <a:spcPct val="150000"/>
                </a:lnSpc>
              </a:pPr>
              <a:r>
                <a:rPr 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$105M total over 2 years;</a:t>
              </a:r>
              <a:endParaRPr lang="en-US" sz="15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algn="ctr" defTabSz="1219170">
                <a:lnSpc>
                  <a:spcPct val="150000"/>
                </a:lnSpc>
              </a:pPr>
              <a:r>
                <a:rPr 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awarded $250K to $14.5M each to all states and territories</a:t>
              </a:r>
              <a:endParaRPr lang="en-US" sz="15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</p:txBody>
        </p:sp>
        <p:sp>
          <p:nvSpPr>
            <p:cNvPr id="42" name="Rectangle 11">
              <a:extLst>
                <a:ext uri="{FF2B5EF4-FFF2-40B4-BE49-F238E27FC236}">
                  <a16:creationId xmlns:a16="http://schemas.microsoft.com/office/drawing/2014/main" id="{8BA470B0-AA3F-C09F-DDD1-646826190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093" y="3795779"/>
              <a:ext cx="5578907" cy="1080508"/>
            </a:xfrm>
            <a:prstGeom prst="rect">
              <a:avLst/>
            </a:prstGeom>
            <a:solidFill>
              <a:srgbClr val="53605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121920" rIns="121920" bIns="121920" numCol="1" anchor="ctr" anchorCtr="0" compatLnSpc="1">
              <a:prstTxWarp prst="textNoShape">
                <a:avLst/>
              </a:prstTxWarp>
            </a:bodyPr>
            <a:lstStyle/>
            <a:p>
              <a:pPr algn="ctr" defTabSz="1219170"/>
              <a:r>
                <a:rPr lang="en-US" sz="1500" b="1" dirty="0">
                  <a:solidFill>
                    <a:srgbClr val="FFFFFF"/>
                  </a:solidFill>
                </a:rPr>
                <a:t>CMS Mobile Crisis Intervention State Planning Grants (American Rescue Plan) </a:t>
              </a:r>
            </a:p>
          </p:txBody>
        </p:sp>
        <p:sp>
          <p:nvSpPr>
            <p:cNvPr id="43" name="Rectangle 12">
              <a:extLst>
                <a:ext uri="{FF2B5EF4-FFF2-40B4-BE49-F238E27FC236}">
                  <a16:creationId xmlns:a16="http://schemas.microsoft.com/office/drawing/2014/main" id="{13DF2672-C2D2-329A-7F59-E95FD5198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0" y="3795781"/>
              <a:ext cx="5578907" cy="10805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ctr" anchorCtr="0" compatLnSpc="1">
              <a:prstTxWarp prst="textNoShape">
                <a:avLst/>
              </a:prstTxWarp>
            </a:bodyPr>
            <a:lstStyle/>
            <a:p>
              <a:pPr algn="ctr" defTabSz="1219170">
                <a:lnSpc>
                  <a:spcPct val="150000"/>
                </a:lnSpc>
              </a:pPr>
              <a:r>
                <a:rPr lang="en-US" sz="15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$15M total to 20 states</a:t>
              </a:r>
            </a:p>
            <a:p>
              <a:pPr algn="ctr" defTabSz="1219170">
                <a:lnSpc>
                  <a:spcPct val="150000"/>
                </a:lnSpc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(AL, CA, CO, DE, KY, MA, MD, ME, MO, MT, NC, NM, NV, OK, OR, PA, UT, VT, WI, WV)</a:t>
              </a:r>
            </a:p>
          </p:txBody>
        </p:sp>
        <p:sp>
          <p:nvSpPr>
            <p:cNvPr id="44" name="Rectangle 11">
              <a:extLst>
                <a:ext uri="{FF2B5EF4-FFF2-40B4-BE49-F238E27FC236}">
                  <a16:creationId xmlns:a16="http://schemas.microsoft.com/office/drawing/2014/main" id="{7C6CACFF-FA8F-7705-CD24-8361B044D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093" y="4944373"/>
              <a:ext cx="5578907" cy="1080508"/>
            </a:xfrm>
            <a:prstGeom prst="rect">
              <a:avLst/>
            </a:prstGeom>
            <a:solidFill>
              <a:srgbClr val="A9ABA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121920" rIns="121920" bIns="121920" numCol="1" anchor="ctr" anchorCtr="0" compatLnSpc="1">
              <a:prstTxWarp prst="textNoShape">
                <a:avLst/>
              </a:prstTxWarp>
            </a:bodyPr>
            <a:lstStyle/>
            <a:p>
              <a:pPr algn="ctr" defTabSz="1219170"/>
              <a:r>
                <a:rPr lang="en-US" sz="1500" b="1" dirty="0">
                  <a:solidFill>
                    <a:srgbClr val="FFFFFF"/>
                  </a:solidFill>
                </a:rPr>
                <a:t>Community-Based Mobile Crisis Intervention Services (Medicaid Federal Medical Assistance Percentage)</a:t>
              </a:r>
            </a:p>
          </p:txBody>
        </p:sp>
        <p:sp>
          <p:nvSpPr>
            <p:cNvPr id="45" name="Rectangle 12">
              <a:extLst>
                <a:ext uri="{FF2B5EF4-FFF2-40B4-BE49-F238E27FC236}">
                  <a16:creationId xmlns:a16="http://schemas.microsoft.com/office/drawing/2014/main" id="{831AFE31-45CD-448A-B826-CF148AF90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0" y="4944373"/>
              <a:ext cx="5578907" cy="10805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ctr" anchorCtr="0" compatLnSpc="1">
              <a:prstTxWarp prst="textNoShape">
                <a:avLst/>
              </a:prstTxWarp>
            </a:bodyPr>
            <a:lstStyle/>
            <a:p>
              <a:pPr algn="ctr" defTabSz="1219170">
                <a:lnSpc>
                  <a:spcPct val="150000"/>
                </a:lnSpc>
              </a:pPr>
              <a:r>
                <a:rPr lang="en-US" sz="15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5 year plan;</a:t>
              </a:r>
              <a:endParaRPr lang="en-US" sz="150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algn="ctr" defTabSz="1219170">
                <a:lnSpc>
                  <a:spcPct val="150000"/>
                </a:lnSpc>
              </a:pPr>
              <a:r>
                <a:rPr lang="en-US" sz="15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85% FMAP for state Medicaid programs</a:t>
              </a:r>
              <a:endParaRPr lang="en-US" sz="150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647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7DFABF-AC85-A25D-963D-A2C25E276EC5}"/>
              </a:ext>
            </a:extLst>
          </p:cNvPr>
          <p:cNvSpPr/>
          <p:nvPr/>
        </p:nvSpPr>
        <p:spPr>
          <a:xfrm>
            <a:off x="521504" y="454069"/>
            <a:ext cx="5571184" cy="67710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defTabSz="914378"/>
            <a:r>
              <a:rPr lang="en-US" sz="4400" dirty="0">
                <a:solidFill>
                  <a:srgbClr val="EA5E29"/>
                </a:solidFill>
                <a:latin typeface="+mj-lt"/>
              </a:rPr>
              <a:t>Current Federal Funding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28F6708-074F-263B-E823-77224FC653AE}"/>
              </a:ext>
            </a:extLst>
          </p:cNvPr>
          <p:cNvGrpSpPr/>
          <p:nvPr/>
        </p:nvGrpSpPr>
        <p:grpSpPr>
          <a:xfrm>
            <a:off x="521503" y="1128516"/>
            <a:ext cx="7798732" cy="2287614"/>
            <a:chOff x="601016" y="2306822"/>
            <a:chExt cx="7798732" cy="228761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4100940-A4B7-9D57-31D8-A05686383B83}"/>
                </a:ext>
              </a:extLst>
            </p:cNvPr>
            <p:cNvSpPr/>
            <p:nvPr/>
          </p:nvSpPr>
          <p:spPr>
            <a:xfrm>
              <a:off x="601016" y="2306822"/>
              <a:ext cx="7798732" cy="430887"/>
            </a:xfrm>
            <a:prstGeom prst="rect">
              <a:avLst/>
            </a:prstGeom>
            <a:solidFill>
              <a:srgbClr val="5360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8"/>
              <a:endParaRPr lang="en-US" sz="1350">
                <a:solidFill>
                  <a:srgbClr val="FFFFFF"/>
                </a:solidFill>
              </a:endParaRPr>
            </a:p>
          </p:txBody>
        </p:sp>
        <p:sp>
          <p:nvSpPr>
            <p:cNvPr id="7" name="3">
              <a:extLst>
                <a:ext uri="{FF2B5EF4-FFF2-40B4-BE49-F238E27FC236}">
                  <a16:creationId xmlns:a16="http://schemas.microsoft.com/office/drawing/2014/main" id="{B31C5124-BA47-32DF-658A-856AB499D1F6}"/>
                </a:ext>
              </a:extLst>
            </p:cNvPr>
            <p:cNvSpPr txBox="1"/>
            <p:nvPr/>
          </p:nvSpPr>
          <p:spPr>
            <a:xfrm>
              <a:off x="744253" y="2414544"/>
              <a:ext cx="5410200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78"/>
              <a:r>
                <a:rPr lang="en-US" sz="1400" b="1" dirty="0">
                  <a:solidFill>
                    <a:schemeClr val="bg1"/>
                  </a:solidFill>
                </a:rPr>
                <a:t>SAMHSA Grant Award for 988 Launch and Operations 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FB47C79-693F-0EC8-DF6A-A8B8A70126C3}"/>
                </a:ext>
              </a:extLst>
            </p:cNvPr>
            <p:cNvSpPr/>
            <p:nvPr/>
          </p:nvSpPr>
          <p:spPr>
            <a:xfrm>
              <a:off x="601017" y="2845431"/>
              <a:ext cx="7095184" cy="1749005"/>
            </a:xfrm>
            <a:prstGeom prst="rect">
              <a:avLst/>
            </a:prstGeom>
          </p:spPr>
          <p:txBody>
            <a:bodyPr wrap="square" lIns="68580" tIns="34290" rIns="68580" bIns="34290" numCol="1" spcCol="274320" anchor="t">
              <a:spAutoFit/>
            </a:bodyPr>
            <a:lstStyle/>
            <a:p>
              <a:pPr marL="456724" indent="-456724" defTabSz="914378">
                <a:buFont typeface="Arial" panose="020B0604020202020204" pitchFamily="34" charset="0"/>
                <a:buChar char="•"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Expand workforce and infrastructure </a:t>
              </a: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the National Suicide Prevention Lifeline's national backup centers, text/chat centers, Spanish language centers, and specialized services for high-risk populations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456724" indent="-456724" defTabSz="914378">
                <a:buFont typeface="Arial" panose="020B0604020202020204" pitchFamily="34" charset="0"/>
                <a:buChar char="•"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Establish local collaborations with 911 (PSAPs) and mobile crisis response stakeholders</a:t>
              </a: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building and maintaining national databases of local resources, create and implement protocols for national centers' coordination of community dispatch for local crisis outreach and emergency services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170974" indent="-170974" defTabSz="914378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rgbClr val="000000">
                    <a:lumMod val="75000"/>
                    <a:lumOff val="25000"/>
                  </a:srgbClr>
                </a:solidFill>
                <a:cs typeface="Times New Roman" panose="02020603050405020304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E8016B5-C116-6C68-50F9-467840090621}"/>
              </a:ext>
            </a:extLst>
          </p:cNvPr>
          <p:cNvGrpSpPr/>
          <p:nvPr/>
        </p:nvGrpSpPr>
        <p:grpSpPr>
          <a:xfrm>
            <a:off x="521503" y="3416130"/>
            <a:ext cx="7798732" cy="2977737"/>
            <a:chOff x="601016" y="2306822"/>
            <a:chExt cx="7798732" cy="297773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A2ECA9A-839C-4594-8566-E10F19A30343}"/>
                </a:ext>
              </a:extLst>
            </p:cNvPr>
            <p:cNvSpPr/>
            <p:nvPr/>
          </p:nvSpPr>
          <p:spPr>
            <a:xfrm>
              <a:off x="601016" y="2306822"/>
              <a:ext cx="7798732" cy="430887"/>
            </a:xfrm>
            <a:prstGeom prst="rect">
              <a:avLst/>
            </a:prstGeom>
            <a:solidFill>
              <a:srgbClr val="5360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8"/>
              <a:endParaRPr lang="en-US" sz="1350">
                <a:solidFill>
                  <a:srgbClr val="FFFFFF"/>
                </a:solidFill>
              </a:endParaRPr>
            </a:p>
          </p:txBody>
        </p:sp>
        <p:sp>
          <p:nvSpPr>
            <p:cNvPr id="11" name="3">
              <a:extLst>
                <a:ext uri="{FF2B5EF4-FFF2-40B4-BE49-F238E27FC236}">
                  <a16:creationId xmlns:a16="http://schemas.microsoft.com/office/drawing/2014/main" id="{34727A49-2063-FD24-0646-933C2EAB9E16}"/>
                </a:ext>
              </a:extLst>
            </p:cNvPr>
            <p:cNvSpPr txBox="1"/>
            <p:nvPr/>
          </p:nvSpPr>
          <p:spPr>
            <a:xfrm>
              <a:off x="744253" y="2414544"/>
              <a:ext cx="7561547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78"/>
              <a:r>
                <a:rPr lang="en-US" sz="1400" b="1" dirty="0">
                  <a:solidFill>
                    <a:schemeClr val="bg1"/>
                  </a:solidFill>
                </a:rPr>
                <a:t>Cooperative Agreements for States and Territories to Build Local 988 Capacity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F2104D8-1563-DE3D-F834-18F592649171}"/>
                </a:ext>
              </a:extLst>
            </p:cNvPr>
            <p:cNvSpPr/>
            <p:nvPr/>
          </p:nvSpPr>
          <p:spPr>
            <a:xfrm>
              <a:off x="601017" y="2845430"/>
              <a:ext cx="7095184" cy="2439129"/>
            </a:xfrm>
            <a:prstGeom prst="rect">
              <a:avLst/>
            </a:prstGeom>
          </p:spPr>
          <p:txBody>
            <a:bodyPr wrap="square" lIns="68580" tIns="34290" rIns="68580" bIns="34290" numCol="1" spcCol="274320" anchor="t">
              <a:spAutoFit/>
            </a:bodyPr>
            <a:lstStyle/>
            <a:p>
              <a:pPr marL="285274" indent="-285274" defTabSz="914378">
                <a:buFont typeface="Arial" panose="020B0604020202020204" pitchFamily="34" charset="0"/>
                <a:buChar char="•"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Improve 988 response by</a:t>
              </a: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:  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742474" lvl="1" indent="-285274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Recruiting, hiring and training local 988/Lifeline centers workforce 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742474" lvl="1" indent="-285274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Unifying 988 response by Lifeline crisis centers across states/territories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742474" lvl="1" indent="-285274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Expanding the crisis center staffing and response structure needed for the successful implementation of 988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285274" indent="-285274" defTabSz="914378">
                <a:buFont typeface="Arial" panose="020B0604020202020204" pitchFamily="34" charset="0"/>
                <a:buChar char="•"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Expectations for grantees</a:t>
              </a: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:  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742474" lvl="1" indent="-285274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Ensure all calls originating in a state/territory first route to a local, regional and/or statewide Lifeline crisis call center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742474" lvl="1" indent="-285274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Improve state/territory response rates to meet minimum key performance indicators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742474" lvl="1" indent="-285274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Increase state/territory support capacity to meet 988 crisis contact demand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170974" indent="-170974" defTabSz="914378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endParaRPr lang="en-US" sz="1400" dirty="0">
                <a:solidFill>
                  <a:srgbClr val="000000">
                    <a:lumMod val="75000"/>
                    <a:lumOff val="25000"/>
                  </a:srgbClr>
                </a:solidFill>
                <a:cs typeface="Times New Roman" panose="020206030504050203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9477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793A8-EE56-B73D-7147-B181AD6FB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Federal Funding (cont.)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BCADC3-12BB-B9E8-7769-C5DF1DE2090B}"/>
              </a:ext>
            </a:extLst>
          </p:cNvPr>
          <p:cNvSpPr/>
          <p:nvPr/>
        </p:nvSpPr>
        <p:spPr>
          <a:xfrm>
            <a:off x="526773" y="1475245"/>
            <a:ext cx="7798732" cy="430887"/>
          </a:xfrm>
          <a:prstGeom prst="rect">
            <a:avLst/>
          </a:prstGeom>
          <a:solidFill>
            <a:srgbClr val="5360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endParaRPr lang="en-US" sz="1350">
              <a:solidFill>
                <a:srgbClr val="FFFFFF"/>
              </a:solidFill>
              <a:latin typeface="Times New Roman" panose="02020603050405020304"/>
            </a:endParaRPr>
          </a:p>
        </p:txBody>
      </p:sp>
      <p:sp>
        <p:nvSpPr>
          <p:cNvPr id="9" name="3">
            <a:extLst>
              <a:ext uri="{FF2B5EF4-FFF2-40B4-BE49-F238E27FC236}">
                <a16:creationId xmlns:a16="http://schemas.microsoft.com/office/drawing/2014/main" id="{1332A14F-9347-8160-708E-1E5DD01CB1C7}"/>
              </a:ext>
            </a:extLst>
          </p:cNvPr>
          <p:cNvSpPr txBox="1"/>
          <p:nvPr/>
        </p:nvSpPr>
        <p:spPr>
          <a:xfrm>
            <a:off x="670010" y="1582967"/>
            <a:ext cx="7561547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78"/>
            <a:r>
              <a:rPr lang="en-US" sz="1400" b="1" dirty="0">
                <a:solidFill>
                  <a:schemeClr val="bg1"/>
                </a:solidFill>
              </a:rPr>
              <a:t>CMS Mobile Crisis Intervention State Planning Grants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1EA027-960E-9154-FE1B-F866E12E122C}"/>
              </a:ext>
            </a:extLst>
          </p:cNvPr>
          <p:cNvSpPr/>
          <p:nvPr/>
        </p:nvSpPr>
        <p:spPr>
          <a:xfrm>
            <a:off x="526774" y="2013855"/>
            <a:ext cx="7095184" cy="1146468"/>
          </a:xfrm>
          <a:prstGeom prst="rect">
            <a:avLst/>
          </a:prstGeom>
        </p:spPr>
        <p:txBody>
          <a:bodyPr wrap="square" lIns="68580" tIns="34290" rIns="68580" bIns="34290" numCol="1" spcCol="274320" anchor="t">
            <a:spAutoFit/>
          </a:bodyPr>
          <a:lstStyle/>
          <a:p>
            <a:pPr marL="170974" indent="-170974" defTabSz="914378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State Medicaid agencies will: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  <a:p>
            <a:pPr marL="628174" lvl="1" indent="-170974" defTabSz="91437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Assess community needs and develop programs for community crisis intervention services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  <a:p>
            <a:pPr marL="628174" lvl="1" indent="-170974" defTabSz="91437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Integrate community-based mobile crisis intervention services into their Medicaid programs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FFDC63D-536B-D463-5F0C-9783A9CBD211}"/>
              </a:ext>
            </a:extLst>
          </p:cNvPr>
          <p:cNvSpPr/>
          <p:nvPr/>
        </p:nvSpPr>
        <p:spPr>
          <a:xfrm>
            <a:off x="523693" y="3271520"/>
            <a:ext cx="7798732" cy="430887"/>
          </a:xfrm>
          <a:prstGeom prst="rect">
            <a:avLst/>
          </a:prstGeom>
          <a:solidFill>
            <a:srgbClr val="5360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endParaRPr lang="en-US" sz="1350">
              <a:solidFill>
                <a:srgbClr val="FFFFFF"/>
              </a:solidFill>
              <a:latin typeface="Times New Roman" panose="02020603050405020304"/>
            </a:endParaRPr>
          </a:p>
        </p:txBody>
      </p:sp>
      <p:sp>
        <p:nvSpPr>
          <p:cNvPr id="12" name="3">
            <a:extLst>
              <a:ext uri="{FF2B5EF4-FFF2-40B4-BE49-F238E27FC236}">
                <a16:creationId xmlns:a16="http://schemas.microsoft.com/office/drawing/2014/main" id="{46AF2CF2-8438-0D9D-E19C-6FE86C376A08}"/>
              </a:ext>
            </a:extLst>
          </p:cNvPr>
          <p:cNvSpPr txBox="1"/>
          <p:nvPr/>
        </p:nvSpPr>
        <p:spPr>
          <a:xfrm>
            <a:off x="655145" y="3379242"/>
            <a:ext cx="7561547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78"/>
            <a:r>
              <a:rPr lang="en-US" sz="1400" b="1" dirty="0">
                <a:solidFill>
                  <a:schemeClr val="bg1"/>
                </a:solidFill>
              </a:rPr>
              <a:t>FMAP for Community-Based Mobile Crisis Intervention Services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6C5178-BCDE-69C2-6BCF-3E548C6C5D9C}"/>
              </a:ext>
            </a:extLst>
          </p:cNvPr>
          <p:cNvSpPr txBox="1"/>
          <p:nvPr/>
        </p:nvSpPr>
        <p:spPr>
          <a:xfrm>
            <a:off x="526773" y="3874905"/>
            <a:ext cx="7737833" cy="1361911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marL="170974" indent="-170974" defTabSz="914378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Components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  <a:p>
            <a:pPr marL="628174" lvl="1" indent="-170974" defTabSz="91437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Regional or statewide crisis call centers coordinating in real time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  <a:p>
            <a:pPr marL="628174" lvl="1" indent="-170974" defTabSz="91437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Centrally deployed, multi-disciplinary 24/7 mobile crisis teams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  <a:p>
            <a:pPr marL="628174" lvl="1" indent="-170974" defTabSz="91437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23-hour crisis receiving and stabilization programs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  <a:p>
            <a:pPr marL="170974" indent="-170974" defTabSz="91437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Enhances training, transportation options, and telehealth 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  <a:p>
            <a:pPr marL="170974" indent="-170974" defTabSz="91437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Highlights role of CCBHCs in Crisis systems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10145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B8A0C-9AB9-44F6-C710-2D07E90D6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Introduced Funding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2FB43A5-3C0E-0198-2EF0-67F422A25DF0}"/>
              </a:ext>
            </a:extLst>
          </p:cNvPr>
          <p:cNvGrpSpPr/>
          <p:nvPr/>
        </p:nvGrpSpPr>
        <p:grpSpPr>
          <a:xfrm>
            <a:off x="387819" y="1690689"/>
            <a:ext cx="8368364" cy="4179708"/>
            <a:chOff x="387818" y="1653177"/>
            <a:chExt cx="8368364" cy="417970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13546D5-669F-2951-6855-AE5D1302960E}"/>
                </a:ext>
              </a:extLst>
            </p:cNvPr>
            <p:cNvSpPr/>
            <p:nvPr/>
          </p:nvSpPr>
          <p:spPr>
            <a:xfrm>
              <a:off x="387818" y="1653177"/>
              <a:ext cx="4184181" cy="470698"/>
            </a:xfrm>
            <a:prstGeom prst="rect">
              <a:avLst/>
            </a:prstGeom>
            <a:solidFill>
              <a:srgbClr val="EA5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8"/>
              <a:r>
                <a:rPr lang="en-US" sz="1400" b="1" dirty="0">
                  <a:solidFill>
                    <a:srgbClr val="FFFFFF"/>
                  </a:solidFill>
                </a:rPr>
                <a:t>988 Implementation Act of 2022 (H.R.7116)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111E818-0086-9C32-B96E-1D41F0B9A25B}"/>
                </a:ext>
              </a:extLst>
            </p:cNvPr>
            <p:cNvSpPr/>
            <p:nvPr/>
          </p:nvSpPr>
          <p:spPr>
            <a:xfrm>
              <a:off x="4572001" y="1653177"/>
              <a:ext cx="4184181" cy="470698"/>
            </a:xfrm>
            <a:prstGeom prst="rect">
              <a:avLst/>
            </a:prstGeom>
            <a:solidFill>
              <a:srgbClr val="5360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8"/>
              <a:r>
                <a:rPr lang="en-US" sz="1400" b="1" dirty="0">
                  <a:solidFill>
                    <a:srgbClr val="FFFFFF"/>
                  </a:solidFill>
                </a:rPr>
                <a:t>988 and Parity Assistance Act of 2022 (H.R.7232)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80A3B3D-91BC-91EC-4915-B4137951CED8}"/>
                </a:ext>
              </a:extLst>
            </p:cNvPr>
            <p:cNvSpPr/>
            <p:nvPr/>
          </p:nvSpPr>
          <p:spPr>
            <a:xfrm>
              <a:off x="4731025" y="2316540"/>
              <a:ext cx="3886198" cy="3300904"/>
            </a:xfrm>
            <a:prstGeom prst="rect">
              <a:avLst/>
            </a:prstGeom>
          </p:spPr>
          <p:txBody>
            <a:bodyPr wrap="square" lIns="0" tIns="34290" rIns="0" bIns="34290" anchor="t">
              <a:spAutoFit/>
            </a:bodyPr>
            <a:lstStyle/>
            <a:p>
              <a:pPr marL="256699" indent="-256699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Authorizes grant funding dedicated to states for implementation of mental health and substance use parity enforcement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256699" indent="-256699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Dedicates resources for regional and local call centers, mobile crisis response teams and crisis centers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256699" indent="-256699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Invests in crisis workforce development through training and scholarship opportunities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256699" indent="-256699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Provides for technical assistance to states to implement 9-8-8 and capital development grants for crisis programs and call centers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256699" indent="-256699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Creates in an awareness campaign to ensure Americans know that 9-8-8 is available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256699" indent="-256699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Establishes standards for the crisis care continuum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8C253AD-3F5D-6100-61B7-9665EEE4E355}"/>
                </a:ext>
              </a:extLst>
            </p:cNvPr>
            <p:cNvSpPr/>
            <p:nvPr/>
          </p:nvSpPr>
          <p:spPr>
            <a:xfrm>
              <a:off x="526772" y="2316538"/>
              <a:ext cx="4045227" cy="3516347"/>
            </a:xfrm>
            <a:prstGeom prst="rect">
              <a:avLst/>
            </a:prstGeom>
          </p:spPr>
          <p:txBody>
            <a:bodyPr wrap="square" lIns="0" tIns="34290" rIns="0" bIns="34290" anchor="t">
              <a:spAutoFit/>
            </a:bodyPr>
            <a:lstStyle/>
            <a:p>
              <a:pPr marL="256699" indent="-256699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Calibri" panose="020F0502020204030204" pitchFamily="34" charset="0"/>
                  <a:cs typeface="Times New Roman"/>
                </a:rPr>
                <a:t>Expands the existing ten state Certified Community Behavioral Health Centers (CCBHC) demonstration to permit any state to participate through Medicaid</a:t>
              </a:r>
            </a:p>
            <a:p>
              <a:pPr marL="256699" indent="-256699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Calibri" panose="020F0502020204030204" pitchFamily="34" charset="0"/>
                  <a:cs typeface="Times New Roman"/>
                </a:rPr>
                <a:t>Dedicates resources to support local and regional </a:t>
              </a: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call centers, mobile crisis response teams and crisis centers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256699" indent="-256699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Invests in crisis workforce development through training and scholarship opportunities 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256699" indent="-256699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Provides for technical assistance to states to implement 9-8-8 and capital development grants for crisis programs and call centers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256699" indent="-256699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Creates a campaign to ensure Americans know that 9-8-8 is available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256699" indent="-256699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Requires all health insurance plans to cover crisis services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  <a:p>
              <a:pPr marL="256699" indent="-256699" defTabSz="914378">
                <a:buFont typeface="Arial" panose="020B0604020202020204" pitchFamily="34" charset="0"/>
                <a:buChar char="•"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Establishes standards for the crisis care continuum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8867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C9C7A-3765-03F4-9CB1-A3838A16A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Updates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6EF869-4AAD-8D5C-8544-30C828EEBF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1926" y="1400175"/>
            <a:ext cx="5820142" cy="32751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65FF3DB-5F90-8BE4-153A-5B912891949F}"/>
              </a:ext>
            </a:extLst>
          </p:cNvPr>
          <p:cNvSpPr txBox="1"/>
          <p:nvPr/>
        </p:nvSpPr>
        <p:spPr>
          <a:xfrm>
            <a:off x="526772" y="4765327"/>
            <a:ext cx="80904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12</a:t>
            </a:r>
            <a:r>
              <a:rPr lang="en-US" sz="1400" dirty="0"/>
              <a:t> states passed 988 legislation that included funding (CA, CT, ID, IL, KS, LA, MD, MS, NM, NY, OR, WV)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4</a:t>
            </a:r>
            <a:r>
              <a:rPr lang="en-US" sz="1400" dirty="0"/>
              <a:t> states passed 988 legislation that includes a telecom fee (CO</a:t>
            </a:r>
            <a:r>
              <a:rPr lang="en-US" sz="1400"/>
              <a:t>, NV, </a:t>
            </a:r>
            <a:r>
              <a:rPr lang="en-US" sz="1400" dirty="0"/>
              <a:t>VA, WA)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5</a:t>
            </a:r>
            <a:r>
              <a:rPr lang="en-US" sz="1400" dirty="0"/>
              <a:t> states passed 988 study or trust fund bills (AL, IN, NE, TX, UT)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7</a:t>
            </a:r>
            <a:r>
              <a:rPr lang="en-US" sz="1400" dirty="0"/>
              <a:t> states have legislation pending (CA, MI, MO, NJ, OH, SC, MA)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7</a:t>
            </a:r>
            <a:r>
              <a:rPr lang="en-US" sz="1400" dirty="0"/>
              <a:t> states had legislation that failed (FL, HI, KY, MN, MT, RI, VT)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13</a:t>
            </a:r>
            <a:r>
              <a:rPr lang="en-US" sz="1400" dirty="0"/>
              <a:t> states have not taken any legislative action to support 988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4187361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39967-5A8E-28B5-EB65-F44EB16AB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EA5E29"/>
                </a:solidFill>
              </a:rPr>
              <a:t>How States Can Build CCBHCs into 988 Implementation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6A0FD0-A772-DF1F-8449-DB8080575DBB}"/>
              </a:ext>
            </a:extLst>
          </p:cNvPr>
          <p:cNvSpPr/>
          <p:nvPr/>
        </p:nvSpPr>
        <p:spPr>
          <a:xfrm>
            <a:off x="651850" y="2783406"/>
            <a:ext cx="2303703" cy="2093394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  <a:effectLst>
            <a:outerShdw blurRad="50800" dist="38100" dir="2700000" sx="102000" sy="102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98021" rIns="558503" bIns="198021" numCol="1" spcCol="1270" anchor="t" anchorCtr="0">
            <a:noAutofit/>
          </a:bodyPr>
          <a:lstStyle/>
          <a:p>
            <a:pPr marL="285743" lvl="1" indent="-285743" defTabSz="124456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en-US" sz="28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/>
            </a:endParaRPr>
          </a:p>
          <a:p>
            <a:pPr marL="285743" lvl="1" indent="-285743" defTabSz="124456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en-US" sz="28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328A41C-BC7D-2F7F-89F4-A6F027D0DB24}"/>
              </a:ext>
            </a:extLst>
          </p:cNvPr>
          <p:cNvGrpSpPr/>
          <p:nvPr/>
        </p:nvGrpSpPr>
        <p:grpSpPr>
          <a:xfrm>
            <a:off x="387819" y="2460826"/>
            <a:ext cx="1086174" cy="1083648"/>
            <a:chOff x="381000" y="1518727"/>
            <a:chExt cx="1490434" cy="148696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F3B1170-E25B-402C-4C37-CE71F5878031}"/>
                </a:ext>
              </a:extLst>
            </p:cNvPr>
            <p:cNvSpPr/>
            <p:nvPr/>
          </p:nvSpPr>
          <p:spPr>
            <a:xfrm>
              <a:off x="381000" y="1518727"/>
              <a:ext cx="1490434" cy="1486968"/>
            </a:xfrm>
            <a:prstGeom prst="ellipse">
              <a:avLst/>
            </a:prstGeom>
            <a:solidFill>
              <a:srgbClr val="064F8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8280" tIns="121130" rIns="178280" bIns="121130" numCol="1" spcCol="1270" anchor="ctr" anchorCtr="0">
              <a:noAutofit/>
            </a:bodyPr>
            <a:lstStyle/>
            <a:p>
              <a:pPr algn="ctr" defTabSz="133346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800" b="1">
                <a:solidFill>
                  <a:srgbClr val="004D8F"/>
                </a:solidFill>
                <a:latin typeface="Times New Roman" panose="02020603050405020304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3FF5589-3189-CA71-3E15-1C03CEC58167}"/>
                </a:ext>
              </a:extLst>
            </p:cNvPr>
            <p:cNvSpPr/>
            <p:nvPr/>
          </p:nvSpPr>
          <p:spPr>
            <a:xfrm>
              <a:off x="470897" y="1608415"/>
              <a:ext cx="1310640" cy="13075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8280" tIns="121130" rIns="178280" bIns="121130" numCol="1" spcCol="1270" anchor="ctr" anchorCtr="0">
              <a:noAutofit/>
            </a:bodyPr>
            <a:lstStyle/>
            <a:p>
              <a:pPr algn="ctr" defTabSz="133346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800" b="1" dirty="0">
                  <a:solidFill>
                    <a:srgbClr val="064F80"/>
                  </a:solidFill>
                  <a:latin typeface="Times New Roman" panose="02020603050405020304"/>
                </a:rPr>
                <a:t>1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C85EE16-3C49-E65E-0FDA-1E60E9048E10}"/>
              </a:ext>
            </a:extLst>
          </p:cNvPr>
          <p:cNvSpPr/>
          <p:nvPr/>
        </p:nvSpPr>
        <p:spPr>
          <a:xfrm>
            <a:off x="821252" y="3713425"/>
            <a:ext cx="1964899" cy="618696"/>
          </a:xfrm>
          <a:prstGeom prst="rect">
            <a:avLst/>
          </a:prstGeom>
        </p:spPr>
        <p:txBody>
          <a:bodyPr wrap="square" lIns="0" rIns="0" anchor="t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sz="1400" dirty="0"/>
              <a:t>CCBHCs as 988 call centers</a:t>
            </a:r>
          </a:p>
          <a:p>
            <a:pPr defTabSz="914378">
              <a:lnSpc>
                <a:spcPct val="150000"/>
              </a:lnSpc>
            </a:pPr>
            <a:endParaRPr lang="en-US" sz="1000" dirty="0">
              <a:solidFill>
                <a:srgbClr val="000000">
                  <a:lumMod val="75000"/>
                  <a:lumOff val="25000"/>
                </a:srgbClr>
              </a:solidFill>
              <a:latin typeface="Times New Roman" panose="02020603050405020304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BC0896-A99C-6705-C3EC-29D6BB66ED49}"/>
              </a:ext>
            </a:extLst>
          </p:cNvPr>
          <p:cNvCxnSpPr/>
          <p:nvPr/>
        </p:nvCxnSpPr>
        <p:spPr>
          <a:xfrm>
            <a:off x="930907" y="3535929"/>
            <a:ext cx="150983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195B1167-D306-BF21-A948-2F9EEA7453B1}"/>
              </a:ext>
            </a:extLst>
          </p:cNvPr>
          <p:cNvSpPr/>
          <p:nvPr/>
        </p:nvSpPr>
        <p:spPr>
          <a:xfrm>
            <a:off x="3552164" y="2783406"/>
            <a:ext cx="2303703" cy="2093394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  <a:effectLst>
            <a:outerShdw blurRad="50800" dist="38100" dir="2700000" sx="102000" sy="102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98021" rIns="558503" bIns="198021" numCol="1" spcCol="1270" anchor="t" anchorCtr="0">
            <a:noAutofit/>
          </a:bodyPr>
          <a:lstStyle/>
          <a:p>
            <a:pPr marL="285743" lvl="1" indent="-285743" defTabSz="124456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en-US" sz="28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/>
            </a:endParaRPr>
          </a:p>
          <a:p>
            <a:pPr marL="285743" lvl="1" indent="-285743" defTabSz="124456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en-US" sz="28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9F81BB9-26B6-974B-4A72-7C4933510EB8}"/>
              </a:ext>
            </a:extLst>
          </p:cNvPr>
          <p:cNvGrpSpPr/>
          <p:nvPr/>
        </p:nvGrpSpPr>
        <p:grpSpPr>
          <a:xfrm>
            <a:off x="3288134" y="2460826"/>
            <a:ext cx="1086174" cy="1083648"/>
            <a:chOff x="381000" y="1518727"/>
            <a:chExt cx="1490434" cy="1486968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BE1884E-CA71-484A-4AD0-35F339F37676}"/>
                </a:ext>
              </a:extLst>
            </p:cNvPr>
            <p:cNvSpPr/>
            <p:nvPr/>
          </p:nvSpPr>
          <p:spPr>
            <a:xfrm>
              <a:off x="381000" y="1518727"/>
              <a:ext cx="1490434" cy="1486968"/>
            </a:xfrm>
            <a:prstGeom prst="ellipse">
              <a:avLst/>
            </a:prstGeom>
            <a:solidFill>
              <a:srgbClr val="EA5E29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8280" tIns="121130" rIns="178280" bIns="121130" numCol="1" spcCol="1270" anchor="ctr" anchorCtr="0">
              <a:noAutofit/>
            </a:bodyPr>
            <a:lstStyle/>
            <a:p>
              <a:pPr algn="ctr" defTabSz="133346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800" b="1">
                <a:solidFill>
                  <a:srgbClr val="004D8F"/>
                </a:solidFill>
                <a:latin typeface="Times New Roman" panose="02020603050405020304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F41A97B-3FA8-6FF5-23C8-C59CFEBFA83E}"/>
                </a:ext>
              </a:extLst>
            </p:cNvPr>
            <p:cNvSpPr/>
            <p:nvPr/>
          </p:nvSpPr>
          <p:spPr>
            <a:xfrm>
              <a:off x="470897" y="1608415"/>
              <a:ext cx="1310640" cy="13075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8280" tIns="121130" rIns="178280" bIns="121130" numCol="1" spcCol="1270" anchor="ctr" anchorCtr="0">
              <a:noAutofit/>
            </a:bodyPr>
            <a:lstStyle/>
            <a:p>
              <a:pPr algn="ctr" defTabSz="133346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800" b="1" dirty="0">
                  <a:solidFill>
                    <a:srgbClr val="EA5E29"/>
                  </a:solidFill>
                  <a:latin typeface="Times New Roman" panose="02020603050405020304"/>
                </a:rPr>
                <a:t>2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5AFA3658-1B07-6384-6E26-0B0675EEFD0D}"/>
              </a:ext>
            </a:extLst>
          </p:cNvPr>
          <p:cNvSpPr/>
          <p:nvPr/>
        </p:nvSpPr>
        <p:spPr>
          <a:xfrm>
            <a:off x="3721567" y="3713424"/>
            <a:ext cx="2134300" cy="1265026"/>
          </a:xfrm>
          <a:prstGeom prst="rect">
            <a:avLst/>
          </a:prstGeom>
        </p:spPr>
        <p:txBody>
          <a:bodyPr wrap="square" lIns="0" rIns="0" anchor="t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sz="1400" dirty="0"/>
              <a:t>CCBHCs as providers of crisis support services not provided by 988 call centers</a:t>
            </a:r>
          </a:p>
          <a:p>
            <a:pPr defTabSz="914378">
              <a:lnSpc>
                <a:spcPct val="150000"/>
              </a:lnSpc>
            </a:pPr>
            <a:endParaRPr lang="en-US" sz="1000" dirty="0">
              <a:solidFill>
                <a:srgbClr val="000000">
                  <a:lumMod val="75000"/>
                  <a:lumOff val="25000"/>
                </a:srgbClr>
              </a:solidFill>
              <a:latin typeface="Times New Roman" panose="02020603050405020304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0CA0FD6-F9CD-A0C1-A421-B017E0EF2445}"/>
              </a:ext>
            </a:extLst>
          </p:cNvPr>
          <p:cNvCxnSpPr/>
          <p:nvPr/>
        </p:nvCxnSpPr>
        <p:spPr>
          <a:xfrm>
            <a:off x="3831222" y="3535929"/>
            <a:ext cx="1509839" cy="0"/>
          </a:xfrm>
          <a:prstGeom prst="line">
            <a:avLst/>
          </a:prstGeom>
          <a:ln w="12700">
            <a:solidFill>
              <a:srgbClr val="EA5E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FCDBD5C6-53B4-0635-76B4-FD71440F0331}"/>
              </a:ext>
            </a:extLst>
          </p:cNvPr>
          <p:cNvSpPr/>
          <p:nvPr/>
        </p:nvSpPr>
        <p:spPr>
          <a:xfrm>
            <a:off x="6452480" y="2783406"/>
            <a:ext cx="2303703" cy="2093394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  <a:effectLst>
            <a:outerShdw blurRad="50800" dist="38100" dir="2700000" sx="102000" sy="102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98021" rIns="558503" bIns="198021" numCol="1" spcCol="1270" anchor="t" anchorCtr="0">
            <a:noAutofit/>
          </a:bodyPr>
          <a:lstStyle/>
          <a:p>
            <a:pPr marL="285743" lvl="1" indent="-285743" defTabSz="124456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en-US" sz="28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/>
            </a:endParaRPr>
          </a:p>
          <a:p>
            <a:pPr marL="285743" lvl="1" indent="-285743" defTabSz="1244569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en-US" sz="28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27AA9EE-7713-D35A-670B-C7B9BC3567DB}"/>
              </a:ext>
            </a:extLst>
          </p:cNvPr>
          <p:cNvGrpSpPr/>
          <p:nvPr/>
        </p:nvGrpSpPr>
        <p:grpSpPr>
          <a:xfrm>
            <a:off x="6188449" y="2460826"/>
            <a:ext cx="1086174" cy="1083648"/>
            <a:chOff x="381000" y="1518727"/>
            <a:chExt cx="1490434" cy="1486968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34210D4-7DEF-772D-170A-B065B8A34A34}"/>
                </a:ext>
              </a:extLst>
            </p:cNvPr>
            <p:cNvSpPr/>
            <p:nvPr/>
          </p:nvSpPr>
          <p:spPr>
            <a:xfrm>
              <a:off x="381000" y="1518727"/>
              <a:ext cx="1490434" cy="1486968"/>
            </a:xfrm>
            <a:prstGeom prst="ellipse">
              <a:avLst/>
            </a:prstGeom>
            <a:solidFill>
              <a:srgbClr val="53605F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8280" tIns="121130" rIns="178280" bIns="121130" numCol="1" spcCol="1270" anchor="ctr" anchorCtr="0">
              <a:noAutofit/>
            </a:bodyPr>
            <a:lstStyle/>
            <a:p>
              <a:pPr algn="ctr" defTabSz="133346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800" b="1">
                <a:solidFill>
                  <a:srgbClr val="004D8F"/>
                </a:solidFill>
                <a:latin typeface="Times New Roman" panose="02020603050405020304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57FE37C-CFEE-BD64-340C-7CD27DCB60D1}"/>
                </a:ext>
              </a:extLst>
            </p:cNvPr>
            <p:cNvSpPr/>
            <p:nvPr/>
          </p:nvSpPr>
          <p:spPr>
            <a:xfrm>
              <a:off x="470897" y="1608415"/>
              <a:ext cx="1310640" cy="13075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8280" tIns="121130" rIns="178280" bIns="121130" numCol="1" spcCol="1270" anchor="ctr" anchorCtr="0">
              <a:noAutofit/>
            </a:bodyPr>
            <a:lstStyle/>
            <a:p>
              <a:pPr algn="ctr" defTabSz="133346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800" b="1" dirty="0">
                  <a:solidFill>
                    <a:srgbClr val="53605F"/>
                  </a:solidFill>
                  <a:latin typeface="Times New Roman" panose="02020603050405020304"/>
                </a:rPr>
                <a:t>3</a:t>
              </a: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E750AB5C-90CF-7F6B-B6C9-B897C5023738}"/>
              </a:ext>
            </a:extLst>
          </p:cNvPr>
          <p:cNvSpPr/>
          <p:nvPr/>
        </p:nvSpPr>
        <p:spPr>
          <a:xfrm>
            <a:off x="6621882" y="3713425"/>
            <a:ext cx="1964899" cy="1265026"/>
          </a:xfrm>
          <a:prstGeom prst="rect">
            <a:avLst/>
          </a:prstGeom>
        </p:spPr>
        <p:txBody>
          <a:bodyPr wrap="square" lIns="0" rIns="0" anchor="t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sz="1400" dirty="0"/>
              <a:t>CCBHCs as referral partners for post-crisis or non-urgent needs</a:t>
            </a:r>
          </a:p>
          <a:p>
            <a:pPr defTabSz="914378">
              <a:lnSpc>
                <a:spcPct val="150000"/>
              </a:lnSpc>
            </a:pPr>
            <a:endParaRPr lang="en-US" sz="1000" dirty="0">
              <a:solidFill>
                <a:srgbClr val="000000">
                  <a:lumMod val="75000"/>
                  <a:lumOff val="25000"/>
                </a:srgbClr>
              </a:solidFill>
              <a:latin typeface="Times New Roman" panose="02020603050405020304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DC3D650-752B-ECA4-1FAB-10B4040E485D}"/>
              </a:ext>
            </a:extLst>
          </p:cNvPr>
          <p:cNvCxnSpPr/>
          <p:nvPr/>
        </p:nvCxnSpPr>
        <p:spPr>
          <a:xfrm>
            <a:off x="6731537" y="3535929"/>
            <a:ext cx="1509839" cy="0"/>
          </a:xfrm>
          <a:prstGeom prst="line">
            <a:avLst/>
          </a:prstGeom>
          <a:ln w="12700">
            <a:solidFill>
              <a:srgbClr val="5360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280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B1A04-44A6-57B8-5785-F1B1B1F13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CCBHCs participating in the Suicide Prevention Lifeline Network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10B51-24FD-F16A-06F8-01A8D08BF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Guam Behavioral Health and Wellness Center, </a:t>
            </a:r>
            <a:r>
              <a:rPr lang="en-US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Tamuing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GU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COMCARE of </a:t>
            </a:r>
            <a:r>
              <a:rPr lang="en-US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Sedwick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County, Wichita, KS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Mountain Comprehensive Care Center, </a:t>
            </a:r>
            <a:r>
              <a:rPr lang="en-US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Prestonburg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KY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Seven Counties Louisville, KY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Macomb County Community Mental Health, Clinton Township, MI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Network 180, Grand Rapids, MI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Compass Health, Clinton MO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Western Montana Mental Health, Missoula, MT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Rutgers University Behavioral Health Care, Piscataway Township, NJ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Nord Center, Lorain, OH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Family and Children’s Services, Inc., Tulsa, OK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Centerstone of Tennessee, Nashville, TN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Integral Care, Austin, TX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Emergence Health Network, El Paso, TX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MHMR of Tarrant County, Fort Worth, TX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Harris Center, Houston, TX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24486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57ECB-887E-4455-F825-4959E7381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FCC Geolocation Forum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E64A98-44A6-7ACC-A54B-59709631B65A}"/>
              </a:ext>
            </a:extLst>
          </p:cNvPr>
          <p:cNvSpPr txBox="1"/>
          <p:nvPr/>
        </p:nvSpPr>
        <p:spPr>
          <a:xfrm>
            <a:off x="526773" y="1179306"/>
            <a:ext cx="7563677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/>
              <a:t>Calls will be routed based on the caller’s area code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b="1" dirty="0"/>
              <a:t>Concern</a:t>
            </a:r>
            <a:r>
              <a:rPr lang="en-US" sz="1700" dirty="0"/>
              <a:t>: area codes often do not match the caller’s physical location</a:t>
            </a:r>
          </a:p>
          <a:p>
            <a:r>
              <a:rPr lang="en-US" sz="1700" dirty="0"/>
              <a:t>Many stakeholders acknowledged that geolocation can save lives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b="1" dirty="0"/>
              <a:t>Concerns</a:t>
            </a:r>
            <a:r>
              <a:rPr lang="en-US" sz="1700" dirty="0"/>
              <a:t>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700" dirty="0"/>
              <a:t>Forced and unwanted interventions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700" dirty="0"/>
              <a:t>Legal/political risks, </a:t>
            </a:r>
            <a:r>
              <a:rPr lang="en-US" sz="1700" dirty="0" err="1"/>
              <a:t>ie</a:t>
            </a:r>
            <a:r>
              <a:rPr lang="en-US" sz="1700" dirty="0"/>
              <a:t>. trans youth callers parents reported to state agency, undocumented immigrants, etc.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700" dirty="0"/>
              <a:t>Historical biases affecting specific communities </a:t>
            </a:r>
          </a:p>
          <a:p>
            <a:r>
              <a:rPr lang="en-US" sz="1700" b="1" dirty="0"/>
              <a:t>Options presented</a:t>
            </a:r>
            <a:r>
              <a:rPr lang="en-US" sz="1700" dirty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Disclose that calls will be traced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Caller consent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Only use geolocation on specific calls or limit access to the data</a:t>
            </a:r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737B68-20FD-905F-2414-EF71DCF91ADD}"/>
              </a:ext>
            </a:extLst>
          </p:cNvPr>
          <p:cNvSpPr txBox="1"/>
          <p:nvPr/>
        </p:nvSpPr>
        <p:spPr>
          <a:xfrm>
            <a:off x="-2" y="4516881"/>
            <a:ext cx="9143999" cy="877163"/>
          </a:xfrm>
          <a:prstGeom prst="rect">
            <a:avLst/>
          </a:prstGeom>
          <a:solidFill>
            <a:srgbClr val="53605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</a:rPr>
              <a:t>Recommended Next Steps: </a:t>
            </a:r>
          </a:p>
          <a:p>
            <a:r>
              <a:rPr lang="en-US" sz="1700" dirty="0">
                <a:solidFill>
                  <a:schemeClr val="bg1"/>
                </a:solidFill>
              </a:rPr>
              <a:t>Convene multi-stakeholder advisory committee per FCC 988 Geolocation Report recommendation  </a:t>
            </a:r>
          </a:p>
          <a:p>
            <a:endParaRPr lang="en-US" sz="1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330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BE2FE79103C144A1824F3C2D840014" ma:contentTypeVersion="9" ma:contentTypeDescription="Create a new document." ma:contentTypeScope="" ma:versionID="e78ac8f4ab82bf53a511abccacd45302">
  <xsd:schema xmlns:xsd="http://www.w3.org/2001/XMLSchema" xmlns:xs="http://www.w3.org/2001/XMLSchema" xmlns:p="http://schemas.microsoft.com/office/2006/metadata/properties" xmlns:ns2="8a60fc0f-323a-4cb7-9d44-e3852540ec4d" targetNamespace="http://schemas.microsoft.com/office/2006/metadata/properties" ma:root="true" ma:fieldsID="9d0d3a07c547085e2a5e08ef38d3a11b" ns2:_="">
    <xsd:import namespace="8a60fc0f-323a-4cb7-9d44-e3852540ec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60fc0f-323a-4cb7-9d44-e3852540ec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4BCA0A-4322-4874-B212-EF81D0A5A5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60fc0f-323a-4cb7-9d44-e3852540ec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971BD8-AE4E-4E9D-AE0A-4E4BDAF56FF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8ABA54D-412D-49E7-8946-34D0C6F54A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10264</TotalTime>
  <Words>1110</Words>
  <Application>Microsoft Office PowerPoint</Application>
  <PresentationFormat>On-screen Show (4:3)</PresentationFormat>
  <Paragraphs>113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988 Update</vt:lpstr>
      <vt:lpstr>Federal Updates</vt:lpstr>
      <vt:lpstr>PowerPoint Presentation</vt:lpstr>
      <vt:lpstr>Current Federal Funding (cont.)</vt:lpstr>
      <vt:lpstr>Introduced Funding</vt:lpstr>
      <vt:lpstr>State Updates</vt:lpstr>
      <vt:lpstr>How States Can Build CCBHCs into 988 Implementation</vt:lpstr>
      <vt:lpstr>CCBHCs participating in the Suicide Prevention Lifeline Network</vt:lpstr>
      <vt:lpstr>FCC Geolocation Forum </vt:lpstr>
      <vt:lpstr>988 Implementation Guidance Playbooks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Wainwright</dc:creator>
  <cp:lastModifiedBy>Keisha Pitts</cp:lastModifiedBy>
  <cp:revision>12</cp:revision>
  <dcterms:created xsi:type="dcterms:W3CDTF">2021-03-18T16:38:40Z</dcterms:created>
  <dcterms:modified xsi:type="dcterms:W3CDTF">2022-06-11T14:32:43Z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0x0101008EBE2FE79103C144A1824F3C2D840014</vt:lpwstr>
  </property>
</Properties>
</file>