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3758F-F11A-4AE3-A4B5-709487FA28A3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4553C-1FD3-4711-904D-4A781E8E8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8DC1E-CB3B-4C70-BFD8-FE52F0CE51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7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FAB60-2562-4884-9898-AA67B2A47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DC3B1-8CA4-4812-A909-C334BE25D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75109-5AE4-4C48-B864-2B4C2637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8241B-2A64-46DD-86F5-106260E53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18708-B563-45B1-BF6C-8BAF1602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8342-7AFC-430F-B194-601F69B6A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56EF5-50E2-4421-8EBD-B6C521BFF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4DFE4-44EC-4115-A63C-53482EC2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5D0A3-AAD7-446B-8309-1CFB5D22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C5637-D111-4073-8247-AC9225AB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A577C8-6281-4B25-BE51-3F7D081D6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F2F03-F5FF-42AC-B93E-2AA622247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761B9-1D09-40F4-80DF-A467A1C7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C8A6B-1EC8-49C0-A1C2-EC81C959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8EC55-57D5-49CD-B050-6A8E15F2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0047-C119-4BD5-8743-3C81106B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0460B-1CFE-4177-96FA-628C42C60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A6CD9-DD77-451A-BB04-872A3A65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214E6-30E8-4FB9-9269-A1888ECC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58C1B-B023-4ACD-9E39-A87F2C95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9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03AC-DDFE-430C-8914-1DF8E5992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5E04E-38D4-4F75-AC72-A8542979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61862-B4AF-44EE-AD28-FEAA0116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C7B1B-9AA8-4167-91A1-AFA4378C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1AE55-6A30-4D6E-B689-B2557505D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8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B1C7-7899-4E19-A2E3-89A1E42A1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743A8-01D8-486E-A13C-0CF500D6B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EB209-713D-48D2-A73F-2323C9860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69AF7-77C1-4A69-8DEC-537B72A9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445C4-0730-4BB0-9883-2209B2DB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88F76-ADB1-4FD7-94FE-7E87B101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7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5355F-E2B6-40F6-9316-DABDE026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D9C25-4DDD-45D1-92EF-1979B0D99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EF09F-2C04-4E04-9D4A-CC0166096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4D40D-2B16-4D83-B714-E77C4C467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2161A-7DF3-4CAA-B4CC-30B5F90D16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E18E64-00CE-4A9F-88D2-273E0B50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7D332-FE1E-4E46-82E9-BDD869F6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8EF06E-5D7B-4209-BB6B-1AF6CBB7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7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4A6D-3175-41E8-858F-8E8D914C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790D1-9D22-4104-BED7-ABA8130C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68D80-9E4F-45C0-85BD-0623DD94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87857-DB6D-495D-ADE8-3EF3F5CD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8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F1A241-8580-4042-8194-ED307564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C2F12-CEBC-4ACE-BD14-B0461A04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27883-B487-42C0-A792-E45192A9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9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ADB73-4806-4D3F-B31C-F70C8CE9A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0AB5E-A4A6-4A1A-97BD-930A62CE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BD00E-2DF5-440A-9BD9-C2E4BBDC0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FB0CA-CC51-4ADC-8F78-68CDA265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CB6A9-B14E-4EE9-AC1C-A2263302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B19AE-4A9A-4FB6-BB03-3BF0FF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9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D670-C41D-4361-A732-489C07B0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6D5431-54CE-446F-A616-2439CA2A6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06A09-DB79-4782-9A7D-F4CC90B3F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BDA51-76F1-4595-BCDB-060C0534F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AAB4D-A030-4A74-A694-70712800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FF33E-EDC4-46F1-A9CB-353B7052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BA8BE-DDB2-4553-AF78-B28F58DB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5A604-F001-4A98-B219-1F82516B8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4AFBB-032B-4C71-B5CA-385470DE7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688C-A144-4160-A184-DBB7A089E59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DB62B-4C81-42C9-867B-78C21D09E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E6B04-117A-42DB-B36C-17778B8F6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68E3-42A3-4144-813C-A59C11A25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1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D463E-1086-9747-B594-9AB1E1F51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74" y="365126"/>
            <a:ext cx="11062252" cy="648666"/>
          </a:xfrm>
        </p:spPr>
        <p:txBody>
          <a:bodyPr/>
          <a:lstStyle/>
          <a:p>
            <a:r>
              <a:rPr lang="en-US" sz="4000">
                <a:latin typeface="+mj-lt"/>
              </a:rPr>
              <a:t>Breakdown of COVID Supplemental Bills</a:t>
            </a:r>
            <a:endParaRPr lang="en-US" sz="40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A5BB61-8B30-4E5B-A606-9D304E368069}"/>
              </a:ext>
            </a:extLst>
          </p:cNvPr>
          <p:cNvGraphicFramePr>
            <a:graphicFrameLocks noGrp="1"/>
          </p:cNvGraphicFramePr>
          <p:nvPr/>
        </p:nvGraphicFramePr>
        <p:xfrm>
          <a:off x="546101" y="1013792"/>
          <a:ext cx="9131300" cy="484251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521352">
                  <a:extLst>
                    <a:ext uri="{9D8B030D-6E8A-4147-A177-3AD203B41FA5}">
                      <a16:colId xmlns:a16="http://schemas.microsoft.com/office/drawing/2014/main" val="4117456745"/>
                    </a:ext>
                  </a:extLst>
                </a:gridCol>
                <a:gridCol w="1522149">
                  <a:extLst>
                    <a:ext uri="{9D8B030D-6E8A-4147-A177-3AD203B41FA5}">
                      <a16:colId xmlns:a16="http://schemas.microsoft.com/office/drawing/2014/main" val="1781625661"/>
                    </a:ext>
                  </a:extLst>
                </a:gridCol>
                <a:gridCol w="1521352">
                  <a:extLst>
                    <a:ext uri="{9D8B030D-6E8A-4147-A177-3AD203B41FA5}">
                      <a16:colId xmlns:a16="http://schemas.microsoft.com/office/drawing/2014/main" val="2532491160"/>
                    </a:ext>
                  </a:extLst>
                </a:gridCol>
                <a:gridCol w="1522149">
                  <a:extLst>
                    <a:ext uri="{9D8B030D-6E8A-4147-A177-3AD203B41FA5}">
                      <a16:colId xmlns:a16="http://schemas.microsoft.com/office/drawing/2014/main" val="3087728360"/>
                    </a:ext>
                  </a:extLst>
                </a:gridCol>
                <a:gridCol w="1522149">
                  <a:extLst>
                    <a:ext uri="{9D8B030D-6E8A-4147-A177-3AD203B41FA5}">
                      <a16:colId xmlns:a16="http://schemas.microsoft.com/office/drawing/2014/main" val="519140791"/>
                    </a:ext>
                  </a:extLst>
                </a:gridCol>
                <a:gridCol w="1522149">
                  <a:extLst>
                    <a:ext uri="{9D8B030D-6E8A-4147-A177-3AD203B41FA5}">
                      <a16:colId xmlns:a16="http://schemas.microsoft.com/office/drawing/2014/main" val="879734513"/>
                    </a:ext>
                  </a:extLst>
                </a:gridCol>
              </a:tblGrid>
              <a:tr h="807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 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227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CARES Act,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March 2020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227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COVID Supplemental, December 2020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227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FY2021 SAMHSA Appropriations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227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American Rescue Plan, March 2021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227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Deadline for Distribution</a:t>
                      </a:r>
                    </a:p>
                  </a:txBody>
                  <a:tcPr marL="68580" marR="68580" marT="0" marB="0" anchor="ctr">
                    <a:solidFill>
                      <a:srgbClr val="8227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675378"/>
                  </a:ext>
                </a:extLst>
              </a:tr>
              <a:tr h="8070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SAPT Block Grant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---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$1.65 billion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$1.858 billion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$1.5 billion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2025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6592810"/>
                  </a:ext>
                </a:extLst>
              </a:tr>
              <a:tr h="8070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Mental Health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Block Grant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---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$1.65 billion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(</a:t>
                      </a:r>
                      <a:r>
                        <a:rPr lang="en-US" sz="1400" i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half to providers</a:t>
                      </a:r>
                      <a:r>
                        <a:rPr lang="en-US" sz="1400">
                          <a:effectLst/>
                          <a:latin typeface="+mj-lt"/>
                        </a:rPr>
                        <a:t>)</a:t>
                      </a:r>
                      <a:endParaRPr lang="en-US" sz="1600" i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$757 million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>
                          <a:effectLst/>
                          <a:latin typeface="+mj-lt"/>
                        </a:rPr>
                        <a:t>(5% crisis set-aside)</a:t>
                      </a:r>
                      <a:endParaRPr lang="en-US" sz="1600" i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$1.5 billion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2023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2379536"/>
                  </a:ext>
                </a:extLst>
              </a:tr>
              <a:tr h="8070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CCBHC Expansion Grants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$250 million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$600 million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$250 million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$420 million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 until expended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9312131"/>
                  </a:ext>
                </a:extLst>
              </a:tr>
              <a:tr h="8070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Project AWARE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---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$50 million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$107 million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$30 million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 until expended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187886"/>
                  </a:ext>
                </a:extLst>
              </a:tr>
              <a:tr h="8070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Suicide Prevention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$50 million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$50 million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$66 million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(multiple programs)</a:t>
                      </a:r>
                      <a:endParaRPr lang="en-US" sz="1400" i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$20 million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(youth suicide)</a:t>
                      </a:r>
                      <a:endParaRPr lang="en-US" sz="1400" i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 until expended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1750158"/>
                  </a:ext>
                </a:extLst>
              </a:tr>
            </a:tbl>
          </a:graphicData>
        </a:graphic>
      </p:graphicFrame>
      <p:pic>
        <p:nvPicPr>
          <p:cNvPr id="6" name="Picture 4" descr="Democratic Lawmakers Want to Fine Politicians Who Refuse to Wear Masks |  Washingtonian (DC)">
            <a:extLst>
              <a:ext uri="{FF2B5EF4-FFF2-40B4-BE49-F238E27FC236}">
                <a16:creationId xmlns:a16="http://schemas.microsoft.com/office/drawing/2014/main" id="{5AB27507-7859-4275-A2B1-62A9A5B875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t="-3" r="42366" b="1"/>
          <a:stretch/>
        </p:blipFill>
        <p:spPr bwMode="auto">
          <a:xfrm>
            <a:off x="9677400" y="0"/>
            <a:ext cx="2514600" cy="2731615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92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130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Breakdown of COVID Supplemental Bills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Breakdown of COVID Supplemental Bills</dc:title>
  <dc:creator>Malka Berro</dc:creator>
  <cp:lastModifiedBy>Malka Berro</cp:lastModifiedBy>
  <cp:revision>1</cp:revision>
  <dcterms:created xsi:type="dcterms:W3CDTF">2022-02-16T21:31:51Z</dcterms:created>
  <dcterms:modified xsi:type="dcterms:W3CDTF">2022-02-16T21:33:33Z</dcterms:modified>
</cp:coreProperties>
</file>