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835" r:id="rId1"/>
  </p:sldMasterIdLst>
  <p:notesMasterIdLst>
    <p:notesMasterId r:id="rId9"/>
  </p:notesMasterIdLst>
  <p:handoutMasterIdLst>
    <p:handoutMasterId r:id="rId10"/>
  </p:handoutMasterIdLst>
  <p:sldIdLst>
    <p:sldId id="274" r:id="rId2"/>
    <p:sldId id="702" r:id="rId3"/>
    <p:sldId id="758" r:id="rId4"/>
    <p:sldId id="759" r:id="rId5"/>
    <p:sldId id="760" r:id="rId6"/>
    <p:sldId id="761" r:id="rId7"/>
    <p:sldId id="762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A0"/>
    <a:srgbClr val="2584C6"/>
    <a:srgbClr val="230042"/>
    <a:srgbClr val="56B3D4"/>
    <a:srgbClr val="4F2D83"/>
    <a:srgbClr val="44BD49"/>
    <a:srgbClr val="FAA21C"/>
    <a:srgbClr val="2B98D3"/>
    <a:srgbClr val="4BBBEC"/>
    <a:srgbClr val="508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/>
    <p:restoredTop sz="94643"/>
  </p:normalViewPr>
  <p:slideViewPr>
    <p:cSldViewPr snapToGrid="0" snapToObjects="1">
      <p:cViewPr varScale="1">
        <p:scale>
          <a:sx n="82" d="100"/>
          <a:sy n="82" d="100"/>
        </p:scale>
        <p:origin x="144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381A5F-F303-4DCF-98B0-E6209888ED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B16897-A852-4162-9646-A0F017D002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0A7E1B9-3EED-C44C-82AF-80CB9612D9BC}" type="datetimeFigureOut">
              <a:rPr lang="en-US" altLang="en-US"/>
              <a:pPr>
                <a:defRPr/>
              </a:pPr>
              <a:t>4/13/2021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3DDF5-17CE-4A54-BB03-3F67DD4EF6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90B43C-5918-44E4-8666-3C9A7B708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F32CFC0-7D48-B944-9802-2BF7AE744E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08B6D9-399E-4DE4-B000-A8521CAA34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D3132-CD49-4B1B-BB3F-DF8E4B98FE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AADE3690-CBB4-A648-9E93-0EC905B0F65F}" type="datetimeFigureOut">
              <a:rPr lang="en-US" altLang="en-US"/>
              <a:pPr>
                <a:defRPr/>
              </a:pPr>
              <a:t>4/13/2021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9B43E65-E836-480A-A3CB-0F6D3F7D4F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9305222-0DD2-462A-A2A0-271A8C41A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8316B-A6FA-4063-A7C1-5D815AB527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407DA-525D-4404-8836-42CE896F19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F08EFB2-7EAA-F84C-B560-BDB523F49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9989"/>
            <a:ext cx="8229600" cy="445051"/>
          </a:xfrm>
        </p:spPr>
        <p:txBody>
          <a:bodyPr/>
          <a:lstStyle>
            <a:lvl1pPr>
              <a:defRPr>
                <a:solidFill>
                  <a:srgbClr val="0050A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317"/>
            <a:ext cx="8229600" cy="4276726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5pPr>
              <a:defRPr sz="135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60820"/>
            <a:ext cx="8229600" cy="48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91401"/>
            <a:ext cx="8229600" cy="4282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A2D9C7-A799-E647-AF2C-7F3FB30630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5715000"/>
            <a:ext cx="9144000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</p:sldLayoutIdLst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2250" b="1" kern="1200">
          <a:solidFill>
            <a:srgbClr val="0050A0"/>
          </a:solidFill>
          <a:latin typeface="Open Sans"/>
          <a:ea typeface="MS PGothic" pitchFamily="34" charset="-128"/>
          <a:cs typeface="Open Sans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950" kern="1200">
          <a:solidFill>
            <a:schemeClr val="tx1"/>
          </a:solidFill>
          <a:latin typeface="Open Sans"/>
          <a:ea typeface="MS PGothic" pitchFamily="34" charset="-128"/>
          <a:cs typeface="Open Sans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Open Sans"/>
          <a:ea typeface="MS PGothic" pitchFamily="34" charset="-128"/>
          <a:cs typeface="Open Sans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75" kern="1200">
          <a:solidFill>
            <a:schemeClr val="tx1"/>
          </a:solidFill>
          <a:latin typeface="Open Sans"/>
          <a:ea typeface="MS PGothic" pitchFamily="34" charset="-128"/>
          <a:cs typeface="Open Sans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Open Sans"/>
          <a:ea typeface="MS PGothic" pitchFamily="34" charset="-128"/>
          <a:cs typeface="Open Sans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350" kern="1200">
          <a:solidFill>
            <a:schemeClr val="tx1"/>
          </a:solidFill>
          <a:latin typeface="Open Sans"/>
          <a:ea typeface="MS PGothic" pitchFamily="34" charset="-128"/>
          <a:cs typeface="Open San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613BF-58CA-4240-982D-D40734D3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144" y="1713543"/>
            <a:ext cx="8229600" cy="445051"/>
          </a:xfrm>
        </p:spPr>
        <p:txBody>
          <a:bodyPr/>
          <a:lstStyle/>
          <a:p>
            <a:r>
              <a:rPr lang="en-US" sz="4000" dirty="0"/>
              <a:t>Parity Legislation Update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0F75DD-ED99-415D-920B-FF0B371A40C4}"/>
              </a:ext>
            </a:extLst>
          </p:cNvPr>
          <p:cNvSpPr txBox="1"/>
          <p:nvPr/>
        </p:nvSpPr>
        <p:spPr>
          <a:xfrm>
            <a:off x="3641542" y="3285416"/>
            <a:ext cx="18609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April 2021</a:t>
            </a:r>
          </a:p>
        </p:txBody>
      </p:sp>
    </p:spTree>
    <p:extLst>
      <p:ext uri="{BB962C8B-B14F-4D97-AF65-F5344CB8AC3E}">
        <p14:creationId xmlns:p14="http://schemas.microsoft.com/office/powerpoint/2010/main" val="251766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2C0A1-2AC2-4DB5-AB4D-E3774181C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406" y="338024"/>
            <a:ext cx="7123070" cy="724237"/>
          </a:xfrm>
        </p:spPr>
        <p:txBody>
          <a:bodyPr/>
          <a:lstStyle/>
          <a:p>
            <a:r>
              <a:rPr lang="en-US" dirty="0"/>
              <a:t>Major Parity Victory at the End of 116</a:t>
            </a:r>
            <a:r>
              <a:rPr lang="en-US" baseline="30000" dirty="0"/>
              <a:t>th</a:t>
            </a:r>
            <a:r>
              <a:rPr lang="en-US" dirty="0"/>
              <a:t> Congress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40B9F-879B-4243-845B-B734068F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584" y="1458505"/>
            <a:ext cx="7960832" cy="4235125"/>
          </a:xfrm>
        </p:spPr>
        <p:txBody>
          <a:bodyPr/>
          <a:lstStyle/>
          <a:p>
            <a:r>
              <a:rPr lang="en-US" dirty="0"/>
              <a:t>The President signed the Consolidated Appropriations Act (CAA) into law on 12/27/2020</a:t>
            </a:r>
          </a:p>
          <a:p>
            <a:endParaRPr lang="en-US" dirty="0"/>
          </a:p>
          <a:p>
            <a:r>
              <a:rPr lang="en-US" dirty="0"/>
              <a:t>Section 203 of Division BB amended the Mental Health Parity and Addiction Equity Act (federal parity act)</a:t>
            </a:r>
          </a:p>
          <a:p>
            <a:endParaRPr lang="en-US" dirty="0"/>
          </a:p>
          <a:p>
            <a:r>
              <a:rPr lang="en-US" dirty="0"/>
              <a:t>Added new compliance requirements </a:t>
            </a:r>
          </a:p>
          <a:p>
            <a:endParaRPr lang="en-US" dirty="0"/>
          </a:p>
          <a:p>
            <a:r>
              <a:rPr lang="en-US" dirty="0"/>
              <a:t>Added new requirements for federal agencies </a:t>
            </a:r>
          </a:p>
          <a:p>
            <a:endParaRPr lang="en-US" dirty="0"/>
          </a:p>
          <a:p>
            <a:r>
              <a:rPr lang="en-US" dirty="0"/>
              <a:t>Applies to all federally-regulated group health plans and all state-regulated insurers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01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805" y="504905"/>
            <a:ext cx="8243888" cy="360676"/>
          </a:xfrm>
        </p:spPr>
        <p:txBody>
          <a:bodyPr/>
          <a:lstStyle/>
          <a:p>
            <a:r>
              <a:rPr lang="en-US" dirty="0"/>
              <a:t>What are the New Requirements for Insurers and Plans?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394" y="1343270"/>
            <a:ext cx="7863992" cy="3331104"/>
          </a:xfrm>
        </p:spPr>
        <p:txBody>
          <a:bodyPr/>
          <a:lstStyle/>
          <a:p>
            <a:r>
              <a:rPr lang="en-US" dirty="0"/>
              <a:t>All health insurers and all group health plans must perform comparative analyses about how they design and apply </a:t>
            </a:r>
            <a:r>
              <a:rPr lang="en-US" dirty="0" err="1"/>
              <a:t>nonquantitative</a:t>
            </a:r>
            <a:r>
              <a:rPr lang="en-US" dirty="0"/>
              <a:t> treatment limitations (NQTLs)</a:t>
            </a:r>
          </a:p>
          <a:p>
            <a:pPr lvl="1"/>
            <a:r>
              <a:rPr lang="en-US" dirty="0"/>
              <a:t>NQTLs include prior authorization, formulary design, network design, reimbursement rate setting, and many others</a:t>
            </a:r>
          </a:p>
          <a:p>
            <a:pPr lvl="1"/>
            <a:endParaRPr lang="en-US" dirty="0"/>
          </a:p>
          <a:p>
            <a:r>
              <a:rPr lang="en-US" dirty="0"/>
              <a:t>Beginning 02/10/2021 (2 months ago) all insurers and plans must make these comparative analyses available to the federal agencies or states upon request</a:t>
            </a:r>
          </a:p>
          <a:p>
            <a:endParaRPr lang="en-US" dirty="0"/>
          </a:p>
          <a:p>
            <a:r>
              <a:rPr lang="en-US" dirty="0"/>
              <a:t>This means the insurance industry really has to take the law seriously now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25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56" y="467119"/>
            <a:ext cx="8243888" cy="360676"/>
          </a:xfrm>
        </p:spPr>
        <p:txBody>
          <a:bodyPr/>
          <a:lstStyle/>
          <a:p>
            <a:r>
              <a:rPr lang="en-US" sz="2800" dirty="0"/>
              <a:t>New Specifications for Federal 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109" y="1049652"/>
            <a:ext cx="7773289" cy="3679853"/>
          </a:xfrm>
        </p:spPr>
        <p:txBody>
          <a:bodyPr/>
          <a:lstStyle/>
          <a:p>
            <a:r>
              <a:rPr lang="en-US" sz="1800" dirty="0"/>
              <a:t>Federal Departments of Health and Human Services (HHS), Labor (DOL), and Treasury must request the analyses from health plans if:</a:t>
            </a:r>
          </a:p>
          <a:p>
            <a:pPr lvl="1"/>
            <a:r>
              <a:rPr lang="en-US" dirty="0"/>
              <a:t>There’s a complaint</a:t>
            </a:r>
          </a:p>
          <a:p>
            <a:pPr lvl="1"/>
            <a:r>
              <a:rPr lang="en-US" dirty="0"/>
              <a:t>The Departments think there might be noncompliance for some reason</a:t>
            </a:r>
          </a:p>
          <a:p>
            <a:pPr lvl="1"/>
            <a:r>
              <a:rPr lang="en-US" dirty="0"/>
              <a:t>Must request analyses from no fewer than 20 plans each year</a:t>
            </a:r>
          </a:p>
          <a:p>
            <a:pPr lvl="1"/>
            <a:endParaRPr lang="en-US" dirty="0"/>
          </a:p>
          <a:p>
            <a:r>
              <a:rPr lang="en-US" sz="1800" dirty="0"/>
              <a:t>Departments can ask for more information if they don’t think the plan provided a sufficient comparative analysis and plan must provide this additional information</a:t>
            </a:r>
          </a:p>
          <a:p>
            <a:endParaRPr lang="en-US" sz="1800" dirty="0"/>
          </a:p>
          <a:p>
            <a:r>
              <a:rPr lang="en-US" sz="1800" dirty="0"/>
              <a:t>Plans have 45 days to correct violations; if not fixed, every beneficiary of the plan is notified within 7 days</a:t>
            </a:r>
          </a:p>
          <a:p>
            <a:endParaRPr lang="en-US" sz="1800" dirty="0"/>
          </a:p>
          <a:p>
            <a:r>
              <a:rPr lang="en-US" sz="1800" dirty="0"/>
              <a:t>Report to Congress each year about findings </a:t>
            </a:r>
          </a:p>
        </p:txBody>
      </p:sp>
    </p:spTree>
    <p:extLst>
      <p:ext uri="{BB962C8B-B14F-4D97-AF65-F5344CB8AC3E}">
        <p14:creationId xmlns:p14="http://schemas.microsoft.com/office/powerpoint/2010/main" val="3017932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406663"/>
            <a:ext cx="8243888" cy="724237"/>
          </a:xfrm>
        </p:spPr>
        <p:txBody>
          <a:bodyPr/>
          <a:lstStyle/>
          <a:p>
            <a:r>
              <a:rPr lang="en-US" dirty="0"/>
              <a:t>New Federal Compliance Standard Solidifies Existing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325392"/>
            <a:ext cx="8242300" cy="312104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Before this federal legislation was enacted over 20 states had taken a nearly identical approach through either legislative or regulatory means</a:t>
            </a:r>
          </a:p>
          <a:p>
            <a:endParaRPr lang="en-US" dirty="0"/>
          </a:p>
          <a:p>
            <a:r>
              <a:rPr lang="en-US" dirty="0"/>
              <a:t>DOL included this approach in its 2018 Parity Self Compliance Tool and its updated 2020 version</a:t>
            </a:r>
          </a:p>
          <a:p>
            <a:endParaRPr lang="en-US" dirty="0"/>
          </a:p>
          <a:p>
            <a:r>
              <a:rPr lang="en-US" dirty="0"/>
              <a:t>The Departments issued guidance on 4/2 (last week) specifying what is required from plans and insurers under the new law</a:t>
            </a:r>
          </a:p>
          <a:p>
            <a:pPr lvl="1"/>
            <a:r>
              <a:rPr lang="en-US" dirty="0"/>
              <a:t>Guidance reinforced that this was already a “best practice” but now is “required”</a:t>
            </a:r>
          </a:p>
        </p:txBody>
      </p:sp>
    </p:spTree>
    <p:extLst>
      <p:ext uri="{BB962C8B-B14F-4D97-AF65-F5344CB8AC3E}">
        <p14:creationId xmlns:p14="http://schemas.microsoft.com/office/powerpoint/2010/main" val="3499633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6" y="399106"/>
            <a:ext cx="8243888" cy="360676"/>
          </a:xfrm>
        </p:spPr>
        <p:txBody>
          <a:bodyPr/>
          <a:lstStyle/>
          <a:p>
            <a:r>
              <a:rPr lang="en-US" dirty="0"/>
              <a:t>Work in the 117</a:t>
            </a:r>
            <a:r>
              <a:rPr lang="en-US" baseline="30000" dirty="0"/>
              <a:t>th</a:t>
            </a:r>
            <a:r>
              <a:rPr lang="en-US" dirty="0"/>
              <a:t> Congress to Build on this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6" y="759782"/>
            <a:ext cx="7949700" cy="382989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Two-pronged approach in Congress to help implement the new requirements</a:t>
            </a:r>
          </a:p>
          <a:p>
            <a:endParaRPr lang="en-US" dirty="0"/>
          </a:p>
          <a:p>
            <a:r>
              <a:rPr lang="en-US" dirty="0"/>
              <a:t>Legislation to send $50 million in grants to states to collect &amp; review comparative analyses and further investigate when necessary</a:t>
            </a:r>
          </a:p>
          <a:p>
            <a:pPr lvl="1"/>
            <a:r>
              <a:rPr lang="en-US" dirty="0"/>
              <a:t>Puts more money into an existing grant program that was used in 2017-18 to implement parity</a:t>
            </a:r>
          </a:p>
          <a:p>
            <a:pPr lvl="1"/>
            <a:r>
              <a:rPr lang="en-US" dirty="0"/>
              <a:t>Rep. Cardenas and Sen. Murphy have agreed to sponsor, looking for R original cosponsors</a:t>
            </a:r>
            <a:r>
              <a:rPr lang="mr-IN" dirty="0"/>
              <a:t>…</a:t>
            </a:r>
            <a:r>
              <a:rPr lang="en-US" dirty="0"/>
              <a:t>several interested</a:t>
            </a:r>
          </a:p>
          <a:p>
            <a:pPr lvl="1"/>
            <a:endParaRPr lang="en-US" dirty="0"/>
          </a:p>
          <a:p>
            <a:r>
              <a:rPr lang="en-US" dirty="0"/>
              <a:t>$25 million appropriation to DOL to implement new requirements &amp; general enforcement</a:t>
            </a:r>
          </a:p>
          <a:p>
            <a:pPr lvl="1"/>
            <a:r>
              <a:rPr lang="en-US" dirty="0"/>
              <a:t>Reps. Courtney and Porter are circulating dear colleague to send to the appropriators - Deadline: 4/21</a:t>
            </a:r>
          </a:p>
          <a:p>
            <a:pPr marL="17264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396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926" y="467119"/>
            <a:ext cx="8243888" cy="360676"/>
          </a:xfrm>
        </p:spPr>
        <p:txBody>
          <a:bodyPr/>
          <a:lstStyle/>
          <a:p>
            <a:r>
              <a:rPr lang="en-US" dirty="0"/>
              <a:t>Additional Parity Focus in 117</a:t>
            </a:r>
            <a:r>
              <a:rPr lang="en-US" baseline="30000" dirty="0"/>
              <a:t>th</a:t>
            </a:r>
            <a:r>
              <a:rPr lang="en-US" dirty="0"/>
              <a:t> Congress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28" y="1428277"/>
            <a:ext cx="8093097" cy="296704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The Parity Enforcement Act (H.R. 1364) has been reintroduced</a:t>
            </a:r>
          </a:p>
          <a:p>
            <a:endParaRPr lang="en-US" dirty="0"/>
          </a:p>
          <a:p>
            <a:r>
              <a:rPr lang="en-US" dirty="0"/>
              <a:t>Would allow DOL to impose civil monetary penalty on plans and insurers for violating the federal parity act</a:t>
            </a:r>
          </a:p>
          <a:p>
            <a:pPr lvl="1"/>
            <a:r>
              <a:rPr lang="en-US" dirty="0"/>
              <a:t>Capped at $500k unless violation is “willful”</a:t>
            </a:r>
          </a:p>
          <a:p>
            <a:pPr lvl="1"/>
            <a:endParaRPr lang="en-US" dirty="0"/>
          </a:p>
          <a:p>
            <a:r>
              <a:rPr lang="en-US" dirty="0"/>
              <a:t>This was originally offered as an amendment to the SUPPORT Act in 2018 by Sen. Murphy but died on a party-line vote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3141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4A2C3C1D-C19B-C24E-B0F5-7F5041130DD1}" vid="{B69ED194-2CF3-2540-9709-EB916AD870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Custom Design</Template>
  <TotalTime>349</TotalTime>
  <Words>527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Open Sans</vt:lpstr>
      <vt:lpstr>Custom Design</vt:lpstr>
      <vt:lpstr>Parity Legislation Update</vt:lpstr>
      <vt:lpstr>Major Parity Victory at the End of 116th Congress</vt:lpstr>
      <vt:lpstr>What are the New Requirements for Insurers and Plans?</vt:lpstr>
      <vt:lpstr>New Specifications for Federal Agencies</vt:lpstr>
      <vt:lpstr>New Federal Compliance Standard Solidifies Existing Approach</vt:lpstr>
      <vt:lpstr>Work in the 117th Congress to Build on this Success</vt:lpstr>
      <vt:lpstr>Additional Parity Focus in 117th Congress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Petty</dc:creator>
  <cp:lastModifiedBy>Neal Comstock</cp:lastModifiedBy>
  <cp:revision>47</cp:revision>
  <dcterms:created xsi:type="dcterms:W3CDTF">2018-07-26T18:29:32Z</dcterms:created>
  <dcterms:modified xsi:type="dcterms:W3CDTF">2021-04-13T15:12:21Z</dcterms:modified>
</cp:coreProperties>
</file>