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835" r:id="rId1"/>
  </p:sldMasterIdLst>
  <p:notesMasterIdLst>
    <p:notesMasterId r:id="rId19"/>
  </p:notesMasterIdLst>
  <p:handoutMasterIdLst>
    <p:handoutMasterId r:id="rId20"/>
  </p:handoutMasterIdLst>
  <p:sldIdLst>
    <p:sldId id="308" r:id="rId2"/>
    <p:sldId id="683" r:id="rId3"/>
    <p:sldId id="643" r:id="rId4"/>
    <p:sldId id="700" r:id="rId5"/>
    <p:sldId id="693" r:id="rId6"/>
    <p:sldId id="679" r:id="rId7"/>
    <p:sldId id="702" r:id="rId8"/>
    <p:sldId id="2145706032" r:id="rId9"/>
    <p:sldId id="704" r:id="rId10"/>
    <p:sldId id="701" r:id="rId11"/>
    <p:sldId id="705" r:id="rId12"/>
    <p:sldId id="703" r:id="rId13"/>
    <p:sldId id="279" r:id="rId14"/>
    <p:sldId id="706" r:id="rId15"/>
    <p:sldId id="707" r:id="rId16"/>
    <p:sldId id="690" r:id="rId17"/>
    <p:sldId id="274" r:id="rId18"/>
  </p:sldIdLst>
  <p:sldSz cx="9144000" cy="6858000" type="screen4x3"/>
  <p:notesSz cx="7023100" cy="9309100"/>
  <p:defaultTextStyle>
    <a:defPPr>
      <a:defRPr lang="en-US"/>
    </a:defPPr>
    <a:lvl1pPr algn="l" defTabSz="457200" rtl="0" eaLnBrk="0" fontAlgn="base" hangingPunct="0">
      <a:spcBef>
        <a:spcPct val="0"/>
      </a:spcBef>
      <a:spcAft>
        <a:spcPct val="0"/>
      </a:spcAft>
      <a:defRPr kern="1200">
        <a:solidFill>
          <a:schemeClr val="tx1"/>
        </a:solidFill>
        <a:latin typeface="Calibri" charset="0"/>
        <a:ea typeface="MS PGothic" charset="-128"/>
        <a:cs typeface="+mn-cs"/>
      </a:defRPr>
    </a:lvl1pPr>
    <a:lvl2pPr marL="457200" algn="l" defTabSz="457200" rtl="0" eaLnBrk="0" fontAlgn="base" hangingPunct="0">
      <a:spcBef>
        <a:spcPct val="0"/>
      </a:spcBef>
      <a:spcAft>
        <a:spcPct val="0"/>
      </a:spcAft>
      <a:defRPr kern="1200">
        <a:solidFill>
          <a:schemeClr val="tx1"/>
        </a:solidFill>
        <a:latin typeface="Calibri" charset="0"/>
        <a:ea typeface="MS PGothic" charset="-128"/>
        <a:cs typeface="+mn-cs"/>
      </a:defRPr>
    </a:lvl2pPr>
    <a:lvl3pPr marL="914400" algn="l" defTabSz="457200" rtl="0" eaLnBrk="0" fontAlgn="base" hangingPunct="0">
      <a:spcBef>
        <a:spcPct val="0"/>
      </a:spcBef>
      <a:spcAft>
        <a:spcPct val="0"/>
      </a:spcAft>
      <a:defRPr kern="1200">
        <a:solidFill>
          <a:schemeClr val="tx1"/>
        </a:solidFill>
        <a:latin typeface="Calibri" charset="0"/>
        <a:ea typeface="MS PGothic" charset="-128"/>
        <a:cs typeface="+mn-cs"/>
      </a:defRPr>
    </a:lvl3pPr>
    <a:lvl4pPr marL="1371600" algn="l" defTabSz="457200" rtl="0" eaLnBrk="0" fontAlgn="base" hangingPunct="0">
      <a:spcBef>
        <a:spcPct val="0"/>
      </a:spcBef>
      <a:spcAft>
        <a:spcPct val="0"/>
      </a:spcAft>
      <a:defRPr kern="1200">
        <a:solidFill>
          <a:schemeClr val="tx1"/>
        </a:solidFill>
        <a:latin typeface="Calibri" charset="0"/>
        <a:ea typeface="MS PGothic" charset="-128"/>
        <a:cs typeface="+mn-cs"/>
      </a:defRPr>
    </a:lvl4pPr>
    <a:lvl5pPr marL="1828800" algn="l" defTabSz="457200" rtl="0" eaLnBrk="0" fontAlgn="base" hangingPunct="0">
      <a:spcBef>
        <a:spcPct val="0"/>
      </a:spcBef>
      <a:spcAft>
        <a:spcPct val="0"/>
      </a:spcAft>
      <a:defRPr kern="1200">
        <a:solidFill>
          <a:schemeClr val="tx1"/>
        </a:solidFill>
        <a:latin typeface="Calibri" charset="0"/>
        <a:ea typeface="MS PGothic" charset="-128"/>
        <a:cs typeface="+mn-cs"/>
      </a:defRPr>
    </a:lvl5pPr>
    <a:lvl6pPr marL="2286000" algn="l" defTabSz="914400" rtl="0" eaLnBrk="1" latinLnBrk="0" hangingPunct="1">
      <a:defRPr kern="1200">
        <a:solidFill>
          <a:schemeClr val="tx1"/>
        </a:solidFill>
        <a:latin typeface="Calibri" charset="0"/>
        <a:ea typeface="MS PGothic" charset="-128"/>
        <a:cs typeface="+mn-cs"/>
      </a:defRPr>
    </a:lvl6pPr>
    <a:lvl7pPr marL="2743200" algn="l" defTabSz="914400" rtl="0" eaLnBrk="1" latinLnBrk="0" hangingPunct="1">
      <a:defRPr kern="1200">
        <a:solidFill>
          <a:schemeClr val="tx1"/>
        </a:solidFill>
        <a:latin typeface="Calibri" charset="0"/>
        <a:ea typeface="MS PGothic" charset="-128"/>
        <a:cs typeface="+mn-cs"/>
      </a:defRPr>
    </a:lvl7pPr>
    <a:lvl8pPr marL="3200400" algn="l" defTabSz="914400" rtl="0" eaLnBrk="1" latinLnBrk="0" hangingPunct="1">
      <a:defRPr kern="1200">
        <a:solidFill>
          <a:schemeClr val="tx1"/>
        </a:solidFill>
        <a:latin typeface="Calibri" charset="0"/>
        <a:ea typeface="MS PGothic" charset="-128"/>
        <a:cs typeface="+mn-cs"/>
      </a:defRPr>
    </a:lvl8pPr>
    <a:lvl9pPr marL="3657600" algn="l" defTabSz="914400" rtl="0" eaLnBrk="1" latinLnBrk="0" hangingPunct="1">
      <a:defRPr kern="1200">
        <a:solidFill>
          <a:schemeClr val="tx1"/>
        </a:solidFill>
        <a:latin typeface="Calibri" charset="0"/>
        <a:ea typeface="MS P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A4F9F"/>
    <a:srgbClr val="5E9BCE"/>
    <a:srgbClr val="0050A0"/>
    <a:srgbClr val="2584C6"/>
    <a:srgbClr val="230042"/>
    <a:srgbClr val="56B3D4"/>
    <a:srgbClr val="4F2D83"/>
    <a:srgbClr val="44BD49"/>
    <a:srgbClr val="FAA21C"/>
    <a:srgbClr val="2B98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70"/>
    <p:restoredTop sz="94643"/>
  </p:normalViewPr>
  <p:slideViewPr>
    <p:cSldViewPr snapToGrid="0" snapToObjects="1">
      <p:cViewPr varScale="1">
        <p:scale>
          <a:sx n="82" d="100"/>
          <a:sy n="82" d="100"/>
        </p:scale>
        <p:origin x="1421"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381A5F-F303-4DCF-98B0-E6209888ED17}"/>
              </a:ext>
            </a:extLst>
          </p:cNvPr>
          <p:cNvSpPr>
            <a:spLocks noGrp="1"/>
          </p:cNvSpPr>
          <p:nvPr>
            <p:ph type="hdr" sz="quarter"/>
          </p:nvPr>
        </p:nvSpPr>
        <p:spPr>
          <a:xfrm>
            <a:off x="0" y="0"/>
            <a:ext cx="3043343" cy="465455"/>
          </a:xfrm>
          <a:prstGeom prst="rect">
            <a:avLst/>
          </a:prstGeom>
        </p:spPr>
        <p:txBody>
          <a:bodyPr vert="horz" lIns="93324" tIns="46662" rIns="93324" bIns="46662" rtlCol="0"/>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3" name="Date Placeholder 2">
            <a:extLst>
              <a:ext uri="{FF2B5EF4-FFF2-40B4-BE49-F238E27FC236}">
                <a16:creationId xmlns:a16="http://schemas.microsoft.com/office/drawing/2014/main" id="{8BB16897-A852-4162-9646-A0F017D002F3}"/>
              </a:ext>
            </a:extLst>
          </p:cNvPr>
          <p:cNvSpPr>
            <a:spLocks noGrp="1"/>
          </p:cNvSpPr>
          <p:nvPr>
            <p:ph type="dt" sz="quarter" idx="1"/>
          </p:nvPr>
        </p:nvSpPr>
        <p:spPr>
          <a:xfrm>
            <a:off x="3978132" y="0"/>
            <a:ext cx="3043343" cy="465455"/>
          </a:xfrm>
          <a:prstGeom prst="rect">
            <a:avLst/>
          </a:prstGeom>
        </p:spPr>
        <p:txBody>
          <a:bodyPr vert="horz" wrap="square" lIns="93324" tIns="46662" rIns="93324" bIns="46662" numCol="1" anchor="t" anchorCtr="0" compatLnSpc="1">
            <a:prstTxWarp prst="textNoShape">
              <a:avLst/>
            </a:prstTxWarp>
          </a:bodyPr>
          <a:lstStyle>
            <a:lvl1pPr algn="r" eaLnBrk="1" hangingPunct="1">
              <a:defRPr sz="1200" smtClean="0">
                <a:latin typeface="Calibri" panose="020F0502020204030204" pitchFamily="34" charset="0"/>
                <a:ea typeface="MS PGothic" panose="020B0600070205080204" pitchFamily="34" charset="-128"/>
              </a:defRPr>
            </a:lvl1pPr>
          </a:lstStyle>
          <a:p>
            <a:pPr>
              <a:defRPr/>
            </a:pPr>
            <a:fld id="{00A7E1B9-3EED-C44C-82AF-80CB9612D9BC}" type="datetimeFigureOut">
              <a:rPr lang="en-US" altLang="en-US"/>
              <a:pPr>
                <a:defRPr/>
              </a:pPr>
              <a:t>3/29/2021</a:t>
            </a:fld>
            <a:endParaRPr lang="en-US" altLang="en-US" dirty="0"/>
          </a:p>
        </p:txBody>
      </p:sp>
      <p:sp>
        <p:nvSpPr>
          <p:cNvPr id="4" name="Footer Placeholder 3">
            <a:extLst>
              <a:ext uri="{FF2B5EF4-FFF2-40B4-BE49-F238E27FC236}">
                <a16:creationId xmlns:a16="http://schemas.microsoft.com/office/drawing/2014/main" id="{B543DDF5-17CE-4A54-BB03-3F67DD4EF6F4}"/>
              </a:ext>
            </a:extLst>
          </p:cNvPr>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5" name="Slide Number Placeholder 4">
            <a:extLst>
              <a:ext uri="{FF2B5EF4-FFF2-40B4-BE49-F238E27FC236}">
                <a16:creationId xmlns:a16="http://schemas.microsoft.com/office/drawing/2014/main" id="{3890B43C-5918-44E4-8666-3C9A7B70878E}"/>
              </a:ext>
            </a:extLst>
          </p:cNvPr>
          <p:cNvSpPr>
            <a:spLocks noGrp="1"/>
          </p:cNvSpPr>
          <p:nvPr>
            <p:ph type="sldNum" sz="quarter" idx="3"/>
          </p:nvPr>
        </p:nvSpPr>
        <p:spPr>
          <a:xfrm>
            <a:off x="3978132" y="8842029"/>
            <a:ext cx="3043343" cy="465455"/>
          </a:xfrm>
          <a:prstGeom prst="rect">
            <a:avLst/>
          </a:prstGeom>
        </p:spPr>
        <p:txBody>
          <a:bodyPr vert="horz" wrap="square" lIns="93324" tIns="46662" rIns="93324" bIns="46662" numCol="1" anchor="b" anchorCtr="0" compatLnSpc="1">
            <a:prstTxWarp prst="textNoShape">
              <a:avLst/>
            </a:prstTxWarp>
          </a:bodyPr>
          <a:lstStyle>
            <a:lvl1pPr algn="r" eaLnBrk="1" hangingPunct="1">
              <a:defRPr sz="1200" smtClean="0">
                <a:latin typeface="Calibri" panose="020F0502020204030204" pitchFamily="34" charset="0"/>
                <a:ea typeface="MS PGothic" panose="020B0600070205080204" pitchFamily="34" charset="-128"/>
              </a:defRPr>
            </a:lvl1pPr>
          </a:lstStyle>
          <a:p>
            <a:pPr>
              <a:defRPr/>
            </a:pPr>
            <a:fld id="{9F32CFC0-7D48-B944-9802-2BF7AE744E3B}"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08B6D9-399E-4DE4-B000-A8521CAA349B}"/>
              </a:ext>
            </a:extLst>
          </p:cNvPr>
          <p:cNvSpPr>
            <a:spLocks noGrp="1"/>
          </p:cNvSpPr>
          <p:nvPr>
            <p:ph type="hdr" sz="quarter"/>
          </p:nvPr>
        </p:nvSpPr>
        <p:spPr>
          <a:xfrm>
            <a:off x="0" y="0"/>
            <a:ext cx="3043343" cy="465455"/>
          </a:xfrm>
          <a:prstGeom prst="rect">
            <a:avLst/>
          </a:prstGeom>
        </p:spPr>
        <p:txBody>
          <a:bodyPr vert="horz" lIns="93324" tIns="46662" rIns="93324" bIns="46662" rtlCol="0"/>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3" name="Date Placeholder 2">
            <a:extLst>
              <a:ext uri="{FF2B5EF4-FFF2-40B4-BE49-F238E27FC236}">
                <a16:creationId xmlns:a16="http://schemas.microsoft.com/office/drawing/2014/main" id="{E28D3132-CD49-4B1B-BB3F-DF8E4B98FEE4}"/>
              </a:ext>
            </a:extLst>
          </p:cNvPr>
          <p:cNvSpPr>
            <a:spLocks noGrp="1"/>
          </p:cNvSpPr>
          <p:nvPr>
            <p:ph type="dt" idx="1"/>
          </p:nvPr>
        </p:nvSpPr>
        <p:spPr>
          <a:xfrm>
            <a:off x="3978132" y="0"/>
            <a:ext cx="3043343" cy="465455"/>
          </a:xfrm>
          <a:prstGeom prst="rect">
            <a:avLst/>
          </a:prstGeom>
        </p:spPr>
        <p:txBody>
          <a:bodyPr vert="horz" wrap="square" lIns="93324" tIns="46662" rIns="93324" bIns="46662" numCol="1" anchor="t" anchorCtr="0" compatLnSpc="1">
            <a:prstTxWarp prst="textNoShape">
              <a:avLst/>
            </a:prstTxWarp>
          </a:bodyPr>
          <a:lstStyle>
            <a:lvl1pPr algn="r" eaLnBrk="1" hangingPunct="1">
              <a:defRPr sz="1200" smtClean="0">
                <a:latin typeface="Calibri" panose="020F0502020204030204" pitchFamily="34" charset="0"/>
                <a:ea typeface="MS PGothic" panose="020B0600070205080204" pitchFamily="34" charset="-128"/>
              </a:defRPr>
            </a:lvl1pPr>
          </a:lstStyle>
          <a:p>
            <a:pPr>
              <a:defRPr/>
            </a:pPr>
            <a:fld id="{AADE3690-CBB4-A648-9E93-0EC905B0F65F}" type="datetimeFigureOut">
              <a:rPr lang="en-US" altLang="en-US"/>
              <a:pPr>
                <a:defRPr/>
              </a:pPr>
              <a:t>3/29/2021</a:t>
            </a:fld>
            <a:endParaRPr lang="en-US" altLang="en-US" dirty="0"/>
          </a:p>
        </p:txBody>
      </p:sp>
      <p:sp>
        <p:nvSpPr>
          <p:cNvPr id="4" name="Slide Image Placeholder 3">
            <a:extLst>
              <a:ext uri="{FF2B5EF4-FFF2-40B4-BE49-F238E27FC236}">
                <a16:creationId xmlns:a16="http://schemas.microsoft.com/office/drawing/2014/main" id="{E9B43E65-E836-480A-A3CB-0F6D3F7D4F0D}"/>
              </a:ext>
            </a:extLst>
          </p:cNvPr>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a:extLst>
              <a:ext uri="{FF2B5EF4-FFF2-40B4-BE49-F238E27FC236}">
                <a16:creationId xmlns:a16="http://schemas.microsoft.com/office/drawing/2014/main" id="{49305222-0DD2-462A-A2A0-271A8C41AA91}"/>
              </a:ext>
            </a:extLst>
          </p:cNvPr>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FB8316B-A6FA-4063-A7C1-5D815AB52745}"/>
              </a:ext>
            </a:extLst>
          </p:cNvPr>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7" name="Slide Number Placeholder 6">
            <a:extLst>
              <a:ext uri="{FF2B5EF4-FFF2-40B4-BE49-F238E27FC236}">
                <a16:creationId xmlns:a16="http://schemas.microsoft.com/office/drawing/2014/main" id="{E1E407DA-525D-4404-8836-42CE896F1984}"/>
              </a:ext>
            </a:extLst>
          </p:cNvPr>
          <p:cNvSpPr>
            <a:spLocks noGrp="1"/>
          </p:cNvSpPr>
          <p:nvPr>
            <p:ph type="sldNum" sz="quarter" idx="5"/>
          </p:nvPr>
        </p:nvSpPr>
        <p:spPr>
          <a:xfrm>
            <a:off x="3978132" y="8842029"/>
            <a:ext cx="3043343" cy="465455"/>
          </a:xfrm>
          <a:prstGeom prst="rect">
            <a:avLst/>
          </a:prstGeom>
        </p:spPr>
        <p:txBody>
          <a:bodyPr vert="horz" wrap="square" lIns="93324" tIns="46662" rIns="93324" bIns="46662" numCol="1" anchor="b" anchorCtr="0" compatLnSpc="1">
            <a:prstTxWarp prst="textNoShape">
              <a:avLst/>
            </a:prstTxWarp>
          </a:bodyPr>
          <a:lstStyle>
            <a:lvl1pPr algn="r" eaLnBrk="1" hangingPunct="1">
              <a:defRPr sz="1200" smtClean="0">
                <a:latin typeface="Calibri" panose="020F0502020204030204" pitchFamily="34" charset="0"/>
                <a:ea typeface="MS PGothic" panose="020B0600070205080204" pitchFamily="34" charset="-128"/>
              </a:defRPr>
            </a:lvl1pPr>
          </a:lstStyle>
          <a:p>
            <a:pPr>
              <a:defRPr/>
            </a:pPr>
            <a:fld id="{7F08EFB2-7EAA-F84C-B560-BDB523F49A4B}"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MY PREVIOUS COMMENT ON LEVELS OF SIDE EFFECTS. I HAVE HEARD THAT IT MAY BE BETTER TO JUST WAIT AND GET COVID IF YOU ARE YOUNG AND HEALTHY THAN RISK HAVING AN ALLERGIC REACTION.</a:t>
            </a:r>
          </a:p>
        </p:txBody>
      </p:sp>
      <p:sp>
        <p:nvSpPr>
          <p:cNvPr id="4" name="Slide Number Placeholder 3"/>
          <p:cNvSpPr>
            <a:spLocks noGrp="1"/>
          </p:cNvSpPr>
          <p:nvPr>
            <p:ph type="sldNum" sz="quarter" idx="5"/>
          </p:nvPr>
        </p:nvSpPr>
        <p:spPr/>
        <p:txBody>
          <a:bodyPr/>
          <a:lstStyle/>
          <a:p>
            <a:pPr>
              <a:defRPr/>
            </a:pPr>
            <a:fld id="{7F08EFB2-7EAA-F84C-B560-BDB523F49A4B}" type="slidenum">
              <a:rPr lang="en-US" altLang="en-US" smtClean="0"/>
              <a:pPr>
                <a:defRPr/>
              </a:pPr>
              <a:t>7</a:t>
            </a:fld>
            <a:endParaRPr lang="en-US" altLang="en-US" dirty="0"/>
          </a:p>
        </p:txBody>
      </p:sp>
    </p:spTree>
    <p:extLst>
      <p:ext uri="{BB962C8B-B14F-4D97-AF65-F5344CB8AC3E}">
        <p14:creationId xmlns:p14="http://schemas.microsoft.com/office/powerpoint/2010/main" val="1104950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a:solidFill>
                  <a:schemeClr val="tx1"/>
                </a:solidFill>
                <a:effectLst/>
                <a:latin typeface="+mn-lt"/>
                <a:ea typeface="+mn-ea"/>
                <a:cs typeface="+mn-cs"/>
              </a:rPr>
              <a:t>Monitoring vaccine safety is a regular, ongoing part of vaccine development and these systems have been in place for decades to ensure the safety of routine vaccines. These systems are complementary and work together to monitor vaccine safety. Components include:</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b="0" i="0" kern="1200" dirty="0">
              <a:solidFill>
                <a:schemeClr val="tx1"/>
              </a:solidFill>
              <a:effectLst/>
              <a:latin typeface="+mn-lt"/>
              <a:ea typeface="+mn-ea"/>
              <a:cs typeface="+mn-cs"/>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VAERS, which collects and analyzes reports of adverse events that happen after vaccination.</a:t>
            </a:r>
            <a:endParaRPr lang="en-US" sz="1200" b="0" i="0" kern="1200" dirty="0">
              <a:solidFill>
                <a:schemeClr val="tx1"/>
              </a:solidFill>
              <a:effectLst/>
              <a:latin typeface="+mn-lt"/>
              <a:cs typeface="Calibri"/>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b="0" i="0" kern="1200" dirty="0">
              <a:solidFill>
                <a:schemeClr val="tx1"/>
              </a:solidFill>
              <a:effectLst/>
              <a:latin typeface="+mn-lt"/>
              <a:ea typeface="+mn-ea"/>
              <a:cs typeface="+mn-cs"/>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The Vaccine Safety Datalink and the Post-Licensure Rapid Immunization Safety Monitoring System, which are networks of healthcare organizations that actively analyze the healthcare information of millions of people; and</a:t>
            </a:r>
            <a:endParaRPr lang="en-US" sz="1200" b="0" i="0" kern="1200" dirty="0">
              <a:solidFill>
                <a:schemeClr val="tx1"/>
              </a:solidFill>
              <a:effectLst/>
              <a:latin typeface="+mn-lt"/>
              <a:cs typeface="Calibri"/>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defRPr/>
            </a:pPr>
            <a:r>
              <a:rPr lang="en-US" sz="1200" b="0" i="0" kern="1200" dirty="0">
                <a:solidFill>
                  <a:schemeClr val="tx1"/>
                </a:solidFill>
                <a:effectLst/>
                <a:latin typeface="+mn-lt"/>
                <a:ea typeface="+mn-ea"/>
                <a:cs typeface="+mn-cs"/>
              </a:rPr>
              <a:t>The Clinical Immunization Safety Assessment, or CISA, which is a collaboration between CDC and 7 medical research centers. CISA assists healthcare providers with complex vaccine safety questions and conducts clinical research studies to better understand vaccine safety.</a:t>
            </a:r>
            <a:endParaRPr lang="en-US" dirty="0">
              <a:cs typeface="Calibri"/>
            </a:endParaRPr>
          </a:p>
          <a:p>
            <a:pPr marL="171450" indent="-171450">
              <a:buFont typeface="Arial" panose="020B0604020202020204" pitchFamily="34" charset="0"/>
              <a:buChar char="•"/>
              <a:defRPr/>
            </a:pPr>
            <a:endParaRPr lang="en-US" dirty="0"/>
          </a:p>
          <a:p>
            <a:pPr marL="171450" marR="0" lvl="0" indent="-171450" algn="l" defTabSz="914400">
              <a:lnSpc>
                <a:spcPct val="100000"/>
              </a:lnSpc>
              <a:spcBef>
                <a:spcPct val="30000"/>
              </a:spcBef>
              <a:spcAft>
                <a:spcPct val="0"/>
              </a:spcAft>
              <a:buClrTx/>
              <a:buSzTx/>
              <a:buFont typeface="Arial" panose="020B0604020202020204" pitchFamily="34" charset="0"/>
              <a:buChar char="•"/>
              <a:tabLst/>
              <a:defRPr/>
            </a:pPr>
            <a:r>
              <a:rPr lang="en-US" dirty="0"/>
              <a:t>FDA’s Biologics Effectiveness and Safety System, or BEST, which is a system of electronic health record, administrative, and claims-based data for active surveillance and research</a:t>
            </a:r>
            <a:endParaRPr lang="en-US" dirty="0">
              <a:cs typeface="Calibri"/>
            </a:endParaRPr>
          </a:p>
          <a:p>
            <a:pPr marL="171450" marR="0" lvl="0" indent="-171450" algn="l" defTabSz="914400">
              <a:lnSpc>
                <a:spcPct val="100000"/>
              </a:lnSpc>
              <a:spcBef>
                <a:spcPct val="30000"/>
              </a:spcBef>
              <a:spcAft>
                <a:spcPct val="0"/>
              </a:spcAft>
              <a:buClrTx/>
              <a:buSzTx/>
              <a:buFont typeface="Arial" panose="020B0604020202020204" pitchFamily="34" charset="0"/>
              <a:buChar char="•"/>
              <a:tabLst/>
              <a:defRPr/>
            </a:pPr>
            <a:endParaRPr lang="en-US" sz="1200" b="0" i="0" kern="1200" dirty="0">
              <a:solidFill>
                <a:schemeClr val="tx1"/>
              </a:solidFill>
              <a:effectLst/>
              <a:latin typeface="+mn-lt"/>
              <a:cs typeface="Calibri"/>
            </a:endParaRPr>
          </a:p>
          <a:p>
            <a:pPr>
              <a:defRPr/>
            </a:pPr>
            <a:r>
              <a:rPr lang="en-US" sz="1200" b="0" i="0" kern="1200" dirty="0">
                <a:solidFill>
                  <a:schemeClr val="tx1"/>
                </a:solidFill>
                <a:effectLst/>
                <a:latin typeface="+mn-lt"/>
                <a:ea typeface="+mn-ea"/>
                <a:cs typeface="+mn-cs"/>
              </a:rPr>
              <a:t>These existing data systems can rapidly detect signals for possible vaccine safety problems.</a:t>
            </a:r>
            <a:r>
              <a:rPr lang="en-US" dirty="0"/>
              <a:t> </a:t>
            </a:r>
            <a:endParaRPr lang="en-US" sz="1200" b="0" i="0" kern="1200" dirty="0">
              <a:solidFill>
                <a:schemeClr val="tx1"/>
              </a:solidFill>
              <a:effectLst/>
              <a:latin typeface="+mn-lt"/>
              <a:cs typeface="Calibri"/>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a:solidFill>
                  <a:schemeClr val="tx1"/>
                </a:solidFill>
                <a:effectLst/>
                <a:latin typeface="+mn-lt"/>
                <a:ea typeface="+mn-ea"/>
                <a:cs typeface="+mn-cs"/>
              </a:rPr>
              <a:t>Additional systems and data sources are also being developed to further enhance safety monitoring capabilities. One example is </a:t>
            </a:r>
            <a:r>
              <a:rPr lang="en-US" dirty="0"/>
              <a:t>v-safe</a:t>
            </a:r>
            <a:r>
              <a:rPr lang="en-US" sz="1200" b="0" i="0" kern="1200" dirty="0">
                <a:solidFill>
                  <a:schemeClr val="tx1"/>
                </a:solidFill>
                <a:effectLst/>
                <a:latin typeface="+mn-lt"/>
                <a:ea typeface="+mn-ea"/>
                <a:cs typeface="+mn-cs"/>
              </a:rPr>
              <a:t>—an active surveillance system that uses text messaging to initiate web-based survey monitoring.</a:t>
            </a:r>
            <a:endParaRPr lang="en-US" sz="1200" b="0" i="0" kern="1200" dirty="0">
              <a:solidFill>
                <a:schemeClr val="tx1"/>
              </a:solidFill>
              <a:effectLst/>
              <a:latin typeface="+mn-lt"/>
              <a:cs typeface="Calibri"/>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a:solidFill>
                  <a:schemeClr val="tx1"/>
                </a:solidFill>
                <a:effectLst/>
                <a:latin typeface="+mn-lt"/>
                <a:ea typeface="+mn-ea"/>
                <a:cs typeface="+mn-cs"/>
              </a:rPr>
              <a:t>As you can see, no shortcuts on vaccine safety are taken for these COVID-19 vaccines or any other vaccine.</a:t>
            </a: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pPr>
              <a:defRPr/>
            </a:pPr>
            <a:fld id="{7F08EFB2-7EAA-F84C-B560-BDB523F49A4B}" type="slidenum">
              <a:rPr lang="en-US" altLang="en-US" smtClean="0"/>
              <a:pPr>
                <a:defRPr/>
              </a:pPr>
              <a:t>16</a:t>
            </a:fld>
            <a:endParaRPr lang="en-US" altLang="en-US"/>
          </a:p>
        </p:txBody>
      </p:sp>
    </p:spTree>
    <p:extLst>
      <p:ext uri="{BB962C8B-B14F-4D97-AF65-F5344CB8AC3E}">
        <p14:creationId xmlns:p14="http://schemas.microsoft.com/office/powerpoint/2010/main" val="2028942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79989"/>
            <a:ext cx="8229600" cy="445051"/>
          </a:xfrm>
        </p:spPr>
        <p:txBody>
          <a:bodyPr/>
          <a:lstStyle>
            <a:lvl1pPr>
              <a:defRPr>
                <a:solidFill>
                  <a:srgbClr val="0050A0"/>
                </a:solidFill>
              </a:defRPr>
            </a:lvl1pPr>
          </a:lstStyle>
          <a:p>
            <a:r>
              <a:rPr lang="en-US" dirty="0"/>
              <a:t>Click to edit Master title style</a:t>
            </a:r>
          </a:p>
        </p:txBody>
      </p:sp>
      <p:sp>
        <p:nvSpPr>
          <p:cNvPr id="3" name="Content Placeholder 2"/>
          <p:cNvSpPr>
            <a:spLocks noGrp="1"/>
          </p:cNvSpPr>
          <p:nvPr>
            <p:ph idx="1"/>
          </p:nvPr>
        </p:nvSpPr>
        <p:spPr>
          <a:xfrm>
            <a:off x="457200" y="1197317"/>
            <a:ext cx="8229600" cy="4276726"/>
          </a:xfrm>
        </p:spPr>
        <p:txBody>
          <a:bodyPr/>
          <a:lstStyle>
            <a:lvl1pPr>
              <a:defRPr sz="1950"/>
            </a:lvl1pPr>
            <a:lvl2pPr>
              <a:defRPr sz="1800"/>
            </a:lvl2pPr>
            <a:lvl3pPr>
              <a:defRPr sz="1575"/>
            </a:lvl3pPr>
            <a:lvl5pPr>
              <a:defRPr sz="13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35362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NatCon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Slide Title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7226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65150" y="1361408"/>
            <a:ext cx="7893050" cy="664212"/>
          </a:xfrm>
        </p:spPr>
        <p:txBody>
          <a:bodyPr/>
          <a:lstStyle>
            <a:lvl1pPr marL="0" indent="0" algn="ctr">
              <a:buNone/>
              <a:defRPr b="1">
                <a:solidFill>
                  <a:srgbClr val="00000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Subheading</a:t>
            </a:r>
          </a:p>
        </p:txBody>
      </p:sp>
      <p:sp>
        <p:nvSpPr>
          <p:cNvPr id="7" name="Subtitle 2"/>
          <p:cNvSpPr txBox="1">
            <a:spLocks/>
          </p:cNvSpPr>
          <p:nvPr userDrawn="1"/>
        </p:nvSpPr>
        <p:spPr>
          <a:xfrm>
            <a:off x="565150" y="2453068"/>
            <a:ext cx="7893050" cy="2816429"/>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000000"/>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sz="2000" dirty="0"/>
          </a:p>
        </p:txBody>
      </p:sp>
      <p:sp>
        <p:nvSpPr>
          <p:cNvPr id="11" name="Text Placeholder 10"/>
          <p:cNvSpPr>
            <a:spLocks noGrp="1"/>
          </p:cNvSpPr>
          <p:nvPr>
            <p:ph type="body" sz="quarter" idx="13"/>
          </p:nvPr>
        </p:nvSpPr>
        <p:spPr>
          <a:xfrm>
            <a:off x="565150" y="2327656"/>
            <a:ext cx="7893050" cy="352704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57200" y="192332"/>
            <a:ext cx="8229600" cy="690416"/>
          </a:xfrm>
          <a:prstGeom prst="rect">
            <a:avLst/>
          </a:prstGeom>
        </p:spPr>
        <p:txBody>
          <a:bodyPr vert="horz" lIns="91440" tIns="45720" rIns="91440" bIns="45720" rtlCol="0" anchor="ctr">
            <a:noAutofit/>
          </a:bodyPr>
          <a:lstStyle/>
          <a:p>
            <a:r>
              <a:rPr lang="en-US" dirty="0"/>
              <a:t>Slide Title</a:t>
            </a:r>
          </a:p>
        </p:txBody>
      </p:sp>
    </p:spTree>
    <p:extLst>
      <p:ext uri="{BB962C8B-B14F-4D97-AF65-F5344CB8AC3E}">
        <p14:creationId xmlns:p14="http://schemas.microsoft.com/office/powerpoint/2010/main" val="2422619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7200" y="560820"/>
            <a:ext cx="8229600" cy="484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p:cNvSpPr>
            <a:spLocks noGrp="1"/>
          </p:cNvSpPr>
          <p:nvPr>
            <p:ph type="body" idx="1"/>
          </p:nvPr>
        </p:nvSpPr>
        <p:spPr bwMode="auto">
          <a:xfrm>
            <a:off x="457200" y="1191401"/>
            <a:ext cx="8229600" cy="4282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pic>
        <p:nvPicPr>
          <p:cNvPr id="3" name="Picture 2">
            <a:extLst>
              <a:ext uri="{FF2B5EF4-FFF2-40B4-BE49-F238E27FC236}">
                <a16:creationId xmlns:a16="http://schemas.microsoft.com/office/drawing/2014/main" id="{50A2D9C7-A799-E647-AF2C-7F3FB3063076}"/>
              </a:ext>
            </a:extLst>
          </p:cNvPr>
          <p:cNvPicPr>
            <a:picLocks noChangeAspect="1"/>
          </p:cNvPicPr>
          <p:nvPr userDrawn="1"/>
        </p:nvPicPr>
        <p:blipFill>
          <a:blip r:embed="rId5"/>
          <a:stretch>
            <a:fillRect/>
          </a:stretch>
        </p:blipFill>
        <p:spPr>
          <a:xfrm>
            <a:off x="0" y="5715000"/>
            <a:ext cx="9144000" cy="1143000"/>
          </a:xfrm>
          <a:prstGeom prst="rect">
            <a:avLst/>
          </a:prstGeom>
        </p:spPr>
      </p:pic>
    </p:spTree>
  </p:cSld>
  <p:clrMap bg1="lt1" tx1="dk1" bg2="lt2" tx2="dk2" accent1="accent1" accent2="accent2" accent3="accent3" accent4="accent4" accent5="accent5" accent6="accent6" hlink="hlink" folHlink="folHlink"/>
  <p:sldLayoutIdLst>
    <p:sldLayoutId id="2147483951" r:id="rId1"/>
    <p:sldLayoutId id="2147483952" r:id="rId2"/>
    <p:sldLayoutId id="2147483954" r:id="rId3"/>
  </p:sldLayoutIdLst>
  <p:txStyles>
    <p:titleStyle>
      <a:lvl1pPr algn="l" defTabSz="342900" rtl="0" eaLnBrk="1" fontAlgn="base" hangingPunct="1">
        <a:spcBef>
          <a:spcPct val="0"/>
        </a:spcBef>
        <a:spcAft>
          <a:spcPct val="0"/>
        </a:spcAft>
        <a:defRPr sz="2250" b="1" kern="1200">
          <a:solidFill>
            <a:srgbClr val="0050A0"/>
          </a:solidFill>
          <a:latin typeface="Open Sans"/>
          <a:ea typeface="MS PGothic" pitchFamily="34" charset="-128"/>
          <a:cs typeface="Open Sans"/>
        </a:defRPr>
      </a:lvl1pPr>
      <a:lvl2pPr algn="l" defTabSz="342900" rtl="0" eaLnBrk="1" fontAlgn="base" hangingPunct="1">
        <a:spcBef>
          <a:spcPct val="0"/>
        </a:spcBef>
        <a:spcAft>
          <a:spcPct val="0"/>
        </a:spcAft>
        <a:defRPr sz="2400" b="1">
          <a:solidFill>
            <a:srgbClr val="5085C8"/>
          </a:solidFill>
          <a:latin typeface="Open Sans" charset="0"/>
          <a:ea typeface="MS PGothic" pitchFamily="34" charset="-128"/>
          <a:cs typeface="Open Sans" charset="0"/>
        </a:defRPr>
      </a:lvl2pPr>
      <a:lvl3pPr algn="l" defTabSz="342900" rtl="0" eaLnBrk="1" fontAlgn="base" hangingPunct="1">
        <a:spcBef>
          <a:spcPct val="0"/>
        </a:spcBef>
        <a:spcAft>
          <a:spcPct val="0"/>
        </a:spcAft>
        <a:defRPr sz="2400" b="1">
          <a:solidFill>
            <a:srgbClr val="5085C8"/>
          </a:solidFill>
          <a:latin typeface="Open Sans" charset="0"/>
          <a:ea typeface="MS PGothic" pitchFamily="34" charset="-128"/>
          <a:cs typeface="Open Sans" charset="0"/>
        </a:defRPr>
      </a:lvl3pPr>
      <a:lvl4pPr algn="l" defTabSz="342900" rtl="0" eaLnBrk="1" fontAlgn="base" hangingPunct="1">
        <a:spcBef>
          <a:spcPct val="0"/>
        </a:spcBef>
        <a:spcAft>
          <a:spcPct val="0"/>
        </a:spcAft>
        <a:defRPr sz="2400" b="1">
          <a:solidFill>
            <a:srgbClr val="5085C8"/>
          </a:solidFill>
          <a:latin typeface="Open Sans" charset="0"/>
          <a:ea typeface="MS PGothic" pitchFamily="34" charset="-128"/>
          <a:cs typeface="Open Sans" charset="0"/>
        </a:defRPr>
      </a:lvl4pPr>
      <a:lvl5pPr algn="l" defTabSz="342900" rtl="0" eaLnBrk="1" fontAlgn="base" hangingPunct="1">
        <a:spcBef>
          <a:spcPct val="0"/>
        </a:spcBef>
        <a:spcAft>
          <a:spcPct val="0"/>
        </a:spcAft>
        <a:defRPr sz="2400" b="1">
          <a:solidFill>
            <a:srgbClr val="5085C8"/>
          </a:solidFill>
          <a:latin typeface="Open Sans" charset="0"/>
          <a:ea typeface="MS PGothic" pitchFamily="34" charset="-128"/>
          <a:cs typeface="Open Sans" charset="0"/>
        </a:defRPr>
      </a:lvl5pPr>
      <a:lvl6pPr marL="342900" algn="l" defTabSz="342900" rtl="0" eaLnBrk="1" fontAlgn="base" hangingPunct="1">
        <a:spcBef>
          <a:spcPct val="0"/>
        </a:spcBef>
        <a:spcAft>
          <a:spcPct val="0"/>
        </a:spcAft>
        <a:defRPr sz="2400" b="1">
          <a:solidFill>
            <a:schemeClr val="tx1"/>
          </a:solidFill>
          <a:latin typeface="Arial" pitchFamily="34" charset="0"/>
          <a:ea typeface="MS PGothic" pitchFamily="34" charset="-128"/>
        </a:defRPr>
      </a:lvl6pPr>
      <a:lvl7pPr marL="685800" algn="l" defTabSz="342900" rtl="0" eaLnBrk="1" fontAlgn="base" hangingPunct="1">
        <a:spcBef>
          <a:spcPct val="0"/>
        </a:spcBef>
        <a:spcAft>
          <a:spcPct val="0"/>
        </a:spcAft>
        <a:defRPr sz="2400" b="1">
          <a:solidFill>
            <a:schemeClr val="tx1"/>
          </a:solidFill>
          <a:latin typeface="Arial" pitchFamily="34" charset="0"/>
          <a:ea typeface="MS PGothic" pitchFamily="34" charset="-128"/>
        </a:defRPr>
      </a:lvl7pPr>
      <a:lvl8pPr marL="1028700" algn="l" defTabSz="342900" rtl="0" eaLnBrk="1" fontAlgn="base" hangingPunct="1">
        <a:spcBef>
          <a:spcPct val="0"/>
        </a:spcBef>
        <a:spcAft>
          <a:spcPct val="0"/>
        </a:spcAft>
        <a:defRPr sz="2400" b="1">
          <a:solidFill>
            <a:schemeClr val="tx1"/>
          </a:solidFill>
          <a:latin typeface="Arial" pitchFamily="34" charset="0"/>
          <a:ea typeface="MS PGothic" pitchFamily="34" charset="-128"/>
        </a:defRPr>
      </a:lvl8pPr>
      <a:lvl9pPr marL="1371600" algn="l" defTabSz="342900" rtl="0" eaLnBrk="1" fontAlgn="base" hangingPunct="1">
        <a:spcBef>
          <a:spcPct val="0"/>
        </a:spcBef>
        <a:spcAft>
          <a:spcPct val="0"/>
        </a:spcAft>
        <a:defRPr sz="2400" b="1">
          <a:solidFill>
            <a:schemeClr val="tx1"/>
          </a:solidFill>
          <a:latin typeface="Arial" pitchFamily="34" charset="0"/>
          <a:ea typeface="MS PGothic" pitchFamily="34" charset="-128"/>
        </a:defRPr>
      </a:lvl9pPr>
    </p:titleStyle>
    <p:bodyStyle>
      <a:lvl1pPr marL="257175" indent="-257175" algn="l" defTabSz="342900" rtl="0" eaLnBrk="1" fontAlgn="base" hangingPunct="1">
        <a:spcBef>
          <a:spcPct val="20000"/>
        </a:spcBef>
        <a:spcAft>
          <a:spcPct val="0"/>
        </a:spcAft>
        <a:buFont typeface="Arial" charset="0"/>
        <a:buChar char="•"/>
        <a:defRPr sz="1950" kern="1200">
          <a:solidFill>
            <a:schemeClr val="tx1"/>
          </a:solidFill>
          <a:latin typeface="Open Sans"/>
          <a:ea typeface="MS PGothic" pitchFamily="34" charset="-128"/>
          <a:cs typeface="Open Sans"/>
        </a:defRPr>
      </a:lvl1pPr>
      <a:lvl2pPr marL="557213" indent="-214313" algn="l" defTabSz="342900" rtl="0" eaLnBrk="1" fontAlgn="base" hangingPunct="1">
        <a:spcBef>
          <a:spcPct val="20000"/>
        </a:spcBef>
        <a:spcAft>
          <a:spcPct val="0"/>
        </a:spcAft>
        <a:buFont typeface="Arial" charset="0"/>
        <a:buChar char="–"/>
        <a:defRPr sz="1800" kern="1200">
          <a:solidFill>
            <a:schemeClr val="tx1"/>
          </a:solidFill>
          <a:latin typeface="Open Sans"/>
          <a:ea typeface="MS PGothic" pitchFamily="34" charset="-128"/>
          <a:cs typeface="Open Sans"/>
        </a:defRPr>
      </a:lvl2pPr>
      <a:lvl3pPr marL="857250" indent="-171450" algn="l" defTabSz="342900" rtl="0" eaLnBrk="1" fontAlgn="base" hangingPunct="1">
        <a:spcBef>
          <a:spcPct val="20000"/>
        </a:spcBef>
        <a:spcAft>
          <a:spcPct val="0"/>
        </a:spcAft>
        <a:buFont typeface="Arial" charset="0"/>
        <a:buChar char="•"/>
        <a:defRPr sz="1575" kern="1200">
          <a:solidFill>
            <a:schemeClr val="tx1"/>
          </a:solidFill>
          <a:latin typeface="Open Sans"/>
          <a:ea typeface="MS PGothic" pitchFamily="34" charset="-128"/>
          <a:cs typeface="Open Sans"/>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Open Sans"/>
          <a:ea typeface="MS PGothic" pitchFamily="34" charset="-128"/>
          <a:cs typeface="Open Sans"/>
        </a:defRPr>
      </a:lvl4pPr>
      <a:lvl5pPr marL="1543050" indent="-171450" algn="l" defTabSz="342900" rtl="0" eaLnBrk="1" fontAlgn="base" hangingPunct="1">
        <a:spcBef>
          <a:spcPct val="20000"/>
        </a:spcBef>
        <a:spcAft>
          <a:spcPct val="0"/>
        </a:spcAft>
        <a:buFont typeface="Arial" charset="0"/>
        <a:buChar char="»"/>
        <a:defRPr sz="1350" kern="1200">
          <a:solidFill>
            <a:schemeClr val="tx1"/>
          </a:solidFill>
          <a:latin typeface="Open Sans"/>
          <a:ea typeface="MS PGothic" pitchFamily="34" charset="-128"/>
          <a:cs typeface="Open San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vaers.hhs.gov/" TargetMode="External"/><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www.fda.gov/vaccines-blood-biologics/safety-availability-biologics/cber-biologics-effectiveness-and-safety-best-system" TargetMode="External"/><Relationship Id="rId5" Type="http://schemas.openxmlformats.org/officeDocument/2006/relationships/hyperlink" Target="https://www.cdc.gov/vaccinesafety/ensuringsafety/monitoring/cisa/index.html" TargetMode="External"/><Relationship Id="rId4" Type="http://schemas.openxmlformats.org/officeDocument/2006/relationships/hyperlink" Target="https://www.cdc.gov/vaccinesafety/ensuringsafety/monitoring/vsd/index.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65150" y="2926048"/>
            <a:ext cx="7893050" cy="664212"/>
          </a:xfrm>
        </p:spPr>
        <p:txBody>
          <a:bodyPr/>
          <a:lstStyle/>
          <a:p>
            <a:r>
              <a:rPr lang="en-US" b="0" i="1" dirty="0">
                <a:latin typeface="+mn-lt"/>
              </a:rPr>
              <a:t>March 2021</a:t>
            </a:r>
          </a:p>
        </p:txBody>
      </p:sp>
      <p:sp>
        <p:nvSpPr>
          <p:cNvPr id="4" name="Title 3"/>
          <p:cNvSpPr>
            <a:spLocks noGrp="1"/>
          </p:cNvSpPr>
          <p:nvPr>
            <p:ph type="title"/>
          </p:nvPr>
        </p:nvSpPr>
        <p:spPr>
          <a:xfrm>
            <a:off x="2671893" y="1226177"/>
            <a:ext cx="8229600" cy="690416"/>
          </a:xfrm>
        </p:spPr>
        <p:txBody>
          <a:bodyPr/>
          <a:lstStyle/>
          <a:p>
            <a:r>
              <a:rPr lang="en-US" sz="4800" dirty="0">
                <a:latin typeface="+mn-lt"/>
              </a:rPr>
              <a:t>COVID Update</a:t>
            </a:r>
          </a:p>
        </p:txBody>
      </p:sp>
    </p:spTree>
    <p:extLst>
      <p:ext uri="{BB962C8B-B14F-4D97-AF65-F5344CB8AC3E}">
        <p14:creationId xmlns:p14="http://schemas.microsoft.com/office/powerpoint/2010/main" val="2325129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8DDEB-752D-4953-9BEB-A18828E80AFB}"/>
              </a:ext>
            </a:extLst>
          </p:cNvPr>
          <p:cNvSpPr>
            <a:spLocks noGrp="1"/>
          </p:cNvSpPr>
          <p:nvPr>
            <p:ph type="title"/>
          </p:nvPr>
        </p:nvSpPr>
        <p:spPr/>
        <p:txBody>
          <a:bodyPr/>
          <a:lstStyle/>
          <a:p>
            <a:r>
              <a:rPr lang="en-US" dirty="0"/>
              <a:t>COVID Variants Appearing</a:t>
            </a:r>
          </a:p>
        </p:txBody>
      </p:sp>
      <p:sp>
        <p:nvSpPr>
          <p:cNvPr id="3" name="Content Placeholder 2">
            <a:extLst>
              <a:ext uri="{FF2B5EF4-FFF2-40B4-BE49-F238E27FC236}">
                <a16:creationId xmlns:a16="http://schemas.microsoft.com/office/drawing/2014/main" id="{FD2120B4-30F6-486A-A51B-18F59DA859EB}"/>
              </a:ext>
            </a:extLst>
          </p:cNvPr>
          <p:cNvSpPr>
            <a:spLocks noGrp="1"/>
          </p:cNvSpPr>
          <p:nvPr>
            <p:ph idx="1"/>
          </p:nvPr>
        </p:nvSpPr>
        <p:spPr/>
        <p:txBody>
          <a:bodyPr/>
          <a:lstStyle/>
          <a:p>
            <a:r>
              <a:rPr lang="en-US" dirty="0"/>
              <a:t>Britain (.1.1.7) – 30-50% more contagious, currently accounts for 23-30% of new cases,, </a:t>
            </a:r>
            <a:r>
              <a:rPr lang="en-US" dirty="0" err="1"/>
              <a:t>Approx</a:t>
            </a:r>
            <a:r>
              <a:rPr lang="en-US" dirty="0"/>
              <a:t> 60% more deadly than original, vaccines protect well</a:t>
            </a:r>
          </a:p>
          <a:p>
            <a:pPr marL="0" indent="0">
              <a:buNone/>
            </a:pPr>
            <a:endParaRPr lang="en-US" dirty="0"/>
          </a:p>
          <a:p>
            <a:r>
              <a:rPr lang="en-US" dirty="0"/>
              <a:t>South Africa (B.1.351) – more contagious, not as susceptible to vaccine induced antibodies but vaccines are still effective</a:t>
            </a:r>
          </a:p>
          <a:p>
            <a:pPr marL="0" indent="0">
              <a:buNone/>
            </a:pPr>
            <a:endParaRPr lang="en-US" dirty="0"/>
          </a:p>
          <a:p>
            <a:r>
              <a:rPr lang="en-US" dirty="0"/>
              <a:t>Brazil (B.1.1.28.1 or P.1) – similar to South African variant</a:t>
            </a:r>
          </a:p>
          <a:p>
            <a:endParaRPr lang="en-US" dirty="0"/>
          </a:p>
          <a:p>
            <a:r>
              <a:rPr lang="en-US" dirty="0"/>
              <a:t>Currently USA has no national surveillance program checking virus genomes for new mutations</a:t>
            </a:r>
          </a:p>
        </p:txBody>
      </p:sp>
    </p:spTree>
    <p:extLst>
      <p:ext uri="{BB962C8B-B14F-4D97-AF65-F5344CB8AC3E}">
        <p14:creationId xmlns:p14="http://schemas.microsoft.com/office/powerpoint/2010/main" val="974445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49D6A-728B-4A12-8D64-61B03603507A}"/>
              </a:ext>
            </a:extLst>
          </p:cNvPr>
          <p:cNvSpPr>
            <a:spLocks noGrp="1"/>
          </p:cNvSpPr>
          <p:nvPr>
            <p:ph type="title"/>
          </p:nvPr>
        </p:nvSpPr>
        <p:spPr/>
        <p:txBody>
          <a:bodyPr/>
          <a:lstStyle/>
          <a:p>
            <a:r>
              <a:rPr lang="en-US" dirty="0"/>
              <a:t>CDC New Distancing Recommendations</a:t>
            </a:r>
          </a:p>
        </p:txBody>
      </p:sp>
      <p:sp>
        <p:nvSpPr>
          <p:cNvPr id="3" name="Content Placeholder 2">
            <a:extLst>
              <a:ext uri="{FF2B5EF4-FFF2-40B4-BE49-F238E27FC236}">
                <a16:creationId xmlns:a16="http://schemas.microsoft.com/office/drawing/2014/main" id="{3B6C7DD2-9FEE-4695-BAB7-4816BE83D4C0}"/>
              </a:ext>
            </a:extLst>
          </p:cNvPr>
          <p:cNvSpPr>
            <a:spLocks noGrp="1"/>
          </p:cNvSpPr>
          <p:nvPr>
            <p:ph idx="1"/>
          </p:nvPr>
        </p:nvSpPr>
        <p:spPr/>
        <p:txBody>
          <a:bodyPr/>
          <a:lstStyle/>
          <a:p>
            <a:r>
              <a:rPr lang="en-US" dirty="0"/>
              <a:t>Fully Vaccinated Persons Can:</a:t>
            </a:r>
          </a:p>
          <a:p>
            <a:pPr lvl="1"/>
            <a:r>
              <a:rPr lang="en-US" dirty="0"/>
              <a:t>Visit with other fully vaccinated people indoors without wearing masks or physical distancing</a:t>
            </a:r>
          </a:p>
          <a:p>
            <a:pPr lvl="1"/>
            <a:r>
              <a:rPr lang="en-US" dirty="0"/>
              <a:t>Visit with unvaccinated people from a single household who are at low risk for severe COVID-19 disease indoors without wearing masks or physical distancing</a:t>
            </a:r>
          </a:p>
          <a:p>
            <a:pPr lvl="1"/>
            <a:r>
              <a:rPr lang="en-US" dirty="0"/>
              <a:t>Refrain from quarantine and testing following a known exposure if asymptomatic</a:t>
            </a:r>
          </a:p>
          <a:p>
            <a:pPr lvl="1"/>
            <a:endParaRPr lang="en-US" dirty="0"/>
          </a:p>
          <a:p>
            <a:r>
              <a:rPr lang="en-US" dirty="0"/>
              <a:t>Schools can reduce social distance to:</a:t>
            </a:r>
          </a:p>
          <a:p>
            <a:pPr lvl="1"/>
            <a:r>
              <a:rPr lang="en-US" dirty="0"/>
              <a:t>3 foot – </a:t>
            </a:r>
          </a:p>
          <a:p>
            <a:pPr lvl="2"/>
            <a:r>
              <a:rPr lang="en-US" dirty="0"/>
              <a:t>All elementary schools 		</a:t>
            </a:r>
          </a:p>
          <a:p>
            <a:pPr lvl="2"/>
            <a:r>
              <a:rPr lang="en-US" dirty="0"/>
              <a:t>middle and high schools in low and medium transmission communities</a:t>
            </a:r>
          </a:p>
          <a:p>
            <a:pPr lvl="1"/>
            <a:r>
              <a:rPr lang="en-US" dirty="0"/>
              <a:t>6 foot for middle and high schools in high transmission communities</a:t>
            </a:r>
          </a:p>
          <a:p>
            <a:pPr lvl="1"/>
            <a:endParaRPr lang="en-US" dirty="0"/>
          </a:p>
        </p:txBody>
      </p:sp>
    </p:spTree>
    <p:extLst>
      <p:ext uri="{BB962C8B-B14F-4D97-AF65-F5344CB8AC3E}">
        <p14:creationId xmlns:p14="http://schemas.microsoft.com/office/powerpoint/2010/main" val="2515201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7C97D-5CEF-46BC-9F4F-2BB1BF43BA4F}"/>
              </a:ext>
            </a:extLst>
          </p:cNvPr>
          <p:cNvSpPr>
            <a:spLocks noGrp="1"/>
          </p:cNvSpPr>
          <p:nvPr>
            <p:ph type="title"/>
          </p:nvPr>
        </p:nvSpPr>
        <p:spPr/>
        <p:txBody>
          <a:bodyPr/>
          <a:lstStyle/>
          <a:p>
            <a:r>
              <a:rPr lang="en-US" dirty="0"/>
              <a:t>Persons with SMI or SUD should be CDC Priority Phase 1c</a:t>
            </a:r>
          </a:p>
        </p:txBody>
      </p:sp>
      <p:sp>
        <p:nvSpPr>
          <p:cNvPr id="3" name="Content Placeholder 2">
            <a:extLst>
              <a:ext uri="{FF2B5EF4-FFF2-40B4-BE49-F238E27FC236}">
                <a16:creationId xmlns:a16="http://schemas.microsoft.com/office/drawing/2014/main" id="{B4292EBB-659A-4327-B602-AC9113A750F8}"/>
              </a:ext>
            </a:extLst>
          </p:cNvPr>
          <p:cNvSpPr>
            <a:spLocks noGrp="1"/>
          </p:cNvSpPr>
          <p:nvPr>
            <p:ph idx="1"/>
          </p:nvPr>
        </p:nvSpPr>
        <p:spPr/>
        <p:txBody>
          <a:bodyPr/>
          <a:lstStyle/>
          <a:p>
            <a:r>
              <a:rPr lang="en-US" dirty="0"/>
              <a:t>CDC Priority Phase 1c populations</a:t>
            </a:r>
          </a:p>
          <a:p>
            <a:pPr lvl="1"/>
            <a:r>
              <a:rPr lang="en-US" dirty="0"/>
              <a:t>Age 65-75</a:t>
            </a:r>
          </a:p>
          <a:p>
            <a:pPr lvl="1"/>
            <a:r>
              <a:rPr lang="en-US" b="1" dirty="0">
                <a:solidFill>
                  <a:srgbClr val="FF0000"/>
                </a:solidFill>
              </a:rPr>
              <a:t>Age 16-64 with medical condition putting them at high risk of Hospitalization, illness, death</a:t>
            </a:r>
          </a:p>
          <a:p>
            <a:pPr lvl="1"/>
            <a:r>
              <a:rPr lang="en-US" dirty="0"/>
              <a:t>Essential Workers</a:t>
            </a:r>
          </a:p>
          <a:p>
            <a:pPr marL="342900" lvl="1" indent="0">
              <a:buNone/>
            </a:pPr>
            <a:endParaRPr lang="en-US" dirty="0"/>
          </a:p>
          <a:p>
            <a:r>
              <a:rPr lang="en-US" dirty="0"/>
              <a:t>Increased risk due to SMI or SUD</a:t>
            </a:r>
          </a:p>
          <a:p>
            <a:pPr lvl="1"/>
            <a:r>
              <a:rPr lang="en-US" dirty="0"/>
              <a:t>Persons with SMI die 10-25 </a:t>
            </a:r>
            <a:r>
              <a:rPr lang="en-US" dirty="0" err="1"/>
              <a:t>yrs</a:t>
            </a:r>
            <a:r>
              <a:rPr lang="en-US" dirty="0"/>
              <a:t> younger mostly due to medical illness</a:t>
            </a:r>
          </a:p>
          <a:p>
            <a:pPr lvl="1"/>
            <a:r>
              <a:rPr lang="en-US" dirty="0"/>
              <a:t>Two national studies report increased rates of COVID in persons with MI</a:t>
            </a:r>
          </a:p>
          <a:p>
            <a:pPr lvl="1"/>
            <a:r>
              <a:rPr lang="en-US" dirty="0"/>
              <a:t>Study in NY found persons with schizophrenia had 2-3X COVID mortality</a:t>
            </a:r>
          </a:p>
          <a:p>
            <a:pPr lvl="1"/>
            <a:r>
              <a:rPr lang="en-US" dirty="0"/>
              <a:t>Study of 73M people found persons with SUD at 8.7X risk COVID infection</a:t>
            </a:r>
          </a:p>
          <a:p>
            <a:pPr lvl="1"/>
            <a:r>
              <a:rPr lang="en-US" dirty="0"/>
              <a:t>Study 54,529 people found persons with SUD </a:t>
            </a:r>
            <a:r>
              <a:rPr lang="en-US"/>
              <a:t>had 2.3-1.8X </a:t>
            </a:r>
            <a:r>
              <a:rPr lang="en-US" dirty="0"/>
              <a:t>risk of hospitalization, ventilator, and mortality</a:t>
            </a:r>
          </a:p>
        </p:txBody>
      </p:sp>
    </p:spTree>
    <p:extLst>
      <p:ext uri="{BB962C8B-B14F-4D97-AF65-F5344CB8AC3E}">
        <p14:creationId xmlns:p14="http://schemas.microsoft.com/office/powerpoint/2010/main" val="321818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E19D366-CAB2-954F-8B0B-98A0EA43A720}"/>
              </a:ext>
            </a:extLst>
          </p:cNvPr>
          <p:cNvSpPr txBox="1"/>
          <p:nvPr/>
        </p:nvSpPr>
        <p:spPr>
          <a:xfrm>
            <a:off x="9939" y="1269617"/>
            <a:ext cx="9143999" cy="892552"/>
          </a:xfrm>
          <a:prstGeom prst="rect">
            <a:avLst/>
          </a:prstGeom>
          <a:noFill/>
        </p:spPr>
        <p:txBody>
          <a:bodyPr wrap="square" rtlCol="0">
            <a:spAutoFit/>
          </a:bodyPr>
          <a:lstStyle/>
          <a:p>
            <a:pPr algn="ctr"/>
            <a:r>
              <a:rPr lang="en-US" sz="5200" b="1" dirty="0">
                <a:solidFill>
                  <a:srgbClr val="0A4F9F"/>
                </a:solidFill>
                <a:latin typeface="Yu Gothic" panose="020B0400000000000000" pitchFamily="34" charset="-128"/>
                <a:ea typeface="Yu Gothic" panose="020B0400000000000000" pitchFamily="34" charset="-128"/>
                <a:cs typeface="Tahoma" panose="020B0604030504040204" pitchFamily="34" charset="0"/>
              </a:rPr>
              <a:t>Questions?</a:t>
            </a:r>
          </a:p>
        </p:txBody>
      </p:sp>
      <p:sp>
        <p:nvSpPr>
          <p:cNvPr id="5" name="TextBox 4">
            <a:extLst>
              <a:ext uri="{FF2B5EF4-FFF2-40B4-BE49-F238E27FC236}">
                <a16:creationId xmlns:a16="http://schemas.microsoft.com/office/drawing/2014/main" id="{8D00B87C-4DF0-BF40-B715-378429439B84}"/>
              </a:ext>
            </a:extLst>
          </p:cNvPr>
          <p:cNvSpPr txBox="1"/>
          <p:nvPr/>
        </p:nvSpPr>
        <p:spPr>
          <a:xfrm>
            <a:off x="0" y="3012188"/>
            <a:ext cx="9124122" cy="1590179"/>
          </a:xfrm>
          <a:prstGeom prst="rect">
            <a:avLst/>
          </a:prstGeom>
          <a:noFill/>
        </p:spPr>
        <p:txBody>
          <a:bodyPr wrap="square" rtlCol="0">
            <a:spAutoFit/>
          </a:bodyPr>
          <a:lstStyle/>
          <a:p>
            <a:pPr algn="ctr">
              <a:spcBef>
                <a:spcPts val="800"/>
              </a:spcBef>
            </a:pPr>
            <a:r>
              <a:rPr lang="en-US" sz="2800" b="1" dirty="0">
                <a:solidFill>
                  <a:srgbClr val="0A4F9F"/>
                </a:solidFill>
                <a:latin typeface="Yu Gothic" panose="020B0400000000000000" pitchFamily="34" charset="-128"/>
                <a:ea typeface="Yu Gothic" panose="020B0400000000000000" pitchFamily="34" charset="-128"/>
                <a:cs typeface="Tahoma" panose="020B0604030504040204" pitchFamily="34" charset="0"/>
              </a:rPr>
              <a:t>Thank You</a:t>
            </a:r>
          </a:p>
          <a:p>
            <a:pPr algn="ctr">
              <a:spcBef>
                <a:spcPts val="800"/>
              </a:spcBef>
            </a:pPr>
            <a:r>
              <a:rPr lang="en-US" sz="2800" dirty="0">
                <a:solidFill>
                  <a:srgbClr val="0A4F9F"/>
                </a:solidFill>
                <a:latin typeface="Yu Gothic" panose="020B0400000000000000" pitchFamily="34" charset="-128"/>
                <a:ea typeface="Yu Gothic" panose="020B0400000000000000" pitchFamily="34" charset="-128"/>
                <a:cs typeface="Tahoma" panose="020B0604030504040204" pitchFamily="34" charset="0"/>
              </a:rPr>
              <a:t>for being an important part of</a:t>
            </a:r>
          </a:p>
          <a:p>
            <a:pPr algn="ctr">
              <a:spcBef>
                <a:spcPts val="800"/>
              </a:spcBef>
            </a:pPr>
            <a:r>
              <a:rPr lang="en-US" sz="2800" dirty="0">
                <a:solidFill>
                  <a:srgbClr val="0A4F9F"/>
                </a:solidFill>
                <a:latin typeface="Yu Gothic" panose="020B0400000000000000" pitchFamily="34" charset="-128"/>
                <a:ea typeface="Yu Gothic" panose="020B0400000000000000" pitchFamily="34" charset="-128"/>
                <a:cs typeface="Tahoma" panose="020B0604030504040204" pitchFamily="34" charset="0"/>
              </a:rPr>
              <a:t>the National Council community.</a:t>
            </a:r>
            <a:endParaRPr lang="en-US" sz="2200" dirty="0">
              <a:solidFill>
                <a:srgbClr val="0A4F9F"/>
              </a:solidFill>
              <a:latin typeface="Yu Gothic" panose="020B0400000000000000" pitchFamily="34" charset="-128"/>
              <a:ea typeface="Yu Gothic" panose="020B0400000000000000" pitchFamily="34" charset="-128"/>
              <a:cs typeface="Tahoma" panose="020B0604030504040204" pitchFamily="34" charset="0"/>
            </a:endParaRPr>
          </a:p>
        </p:txBody>
      </p:sp>
    </p:spTree>
    <p:extLst>
      <p:ext uri="{BB962C8B-B14F-4D97-AF65-F5344CB8AC3E}">
        <p14:creationId xmlns:p14="http://schemas.microsoft.com/office/powerpoint/2010/main" val="2288687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C48BC-87D3-461A-9E46-7D2BADA29299}"/>
              </a:ext>
            </a:extLst>
          </p:cNvPr>
          <p:cNvSpPr>
            <a:spLocks noGrp="1"/>
          </p:cNvSpPr>
          <p:nvPr>
            <p:ph type="title"/>
          </p:nvPr>
        </p:nvSpPr>
        <p:spPr/>
        <p:txBody>
          <a:bodyPr/>
          <a:lstStyle/>
          <a:p>
            <a:r>
              <a:rPr lang="en-US" dirty="0"/>
              <a:t>Data Points</a:t>
            </a:r>
          </a:p>
        </p:txBody>
      </p:sp>
      <p:sp>
        <p:nvSpPr>
          <p:cNvPr id="3" name="Content Placeholder 2">
            <a:extLst>
              <a:ext uri="{FF2B5EF4-FFF2-40B4-BE49-F238E27FC236}">
                <a16:creationId xmlns:a16="http://schemas.microsoft.com/office/drawing/2014/main" id="{2C462C09-208A-4ACD-B865-7BAF68C4FC0B}"/>
              </a:ext>
            </a:extLst>
          </p:cNvPr>
          <p:cNvSpPr>
            <a:spLocks noGrp="1"/>
          </p:cNvSpPr>
          <p:nvPr>
            <p:ph idx="1"/>
          </p:nvPr>
        </p:nvSpPr>
        <p:spPr/>
        <p:txBody>
          <a:bodyPr/>
          <a:lstStyle/>
          <a:p>
            <a:r>
              <a:rPr lang="en-US" dirty="0"/>
              <a:t>Covid has killed about 15 times more Americans than either the flu or vehicle crashes do in a typical year.</a:t>
            </a:r>
          </a:p>
          <a:p>
            <a:r>
              <a:rPr lang="en-US" dirty="0"/>
              <a:t>Americans under 18 account for only 0.04 percent of Covid deaths.</a:t>
            </a:r>
          </a:p>
          <a:p>
            <a:endParaRPr lang="en-US" dirty="0"/>
          </a:p>
        </p:txBody>
      </p:sp>
    </p:spTree>
    <p:extLst>
      <p:ext uri="{BB962C8B-B14F-4D97-AF65-F5344CB8AC3E}">
        <p14:creationId xmlns:p14="http://schemas.microsoft.com/office/powerpoint/2010/main" val="572901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2C4CF-8933-46D8-9346-9C15E052D4B8}"/>
              </a:ext>
            </a:extLst>
          </p:cNvPr>
          <p:cNvSpPr>
            <a:spLocks noGrp="1"/>
          </p:cNvSpPr>
          <p:nvPr>
            <p:ph type="title"/>
          </p:nvPr>
        </p:nvSpPr>
        <p:spPr/>
        <p:txBody>
          <a:bodyPr/>
          <a:lstStyle/>
          <a:p>
            <a:r>
              <a:rPr lang="en-US" dirty="0"/>
              <a:t>Fear and Uncertainty are a Challenge</a:t>
            </a:r>
          </a:p>
        </p:txBody>
      </p:sp>
      <p:sp>
        <p:nvSpPr>
          <p:cNvPr id="3" name="Content Placeholder 2">
            <a:extLst>
              <a:ext uri="{FF2B5EF4-FFF2-40B4-BE49-F238E27FC236}">
                <a16:creationId xmlns:a16="http://schemas.microsoft.com/office/drawing/2014/main" id="{BD0196A1-CB6C-4B88-AD95-7CFC6A9948A4}"/>
              </a:ext>
            </a:extLst>
          </p:cNvPr>
          <p:cNvSpPr>
            <a:spLocks noGrp="1"/>
          </p:cNvSpPr>
          <p:nvPr>
            <p:ph idx="1"/>
          </p:nvPr>
        </p:nvSpPr>
        <p:spPr/>
        <p:txBody>
          <a:bodyPr/>
          <a:lstStyle/>
          <a:p>
            <a:r>
              <a:rPr lang="en-US" dirty="0"/>
              <a:t>In a recent US-consumer research, 63 percent of respondents are cautious about or unlikely to adopt COVID-19 vaccination. </a:t>
            </a:r>
          </a:p>
          <a:p>
            <a:pPr lvl="1"/>
            <a:r>
              <a:rPr lang="en-US" dirty="0"/>
              <a:t>The “cautious,” who comprise 45 percent of respondents (the largest segment), are those who will wait and see how a vaccine performs in the “real world” before deciding if they will get vaccinated. </a:t>
            </a:r>
          </a:p>
          <a:p>
            <a:pPr lvl="1"/>
            <a:r>
              <a:rPr lang="en-US" dirty="0"/>
              <a:t>Another 18 percent say they are unlikely to vaccinate.</a:t>
            </a:r>
          </a:p>
          <a:p>
            <a:pPr marL="342900" lvl="1" indent="0">
              <a:buNone/>
            </a:pPr>
            <a:endParaRPr lang="en-US" sz="800" dirty="0"/>
          </a:p>
          <a:p>
            <a:r>
              <a:rPr lang="en-US" dirty="0"/>
              <a:t>In High Risk Groups only a portion reported being “Interested” in getting vaccinated</a:t>
            </a:r>
          </a:p>
          <a:p>
            <a:pPr lvl="1"/>
            <a:r>
              <a:rPr lang="en-US" dirty="0"/>
              <a:t>Elderly 		65%</a:t>
            </a:r>
          </a:p>
          <a:p>
            <a:pPr lvl="1"/>
            <a:r>
              <a:rPr lang="en-US" dirty="0"/>
              <a:t>Black 		31%</a:t>
            </a:r>
          </a:p>
          <a:p>
            <a:pPr lvl="1"/>
            <a:r>
              <a:rPr lang="en-US" dirty="0"/>
              <a:t>Hispanic 	36%</a:t>
            </a:r>
          </a:p>
          <a:p>
            <a:pPr lvl="1"/>
            <a:r>
              <a:rPr lang="en-US" dirty="0"/>
              <a:t>Earning under $25K/</a:t>
            </a:r>
            <a:r>
              <a:rPr lang="en-US" dirty="0" err="1"/>
              <a:t>yr</a:t>
            </a:r>
            <a:r>
              <a:rPr lang="en-US" dirty="0"/>
              <a:t>	31%</a:t>
            </a:r>
          </a:p>
          <a:p>
            <a:pPr lvl="1"/>
            <a:r>
              <a:rPr lang="en-US" dirty="0"/>
              <a:t>Earning over $100K/</a:t>
            </a:r>
            <a:r>
              <a:rPr lang="en-US" dirty="0" err="1"/>
              <a:t>yr</a:t>
            </a:r>
            <a:r>
              <a:rPr lang="en-US" dirty="0"/>
              <a:t>	60%</a:t>
            </a:r>
          </a:p>
        </p:txBody>
      </p:sp>
    </p:spTree>
    <p:extLst>
      <p:ext uri="{BB962C8B-B14F-4D97-AF65-F5344CB8AC3E}">
        <p14:creationId xmlns:p14="http://schemas.microsoft.com/office/powerpoint/2010/main" val="46942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383A4-D999-4C2F-8A65-120824978588}"/>
              </a:ext>
            </a:extLst>
          </p:cNvPr>
          <p:cNvSpPr>
            <a:spLocks noGrp="1"/>
          </p:cNvSpPr>
          <p:nvPr>
            <p:ph type="title"/>
          </p:nvPr>
        </p:nvSpPr>
        <p:spPr/>
        <p:txBody>
          <a:bodyPr/>
          <a:lstStyle/>
          <a:p>
            <a:r>
              <a:rPr lang="en-US" dirty="0"/>
              <a:t>COVID Virus Structure</a:t>
            </a:r>
          </a:p>
        </p:txBody>
      </p:sp>
      <p:pic>
        <p:nvPicPr>
          <p:cNvPr id="4" name="Content Placeholder 3">
            <a:extLst>
              <a:ext uri="{FF2B5EF4-FFF2-40B4-BE49-F238E27FC236}">
                <a16:creationId xmlns:a16="http://schemas.microsoft.com/office/drawing/2014/main" id="{34D23FE3-1EA8-4ADD-A378-102DF15F9990}"/>
              </a:ext>
            </a:extLst>
          </p:cNvPr>
          <p:cNvPicPr>
            <a:picLocks noGrp="1" noChangeAspect="1"/>
          </p:cNvPicPr>
          <p:nvPr>
            <p:ph idx="1"/>
          </p:nvPr>
        </p:nvPicPr>
        <p:blipFill>
          <a:blip r:embed="rId2"/>
          <a:stretch>
            <a:fillRect/>
          </a:stretch>
        </p:blipFill>
        <p:spPr>
          <a:xfrm>
            <a:off x="792816" y="1190625"/>
            <a:ext cx="7558367" cy="4283075"/>
          </a:xfrm>
          <a:prstGeom prst="rect">
            <a:avLst/>
          </a:prstGeom>
        </p:spPr>
      </p:pic>
      <p:sp>
        <p:nvSpPr>
          <p:cNvPr id="6" name="TextBox 5">
            <a:extLst>
              <a:ext uri="{FF2B5EF4-FFF2-40B4-BE49-F238E27FC236}">
                <a16:creationId xmlns:a16="http://schemas.microsoft.com/office/drawing/2014/main" id="{510B3B68-7AC6-4983-AEE7-3E009CD4A4A0}"/>
              </a:ext>
            </a:extLst>
          </p:cNvPr>
          <p:cNvSpPr txBox="1"/>
          <p:nvPr/>
        </p:nvSpPr>
        <p:spPr>
          <a:xfrm>
            <a:off x="4139966" y="2902591"/>
            <a:ext cx="1287710" cy="923330"/>
          </a:xfrm>
          <a:prstGeom prst="rect">
            <a:avLst/>
          </a:prstGeom>
          <a:noFill/>
        </p:spPr>
        <p:txBody>
          <a:bodyPr wrap="square">
            <a:spAutoFit/>
          </a:bodyPr>
          <a:lstStyle/>
          <a:p>
            <a:r>
              <a:rPr lang="en-US" dirty="0"/>
              <a:t>Spike protein gene </a:t>
            </a:r>
          </a:p>
        </p:txBody>
      </p:sp>
      <p:sp>
        <p:nvSpPr>
          <p:cNvPr id="8" name="TextBox 7">
            <a:extLst>
              <a:ext uri="{FF2B5EF4-FFF2-40B4-BE49-F238E27FC236}">
                <a16:creationId xmlns:a16="http://schemas.microsoft.com/office/drawing/2014/main" id="{0E226EF1-8254-48E2-937B-B1FEE240295C}"/>
              </a:ext>
            </a:extLst>
          </p:cNvPr>
          <p:cNvSpPr txBox="1"/>
          <p:nvPr/>
        </p:nvSpPr>
        <p:spPr>
          <a:xfrm>
            <a:off x="5666763" y="1618967"/>
            <a:ext cx="4572000" cy="369332"/>
          </a:xfrm>
          <a:prstGeom prst="rect">
            <a:avLst/>
          </a:prstGeom>
          <a:noFill/>
        </p:spPr>
        <p:txBody>
          <a:bodyPr wrap="square">
            <a:spAutoFit/>
          </a:bodyPr>
          <a:lstStyle/>
          <a:p>
            <a:r>
              <a:rPr lang="en-US" dirty="0"/>
              <a:t>Spikes</a:t>
            </a:r>
          </a:p>
        </p:txBody>
      </p:sp>
      <p:sp>
        <p:nvSpPr>
          <p:cNvPr id="10" name="TextBox 9">
            <a:extLst>
              <a:ext uri="{FF2B5EF4-FFF2-40B4-BE49-F238E27FC236}">
                <a16:creationId xmlns:a16="http://schemas.microsoft.com/office/drawing/2014/main" id="{353E07DD-3B5F-4158-BF02-11F732FBE52C}"/>
              </a:ext>
            </a:extLst>
          </p:cNvPr>
          <p:cNvSpPr txBox="1"/>
          <p:nvPr/>
        </p:nvSpPr>
        <p:spPr>
          <a:xfrm>
            <a:off x="1132513" y="3076338"/>
            <a:ext cx="5117284" cy="369332"/>
          </a:xfrm>
          <a:prstGeom prst="rect">
            <a:avLst/>
          </a:prstGeom>
          <a:noFill/>
        </p:spPr>
        <p:txBody>
          <a:bodyPr wrap="square">
            <a:spAutoFit/>
          </a:bodyPr>
          <a:lstStyle/>
          <a:p>
            <a:r>
              <a:rPr lang="en-US" dirty="0"/>
              <a:t>Envelope/Membrane</a:t>
            </a:r>
          </a:p>
        </p:txBody>
      </p:sp>
    </p:spTree>
    <p:extLst>
      <p:ext uri="{BB962C8B-B14F-4D97-AF65-F5344CB8AC3E}">
        <p14:creationId xmlns:p14="http://schemas.microsoft.com/office/powerpoint/2010/main" val="3087532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74856B-0973-4F23-B764-7ED4C371B63D}"/>
              </a:ext>
            </a:extLst>
          </p:cNvPr>
          <p:cNvSpPr>
            <a:spLocks noGrp="1"/>
          </p:cNvSpPr>
          <p:nvPr>
            <p:ph type="title"/>
          </p:nvPr>
        </p:nvSpPr>
        <p:spPr>
          <a:xfrm>
            <a:off x="457200" y="274639"/>
            <a:ext cx="8229600" cy="919455"/>
          </a:xfrm>
        </p:spPr>
        <p:txBody>
          <a:bodyPr anchor="b"/>
          <a:lstStyle/>
          <a:p>
            <a:pPr algn="ctr">
              <a:spcAft>
                <a:spcPts val="0"/>
              </a:spcAft>
            </a:pPr>
            <a:r>
              <a:rPr lang="en-US" sz="3200" dirty="0"/>
              <a:t>Monitoring Vaccine Safety is a Regular, Ongoing Part of Vaccine Development.</a:t>
            </a:r>
          </a:p>
        </p:txBody>
      </p:sp>
      <p:sp>
        <p:nvSpPr>
          <p:cNvPr id="5" name="Text Placeholder 7">
            <a:extLst>
              <a:ext uri="{FF2B5EF4-FFF2-40B4-BE49-F238E27FC236}">
                <a16:creationId xmlns:a16="http://schemas.microsoft.com/office/drawing/2014/main" id="{A4B1ABF8-2284-462D-9057-A41AC02A6AC7}"/>
              </a:ext>
            </a:extLst>
          </p:cNvPr>
          <p:cNvSpPr txBox="1">
            <a:spLocks/>
          </p:cNvSpPr>
          <p:nvPr/>
        </p:nvSpPr>
        <p:spPr bwMode="auto">
          <a:xfrm>
            <a:off x="378780" y="1670085"/>
            <a:ext cx="7941733" cy="334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30188" indent="-230188" algn="l" rtl="0" eaLnBrk="0" fontAlgn="base" hangingPunct="0">
              <a:spcBef>
                <a:spcPct val="20000"/>
              </a:spcBef>
              <a:spcAft>
                <a:spcPct val="0"/>
              </a:spcAft>
              <a:buClr>
                <a:srgbClr val="005DAA"/>
              </a:buClr>
              <a:buFont typeface="Wingdings" panose="05000000000000000000" pitchFamily="2" charset="2"/>
              <a:buChar char="§"/>
              <a:defRPr sz="2000" kern="1200">
                <a:solidFill>
                  <a:srgbClr val="2D2D2D"/>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Clr>
                <a:srgbClr val="532E63"/>
              </a:buClr>
              <a:buFont typeface="Arial" panose="020B0604020202020204" pitchFamily="34" charset="0"/>
              <a:buChar char="–"/>
              <a:defRPr sz="2000" kern="1200">
                <a:solidFill>
                  <a:srgbClr val="2D2D2D"/>
                </a:solidFill>
                <a:latin typeface="Calibri" panose="020F0502020204030204" pitchFamily="34" charset="0"/>
                <a:ea typeface="+mn-ea"/>
                <a:cs typeface="+mn-cs"/>
              </a:defRPr>
            </a:lvl2pPr>
            <a:lvl3pPr marL="1143000" indent="-228600" algn="l" rtl="0" eaLnBrk="0" fontAlgn="base" hangingPunct="0">
              <a:spcBef>
                <a:spcPct val="20000"/>
              </a:spcBef>
              <a:spcAft>
                <a:spcPct val="0"/>
              </a:spcAft>
              <a:buClr>
                <a:srgbClr val="9A3B26"/>
              </a:buClr>
              <a:buFont typeface="Arial" panose="020B0604020202020204" pitchFamily="34" charset="0"/>
              <a:buChar char="•"/>
              <a:defRPr sz="2000" kern="1200">
                <a:solidFill>
                  <a:srgbClr val="2D2D2D"/>
                </a:solidFill>
                <a:latin typeface="Calibri" panose="020F0502020204030204"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9870" indent="-229870"/>
            <a:r>
              <a:rPr lang="en-US" b="1" dirty="0">
                <a:solidFill>
                  <a:srgbClr val="000000"/>
                </a:solidFill>
                <a:latin typeface="Calibri"/>
                <a:cs typeface="Calibri"/>
              </a:rPr>
              <a:t>Existing</a:t>
            </a:r>
            <a:r>
              <a:rPr lang="en-US" dirty="0">
                <a:solidFill>
                  <a:srgbClr val="000000"/>
                </a:solidFill>
                <a:latin typeface="Calibri"/>
                <a:cs typeface="Calibri"/>
              </a:rPr>
              <a:t> systems and data sources are used to monitor safety of vaccines after they are authorized or licensed, such as: </a:t>
            </a:r>
            <a:endParaRPr lang="en-US" dirty="0"/>
          </a:p>
          <a:p>
            <a:pPr lvl="1"/>
            <a:r>
              <a:rPr lang="en-US" sz="1800" dirty="0">
                <a:solidFill>
                  <a:srgbClr val="000000"/>
                </a:solidFill>
                <a:latin typeface="Calibri"/>
                <a:cs typeface="Calibri"/>
                <a:hlinkClick r:id="rId3"/>
              </a:rPr>
              <a:t>Vaccine Adverse Event Reporting System (VAERS)</a:t>
            </a:r>
            <a:endParaRPr lang="en-US" sz="1800" dirty="0">
              <a:solidFill>
                <a:srgbClr val="000000"/>
              </a:solidFill>
              <a:latin typeface="Calibri"/>
              <a:cs typeface="Calibri"/>
            </a:endParaRPr>
          </a:p>
          <a:p>
            <a:pPr lvl="1"/>
            <a:r>
              <a:rPr lang="en-US" sz="1800" dirty="0">
                <a:solidFill>
                  <a:srgbClr val="000000"/>
                </a:solidFill>
                <a:latin typeface="Calibri"/>
                <a:cs typeface="Calibri"/>
                <a:hlinkClick r:id="rId4"/>
              </a:rPr>
              <a:t>Vaccine Safety Datalink (VSD)</a:t>
            </a:r>
            <a:endParaRPr lang="en-US" sz="1800" dirty="0">
              <a:solidFill>
                <a:srgbClr val="000000"/>
              </a:solidFill>
              <a:latin typeface="Calibri"/>
              <a:cs typeface="Calibri"/>
            </a:endParaRPr>
          </a:p>
          <a:p>
            <a:pPr lvl="1"/>
            <a:r>
              <a:rPr lang="en-US" sz="1800" dirty="0">
                <a:solidFill>
                  <a:srgbClr val="000000"/>
                </a:solidFill>
                <a:latin typeface="Calibri"/>
                <a:cs typeface="Calibri"/>
                <a:hlinkClick r:id="rId5"/>
              </a:rPr>
              <a:t>Clinical Immunization Safety Assessment (CISA)</a:t>
            </a:r>
            <a:endParaRPr lang="en-US" sz="1800" dirty="0">
              <a:solidFill>
                <a:srgbClr val="000000"/>
              </a:solidFill>
              <a:latin typeface="Calibri"/>
              <a:cs typeface="Calibri"/>
            </a:endParaRPr>
          </a:p>
          <a:p>
            <a:pPr lvl="1"/>
            <a:r>
              <a:rPr lang="en-US" sz="1800" u="sng" dirty="0">
                <a:latin typeface="Calibri"/>
                <a:cs typeface="Calibri"/>
                <a:hlinkClick r:id="rId6"/>
              </a:rPr>
              <a:t>Biologics Effectiveness and Safety System (BEST) </a:t>
            </a:r>
            <a:endParaRPr lang="en-US" sz="1800" u="sng" dirty="0">
              <a:latin typeface="Calibri"/>
              <a:cs typeface="Calibri"/>
            </a:endParaRPr>
          </a:p>
          <a:p>
            <a:pPr lvl="1"/>
            <a:endParaRPr lang="en-US" sz="1800" dirty="0">
              <a:solidFill>
                <a:srgbClr val="000000"/>
              </a:solidFill>
              <a:latin typeface="Calibri"/>
              <a:cs typeface="Calibri"/>
            </a:endParaRPr>
          </a:p>
          <a:p>
            <a:pPr marL="229870" indent="-229870"/>
            <a:r>
              <a:rPr lang="en-US" b="1" dirty="0">
                <a:solidFill>
                  <a:srgbClr val="000000"/>
                </a:solidFill>
                <a:latin typeface="Calibri"/>
                <a:cs typeface="Calibri"/>
              </a:rPr>
              <a:t>New</a:t>
            </a:r>
            <a:r>
              <a:rPr lang="en-US" dirty="0">
                <a:solidFill>
                  <a:srgbClr val="000000"/>
                </a:solidFill>
                <a:latin typeface="Calibri"/>
                <a:cs typeface="Calibri"/>
              </a:rPr>
              <a:t> systems are being developed to monitor vaccine              </a:t>
            </a:r>
          </a:p>
          <a:p>
            <a:pPr marL="0" indent="0">
              <a:spcBef>
                <a:spcPts val="0"/>
              </a:spcBef>
              <a:buNone/>
            </a:pPr>
            <a:r>
              <a:rPr lang="en-US" dirty="0">
                <a:solidFill>
                  <a:srgbClr val="000000"/>
                </a:solidFill>
                <a:latin typeface="Calibri"/>
                <a:cs typeface="Calibri"/>
              </a:rPr>
              <a:t>    safety, such as </a:t>
            </a:r>
            <a:r>
              <a:rPr lang="en-US" b="1" dirty="0">
                <a:solidFill>
                  <a:srgbClr val="000000"/>
                </a:solidFill>
                <a:latin typeface="Calibri"/>
                <a:cs typeface="Calibri"/>
              </a:rPr>
              <a:t>v-safe:</a:t>
            </a:r>
            <a:r>
              <a:rPr lang="en-US" dirty="0">
                <a:solidFill>
                  <a:srgbClr val="000000"/>
                </a:solidFill>
                <a:latin typeface="Calibri"/>
                <a:cs typeface="Calibri"/>
              </a:rPr>
              <a:t> </a:t>
            </a:r>
            <a:endParaRPr lang="en-US" dirty="0">
              <a:solidFill>
                <a:srgbClr val="000000"/>
              </a:solidFill>
              <a:cs typeface="Calibri"/>
            </a:endParaRPr>
          </a:p>
          <a:p>
            <a:pPr lvl="1"/>
            <a:r>
              <a:rPr lang="en-US" sz="1800" dirty="0">
                <a:solidFill>
                  <a:srgbClr val="000000"/>
                </a:solidFill>
                <a:latin typeface="Calibri"/>
                <a:cs typeface="Calibri"/>
              </a:rPr>
              <a:t>Active surveillance that uses text messaging to initiate                          </a:t>
            </a:r>
          </a:p>
          <a:p>
            <a:pPr marL="457200" lvl="1" indent="0">
              <a:buNone/>
            </a:pPr>
            <a:r>
              <a:rPr lang="en-US" sz="1800" dirty="0">
                <a:solidFill>
                  <a:srgbClr val="000000"/>
                </a:solidFill>
                <a:latin typeface="Calibri"/>
                <a:cs typeface="Calibri"/>
              </a:rPr>
              <a:t>     web-based survey monitoring</a:t>
            </a:r>
          </a:p>
          <a:p>
            <a:pPr lvl="1">
              <a:spcBef>
                <a:spcPts val="432"/>
              </a:spcBef>
            </a:pPr>
            <a:r>
              <a:rPr lang="en-US" sz="1800" dirty="0">
                <a:solidFill>
                  <a:srgbClr val="000000"/>
                </a:solidFill>
                <a:latin typeface="Calibri"/>
                <a:cs typeface="Calibri"/>
              </a:rPr>
              <a:t>Any clinically important events reported by a participant </a:t>
            </a:r>
          </a:p>
          <a:p>
            <a:pPr marL="457200" lvl="1" indent="0">
              <a:spcBef>
                <a:spcPts val="0"/>
              </a:spcBef>
              <a:buNone/>
            </a:pPr>
            <a:r>
              <a:rPr lang="en-US" sz="1800" dirty="0">
                <a:solidFill>
                  <a:srgbClr val="000000"/>
                </a:solidFill>
                <a:latin typeface="Calibri"/>
                <a:cs typeface="Calibri"/>
              </a:rPr>
              <a:t>     would be sent to VAERS for follow-up </a:t>
            </a:r>
            <a:endParaRPr lang="en-US" sz="1800" dirty="0">
              <a:solidFill>
                <a:srgbClr val="000000"/>
              </a:solidFill>
              <a:cs typeface="Calibri"/>
            </a:endParaRPr>
          </a:p>
          <a:p>
            <a:pPr marL="229870" indent="-229870"/>
            <a:endParaRPr lang="en-US" dirty="0">
              <a:cs typeface="Calibri" panose="020F0502020204030204" pitchFamily="34" charset="0"/>
            </a:endParaRPr>
          </a:p>
          <a:p>
            <a:pPr marL="0" indent="0">
              <a:buNone/>
            </a:pPr>
            <a:br>
              <a:rPr lang="en-US" dirty="0"/>
            </a:br>
            <a:endParaRPr lang="en-US" dirty="0"/>
          </a:p>
        </p:txBody>
      </p:sp>
      <p:pic>
        <p:nvPicPr>
          <p:cNvPr id="6" name="Picture 5" descr="Person holding a cell phone with a v-safe logo on the screen">
            <a:extLst>
              <a:ext uri="{FF2B5EF4-FFF2-40B4-BE49-F238E27FC236}">
                <a16:creationId xmlns:a16="http://schemas.microsoft.com/office/drawing/2014/main" id="{84CC9942-CFF7-4B9B-ADFC-7A1B9992AE1B}"/>
              </a:ext>
            </a:extLst>
          </p:cNvPr>
          <p:cNvPicPr>
            <a:picLocks noChangeAspect="1"/>
          </p:cNvPicPr>
          <p:nvPr/>
        </p:nvPicPr>
        <p:blipFill rotWithShape="1">
          <a:blip r:embed="rId7">
            <a:extLst>
              <a:ext uri="{28A0092B-C50C-407E-A947-70E740481C1C}">
                <a14:useLocalDpi xmlns:a14="http://schemas.microsoft.com/office/drawing/2010/main" val="0"/>
              </a:ext>
            </a:extLst>
          </a:blip>
          <a:srcRect l="10098"/>
          <a:stretch/>
        </p:blipFill>
        <p:spPr>
          <a:xfrm>
            <a:off x="6431350" y="3098308"/>
            <a:ext cx="2712650" cy="2801702"/>
          </a:xfrm>
          <a:prstGeom prst="rect">
            <a:avLst/>
          </a:prstGeom>
        </p:spPr>
      </p:pic>
    </p:spTree>
    <p:extLst>
      <p:ext uri="{BB962C8B-B14F-4D97-AF65-F5344CB8AC3E}">
        <p14:creationId xmlns:p14="http://schemas.microsoft.com/office/powerpoint/2010/main" val="1973573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365760"/>
            <a:ext cx="8229600" cy="690562"/>
          </a:xfrm>
        </p:spPr>
        <p:txBody>
          <a:bodyPr/>
          <a:lstStyle/>
          <a:p>
            <a:pPr marL="484188" eaLnBrk="1" hangingPunct="1"/>
            <a:r>
              <a:rPr lang="en-US" altLang="en-US" sz="2000" dirty="0">
                <a:latin typeface="Arial" panose="020B0604020202020204" pitchFamily="34" charset="0"/>
                <a:ea typeface="MS PGothic" panose="020B0600070205080204" pitchFamily="34" charset="-128"/>
                <a:cs typeface="Arial" panose="020B0604020202020204" pitchFamily="34" charset="0"/>
              </a:rPr>
              <a:t>COVID Vaccines Under Approved and  Under Development </a:t>
            </a:r>
          </a:p>
        </p:txBody>
      </p:sp>
      <p:graphicFrame>
        <p:nvGraphicFramePr>
          <p:cNvPr id="2" name="Table 2">
            <a:extLst>
              <a:ext uri="{FF2B5EF4-FFF2-40B4-BE49-F238E27FC236}">
                <a16:creationId xmlns:a16="http://schemas.microsoft.com/office/drawing/2014/main" id="{E4AB5E89-9C91-459A-BFE7-07D4594E3DDB}"/>
              </a:ext>
            </a:extLst>
          </p:cNvPr>
          <p:cNvGraphicFramePr>
            <a:graphicFrameLocks noGrp="1"/>
          </p:cNvGraphicFramePr>
          <p:nvPr>
            <p:ph idx="1"/>
            <p:extLst>
              <p:ext uri="{D42A27DB-BD31-4B8C-83A1-F6EECF244321}">
                <p14:modId xmlns:p14="http://schemas.microsoft.com/office/powerpoint/2010/main" val="2681150424"/>
              </p:ext>
            </p:extLst>
          </p:nvPr>
        </p:nvGraphicFramePr>
        <p:xfrm>
          <a:off x="457200" y="1190625"/>
          <a:ext cx="8229600" cy="257048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1439168909"/>
                    </a:ext>
                  </a:extLst>
                </a:gridCol>
                <a:gridCol w="1233182">
                  <a:extLst>
                    <a:ext uri="{9D8B030D-6E8A-4147-A177-3AD203B41FA5}">
                      <a16:colId xmlns:a16="http://schemas.microsoft.com/office/drawing/2014/main" val="1054491175"/>
                    </a:ext>
                  </a:extLst>
                </a:gridCol>
                <a:gridCol w="1308682">
                  <a:extLst>
                    <a:ext uri="{9D8B030D-6E8A-4147-A177-3AD203B41FA5}">
                      <a16:colId xmlns:a16="http://schemas.microsoft.com/office/drawing/2014/main" val="2623719675"/>
                    </a:ext>
                  </a:extLst>
                </a:gridCol>
                <a:gridCol w="1442907">
                  <a:extLst>
                    <a:ext uri="{9D8B030D-6E8A-4147-A177-3AD203B41FA5}">
                      <a16:colId xmlns:a16="http://schemas.microsoft.com/office/drawing/2014/main" val="3847552648"/>
                    </a:ext>
                  </a:extLst>
                </a:gridCol>
                <a:gridCol w="1325460">
                  <a:extLst>
                    <a:ext uri="{9D8B030D-6E8A-4147-A177-3AD203B41FA5}">
                      <a16:colId xmlns:a16="http://schemas.microsoft.com/office/drawing/2014/main" val="1174931301"/>
                    </a:ext>
                  </a:extLst>
                </a:gridCol>
                <a:gridCol w="1547769">
                  <a:extLst>
                    <a:ext uri="{9D8B030D-6E8A-4147-A177-3AD203B41FA5}">
                      <a16:colId xmlns:a16="http://schemas.microsoft.com/office/drawing/2014/main" val="80368271"/>
                    </a:ext>
                  </a:extLst>
                </a:gridCol>
              </a:tblGrid>
              <a:tr h="370840">
                <a:tc>
                  <a:txBody>
                    <a:bodyPr/>
                    <a:lstStyle/>
                    <a:p>
                      <a:r>
                        <a:rPr lang="en-US" sz="1800" dirty="0"/>
                        <a:t>Phase</a:t>
                      </a:r>
                    </a:p>
                  </a:txBody>
                  <a:tcPr/>
                </a:tc>
                <a:tc>
                  <a:txBody>
                    <a:bodyPr/>
                    <a:lstStyle/>
                    <a:p>
                      <a:r>
                        <a:rPr lang="en-US" sz="1800" dirty="0"/>
                        <a:t>One</a:t>
                      </a:r>
                    </a:p>
                  </a:txBody>
                  <a:tcPr/>
                </a:tc>
                <a:tc>
                  <a:txBody>
                    <a:bodyPr/>
                    <a:lstStyle/>
                    <a:p>
                      <a:r>
                        <a:rPr lang="en-US" sz="1800" dirty="0"/>
                        <a:t>Two</a:t>
                      </a:r>
                    </a:p>
                  </a:txBody>
                  <a:tcPr/>
                </a:tc>
                <a:tc>
                  <a:txBody>
                    <a:bodyPr/>
                    <a:lstStyle/>
                    <a:p>
                      <a:r>
                        <a:rPr lang="en-US" sz="1800" dirty="0"/>
                        <a:t>Three</a:t>
                      </a:r>
                    </a:p>
                  </a:txBody>
                  <a:tcPr/>
                </a:tc>
                <a:tc>
                  <a:txBody>
                    <a:bodyPr/>
                    <a:lstStyle/>
                    <a:p>
                      <a:r>
                        <a:rPr lang="en-US" sz="1800" dirty="0"/>
                        <a:t>Limited</a:t>
                      </a:r>
                    </a:p>
                  </a:txBody>
                  <a:tcPr/>
                </a:tc>
                <a:tc>
                  <a:txBody>
                    <a:bodyPr/>
                    <a:lstStyle/>
                    <a:p>
                      <a:r>
                        <a:rPr lang="en-US" sz="1800" dirty="0"/>
                        <a:t>Approved</a:t>
                      </a:r>
                    </a:p>
                  </a:txBody>
                  <a:tcPr/>
                </a:tc>
                <a:extLst>
                  <a:ext uri="{0D108BD9-81ED-4DB2-BD59-A6C34878D82A}">
                    <a16:rowId xmlns:a16="http://schemas.microsoft.com/office/drawing/2014/main" val="2289527421"/>
                  </a:ext>
                </a:extLst>
              </a:tr>
              <a:tr h="370840">
                <a:tc>
                  <a:txBody>
                    <a:bodyPr/>
                    <a:lstStyle/>
                    <a:p>
                      <a:r>
                        <a:rPr lang="en-US" sz="1800" dirty="0"/>
                        <a:t>Description</a:t>
                      </a:r>
                    </a:p>
                  </a:txBody>
                  <a:tcPr/>
                </a:tc>
                <a:tc>
                  <a:txBody>
                    <a:bodyPr/>
                    <a:lstStyle/>
                    <a:p>
                      <a:r>
                        <a:rPr lang="en-US" sz="1800" dirty="0"/>
                        <a:t>testing safety</a:t>
                      </a:r>
                    </a:p>
                    <a:p>
                      <a:r>
                        <a:rPr lang="en-US" sz="1800" dirty="0"/>
                        <a:t>and dosage</a:t>
                      </a:r>
                    </a:p>
                  </a:txBody>
                  <a:tcPr/>
                </a:tc>
                <a:tc>
                  <a:txBody>
                    <a:bodyPr/>
                    <a:lstStyle/>
                    <a:p>
                      <a:r>
                        <a:rPr lang="en-US" sz="1800" dirty="0"/>
                        <a:t>expanded</a:t>
                      </a:r>
                    </a:p>
                    <a:p>
                      <a:r>
                        <a:rPr lang="en-US" sz="1800" dirty="0"/>
                        <a:t>safety trials</a:t>
                      </a:r>
                    </a:p>
                  </a:txBody>
                  <a:tcPr/>
                </a:tc>
                <a:tc>
                  <a:txBody>
                    <a:bodyPr/>
                    <a:lstStyle/>
                    <a:p>
                      <a:r>
                        <a:rPr lang="en-US" sz="1800" dirty="0"/>
                        <a:t> large-scale</a:t>
                      </a:r>
                    </a:p>
                    <a:p>
                      <a:r>
                        <a:rPr lang="en-US" sz="1800" dirty="0"/>
                        <a:t>efficacy tests</a:t>
                      </a:r>
                    </a:p>
                  </a:txBody>
                  <a:tcPr/>
                </a:tc>
                <a:tc>
                  <a:txBody>
                    <a:bodyPr/>
                    <a:lstStyle/>
                    <a:p>
                      <a:r>
                        <a:rPr lang="en-US" sz="1800" dirty="0"/>
                        <a:t>Vaccines</a:t>
                      </a:r>
                    </a:p>
                    <a:p>
                      <a:r>
                        <a:rPr lang="en-US" sz="1800" dirty="0"/>
                        <a:t>in early or</a:t>
                      </a:r>
                    </a:p>
                    <a:p>
                      <a:r>
                        <a:rPr lang="en-US" sz="1800" dirty="0"/>
                        <a:t>limited use</a:t>
                      </a:r>
                    </a:p>
                  </a:txBody>
                  <a:tcPr/>
                </a:tc>
                <a:tc>
                  <a:txBody>
                    <a:bodyPr/>
                    <a:lstStyle/>
                    <a:p>
                      <a:r>
                        <a:rPr lang="en-US" sz="1800" dirty="0"/>
                        <a:t>approved for full</a:t>
                      </a:r>
                    </a:p>
                    <a:p>
                      <a:r>
                        <a:rPr lang="en-US" sz="1800" dirty="0"/>
                        <a:t>use</a:t>
                      </a:r>
                    </a:p>
                  </a:txBody>
                  <a:tcPr/>
                </a:tc>
                <a:extLst>
                  <a:ext uri="{0D108BD9-81ED-4DB2-BD59-A6C34878D82A}">
                    <a16:rowId xmlns:a16="http://schemas.microsoft.com/office/drawing/2014/main" val="1745524591"/>
                  </a:ext>
                </a:extLst>
              </a:tr>
              <a:tr h="370840">
                <a:tc>
                  <a:txBody>
                    <a:bodyPr/>
                    <a:lstStyle/>
                    <a:p>
                      <a:r>
                        <a:rPr lang="en-US" sz="1800" dirty="0"/>
                        <a:t>Participants</a:t>
                      </a:r>
                    </a:p>
                  </a:txBody>
                  <a:tcPr/>
                </a:tc>
                <a:tc>
                  <a:txBody>
                    <a:bodyPr/>
                    <a:lstStyle/>
                    <a:p>
                      <a:r>
                        <a:rPr lang="en-US" sz="1800" dirty="0"/>
                        <a:t>Small number</a:t>
                      </a:r>
                    </a:p>
                  </a:txBody>
                  <a:tcPr/>
                </a:tc>
                <a:tc>
                  <a:txBody>
                    <a:bodyPr/>
                    <a:lstStyle/>
                    <a:p>
                      <a:r>
                        <a:rPr lang="en-US" sz="1800" dirty="0"/>
                        <a:t>Hundreds</a:t>
                      </a:r>
                    </a:p>
                  </a:txBody>
                  <a:tcPr/>
                </a:tc>
                <a:tc>
                  <a:txBody>
                    <a:bodyPr/>
                    <a:lstStyle/>
                    <a:p>
                      <a:r>
                        <a:rPr lang="en-US" sz="1800" dirty="0"/>
                        <a:t>Thousands</a:t>
                      </a:r>
                    </a:p>
                  </a:txBody>
                  <a:tcPr/>
                </a:tc>
                <a:tc>
                  <a:txBody>
                    <a:bodyPr/>
                    <a:lstStyle/>
                    <a:p>
                      <a:r>
                        <a:rPr lang="en-US" sz="1200" dirty="0"/>
                        <a:t>In USA – Pfizer, </a:t>
                      </a:r>
                      <a:r>
                        <a:rPr lang="en-US" sz="1200" dirty="0" err="1"/>
                        <a:t>Moderna</a:t>
                      </a:r>
                      <a:r>
                        <a:rPr lang="en-US" sz="1200" dirty="0"/>
                        <a:t>, J&amp;J</a:t>
                      </a:r>
                    </a:p>
                  </a:txBody>
                  <a:tcPr/>
                </a:tc>
                <a:tc>
                  <a:txBody>
                    <a:bodyPr/>
                    <a:lstStyle/>
                    <a:p>
                      <a:r>
                        <a:rPr lang="en-US" sz="1200" dirty="0"/>
                        <a:t>None in USA</a:t>
                      </a:r>
                    </a:p>
                  </a:txBody>
                  <a:tcPr/>
                </a:tc>
                <a:extLst>
                  <a:ext uri="{0D108BD9-81ED-4DB2-BD59-A6C34878D82A}">
                    <a16:rowId xmlns:a16="http://schemas.microsoft.com/office/drawing/2014/main" val="1779965656"/>
                  </a:ext>
                </a:extLst>
              </a:tr>
              <a:tr h="370840">
                <a:tc>
                  <a:txBody>
                    <a:bodyPr/>
                    <a:lstStyle/>
                    <a:p>
                      <a:r>
                        <a:rPr lang="en-US" sz="1800" dirty="0"/>
                        <a:t>Vaccines</a:t>
                      </a:r>
                    </a:p>
                  </a:txBody>
                  <a:tcPr/>
                </a:tc>
                <a:tc>
                  <a:txBody>
                    <a:bodyPr/>
                    <a:lstStyle/>
                    <a:p>
                      <a:r>
                        <a:rPr lang="en-US" sz="1800" dirty="0"/>
                        <a:t>45</a:t>
                      </a:r>
                    </a:p>
                  </a:txBody>
                  <a:tcPr/>
                </a:tc>
                <a:tc>
                  <a:txBody>
                    <a:bodyPr/>
                    <a:lstStyle/>
                    <a:p>
                      <a:r>
                        <a:rPr lang="en-US" sz="1800" dirty="0"/>
                        <a:t>32 </a:t>
                      </a:r>
                    </a:p>
                  </a:txBody>
                  <a:tcPr/>
                </a:tc>
                <a:tc>
                  <a:txBody>
                    <a:bodyPr/>
                    <a:lstStyle/>
                    <a:p>
                      <a:r>
                        <a:rPr lang="en-US" sz="1800" dirty="0"/>
                        <a:t>23</a:t>
                      </a:r>
                    </a:p>
                  </a:txBody>
                  <a:tcPr/>
                </a:tc>
                <a:tc>
                  <a:txBody>
                    <a:bodyPr/>
                    <a:lstStyle/>
                    <a:p>
                      <a:r>
                        <a:rPr lang="en-US" sz="1800" dirty="0"/>
                        <a:t>6</a:t>
                      </a:r>
                    </a:p>
                  </a:txBody>
                  <a:tcPr/>
                </a:tc>
                <a:tc>
                  <a:txBody>
                    <a:bodyPr/>
                    <a:lstStyle/>
                    <a:p>
                      <a:r>
                        <a:rPr lang="en-US" sz="1800" dirty="0"/>
                        <a:t>7</a:t>
                      </a:r>
                    </a:p>
                  </a:txBody>
                  <a:tcPr/>
                </a:tc>
                <a:extLst>
                  <a:ext uri="{0D108BD9-81ED-4DB2-BD59-A6C34878D82A}">
                    <a16:rowId xmlns:a16="http://schemas.microsoft.com/office/drawing/2014/main" val="1927302595"/>
                  </a:ext>
                </a:extLst>
              </a:tr>
            </a:tbl>
          </a:graphicData>
        </a:graphic>
      </p:graphicFrame>
      <p:sp>
        <p:nvSpPr>
          <p:cNvPr id="5" name="Content Placeholder 2">
            <a:extLst>
              <a:ext uri="{FF2B5EF4-FFF2-40B4-BE49-F238E27FC236}">
                <a16:creationId xmlns:a16="http://schemas.microsoft.com/office/drawing/2014/main" id="{0A3B002F-2F9E-409E-8381-35727651BDB2}"/>
              </a:ext>
            </a:extLst>
          </p:cNvPr>
          <p:cNvSpPr txBox="1">
            <a:spLocks/>
          </p:cNvSpPr>
          <p:nvPr/>
        </p:nvSpPr>
        <p:spPr bwMode="auto">
          <a:xfrm>
            <a:off x="457200" y="4042698"/>
            <a:ext cx="7573617" cy="271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257175" indent="-257175" algn="l" defTabSz="342900" rtl="0" eaLnBrk="1" fontAlgn="base" hangingPunct="1">
              <a:spcBef>
                <a:spcPct val="20000"/>
              </a:spcBef>
              <a:spcAft>
                <a:spcPct val="0"/>
              </a:spcAft>
              <a:buFont typeface="Arial" charset="0"/>
              <a:buChar char="•"/>
              <a:defRPr sz="1950" kern="1200">
                <a:solidFill>
                  <a:schemeClr val="tx1"/>
                </a:solidFill>
                <a:latin typeface="Open Sans"/>
                <a:ea typeface="MS PGothic" pitchFamily="34" charset="-128"/>
                <a:cs typeface="Open Sans"/>
              </a:defRPr>
            </a:lvl1pPr>
            <a:lvl2pPr marL="557213" indent="-214313" algn="l" defTabSz="342900" rtl="0" eaLnBrk="1" fontAlgn="base" hangingPunct="1">
              <a:spcBef>
                <a:spcPct val="20000"/>
              </a:spcBef>
              <a:spcAft>
                <a:spcPct val="0"/>
              </a:spcAft>
              <a:buFont typeface="Arial" charset="0"/>
              <a:buChar char="–"/>
              <a:defRPr sz="1800" kern="1200">
                <a:solidFill>
                  <a:schemeClr val="tx1"/>
                </a:solidFill>
                <a:latin typeface="Open Sans"/>
                <a:ea typeface="MS PGothic" pitchFamily="34" charset="-128"/>
                <a:cs typeface="Open Sans"/>
              </a:defRPr>
            </a:lvl2pPr>
            <a:lvl3pPr marL="857250" indent="-171450" algn="l" defTabSz="342900" rtl="0" eaLnBrk="1" fontAlgn="base" hangingPunct="1">
              <a:spcBef>
                <a:spcPct val="20000"/>
              </a:spcBef>
              <a:spcAft>
                <a:spcPct val="0"/>
              </a:spcAft>
              <a:buFont typeface="Arial" charset="0"/>
              <a:buChar char="•"/>
              <a:defRPr sz="1575" kern="1200">
                <a:solidFill>
                  <a:schemeClr val="tx1"/>
                </a:solidFill>
                <a:latin typeface="Open Sans"/>
                <a:ea typeface="MS PGothic" pitchFamily="34" charset="-128"/>
                <a:cs typeface="Open Sans"/>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Open Sans"/>
                <a:ea typeface="MS PGothic" pitchFamily="34" charset="-128"/>
                <a:cs typeface="Open Sans"/>
              </a:defRPr>
            </a:lvl4pPr>
            <a:lvl5pPr marL="1543050" indent="-171450" algn="l" defTabSz="342900" rtl="0" eaLnBrk="1" fontAlgn="base" hangingPunct="1">
              <a:spcBef>
                <a:spcPct val="20000"/>
              </a:spcBef>
              <a:spcAft>
                <a:spcPct val="0"/>
              </a:spcAft>
              <a:buFont typeface="Arial" charset="0"/>
              <a:buChar char="»"/>
              <a:defRPr sz="1350" kern="1200">
                <a:solidFill>
                  <a:schemeClr val="tx1"/>
                </a:solidFill>
                <a:latin typeface="Open Sans"/>
                <a:ea typeface="MS PGothic" pitchFamily="34" charset="-128"/>
                <a:cs typeface="Open San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r>
              <a:rPr lang="en-US" dirty="0"/>
              <a:t>79 Vaccines in human trials total</a:t>
            </a:r>
          </a:p>
          <a:p>
            <a:pPr marL="0" indent="0">
              <a:buNone/>
            </a:pPr>
            <a:endParaRPr lang="en-US" dirty="0"/>
          </a:p>
        </p:txBody>
      </p:sp>
    </p:spTree>
    <p:extLst>
      <p:ext uri="{BB962C8B-B14F-4D97-AF65-F5344CB8AC3E}">
        <p14:creationId xmlns:p14="http://schemas.microsoft.com/office/powerpoint/2010/main" val="101369569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A9850-772F-B34F-A10B-8C06EC7DE02C}"/>
              </a:ext>
            </a:extLst>
          </p:cNvPr>
          <p:cNvSpPr>
            <a:spLocks noGrp="1"/>
          </p:cNvSpPr>
          <p:nvPr>
            <p:ph type="title"/>
          </p:nvPr>
        </p:nvSpPr>
        <p:spPr>
          <a:xfrm>
            <a:off x="221941" y="173309"/>
            <a:ext cx="8700117" cy="1154490"/>
          </a:xfrm>
        </p:spPr>
        <p:txBody>
          <a:bodyPr>
            <a:normAutofit/>
          </a:bodyPr>
          <a:lstStyle/>
          <a:p>
            <a:pPr algn="ctr"/>
            <a:r>
              <a:rPr lang="en-US" sz="3600" dirty="0"/>
              <a:t>Pfizer/</a:t>
            </a:r>
            <a:r>
              <a:rPr lang="en-US" sz="3600" dirty="0" err="1"/>
              <a:t>BioNTech</a:t>
            </a:r>
            <a:r>
              <a:rPr lang="en-US" sz="3600" dirty="0"/>
              <a:t> and </a:t>
            </a:r>
            <a:r>
              <a:rPr lang="en-US" sz="3600" dirty="0" err="1"/>
              <a:t>Moderna</a:t>
            </a:r>
            <a:r>
              <a:rPr lang="en-US" sz="3600" dirty="0"/>
              <a:t> Vaccines</a:t>
            </a:r>
          </a:p>
        </p:txBody>
      </p:sp>
      <p:pic>
        <p:nvPicPr>
          <p:cNvPr id="5122" name="Picture 2" descr="Comparing the Pfizer and Moderna COVID-19 vaccines - ABC News">
            <a:extLst>
              <a:ext uri="{FF2B5EF4-FFF2-40B4-BE49-F238E27FC236}">
                <a16:creationId xmlns:a16="http://schemas.microsoft.com/office/drawing/2014/main" id="{95FE7D04-DD0B-BA40-A7FC-FE0344490F8F}"/>
              </a:ext>
            </a:extLst>
          </p:cNvPr>
          <p:cNvPicPr>
            <a:picLocks noChangeAspect="1" noChangeArrowheads="1"/>
          </p:cNvPicPr>
          <p:nvPr/>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2357108" y="1790178"/>
            <a:ext cx="4429783" cy="345468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342C9371-F69A-BC48-885C-2DC3C94A9B70}"/>
              </a:ext>
            </a:extLst>
          </p:cNvPr>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208463" y="1659877"/>
            <a:ext cx="2079064" cy="4050324"/>
          </a:xfrm>
          <a:prstGeom prst="rect">
            <a:avLst/>
          </a:prstGeom>
        </p:spPr>
      </p:pic>
      <p:pic>
        <p:nvPicPr>
          <p:cNvPr id="8" name="Picture 7">
            <a:extLst>
              <a:ext uri="{FF2B5EF4-FFF2-40B4-BE49-F238E27FC236}">
                <a16:creationId xmlns:a16="http://schemas.microsoft.com/office/drawing/2014/main" id="{BD4A4536-EEFA-3440-ABCB-B9080037EF45}"/>
              </a:ext>
            </a:extLst>
          </p:cNvPr>
          <p:cNvPicPr>
            <a:picLocks noChangeAspect="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6703267" y="1707643"/>
            <a:ext cx="2044035" cy="4088071"/>
          </a:xfrm>
          <a:prstGeom prst="rect">
            <a:avLst/>
          </a:prstGeom>
        </p:spPr>
      </p:pic>
    </p:spTree>
    <p:extLst>
      <p:ext uri="{BB962C8B-B14F-4D97-AF65-F5344CB8AC3E}">
        <p14:creationId xmlns:p14="http://schemas.microsoft.com/office/powerpoint/2010/main" val="1523797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A3A10-B7DA-4367-A8CB-E11A55390AC5}"/>
              </a:ext>
            </a:extLst>
          </p:cNvPr>
          <p:cNvSpPr>
            <a:spLocks noGrp="1"/>
          </p:cNvSpPr>
          <p:nvPr>
            <p:ph type="title"/>
          </p:nvPr>
        </p:nvSpPr>
        <p:spPr>
          <a:xfrm>
            <a:off x="457200" y="423703"/>
            <a:ext cx="8229600" cy="484807"/>
          </a:xfrm>
        </p:spPr>
        <p:txBody>
          <a:bodyPr/>
          <a:lstStyle/>
          <a:p>
            <a:r>
              <a:rPr lang="en-US" dirty="0"/>
              <a:t>Johnson and Johnson</a:t>
            </a:r>
          </a:p>
        </p:txBody>
      </p:sp>
      <p:sp>
        <p:nvSpPr>
          <p:cNvPr id="3" name="Content Placeholder 2">
            <a:extLst>
              <a:ext uri="{FF2B5EF4-FFF2-40B4-BE49-F238E27FC236}">
                <a16:creationId xmlns:a16="http://schemas.microsoft.com/office/drawing/2014/main" id="{69F7133D-0806-49B7-B4E8-531388892B7C}"/>
              </a:ext>
            </a:extLst>
          </p:cNvPr>
          <p:cNvSpPr>
            <a:spLocks noGrp="1"/>
          </p:cNvSpPr>
          <p:nvPr>
            <p:ph idx="1"/>
          </p:nvPr>
        </p:nvSpPr>
        <p:spPr>
          <a:xfrm>
            <a:off x="457200" y="911404"/>
            <a:ext cx="8229600" cy="4282643"/>
          </a:xfrm>
        </p:spPr>
        <p:txBody>
          <a:bodyPr/>
          <a:lstStyle/>
          <a:p>
            <a:r>
              <a:rPr lang="en-US" dirty="0"/>
              <a:t>genetically modified common cold virus common in chimpanzees produces COVID-19’s spike proteins </a:t>
            </a:r>
          </a:p>
          <a:p>
            <a:r>
              <a:rPr lang="en-US" dirty="0"/>
              <a:t>Initial efficacy results</a:t>
            </a:r>
          </a:p>
          <a:p>
            <a:pPr lvl="1"/>
            <a:r>
              <a:rPr lang="en-US" dirty="0"/>
              <a:t>USA				72%</a:t>
            </a:r>
          </a:p>
          <a:p>
            <a:pPr lvl="1"/>
            <a:r>
              <a:rPr lang="en-US" dirty="0"/>
              <a:t>Latin America	61%</a:t>
            </a:r>
          </a:p>
          <a:p>
            <a:pPr lvl="1"/>
            <a:r>
              <a:rPr lang="en-US" dirty="0"/>
              <a:t>85% effective in preventing severe cases of Covid</a:t>
            </a:r>
          </a:p>
          <a:p>
            <a:pPr lvl="1"/>
            <a:r>
              <a:rPr lang="en-US" dirty="0"/>
              <a:t>100% effective against hospitalization and death</a:t>
            </a:r>
          </a:p>
          <a:p>
            <a:r>
              <a:rPr lang="en-US" dirty="0"/>
              <a:t>Stores for 3 months at 36-46 F and 2 years at -4 F</a:t>
            </a:r>
          </a:p>
          <a:p>
            <a:r>
              <a:rPr lang="en-US" dirty="0"/>
              <a:t>Single dose </a:t>
            </a:r>
          </a:p>
          <a:p>
            <a:r>
              <a:rPr lang="en-US" dirty="0"/>
              <a:t>FDA granted EUA on Feb 27</a:t>
            </a:r>
          </a:p>
          <a:p>
            <a:r>
              <a:rPr lang="en-US" dirty="0"/>
              <a:t>But only 16M doses available by end of March</a:t>
            </a:r>
          </a:p>
          <a:p>
            <a:r>
              <a:rPr lang="en-US" dirty="0"/>
              <a:t>Second Phase 3 trial to observe the effects of two doses of their vaccine, instead of just one began in November</a:t>
            </a:r>
          </a:p>
          <a:p>
            <a:r>
              <a:rPr lang="en-US" dirty="0"/>
              <a:t>US funding: $1 B upfront for 100M doses if the vaccine is approved.</a:t>
            </a:r>
          </a:p>
          <a:p>
            <a:pPr marL="0" indent="0">
              <a:buNone/>
            </a:pPr>
            <a:endParaRPr lang="en-US" dirty="0"/>
          </a:p>
        </p:txBody>
      </p:sp>
    </p:spTree>
    <p:extLst>
      <p:ext uri="{BB962C8B-B14F-4D97-AF65-F5344CB8AC3E}">
        <p14:creationId xmlns:p14="http://schemas.microsoft.com/office/powerpoint/2010/main" val="3326686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4F913-C867-49B9-AD83-D7E76F6286FE}"/>
              </a:ext>
            </a:extLst>
          </p:cNvPr>
          <p:cNvSpPr>
            <a:spLocks noGrp="1"/>
          </p:cNvSpPr>
          <p:nvPr>
            <p:ph type="title"/>
          </p:nvPr>
        </p:nvSpPr>
        <p:spPr>
          <a:xfrm>
            <a:off x="457200" y="318416"/>
            <a:ext cx="8229600" cy="484807"/>
          </a:xfrm>
        </p:spPr>
        <p:txBody>
          <a:bodyPr/>
          <a:lstStyle/>
          <a:p>
            <a:r>
              <a:rPr lang="en-US" dirty="0" err="1"/>
              <a:t>NovaVax</a:t>
            </a:r>
            <a:endParaRPr lang="en-US" dirty="0"/>
          </a:p>
        </p:txBody>
      </p:sp>
      <p:sp>
        <p:nvSpPr>
          <p:cNvPr id="3" name="Content Placeholder 2">
            <a:extLst>
              <a:ext uri="{FF2B5EF4-FFF2-40B4-BE49-F238E27FC236}">
                <a16:creationId xmlns:a16="http://schemas.microsoft.com/office/drawing/2014/main" id="{4EA96243-FBD2-4F85-9F68-3F7B53CB4C9F}"/>
              </a:ext>
            </a:extLst>
          </p:cNvPr>
          <p:cNvSpPr>
            <a:spLocks noGrp="1"/>
          </p:cNvSpPr>
          <p:nvPr>
            <p:ph idx="1"/>
          </p:nvPr>
        </p:nvSpPr>
        <p:spPr>
          <a:xfrm>
            <a:off x="457200" y="911403"/>
            <a:ext cx="8229600" cy="4282643"/>
          </a:xfrm>
        </p:spPr>
        <p:txBody>
          <a:bodyPr/>
          <a:lstStyle/>
          <a:p>
            <a:r>
              <a:rPr lang="en-US" dirty="0"/>
              <a:t>Grows spike proteins in moth cells (same method used in flu and HPV vaccines) then places the spike proteins onto microscopic particles that trigger an immune response after injection.</a:t>
            </a:r>
          </a:p>
          <a:p>
            <a:pPr marL="0" indent="0">
              <a:buNone/>
            </a:pPr>
            <a:endParaRPr lang="en-US" sz="800" dirty="0"/>
          </a:p>
          <a:p>
            <a:r>
              <a:rPr lang="en-US" dirty="0"/>
              <a:t>Initial efficacy results</a:t>
            </a:r>
          </a:p>
          <a:p>
            <a:pPr lvl="1"/>
            <a:r>
              <a:rPr lang="en-US" dirty="0"/>
              <a:t>Original Virus				96%	</a:t>
            </a:r>
          </a:p>
          <a:p>
            <a:pPr lvl="1"/>
            <a:r>
              <a:rPr lang="en-US" dirty="0"/>
              <a:t>South Africa (B.1.351)  	49 %</a:t>
            </a:r>
          </a:p>
          <a:p>
            <a:pPr marL="342900" lvl="1" indent="0">
              <a:buNone/>
            </a:pPr>
            <a:endParaRPr lang="en-US" sz="800" dirty="0"/>
          </a:p>
          <a:p>
            <a:r>
              <a:rPr lang="en-US" dirty="0"/>
              <a:t>Stores for 3 months at 36-46 </a:t>
            </a:r>
          </a:p>
          <a:p>
            <a:pPr marL="0" indent="0">
              <a:buNone/>
            </a:pPr>
            <a:endParaRPr lang="en-US" sz="800" dirty="0"/>
          </a:p>
          <a:p>
            <a:r>
              <a:rPr lang="en-US" dirty="0"/>
              <a:t>Two doses</a:t>
            </a:r>
          </a:p>
          <a:p>
            <a:pPr marL="0" indent="0">
              <a:buNone/>
            </a:pPr>
            <a:endParaRPr lang="en-US" sz="800" dirty="0"/>
          </a:p>
          <a:p>
            <a:r>
              <a:rPr lang="en-US" dirty="0"/>
              <a:t>US Funding: $1.6 B upfront in July, contract for 100M doses if approved</a:t>
            </a:r>
          </a:p>
          <a:p>
            <a:pPr marL="0" indent="0">
              <a:buNone/>
            </a:pPr>
            <a:endParaRPr lang="en-US" sz="800" dirty="0"/>
          </a:p>
          <a:p>
            <a:r>
              <a:rPr lang="en-US" dirty="0"/>
              <a:t>Current phase 3 trials underway</a:t>
            </a:r>
          </a:p>
          <a:p>
            <a:pPr lvl="1"/>
            <a:r>
              <a:rPr lang="en-US" dirty="0"/>
              <a:t>Dec 28 launched 30,000 volunteer trial in US, results expected in March</a:t>
            </a:r>
          </a:p>
          <a:p>
            <a:pPr lvl="1"/>
            <a:r>
              <a:rPr lang="en-US" dirty="0"/>
              <a:t>May be able to supply 110 M doses by June</a:t>
            </a:r>
          </a:p>
          <a:p>
            <a:pPr marL="0" indent="0">
              <a:buNone/>
            </a:pPr>
            <a:endParaRPr lang="en-US" dirty="0"/>
          </a:p>
          <a:p>
            <a:endParaRPr lang="en-US" dirty="0"/>
          </a:p>
        </p:txBody>
      </p:sp>
    </p:spTree>
    <p:extLst>
      <p:ext uri="{BB962C8B-B14F-4D97-AF65-F5344CB8AC3E}">
        <p14:creationId xmlns:p14="http://schemas.microsoft.com/office/powerpoint/2010/main" val="1478543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A3A10-B7DA-4367-A8CB-E11A55390AC5}"/>
              </a:ext>
            </a:extLst>
          </p:cNvPr>
          <p:cNvSpPr>
            <a:spLocks noGrp="1"/>
          </p:cNvSpPr>
          <p:nvPr>
            <p:ph type="title"/>
          </p:nvPr>
        </p:nvSpPr>
        <p:spPr>
          <a:xfrm>
            <a:off x="457200" y="309151"/>
            <a:ext cx="8229600" cy="484807"/>
          </a:xfrm>
        </p:spPr>
        <p:txBody>
          <a:bodyPr/>
          <a:lstStyle/>
          <a:p>
            <a:r>
              <a:rPr lang="en-US" dirty="0"/>
              <a:t>AstraZeneca and Oxford University</a:t>
            </a:r>
          </a:p>
        </p:txBody>
      </p:sp>
      <p:sp>
        <p:nvSpPr>
          <p:cNvPr id="3" name="Content Placeholder 2">
            <a:extLst>
              <a:ext uri="{FF2B5EF4-FFF2-40B4-BE49-F238E27FC236}">
                <a16:creationId xmlns:a16="http://schemas.microsoft.com/office/drawing/2014/main" id="{69F7133D-0806-49B7-B4E8-531388892B7C}"/>
              </a:ext>
            </a:extLst>
          </p:cNvPr>
          <p:cNvSpPr>
            <a:spLocks noGrp="1"/>
          </p:cNvSpPr>
          <p:nvPr>
            <p:ph idx="1"/>
          </p:nvPr>
        </p:nvSpPr>
        <p:spPr>
          <a:xfrm>
            <a:off x="457200" y="816129"/>
            <a:ext cx="8229600" cy="4282643"/>
          </a:xfrm>
        </p:spPr>
        <p:txBody>
          <a:bodyPr/>
          <a:lstStyle/>
          <a:p>
            <a:r>
              <a:rPr lang="en-US" dirty="0"/>
              <a:t>genetically modified common cold virus common in chimpanzees produces COVID-19’s spike proteins </a:t>
            </a:r>
          </a:p>
          <a:p>
            <a:r>
              <a:rPr lang="en-US" dirty="0"/>
              <a:t>Efficacy</a:t>
            </a:r>
          </a:p>
          <a:p>
            <a:pPr lvl="1"/>
            <a:r>
              <a:rPr lang="en-US" dirty="0"/>
              <a:t>82.4% in UK</a:t>
            </a:r>
          </a:p>
          <a:p>
            <a:pPr lvl="1"/>
            <a:r>
              <a:rPr lang="en-US" dirty="0"/>
              <a:t>Not effective in South African variant (B.1.351)</a:t>
            </a:r>
          </a:p>
          <a:p>
            <a:pPr lvl="1"/>
            <a:r>
              <a:rPr lang="en-US" dirty="0"/>
              <a:t>79% in USA and 100% against severe illness and hospitalization</a:t>
            </a:r>
          </a:p>
          <a:p>
            <a:r>
              <a:rPr lang="en-US" dirty="0"/>
              <a:t>Lasts 6 months at 36-46 F, Costs only $3-4/dose, easy mass production </a:t>
            </a:r>
          </a:p>
          <a:p>
            <a:r>
              <a:rPr lang="en-US" dirty="0"/>
              <a:t>2 injections, 12 weeks apart</a:t>
            </a:r>
          </a:p>
          <a:p>
            <a:r>
              <a:rPr lang="en-US" dirty="0"/>
              <a:t>Mixed Approvals</a:t>
            </a:r>
          </a:p>
          <a:p>
            <a:pPr lvl="1"/>
            <a:r>
              <a:rPr lang="en-US" dirty="0"/>
              <a:t>In Use in over 45 countries including Brazil, UK, Canada, India</a:t>
            </a:r>
          </a:p>
          <a:p>
            <a:pPr lvl="1"/>
            <a:r>
              <a:rPr lang="en-US" dirty="0"/>
              <a:t>On Hold in Norway, Denmark, and parts of EU, due to concerns about blood clots. WHO and EMA found that the risks are no higher in comparison with the background level of these events</a:t>
            </a:r>
          </a:p>
          <a:p>
            <a:r>
              <a:rPr lang="en-US" dirty="0"/>
              <a:t>US funding: $1.2B upfront for 300M doses, 80M immediately available</a:t>
            </a:r>
          </a:p>
        </p:txBody>
      </p:sp>
    </p:spTree>
    <p:extLst>
      <p:ext uri="{BB962C8B-B14F-4D97-AF65-F5344CB8AC3E}">
        <p14:creationId xmlns:p14="http://schemas.microsoft.com/office/powerpoint/2010/main" val="3130115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C414F-B6D4-4C33-A697-CDF7783376CF}"/>
              </a:ext>
            </a:extLst>
          </p:cNvPr>
          <p:cNvSpPr>
            <a:spLocks noGrp="1"/>
          </p:cNvSpPr>
          <p:nvPr>
            <p:ph type="title"/>
          </p:nvPr>
        </p:nvSpPr>
        <p:spPr/>
        <p:txBody>
          <a:bodyPr/>
          <a:lstStyle/>
          <a:p>
            <a:r>
              <a:rPr lang="en-US" sz="3200" dirty="0"/>
              <a:t>Vaccination Progress Report – March 25</a:t>
            </a:r>
          </a:p>
        </p:txBody>
      </p:sp>
      <p:sp>
        <p:nvSpPr>
          <p:cNvPr id="3" name="Content Placeholder 2">
            <a:extLst>
              <a:ext uri="{FF2B5EF4-FFF2-40B4-BE49-F238E27FC236}">
                <a16:creationId xmlns:a16="http://schemas.microsoft.com/office/drawing/2014/main" id="{F6A5952A-9033-42A1-9546-DDB8264CE30C}"/>
              </a:ext>
            </a:extLst>
          </p:cNvPr>
          <p:cNvSpPr>
            <a:spLocks noGrp="1"/>
          </p:cNvSpPr>
          <p:nvPr>
            <p:ph idx="1"/>
          </p:nvPr>
        </p:nvSpPr>
        <p:spPr>
          <a:xfrm>
            <a:off x="457200" y="1468237"/>
            <a:ext cx="8229600" cy="4282643"/>
          </a:xfrm>
        </p:spPr>
        <p:txBody>
          <a:bodyPr/>
          <a:lstStyle/>
          <a:p>
            <a:r>
              <a:rPr lang="en-US" dirty="0"/>
              <a:t>Fully Vaccinated						46.4 M		(14 %)</a:t>
            </a:r>
          </a:p>
          <a:p>
            <a:pPr marL="0" indent="0">
              <a:buNone/>
            </a:pPr>
            <a:endParaRPr lang="en-US" sz="800" dirty="0"/>
          </a:p>
          <a:p>
            <a:r>
              <a:rPr lang="en-US" dirty="0"/>
              <a:t>At least one dose					85.5 M		(26 %)</a:t>
            </a:r>
          </a:p>
          <a:p>
            <a:pPr marL="0" indent="0">
              <a:buNone/>
            </a:pPr>
            <a:endParaRPr lang="en-US" sz="800" dirty="0"/>
          </a:p>
          <a:p>
            <a:r>
              <a:rPr lang="en-US" dirty="0"/>
              <a:t>Average Vaccinations per day 	2.49 M</a:t>
            </a:r>
          </a:p>
          <a:p>
            <a:pPr marL="0" indent="0">
              <a:buNone/>
            </a:pPr>
            <a:endParaRPr lang="en-US" sz="800" dirty="0"/>
          </a:p>
          <a:p>
            <a:r>
              <a:rPr lang="en-US" dirty="0"/>
              <a:t>Doses Delivered						169.2 M</a:t>
            </a:r>
            <a:endParaRPr lang="en-US" sz="800" dirty="0"/>
          </a:p>
          <a:p>
            <a:pPr marL="0" indent="0">
              <a:buNone/>
            </a:pPr>
            <a:endParaRPr lang="en-US" sz="800" dirty="0"/>
          </a:p>
          <a:p>
            <a:r>
              <a:rPr lang="en-US" dirty="0"/>
              <a:t>Doses used							77%</a:t>
            </a:r>
          </a:p>
          <a:p>
            <a:pPr lvl="1"/>
            <a:r>
              <a:rPr lang="en-US" dirty="0"/>
              <a:t>NM, MA, ND 						88%</a:t>
            </a:r>
          </a:p>
          <a:p>
            <a:pPr lvl="1"/>
            <a:r>
              <a:rPr lang="en-US" dirty="0"/>
              <a:t>AR, AL, DC, MS					64-68%</a:t>
            </a:r>
          </a:p>
          <a:p>
            <a:pPr marL="342900" lvl="1" indent="0">
              <a:buNone/>
            </a:pPr>
            <a:endParaRPr lang="en-US" dirty="0"/>
          </a:p>
          <a:p>
            <a:pPr marL="342900" lvl="1" indent="0">
              <a:buNone/>
            </a:pPr>
            <a:r>
              <a:rPr lang="en-US" dirty="0"/>
              <a:t>Estimated date to 70% at least partially vaccinated </a:t>
            </a:r>
          </a:p>
          <a:p>
            <a:pPr marL="342900" lvl="1" indent="0">
              <a:buNone/>
            </a:pPr>
            <a:r>
              <a:rPr lang="en-US" dirty="0"/>
              <a:t>(herd immunity) – June 20</a:t>
            </a:r>
          </a:p>
          <a:p>
            <a:pPr marL="342900" lvl="1" indent="0">
              <a:buNone/>
            </a:pPr>
            <a:endParaRPr lang="en-US" dirty="0"/>
          </a:p>
        </p:txBody>
      </p:sp>
    </p:spTree>
    <p:extLst>
      <p:ext uri="{BB962C8B-B14F-4D97-AF65-F5344CB8AC3E}">
        <p14:creationId xmlns:p14="http://schemas.microsoft.com/office/powerpoint/2010/main" val="3298729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50419-16C9-4067-8D2B-C3EE2C2C2AF2}"/>
              </a:ext>
            </a:extLst>
          </p:cNvPr>
          <p:cNvSpPr>
            <a:spLocks noGrp="1"/>
          </p:cNvSpPr>
          <p:nvPr>
            <p:ph type="title"/>
          </p:nvPr>
        </p:nvSpPr>
        <p:spPr>
          <a:xfrm>
            <a:off x="457200" y="203212"/>
            <a:ext cx="8229600" cy="484807"/>
          </a:xfrm>
        </p:spPr>
        <p:txBody>
          <a:bodyPr/>
          <a:lstStyle/>
          <a:p>
            <a:pPr algn="ctr"/>
            <a:r>
              <a:rPr lang="en-US" sz="3600" dirty="0"/>
              <a:t>Risk of Severe Reactions is Very Low</a:t>
            </a:r>
          </a:p>
        </p:txBody>
      </p:sp>
      <p:sp>
        <p:nvSpPr>
          <p:cNvPr id="3" name="Content Placeholder 2">
            <a:extLst>
              <a:ext uri="{FF2B5EF4-FFF2-40B4-BE49-F238E27FC236}">
                <a16:creationId xmlns:a16="http://schemas.microsoft.com/office/drawing/2014/main" id="{5B7656A1-3A1D-4F7C-A091-8464DAFAD79C}"/>
              </a:ext>
            </a:extLst>
          </p:cNvPr>
          <p:cNvSpPr>
            <a:spLocks noGrp="1"/>
          </p:cNvSpPr>
          <p:nvPr>
            <p:ph idx="1"/>
          </p:nvPr>
        </p:nvSpPr>
        <p:spPr>
          <a:xfrm>
            <a:off x="457200" y="943093"/>
            <a:ext cx="8229600" cy="5091193"/>
          </a:xfrm>
        </p:spPr>
        <p:txBody>
          <a:bodyPr/>
          <a:lstStyle/>
          <a:p>
            <a:r>
              <a:rPr lang="en-US" dirty="0"/>
              <a:t>As of January 6 only 21 of the first 1.9 million of Americans to receive the Covid-19 vaccine experienced the severe allergic reaction known as anaphylaxis</a:t>
            </a:r>
          </a:p>
          <a:p>
            <a:endParaRPr lang="en-US" sz="1050" dirty="0"/>
          </a:p>
          <a:p>
            <a:r>
              <a:rPr lang="en-US" dirty="0"/>
              <a:t>17 had known risk factors for severe allergic reactions</a:t>
            </a:r>
          </a:p>
          <a:p>
            <a:endParaRPr lang="en-US" sz="1050" dirty="0"/>
          </a:p>
          <a:p>
            <a:r>
              <a:rPr lang="en-US" dirty="0"/>
              <a:t>20 known to have recovered and no known deaths</a:t>
            </a:r>
          </a:p>
          <a:p>
            <a:endParaRPr lang="en-US" sz="1050" dirty="0"/>
          </a:p>
          <a:p>
            <a:r>
              <a:rPr lang="en-US" dirty="0"/>
              <a:t>By way of comparison</a:t>
            </a:r>
          </a:p>
          <a:p>
            <a:pPr lvl="1"/>
            <a:r>
              <a:rPr lang="en-US" dirty="0"/>
              <a:t>This rate of adverse reactions is 1.1 per 100,000</a:t>
            </a:r>
          </a:p>
          <a:p>
            <a:pPr lvl="1"/>
            <a:r>
              <a:rPr lang="en-US" dirty="0"/>
              <a:t>US Rate of death by motor vehicle crashes is 11.2 per 100,000</a:t>
            </a:r>
          </a:p>
          <a:p>
            <a:pPr lvl="1"/>
            <a:endParaRPr lang="en-US" sz="1050" dirty="0"/>
          </a:p>
          <a:p>
            <a:r>
              <a:rPr lang="en-US" dirty="0"/>
              <a:t>CDC advises:</a:t>
            </a:r>
          </a:p>
          <a:p>
            <a:pPr lvl="1"/>
            <a:r>
              <a:rPr lang="en-US" dirty="0"/>
              <a:t>people with a history of drug allergies be observed for 30 minutes </a:t>
            </a:r>
          </a:p>
          <a:p>
            <a:pPr lvl="1"/>
            <a:r>
              <a:rPr lang="en-US" dirty="0"/>
              <a:t>All others be observed for 15 minutes after getting the shot</a:t>
            </a:r>
          </a:p>
          <a:p>
            <a:pPr lvl="1"/>
            <a:r>
              <a:rPr lang="en-US" dirty="0"/>
              <a:t>vaccination sites should have emergency equipment on hand, including epinephrine</a:t>
            </a:r>
          </a:p>
          <a:p>
            <a:pPr lvl="1"/>
            <a:endParaRPr lang="en-US" dirty="0"/>
          </a:p>
          <a:p>
            <a:endParaRPr lang="en-US" dirty="0"/>
          </a:p>
        </p:txBody>
      </p:sp>
    </p:spTree>
    <p:extLst>
      <p:ext uri="{BB962C8B-B14F-4D97-AF65-F5344CB8AC3E}">
        <p14:creationId xmlns:p14="http://schemas.microsoft.com/office/powerpoint/2010/main" val="279884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CCC76-1119-422A-9329-D4D14B72E5F0}"/>
              </a:ext>
            </a:extLst>
          </p:cNvPr>
          <p:cNvSpPr>
            <a:spLocks noGrp="1"/>
          </p:cNvSpPr>
          <p:nvPr>
            <p:ph type="title"/>
          </p:nvPr>
        </p:nvSpPr>
        <p:spPr/>
        <p:txBody>
          <a:bodyPr/>
          <a:lstStyle/>
          <a:p>
            <a:r>
              <a:rPr lang="en-US" dirty="0"/>
              <a:t>Vaccine Acceptance is Increasing</a:t>
            </a:r>
          </a:p>
        </p:txBody>
      </p:sp>
      <p:graphicFrame>
        <p:nvGraphicFramePr>
          <p:cNvPr id="4" name="Table 4">
            <a:extLst>
              <a:ext uri="{FF2B5EF4-FFF2-40B4-BE49-F238E27FC236}">
                <a16:creationId xmlns:a16="http://schemas.microsoft.com/office/drawing/2014/main" id="{8378CF16-14F3-4690-8BCA-157CA52E27DC}"/>
              </a:ext>
            </a:extLst>
          </p:cNvPr>
          <p:cNvGraphicFramePr>
            <a:graphicFrameLocks noGrp="1"/>
          </p:cNvGraphicFramePr>
          <p:nvPr>
            <p:ph idx="1"/>
          </p:nvPr>
        </p:nvGraphicFramePr>
        <p:xfrm>
          <a:off x="457200" y="1190625"/>
          <a:ext cx="7705288" cy="2307584"/>
        </p:xfrm>
        <a:graphic>
          <a:graphicData uri="http://schemas.openxmlformats.org/drawingml/2006/table">
            <a:tbl>
              <a:tblPr firstRow="1" bandRow="1">
                <a:tableStyleId>{5C22544A-7EE6-4342-B048-85BDC9FD1C3A}</a:tableStyleId>
              </a:tblPr>
              <a:tblGrid>
                <a:gridCol w="1926322">
                  <a:extLst>
                    <a:ext uri="{9D8B030D-6E8A-4147-A177-3AD203B41FA5}">
                      <a16:colId xmlns:a16="http://schemas.microsoft.com/office/drawing/2014/main" val="4076255268"/>
                    </a:ext>
                  </a:extLst>
                </a:gridCol>
                <a:gridCol w="1926322">
                  <a:extLst>
                    <a:ext uri="{9D8B030D-6E8A-4147-A177-3AD203B41FA5}">
                      <a16:colId xmlns:a16="http://schemas.microsoft.com/office/drawing/2014/main" val="710493194"/>
                    </a:ext>
                  </a:extLst>
                </a:gridCol>
                <a:gridCol w="1926322">
                  <a:extLst>
                    <a:ext uri="{9D8B030D-6E8A-4147-A177-3AD203B41FA5}">
                      <a16:colId xmlns:a16="http://schemas.microsoft.com/office/drawing/2014/main" val="111139541"/>
                    </a:ext>
                  </a:extLst>
                </a:gridCol>
                <a:gridCol w="1926322">
                  <a:extLst>
                    <a:ext uri="{9D8B030D-6E8A-4147-A177-3AD203B41FA5}">
                      <a16:colId xmlns:a16="http://schemas.microsoft.com/office/drawing/2014/main" val="2503879456"/>
                    </a:ext>
                  </a:extLst>
                </a:gridCol>
              </a:tblGrid>
              <a:tr h="576896">
                <a:tc>
                  <a:txBody>
                    <a:bodyPr/>
                    <a:lstStyle/>
                    <a:p>
                      <a:r>
                        <a:rPr lang="en-US" sz="1800" dirty="0"/>
                        <a:t>Month</a:t>
                      </a:r>
                    </a:p>
                  </a:txBody>
                  <a:tcPr/>
                </a:tc>
                <a:tc>
                  <a:txBody>
                    <a:bodyPr/>
                    <a:lstStyle/>
                    <a:p>
                      <a:r>
                        <a:rPr lang="en-US" sz="1800" dirty="0"/>
                        <a:t>Got it or will ASAP</a:t>
                      </a:r>
                    </a:p>
                  </a:txBody>
                  <a:tcPr/>
                </a:tc>
                <a:tc>
                  <a:txBody>
                    <a:bodyPr/>
                    <a:lstStyle/>
                    <a:p>
                      <a:r>
                        <a:rPr lang="en-US" sz="1800" dirty="0"/>
                        <a:t>Wait and See</a:t>
                      </a:r>
                    </a:p>
                  </a:txBody>
                  <a:tcPr/>
                </a:tc>
                <a:tc>
                  <a:txBody>
                    <a:bodyPr/>
                    <a:lstStyle/>
                    <a:p>
                      <a:r>
                        <a:rPr lang="en-US" sz="1800" dirty="0"/>
                        <a:t>Mandated /Never</a:t>
                      </a:r>
                    </a:p>
                  </a:txBody>
                  <a:tcPr/>
                </a:tc>
                <a:extLst>
                  <a:ext uri="{0D108BD9-81ED-4DB2-BD59-A6C34878D82A}">
                    <a16:rowId xmlns:a16="http://schemas.microsoft.com/office/drawing/2014/main" val="2735397154"/>
                  </a:ext>
                </a:extLst>
              </a:tr>
              <a:tr h="576896">
                <a:tc>
                  <a:txBody>
                    <a:bodyPr/>
                    <a:lstStyle/>
                    <a:p>
                      <a:r>
                        <a:rPr lang="en-US" sz="1800" dirty="0"/>
                        <a:t>December</a:t>
                      </a:r>
                    </a:p>
                  </a:txBody>
                  <a:tcPr/>
                </a:tc>
                <a:tc>
                  <a:txBody>
                    <a:bodyPr/>
                    <a:lstStyle/>
                    <a:p>
                      <a:r>
                        <a:rPr lang="en-US" sz="1800" dirty="0"/>
                        <a:t>34%</a:t>
                      </a:r>
                    </a:p>
                  </a:txBody>
                  <a:tcPr/>
                </a:tc>
                <a:tc>
                  <a:txBody>
                    <a:bodyPr/>
                    <a:lstStyle/>
                    <a:p>
                      <a:endParaRPr lang="en-US" sz="1800"/>
                    </a:p>
                  </a:txBody>
                  <a:tcPr/>
                </a:tc>
                <a:tc>
                  <a:txBody>
                    <a:bodyPr/>
                    <a:lstStyle/>
                    <a:p>
                      <a:endParaRPr lang="en-US" sz="1800"/>
                    </a:p>
                  </a:txBody>
                  <a:tcPr/>
                </a:tc>
                <a:extLst>
                  <a:ext uri="{0D108BD9-81ED-4DB2-BD59-A6C34878D82A}">
                    <a16:rowId xmlns:a16="http://schemas.microsoft.com/office/drawing/2014/main" val="3346018162"/>
                  </a:ext>
                </a:extLst>
              </a:tr>
              <a:tr h="576896">
                <a:tc>
                  <a:txBody>
                    <a:bodyPr/>
                    <a:lstStyle/>
                    <a:p>
                      <a:r>
                        <a:rPr lang="en-US" sz="1800" dirty="0"/>
                        <a:t>January</a:t>
                      </a:r>
                    </a:p>
                  </a:txBody>
                  <a:tcPr/>
                </a:tc>
                <a:tc>
                  <a:txBody>
                    <a:bodyPr/>
                    <a:lstStyle/>
                    <a:p>
                      <a:r>
                        <a:rPr lang="en-US" sz="1800" dirty="0"/>
                        <a:t>47%</a:t>
                      </a:r>
                    </a:p>
                  </a:txBody>
                  <a:tcPr/>
                </a:tc>
                <a:tc>
                  <a:txBody>
                    <a:bodyPr/>
                    <a:lstStyle/>
                    <a:p>
                      <a:r>
                        <a:rPr lang="en-US" sz="1800" dirty="0"/>
                        <a:t>31%</a:t>
                      </a:r>
                    </a:p>
                  </a:txBody>
                  <a:tcPr/>
                </a:tc>
                <a:tc>
                  <a:txBody>
                    <a:bodyPr/>
                    <a:lstStyle/>
                    <a:p>
                      <a:r>
                        <a:rPr lang="en-US" sz="1800" dirty="0"/>
                        <a:t>22%</a:t>
                      </a:r>
                    </a:p>
                  </a:txBody>
                  <a:tcPr/>
                </a:tc>
                <a:extLst>
                  <a:ext uri="{0D108BD9-81ED-4DB2-BD59-A6C34878D82A}">
                    <a16:rowId xmlns:a16="http://schemas.microsoft.com/office/drawing/2014/main" val="3169378189"/>
                  </a:ext>
                </a:extLst>
              </a:tr>
              <a:tr h="576896">
                <a:tc>
                  <a:txBody>
                    <a:bodyPr/>
                    <a:lstStyle/>
                    <a:p>
                      <a:r>
                        <a:rPr lang="en-US" sz="1800" dirty="0"/>
                        <a:t>February</a:t>
                      </a:r>
                    </a:p>
                  </a:txBody>
                  <a:tcPr/>
                </a:tc>
                <a:tc>
                  <a:txBody>
                    <a:bodyPr/>
                    <a:lstStyle/>
                    <a:p>
                      <a:r>
                        <a:rPr lang="en-US" sz="1800" dirty="0"/>
                        <a:t>55%</a:t>
                      </a:r>
                    </a:p>
                  </a:txBody>
                  <a:tcPr/>
                </a:tc>
                <a:tc>
                  <a:txBody>
                    <a:bodyPr/>
                    <a:lstStyle/>
                    <a:p>
                      <a:r>
                        <a:rPr lang="en-US" sz="1800" dirty="0"/>
                        <a:t>22%</a:t>
                      </a:r>
                    </a:p>
                  </a:txBody>
                  <a:tcPr/>
                </a:tc>
                <a:tc>
                  <a:txBody>
                    <a:bodyPr/>
                    <a:lstStyle/>
                    <a:p>
                      <a:r>
                        <a:rPr lang="en-US" sz="1800" dirty="0"/>
                        <a:t>22%</a:t>
                      </a:r>
                    </a:p>
                  </a:txBody>
                  <a:tcPr/>
                </a:tc>
                <a:extLst>
                  <a:ext uri="{0D108BD9-81ED-4DB2-BD59-A6C34878D82A}">
                    <a16:rowId xmlns:a16="http://schemas.microsoft.com/office/drawing/2014/main" val="2774516076"/>
                  </a:ext>
                </a:extLst>
              </a:tr>
            </a:tbl>
          </a:graphicData>
        </a:graphic>
      </p:graphicFrame>
      <p:sp>
        <p:nvSpPr>
          <p:cNvPr id="5" name="TextBox 4">
            <a:extLst>
              <a:ext uri="{FF2B5EF4-FFF2-40B4-BE49-F238E27FC236}">
                <a16:creationId xmlns:a16="http://schemas.microsoft.com/office/drawing/2014/main" id="{6A765A59-D07C-4541-9A80-509CE3457F85}"/>
              </a:ext>
            </a:extLst>
          </p:cNvPr>
          <p:cNvSpPr txBox="1"/>
          <p:nvPr/>
        </p:nvSpPr>
        <p:spPr>
          <a:xfrm>
            <a:off x="2646727" y="4160668"/>
            <a:ext cx="4572000" cy="923330"/>
          </a:xfrm>
          <a:prstGeom prst="rect">
            <a:avLst/>
          </a:prstGeom>
          <a:noFill/>
        </p:spPr>
        <p:txBody>
          <a:bodyPr wrap="square">
            <a:spAutoFit/>
          </a:bodyPr>
          <a:lstStyle/>
          <a:p>
            <a:r>
              <a:rPr lang="en-US" dirty="0"/>
              <a:t>Covid has killed about 15 times more Americans than either the flu or vehicle crashes do in a typical year.</a:t>
            </a:r>
          </a:p>
        </p:txBody>
      </p:sp>
    </p:spTree>
    <p:extLst>
      <p:ext uri="{BB962C8B-B14F-4D97-AF65-F5344CB8AC3E}">
        <p14:creationId xmlns:p14="http://schemas.microsoft.com/office/powerpoint/2010/main" val="307246713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4A2C3C1D-C19B-C24E-B0F5-7F5041130DD1}" vid="{B69ED194-2CF3-2540-9709-EB916AD870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Custom Design</Template>
  <TotalTime>11950</TotalTime>
  <Words>1559</Words>
  <Application>Microsoft Office PowerPoint</Application>
  <PresentationFormat>On-screen Show (4:3)</PresentationFormat>
  <Paragraphs>208</Paragraphs>
  <Slides>17</Slides>
  <Notes>2</Notes>
  <HiddenSlides>4</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Yu Gothic</vt:lpstr>
      <vt:lpstr>Arial</vt:lpstr>
      <vt:lpstr>Calibri</vt:lpstr>
      <vt:lpstr>Open Sans</vt:lpstr>
      <vt:lpstr>Wingdings</vt:lpstr>
      <vt:lpstr>Custom Design</vt:lpstr>
      <vt:lpstr>COVID Update</vt:lpstr>
      <vt:lpstr>COVID Vaccines Under Approved and  Under Development </vt:lpstr>
      <vt:lpstr>Pfizer/BioNTech and Moderna Vaccines</vt:lpstr>
      <vt:lpstr>Johnson and Johnson</vt:lpstr>
      <vt:lpstr>NovaVax</vt:lpstr>
      <vt:lpstr>AstraZeneca and Oxford University</vt:lpstr>
      <vt:lpstr>Vaccination Progress Report – March 25</vt:lpstr>
      <vt:lpstr>Risk of Severe Reactions is Very Low</vt:lpstr>
      <vt:lpstr>Vaccine Acceptance is Increasing</vt:lpstr>
      <vt:lpstr>COVID Variants Appearing</vt:lpstr>
      <vt:lpstr>CDC New Distancing Recommendations</vt:lpstr>
      <vt:lpstr>Persons with SMI or SUD should be CDC Priority Phase 1c</vt:lpstr>
      <vt:lpstr>PowerPoint Presentation</vt:lpstr>
      <vt:lpstr>Data Points</vt:lpstr>
      <vt:lpstr>Fear and Uncertainty are a Challenge</vt:lpstr>
      <vt:lpstr>COVID Virus Structure</vt:lpstr>
      <vt:lpstr>Monitoring Vaccine Safety is a Regular, Ongoing Part of Vaccine Development.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 Petty</dc:creator>
  <cp:lastModifiedBy>Neal Comstock</cp:lastModifiedBy>
  <cp:revision>251</cp:revision>
  <cp:lastPrinted>2019-10-09T14:10:37Z</cp:lastPrinted>
  <dcterms:created xsi:type="dcterms:W3CDTF">2018-07-26T18:29:32Z</dcterms:created>
  <dcterms:modified xsi:type="dcterms:W3CDTF">2021-03-30T02:28:55Z</dcterms:modified>
</cp:coreProperties>
</file>