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53" r:id="rId4"/>
  </p:sldMasterIdLst>
  <p:notesMasterIdLst>
    <p:notesMasterId r:id="rId47"/>
  </p:notesMasterIdLst>
  <p:handoutMasterIdLst>
    <p:handoutMasterId r:id="rId48"/>
  </p:handoutMasterIdLst>
  <p:sldIdLst>
    <p:sldId id="257" r:id="rId5"/>
    <p:sldId id="2336" r:id="rId6"/>
    <p:sldId id="3013" r:id="rId7"/>
    <p:sldId id="264" r:id="rId8"/>
    <p:sldId id="265" r:id="rId9"/>
    <p:sldId id="266" r:id="rId10"/>
    <p:sldId id="300" r:id="rId11"/>
    <p:sldId id="267" r:id="rId12"/>
    <p:sldId id="268" r:id="rId13"/>
    <p:sldId id="269" r:id="rId14"/>
    <p:sldId id="301" r:id="rId15"/>
    <p:sldId id="270" r:id="rId16"/>
    <p:sldId id="271" r:id="rId17"/>
    <p:sldId id="272" r:id="rId18"/>
    <p:sldId id="273" r:id="rId19"/>
    <p:sldId id="274" r:id="rId20"/>
    <p:sldId id="275" r:id="rId21"/>
    <p:sldId id="276" r:id="rId22"/>
    <p:sldId id="277" r:id="rId23"/>
    <p:sldId id="278" r:id="rId24"/>
    <p:sldId id="279" r:id="rId25"/>
    <p:sldId id="280" r:id="rId26"/>
    <p:sldId id="302" r:id="rId27"/>
    <p:sldId id="281" r:id="rId28"/>
    <p:sldId id="282" r:id="rId29"/>
    <p:sldId id="283" r:id="rId30"/>
    <p:sldId id="284" r:id="rId31"/>
    <p:sldId id="285" r:id="rId32"/>
    <p:sldId id="286" r:id="rId33"/>
    <p:sldId id="303" r:id="rId34"/>
    <p:sldId id="287" r:id="rId35"/>
    <p:sldId id="288" r:id="rId36"/>
    <p:sldId id="289" r:id="rId37"/>
    <p:sldId id="290" r:id="rId38"/>
    <p:sldId id="291" r:id="rId39"/>
    <p:sldId id="292" r:id="rId40"/>
    <p:sldId id="293" r:id="rId41"/>
    <p:sldId id="294" r:id="rId42"/>
    <p:sldId id="295" r:id="rId43"/>
    <p:sldId id="298" r:id="rId44"/>
    <p:sldId id="299" r:id="rId45"/>
    <p:sldId id="263" r:id="rId46"/>
  </p:sldIdLst>
  <p:sldSz cx="9144000" cy="6858000" type="screen4x3"/>
  <p:notesSz cx="6858000" cy="92964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7A7A"/>
    <a:srgbClr val="595959"/>
    <a:srgbClr val="7A7B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BB5102-C3D8-438D-A76C-240EA8B5CAA7}" v="5" dt="2022-08-26T14:52:58.3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437" autoAdjust="0"/>
  </p:normalViewPr>
  <p:slideViewPr>
    <p:cSldViewPr snapToGrid="0" snapToObjects="1">
      <p:cViewPr varScale="1">
        <p:scale>
          <a:sx n="58" d="100"/>
          <a:sy n="58" d="100"/>
        </p:scale>
        <p:origin x="1328"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3" d="100"/>
          <a:sy n="83" d="100"/>
        </p:scale>
        <p:origin x="3021" y="3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8264CF-7E65-4C44-9792-66514E418189}" type="doc">
      <dgm:prSet loTypeId="urn:microsoft.com/office/officeart/2005/8/layout/target1" loCatId="relationship" qsTypeId="urn:microsoft.com/office/officeart/2005/8/quickstyle/simple1" qsCatId="simple" csTypeId="urn:microsoft.com/office/officeart/2005/8/colors/colorful1" csCatId="colorful" phldr="1"/>
      <dgm:spPr/>
    </dgm:pt>
    <dgm:pt modelId="{0BE097E5-002F-447C-A0B0-6C3DC21F70E3}">
      <dgm:prSet phldrT="[Text]" custT="1"/>
      <dgm:spPr/>
      <dgm:t>
        <a:bodyPr/>
        <a:lstStyle/>
        <a:p>
          <a:r>
            <a:rPr lang="en-US" sz="2200" dirty="0">
              <a:latin typeface="Open Sans" panose="020B0606030504020204" pitchFamily="34" charset="0"/>
              <a:ea typeface="Open Sans" panose="020B0606030504020204" pitchFamily="34" charset="0"/>
              <a:cs typeface="Open Sans" panose="020B0606030504020204" pitchFamily="34" charset="0"/>
            </a:rPr>
            <a:t>Physician’s / practitioner’s core service</a:t>
          </a:r>
        </a:p>
      </dgm:t>
    </dgm:pt>
    <dgm:pt modelId="{0FD90F26-372E-4B55-8AD6-C17DE54FADCE}" type="parTrans" cxnId="{B1649562-C885-4327-8923-85AF66549694}">
      <dgm:prSet/>
      <dgm:spPr/>
      <dgm:t>
        <a:bodyPr/>
        <a:lstStyle/>
        <a:p>
          <a:endParaRPr lang="en-US"/>
        </a:p>
      </dgm:t>
    </dgm:pt>
    <dgm:pt modelId="{D03998C4-C596-4271-83D6-3BD205A9A3E7}" type="sibTrans" cxnId="{B1649562-C885-4327-8923-85AF66549694}">
      <dgm:prSet/>
      <dgm:spPr/>
      <dgm:t>
        <a:bodyPr/>
        <a:lstStyle/>
        <a:p>
          <a:endParaRPr lang="en-US"/>
        </a:p>
      </dgm:t>
    </dgm:pt>
    <dgm:pt modelId="{E7680773-F650-451E-B94A-9E208D1D8A7B}">
      <dgm:prSet phldrT="[Text]" custT="1"/>
      <dgm:spPr/>
      <dgm:t>
        <a:bodyPr/>
        <a:lstStyle/>
        <a:p>
          <a:r>
            <a:rPr lang="en-US" sz="2200" dirty="0">
              <a:latin typeface="Open Sans" panose="020B0606030504020204" pitchFamily="34" charset="0"/>
              <a:ea typeface="Open Sans" panose="020B0606030504020204" pitchFamily="34" charset="0"/>
              <a:cs typeface="Open Sans" panose="020B0606030504020204" pitchFamily="34" charset="0"/>
            </a:rPr>
            <a:t>“Incident-to” supplies</a:t>
          </a:r>
        </a:p>
      </dgm:t>
    </dgm:pt>
    <dgm:pt modelId="{C20E75ED-E3F9-43C6-BD1C-3E83D7364217}" type="parTrans" cxnId="{FAB6AF91-6236-4F08-AE14-FDC4816BFD1C}">
      <dgm:prSet/>
      <dgm:spPr/>
      <dgm:t>
        <a:bodyPr/>
        <a:lstStyle/>
        <a:p>
          <a:endParaRPr lang="en-US"/>
        </a:p>
      </dgm:t>
    </dgm:pt>
    <dgm:pt modelId="{1D88BBF1-7DAF-4E00-B7B6-892773149404}" type="sibTrans" cxnId="{FAB6AF91-6236-4F08-AE14-FDC4816BFD1C}">
      <dgm:prSet/>
      <dgm:spPr/>
      <dgm:t>
        <a:bodyPr/>
        <a:lstStyle/>
        <a:p>
          <a:endParaRPr lang="en-US"/>
        </a:p>
      </dgm:t>
    </dgm:pt>
    <dgm:pt modelId="{D167D17A-C47D-43B9-B71E-46457415D109}">
      <dgm:prSet phldrT="[Text]" custT="1"/>
      <dgm:spPr/>
      <dgm:t>
        <a:bodyPr/>
        <a:lstStyle/>
        <a:p>
          <a:r>
            <a:rPr lang="en-US" sz="2200" dirty="0">
              <a:latin typeface="Open Sans" panose="020B0606030504020204" pitchFamily="34" charset="0"/>
              <a:ea typeface="Open Sans" panose="020B0606030504020204" pitchFamily="34" charset="0"/>
              <a:cs typeface="Open Sans" panose="020B0606030504020204" pitchFamily="34" charset="0"/>
            </a:rPr>
            <a:t>“Incident-to” services</a:t>
          </a:r>
        </a:p>
      </dgm:t>
    </dgm:pt>
    <dgm:pt modelId="{2902CA59-CA21-4CDC-9A4A-12DCBD402FA1}" type="parTrans" cxnId="{6D4223D7-DA27-4C66-9210-F880E7B9F721}">
      <dgm:prSet/>
      <dgm:spPr/>
      <dgm:t>
        <a:bodyPr/>
        <a:lstStyle/>
        <a:p>
          <a:endParaRPr lang="en-US"/>
        </a:p>
      </dgm:t>
    </dgm:pt>
    <dgm:pt modelId="{42F73E0A-A288-4174-BE8E-1A691E69F43C}" type="sibTrans" cxnId="{6D4223D7-DA27-4C66-9210-F880E7B9F721}">
      <dgm:prSet/>
      <dgm:spPr/>
      <dgm:t>
        <a:bodyPr/>
        <a:lstStyle/>
        <a:p>
          <a:endParaRPr lang="en-US"/>
        </a:p>
      </dgm:t>
    </dgm:pt>
    <dgm:pt modelId="{F5BCBF0D-65D2-43E9-8D15-DE5FD4B57052}" type="pres">
      <dgm:prSet presAssocID="{CA8264CF-7E65-4C44-9792-66514E418189}" presName="composite" presStyleCnt="0">
        <dgm:presLayoutVars>
          <dgm:chMax val="5"/>
          <dgm:dir/>
          <dgm:resizeHandles val="exact"/>
        </dgm:presLayoutVars>
      </dgm:prSet>
      <dgm:spPr/>
    </dgm:pt>
    <dgm:pt modelId="{37C3B72B-E52F-4548-B0A8-A2A5B105F6D5}" type="pres">
      <dgm:prSet presAssocID="{0BE097E5-002F-447C-A0B0-6C3DC21F70E3}" presName="circle1" presStyleLbl="lnNode1" presStyleIdx="0" presStyleCnt="3"/>
      <dgm:spPr/>
    </dgm:pt>
    <dgm:pt modelId="{7E07A6D7-E26C-43DF-8726-01F7BAF1AD41}" type="pres">
      <dgm:prSet presAssocID="{0BE097E5-002F-447C-A0B0-6C3DC21F70E3}" presName="text1" presStyleLbl="revTx" presStyleIdx="0" presStyleCnt="3" custLinFactNeighborX="3663" custLinFactNeighborY="62418">
        <dgm:presLayoutVars>
          <dgm:bulletEnabled val="1"/>
        </dgm:presLayoutVars>
      </dgm:prSet>
      <dgm:spPr/>
    </dgm:pt>
    <dgm:pt modelId="{6AC5F7B8-28D1-4425-AAA6-B7D4D30C5AC1}" type="pres">
      <dgm:prSet presAssocID="{0BE097E5-002F-447C-A0B0-6C3DC21F70E3}" presName="line1" presStyleLbl="callout" presStyleIdx="0" presStyleCnt="6" custLinFactY="1000000" custLinFactNeighborX="12503" custLinFactNeighborY="1036133"/>
      <dgm:spPr/>
    </dgm:pt>
    <dgm:pt modelId="{8B8A3780-F151-41A5-B672-AC349DECBAAC}" type="pres">
      <dgm:prSet presAssocID="{0BE097E5-002F-447C-A0B0-6C3DC21F70E3}" presName="d1" presStyleLbl="callout" presStyleIdx="1" presStyleCnt="6" custScaleX="103796" custScaleY="80417" custLinFactNeighborX="1934" custLinFactNeighborY="16185"/>
      <dgm:spPr/>
    </dgm:pt>
    <dgm:pt modelId="{2E9A6F68-CD10-4B5B-968D-8F135E6C3BF3}" type="pres">
      <dgm:prSet presAssocID="{E7680773-F650-451E-B94A-9E208D1D8A7B}" presName="circle2" presStyleLbl="lnNode1" presStyleIdx="1" presStyleCnt="3"/>
      <dgm:spPr/>
    </dgm:pt>
    <dgm:pt modelId="{6BB50434-D29D-4875-85BE-F773F4AE3401}" type="pres">
      <dgm:prSet presAssocID="{E7680773-F650-451E-B94A-9E208D1D8A7B}" presName="text2" presStyleLbl="revTx" presStyleIdx="1" presStyleCnt="3" custLinFactNeighborX="5233" custLinFactNeighborY="50029">
        <dgm:presLayoutVars>
          <dgm:bulletEnabled val="1"/>
        </dgm:presLayoutVars>
      </dgm:prSet>
      <dgm:spPr/>
    </dgm:pt>
    <dgm:pt modelId="{485417E6-CB63-4568-9258-723E57C32BB7}" type="pres">
      <dgm:prSet presAssocID="{E7680773-F650-451E-B94A-9E208D1D8A7B}" presName="line2" presStyleLbl="callout" presStyleIdx="2" presStyleCnt="6" custLinFactY="600000" custLinFactNeighborX="-4186" custLinFactNeighborY="670000"/>
      <dgm:spPr/>
    </dgm:pt>
    <dgm:pt modelId="{6C9E75A2-99C7-4B56-B7B0-5C8E1DA57C1D}" type="pres">
      <dgm:prSet presAssocID="{E7680773-F650-451E-B94A-9E208D1D8A7B}" presName="d2" presStyleLbl="callout" presStyleIdx="3" presStyleCnt="6" custScaleX="95039" custScaleY="57832"/>
      <dgm:spPr/>
    </dgm:pt>
    <dgm:pt modelId="{ACD57849-C5AC-4BDC-A450-3D7E7ACA3BB2}" type="pres">
      <dgm:prSet presAssocID="{D167D17A-C47D-43B9-B71E-46457415D109}" presName="circle3" presStyleLbl="lnNode1" presStyleIdx="2" presStyleCnt="3" custLinFactNeighborX="-523" custLinFactNeighborY="-5780"/>
      <dgm:spPr/>
    </dgm:pt>
    <dgm:pt modelId="{69D7CF3F-FC21-4983-974A-0DBC3C988316}" type="pres">
      <dgm:prSet presAssocID="{D167D17A-C47D-43B9-B71E-46457415D109}" presName="text3" presStyleLbl="revTx" presStyleIdx="2" presStyleCnt="3" custLinFactNeighborX="10988" custLinFactNeighborY="50536">
        <dgm:presLayoutVars>
          <dgm:bulletEnabled val="1"/>
        </dgm:presLayoutVars>
      </dgm:prSet>
      <dgm:spPr/>
    </dgm:pt>
    <dgm:pt modelId="{EA65B15B-8AAC-437E-9CD2-C062B8C1649F}" type="pres">
      <dgm:prSet presAssocID="{D167D17A-C47D-43B9-B71E-46457415D109}" presName="line3" presStyleLbl="callout" presStyleIdx="4" presStyleCnt="6" custLinFactY="600000" custLinFactNeighborX="65891" custLinFactNeighborY="640467"/>
      <dgm:spPr/>
    </dgm:pt>
    <dgm:pt modelId="{0E5DA070-E8CE-474F-BBA9-07FABA6467A1}" type="pres">
      <dgm:prSet presAssocID="{D167D17A-C47D-43B9-B71E-46457415D109}" presName="d3" presStyleLbl="callout" presStyleIdx="5" presStyleCnt="6" custScaleX="137701" custScaleY="80051" custLinFactNeighborX="16448" custLinFactNeighborY="16409"/>
      <dgm:spPr/>
    </dgm:pt>
  </dgm:ptLst>
  <dgm:cxnLst>
    <dgm:cxn modelId="{ED8D1006-5934-4325-A862-AC8F0AE27D56}" type="presOf" srcId="{0BE097E5-002F-447C-A0B0-6C3DC21F70E3}" destId="{7E07A6D7-E26C-43DF-8726-01F7BAF1AD41}" srcOrd="0" destOrd="0" presId="urn:microsoft.com/office/officeart/2005/8/layout/target1"/>
    <dgm:cxn modelId="{DCAAAD10-1CCA-493D-8F13-4E91161A9792}" type="presOf" srcId="{CA8264CF-7E65-4C44-9792-66514E418189}" destId="{F5BCBF0D-65D2-43E9-8D15-DE5FD4B57052}" srcOrd="0" destOrd="0" presId="urn:microsoft.com/office/officeart/2005/8/layout/target1"/>
    <dgm:cxn modelId="{B1649562-C885-4327-8923-85AF66549694}" srcId="{CA8264CF-7E65-4C44-9792-66514E418189}" destId="{0BE097E5-002F-447C-A0B0-6C3DC21F70E3}" srcOrd="0" destOrd="0" parTransId="{0FD90F26-372E-4B55-8AD6-C17DE54FADCE}" sibTransId="{D03998C4-C596-4271-83D6-3BD205A9A3E7}"/>
    <dgm:cxn modelId="{DE3DD776-A980-447F-885B-D3EDF6ECC077}" type="presOf" srcId="{E7680773-F650-451E-B94A-9E208D1D8A7B}" destId="{6BB50434-D29D-4875-85BE-F773F4AE3401}" srcOrd="0" destOrd="0" presId="urn:microsoft.com/office/officeart/2005/8/layout/target1"/>
    <dgm:cxn modelId="{FAB6AF91-6236-4F08-AE14-FDC4816BFD1C}" srcId="{CA8264CF-7E65-4C44-9792-66514E418189}" destId="{E7680773-F650-451E-B94A-9E208D1D8A7B}" srcOrd="1" destOrd="0" parTransId="{C20E75ED-E3F9-43C6-BD1C-3E83D7364217}" sibTransId="{1D88BBF1-7DAF-4E00-B7B6-892773149404}"/>
    <dgm:cxn modelId="{4388BEBB-BD25-469E-9399-AB80CF067771}" type="presOf" srcId="{D167D17A-C47D-43B9-B71E-46457415D109}" destId="{69D7CF3F-FC21-4983-974A-0DBC3C988316}" srcOrd="0" destOrd="0" presId="urn:microsoft.com/office/officeart/2005/8/layout/target1"/>
    <dgm:cxn modelId="{6D4223D7-DA27-4C66-9210-F880E7B9F721}" srcId="{CA8264CF-7E65-4C44-9792-66514E418189}" destId="{D167D17A-C47D-43B9-B71E-46457415D109}" srcOrd="2" destOrd="0" parTransId="{2902CA59-CA21-4CDC-9A4A-12DCBD402FA1}" sibTransId="{42F73E0A-A288-4174-BE8E-1A691E69F43C}"/>
    <dgm:cxn modelId="{96485CD6-4CA2-42FF-8295-9B89B4BCB99D}" type="presParOf" srcId="{F5BCBF0D-65D2-43E9-8D15-DE5FD4B57052}" destId="{37C3B72B-E52F-4548-B0A8-A2A5B105F6D5}" srcOrd="0" destOrd="0" presId="urn:microsoft.com/office/officeart/2005/8/layout/target1"/>
    <dgm:cxn modelId="{FDA71EE7-4AE6-4F8D-AE1F-B146DB14483F}" type="presParOf" srcId="{F5BCBF0D-65D2-43E9-8D15-DE5FD4B57052}" destId="{7E07A6D7-E26C-43DF-8726-01F7BAF1AD41}" srcOrd="1" destOrd="0" presId="urn:microsoft.com/office/officeart/2005/8/layout/target1"/>
    <dgm:cxn modelId="{6CCBCB8D-566B-4903-98D6-F17063D2FDA2}" type="presParOf" srcId="{F5BCBF0D-65D2-43E9-8D15-DE5FD4B57052}" destId="{6AC5F7B8-28D1-4425-AAA6-B7D4D30C5AC1}" srcOrd="2" destOrd="0" presId="urn:microsoft.com/office/officeart/2005/8/layout/target1"/>
    <dgm:cxn modelId="{B318151F-8CC6-4E29-96E1-9B4989E77BDE}" type="presParOf" srcId="{F5BCBF0D-65D2-43E9-8D15-DE5FD4B57052}" destId="{8B8A3780-F151-41A5-B672-AC349DECBAAC}" srcOrd="3" destOrd="0" presId="urn:microsoft.com/office/officeart/2005/8/layout/target1"/>
    <dgm:cxn modelId="{8FDE3697-EE04-4ECE-B73D-4260F3A5741E}" type="presParOf" srcId="{F5BCBF0D-65D2-43E9-8D15-DE5FD4B57052}" destId="{2E9A6F68-CD10-4B5B-968D-8F135E6C3BF3}" srcOrd="4" destOrd="0" presId="urn:microsoft.com/office/officeart/2005/8/layout/target1"/>
    <dgm:cxn modelId="{C517241C-D33E-4401-8B85-FCF888BE8848}" type="presParOf" srcId="{F5BCBF0D-65D2-43E9-8D15-DE5FD4B57052}" destId="{6BB50434-D29D-4875-85BE-F773F4AE3401}" srcOrd="5" destOrd="0" presId="urn:microsoft.com/office/officeart/2005/8/layout/target1"/>
    <dgm:cxn modelId="{CA510372-9D90-4374-8666-C7FD31621CCA}" type="presParOf" srcId="{F5BCBF0D-65D2-43E9-8D15-DE5FD4B57052}" destId="{485417E6-CB63-4568-9258-723E57C32BB7}" srcOrd="6" destOrd="0" presId="urn:microsoft.com/office/officeart/2005/8/layout/target1"/>
    <dgm:cxn modelId="{F50BCD31-3392-441D-AD84-FE1135F2B73A}" type="presParOf" srcId="{F5BCBF0D-65D2-43E9-8D15-DE5FD4B57052}" destId="{6C9E75A2-99C7-4B56-B7B0-5C8E1DA57C1D}" srcOrd="7" destOrd="0" presId="urn:microsoft.com/office/officeart/2005/8/layout/target1"/>
    <dgm:cxn modelId="{37B4AFB5-C9FD-4C8F-A24D-3C3B34107B1F}" type="presParOf" srcId="{F5BCBF0D-65D2-43E9-8D15-DE5FD4B57052}" destId="{ACD57849-C5AC-4BDC-A450-3D7E7ACA3BB2}" srcOrd="8" destOrd="0" presId="urn:microsoft.com/office/officeart/2005/8/layout/target1"/>
    <dgm:cxn modelId="{51E22F93-BA85-473A-BA1D-50D92E46A4FD}" type="presParOf" srcId="{F5BCBF0D-65D2-43E9-8D15-DE5FD4B57052}" destId="{69D7CF3F-FC21-4983-974A-0DBC3C988316}" srcOrd="9" destOrd="0" presId="urn:microsoft.com/office/officeart/2005/8/layout/target1"/>
    <dgm:cxn modelId="{4BE203FE-FD9E-427A-B5A6-B98563FE16FF}" type="presParOf" srcId="{F5BCBF0D-65D2-43E9-8D15-DE5FD4B57052}" destId="{EA65B15B-8AAC-437E-9CD2-C062B8C1649F}" srcOrd="10" destOrd="0" presId="urn:microsoft.com/office/officeart/2005/8/layout/target1"/>
    <dgm:cxn modelId="{72EBAFA9-4C39-47B4-A424-5F386FCA6E73}" type="presParOf" srcId="{F5BCBF0D-65D2-43E9-8D15-DE5FD4B57052}" destId="{0E5DA070-E8CE-474F-BBA9-07FABA6467A1}"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B53AD6-206B-45BC-B2FA-E6BC9D6EA163}"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a:p>
      </dgm:t>
    </dgm:pt>
    <dgm:pt modelId="{91A31495-9977-4BB0-8DE8-8C4CB747D7F6}" type="parTrans" cxnId="{C61366E5-2037-4160-AAD6-CC0D1F197993}">
      <dgm:prSet/>
      <dgm:spPr/>
      <dgm:t>
        <a:bodyPr/>
        <a:lstStyle/>
        <a:p>
          <a:endParaRPr lang="en-US"/>
        </a:p>
      </dgm:t>
    </dgm:pt>
    <dgm:pt modelId="{B4A41143-145E-47C3-BB97-B37CB1865DA8}">
      <dgm:prSet phldrT="[Text]"/>
      <dgm:spPr>
        <a:solidFill>
          <a:srgbClr val="E16740">
            <a:alpha val="50000"/>
          </a:srgbClr>
        </a:solidFill>
      </dgm:spPr>
      <dgm:t>
        <a:bodyPr/>
        <a:lstStyle/>
        <a:p>
          <a:r>
            <a:rPr lang="en-US" dirty="0">
              <a:latin typeface="Open Sans" panose="020B0606030504020204" pitchFamily="34" charset="0"/>
              <a:ea typeface="Open Sans" panose="020B0606030504020204" pitchFamily="34" charset="0"/>
              <a:cs typeface="Open Sans" panose="020B0606030504020204" pitchFamily="34" charset="0"/>
            </a:rPr>
            <a:t>QMB</a:t>
          </a:r>
        </a:p>
        <a:p>
          <a:r>
            <a:rPr lang="en-US" dirty="0">
              <a:latin typeface="Open Sans" panose="020B0606030504020204" pitchFamily="34" charset="0"/>
              <a:ea typeface="Open Sans" panose="020B0606030504020204" pitchFamily="34" charset="0"/>
              <a:cs typeface="Open Sans" panose="020B0606030504020204" pitchFamily="34" charset="0"/>
            </a:rPr>
            <a:t>“Medicare cost sharing”</a:t>
          </a:r>
        </a:p>
      </dgm:t>
    </dgm:pt>
    <dgm:pt modelId="{D8C5CBA7-3A11-4754-8921-643DC1540113}" type="sibTrans" cxnId="{C61366E5-2037-4160-AAD6-CC0D1F197993}">
      <dgm:prSet/>
      <dgm:spPr/>
      <dgm:t>
        <a:bodyPr/>
        <a:lstStyle/>
        <a:p>
          <a:endParaRPr lang="en-US"/>
        </a:p>
      </dgm:t>
    </dgm:pt>
    <dgm:pt modelId="{7D82B4E5-C7EB-44B2-A956-5D4A9E8A7393}" type="parTrans" cxnId="{188A46E4-26AF-4E8F-A88C-27FB5D570B22}">
      <dgm:prSet/>
      <dgm:spPr/>
      <dgm:t>
        <a:bodyPr/>
        <a:lstStyle/>
        <a:p>
          <a:endParaRPr lang="en-US"/>
        </a:p>
      </dgm:t>
    </dgm:pt>
    <dgm:pt modelId="{9E0DEBE4-2CA2-416F-A23A-11005693FAC9}">
      <dgm:prSet phldrT="[Text]"/>
      <dgm:spPr>
        <a:solidFill>
          <a:srgbClr val="E16740">
            <a:alpha val="50000"/>
          </a:srgbClr>
        </a:solidFill>
      </dgm:spPr>
      <dgm:t>
        <a:bodyPr/>
        <a:lstStyle/>
        <a:p>
          <a:r>
            <a:rPr lang="en-US" dirty="0">
              <a:latin typeface="Open Sans" panose="020B0606030504020204" pitchFamily="34" charset="0"/>
              <a:ea typeface="Open Sans" panose="020B0606030504020204" pitchFamily="34" charset="0"/>
              <a:cs typeface="Open Sans" panose="020B0606030504020204" pitchFamily="34" charset="0"/>
            </a:rPr>
            <a:t>FBDE</a:t>
          </a:r>
        </a:p>
        <a:p>
          <a:r>
            <a:rPr lang="en-US" dirty="0">
              <a:latin typeface="Open Sans" panose="020B0606030504020204" pitchFamily="34" charset="0"/>
              <a:ea typeface="Open Sans" panose="020B0606030504020204" pitchFamily="34" charset="0"/>
              <a:cs typeface="Open Sans" panose="020B0606030504020204" pitchFamily="34" charset="0"/>
            </a:rPr>
            <a:t>“Payor of last resort”</a:t>
          </a:r>
        </a:p>
      </dgm:t>
    </dgm:pt>
    <dgm:pt modelId="{E98CBFC1-B640-4DB2-AD9E-29491F3766E1}" type="sibTrans" cxnId="{188A46E4-26AF-4E8F-A88C-27FB5D570B22}">
      <dgm:prSet/>
      <dgm:spPr/>
      <dgm:t>
        <a:bodyPr/>
        <a:lstStyle/>
        <a:p>
          <a:endParaRPr lang="en-US"/>
        </a:p>
      </dgm:t>
    </dgm:pt>
    <dgm:pt modelId="{6B5A7070-0175-4F63-A4F6-0EFF1180846E}" type="pres">
      <dgm:prSet presAssocID="{A3B53AD6-206B-45BC-B2FA-E6BC9D6EA163}" presName="compositeShape" presStyleCnt="0">
        <dgm:presLayoutVars>
          <dgm:chMax val="7"/>
          <dgm:dir/>
          <dgm:resizeHandles val="exact"/>
        </dgm:presLayoutVars>
      </dgm:prSet>
      <dgm:spPr/>
    </dgm:pt>
    <dgm:pt modelId="{8A6529E3-948C-43DF-B835-9AF906348A09}" type="pres">
      <dgm:prSet presAssocID="{B4A41143-145E-47C3-BB97-B37CB1865DA8}" presName="circ1" presStyleLbl="vennNode1" presStyleIdx="0" presStyleCnt="2"/>
      <dgm:spPr/>
    </dgm:pt>
    <dgm:pt modelId="{65FE4C44-C2CC-4464-A752-9A6CBBC457CB}" type="pres">
      <dgm:prSet presAssocID="{B4A41143-145E-47C3-BB97-B37CB1865DA8}" presName="circ1Tx" presStyleLbl="revTx" presStyleIdx="0" presStyleCnt="0">
        <dgm:presLayoutVars>
          <dgm:chMax val="0"/>
          <dgm:chPref val="0"/>
          <dgm:bulletEnabled val="1"/>
        </dgm:presLayoutVars>
      </dgm:prSet>
      <dgm:spPr/>
    </dgm:pt>
    <dgm:pt modelId="{6D224382-1F81-402A-B018-B2EB85DA33A2}" type="pres">
      <dgm:prSet presAssocID="{9E0DEBE4-2CA2-416F-A23A-11005693FAC9}" presName="circ2" presStyleLbl="vennNode1" presStyleIdx="1" presStyleCnt="2" custLinFactNeighborX="2872" custLinFactNeighborY="1111"/>
      <dgm:spPr/>
    </dgm:pt>
    <dgm:pt modelId="{93684EBB-0D96-4595-89AD-C3A933F351CB}" type="pres">
      <dgm:prSet presAssocID="{9E0DEBE4-2CA2-416F-A23A-11005693FAC9}" presName="circ2Tx" presStyleLbl="revTx" presStyleIdx="0" presStyleCnt="0">
        <dgm:presLayoutVars>
          <dgm:chMax val="0"/>
          <dgm:chPref val="0"/>
          <dgm:bulletEnabled val="1"/>
        </dgm:presLayoutVars>
      </dgm:prSet>
      <dgm:spPr/>
    </dgm:pt>
  </dgm:ptLst>
  <dgm:cxnLst>
    <dgm:cxn modelId="{D4EA3A5E-72F7-42B4-89A5-9B034C6B92F6}" type="presOf" srcId="{B4A41143-145E-47C3-BB97-B37CB1865DA8}" destId="{8A6529E3-948C-43DF-B835-9AF906348A09}" srcOrd="0" destOrd="0" presId="urn:microsoft.com/office/officeart/2005/8/layout/venn1"/>
    <dgm:cxn modelId="{C127DD41-B6E4-4F2D-B909-65CDF24E48A9}" type="presOf" srcId="{A3B53AD6-206B-45BC-B2FA-E6BC9D6EA163}" destId="{6B5A7070-0175-4F63-A4F6-0EFF1180846E}" srcOrd="0" destOrd="0" presId="urn:microsoft.com/office/officeart/2005/8/layout/venn1"/>
    <dgm:cxn modelId="{E4580885-F23C-4BB0-ADB5-C023BE01B3E8}" type="presOf" srcId="{9E0DEBE4-2CA2-416F-A23A-11005693FAC9}" destId="{93684EBB-0D96-4595-89AD-C3A933F351CB}" srcOrd="1" destOrd="0" presId="urn:microsoft.com/office/officeart/2005/8/layout/venn1"/>
    <dgm:cxn modelId="{7EFD058A-26B8-47D7-8B2C-7B3907C1123A}" type="presOf" srcId="{9E0DEBE4-2CA2-416F-A23A-11005693FAC9}" destId="{6D224382-1F81-402A-B018-B2EB85DA33A2}" srcOrd="0" destOrd="0" presId="urn:microsoft.com/office/officeart/2005/8/layout/venn1"/>
    <dgm:cxn modelId="{5B00BACE-8C5B-4803-AA33-22C76BE43D70}" type="presOf" srcId="{B4A41143-145E-47C3-BB97-B37CB1865DA8}" destId="{65FE4C44-C2CC-4464-A752-9A6CBBC457CB}" srcOrd="1" destOrd="0" presId="urn:microsoft.com/office/officeart/2005/8/layout/venn1"/>
    <dgm:cxn modelId="{188A46E4-26AF-4E8F-A88C-27FB5D570B22}" srcId="{A3B53AD6-206B-45BC-B2FA-E6BC9D6EA163}" destId="{9E0DEBE4-2CA2-416F-A23A-11005693FAC9}" srcOrd="1" destOrd="0" parTransId="{7D82B4E5-C7EB-44B2-A956-5D4A9E8A7393}" sibTransId="{E98CBFC1-B640-4DB2-AD9E-29491F3766E1}"/>
    <dgm:cxn modelId="{C61366E5-2037-4160-AAD6-CC0D1F197993}" srcId="{A3B53AD6-206B-45BC-B2FA-E6BC9D6EA163}" destId="{B4A41143-145E-47C3-BB97-B37CB1865DA8}" srcOrd="0" destOrd="0" parTransId="{91A31495-9977-4BB0-8DE8-8C4CB747D7F6}" sibTransId="{D8C5CBA7-3A11-4754-8921-643DC1540113}"/>
    <dgm:cxn modelId="{C1F926B2-20C6-4919-8FEC-CDACD141C272}" type="presParOf" srcId="{6B5A7070-0175-4F63-A4F6-0EFF1180846E}" destId="{8A6529E3-948C-43DF-B835-9AF906348A09}" srcOrd="0" destOrd="0" presId="urn:microsoft.com/office/officeart/2005/8/layout/venn1"/>
    <dgm:cxn modelId="{787011D0-16E5-448F-8DF6-EC80759E13E3}" type="presParOf" srcId="{6B5A7070-0175-4F63-A4F6-0EFF1180846E}" destId="{65FE4C44-C2CC-4464-A752-9A6CBBC457CB}" srcOrd="1" destOrd="0" presId="urn:microsoft.com/office/officeart/2005/8/layout/venn1"/>
    <dgm:cxn modelId="{5DDC5DD4-1EA6-41E3-A85D-321E921799D4}" type="presParOf" srcId="{6B5A7070-0175-4F63-A4F6-0EFF1180846E}" destId="{6D224382-1F81-402A-B018-B2EB85DA33A2}" srcOrd="2" destOrd="0" presId="urn:microsoft.com/office/officeart/2005/8/layout/venn1"/>
    <dgm:cxn modelId="{8E0F890B-A820-4214-890E-669EA0C6BDC9}" type="presParOf" srcId="{6B5A7070-0175-4F63-A4F6-0EFF1180846E}" destId="{93684EBB-0D96-4595-89AD-C3A933F351CB}"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D57849-C5AC-4BDC-A450-3D7E7ACA3BB2}">
      <dsp:nvSpPr>
        <dsp:cNvPr id="0" name=""/>
        <dsp:cNvSpPr/>
      </dsp:nvSpPr>
      <dsp:spPr>
        <a:xfrm>
          <a:off x="656078" y="1119767"/>
          <a:ext cx="4064000" cy="406400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9A6F68-CD10-4B5B-968D-8F135E6C3BF3}">
      <dsp:nvSpPr>
        <dsp:cNvPr id="0" name=""/>
        <dsp:cNvSpPr/>
      </dsp:nvSpPr>
      <dsp:spPr>
        <a:xfrm>
          <a:off x="1490133" y="2167466"/>
          <a:ext cx="2438400" cy="243840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C3B72B-E52F-4548-B0A8-A2A5B105F6D5}">
      <dsp:nvSpPr>
        <dsp:cNvPr id="0" name=""/>
        <dsp:cNvSpPr/>
      </dsp:nvSpPr>
      <dsp:spPr>
        <a:xfrm>
          <a:off x="2302933" y="2980266"/>
          <a:ext cx="812800" cy="81280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07A6D7-E26C-43DF-8726-01F7BAF1AD41}">
      <dsp:nvSpPr>
        <dsp:cNvPr id="0" name=""/>
        <dsp:cNvSpPr/>
      </dsp:nvSpPr>
      <dsp:spPr>
        <a:xfrm>
          <a:off x="5493098" y="739861"/>
          <a:ext cx="2032000" cy="1185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Open Sans" panose="020B0606030504020204" pitchFamily="34" charset="0"/>
              <a:ea typeface="Open Sans" panose="020B0606030504020204" pitchFamily="34" charset="0"/>
              <a:cs typeface="Open Sans" panose="020B0606030504020204" pitchFamily="34" charset="0"/>
            </a:rPr>
            <a:t>Physician’s / practitioner’s core service</a:t>
          </a:r>
        </a:p>
      </dsp:txBody>
      <dsp:txXfrm>
        <a:off x="5493098" y="739861"/>
        <a:ext cx="2032000" cy="1185333"/>
      </dsp:txXfrm>
    </dsp:sp>
    <dsp:sp modelId="{6AC5F7B8-28D1-4425-AAA6-B7D4D30C5AC1}">
      <dsp:nvSpPr>
        <dsp:cNvPr id="0" name=""/>
        <dsp:cNvSpPr/>
      </dsp:nvSpPr>
      <dsp:spPr>
        <a:xfrm>
          <a:off x="4974181" y="1325674"/>
          <a:ext cx="50800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8A3780-F151-41A5-B672-AC349DECBAAC}">
      <dsp:nvSpPr>
        <dsp:cNvPr id="0" name=""/>
        <dsp:cNvSpPr/>
      </dsp:nvSpPr>
      <dsp:spPr>
        <a:xfrm rot="5400000">
          <a:off x="2728365" y="1300711"/>
          <a:ext cx="2246306" cy="2282786"/>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B50434-D29D-4875-85BE-F773F4AE3401}">
      <dsp:nvSpPr>
        <dsp:cNvPr id="0" name=""/>
        <dsp:cNvSpPr/>
      </dsp:nvSpPr>
      <dsp:spPr>
        <a:xfrm>
          <a:off x="5525001" y="1778343"/>
          <a:ext cx="2032000" cy="1185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Open Sans" panose="020B0606030504020204" pitchFamily="34" charset="0"/>
              <a:ea typeface="Open Sans" panose="020B0606030504020204" pitchFamily="34" charset="0"/>
              <a:cs typeface="Open Sans" panose="020B0606030504020204" pitchFamily="34" charset="0"/>
            </a:rPr>
            <a:t>“Incident-to” supplies</a:t>
          </a:r>
        </a:p>
      </dsp:txBody>
      <dsp:txXfrm>
        <a:off x="5525001" y="1778343"/>
        <a:ext cx="2032000" cy="1185333"/>
      </dsp:txXfrm>
    </dsp:sp>
    <dsp:sp modelId="{485417E6-CB63-4568-9258-723E57C32BB7}">
      <dsp:nvSpPr>
        <dsp:cNvPr id="0" name=""/>
        <dsp:cNvSpPr/>
      </dsp:nvSpPr>
      <dsp:spPr>
        <a:xfrm>
          <a:off x="4889401" y="2235200"/>
          <a:ext cx="50800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9E75A2-99C7-4B56-B7B0-5C8E1DA57C1D}">
      <dsp:nvSpPr>
        <dsp:cNvPr id="0" name=""/>
        <dsp:cNvSpPr/>
      </dsp:nvSpPr>
      <dsp:spPr>
        <a:xfrm rot="5400000">
          <a:off x="3470828" y="2097301"/>
          <a:ext cx="1258816" cy="1536585"/>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D7CF3F-FC21-4983-974A-0DBC3C988316}">
      <dsp:nvSpPr>
        <dsp:cNvPr id="0" name=""/>
        <dsp:cNvSpPr/>
      </dsp:nvSpPr>
      <dsp:spPr>
        <a:xfrm>
          <a:off x="5641942" y="2969686"/>
          <a:ext cx="2032000" cy="1185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Open Sans" panose="020B0606030504020204" pitchFamily="34" charset="0"/>
              <a:ea typeface="Open Sans" panose="020B0606030504020204" pitchFamily="34" charset="0"/>
              <a:cs typeface="Open Sans" panose="020B0606030504020204" pitchFamily="34" charset="0"/>
            </a:rPr>
            <a:t>“Incident-to” services</a:t>
          </a:r>
        </a:p>
      </dsp:txBody>
      <dsp:txXfrm>
        <a:off x="5641942" y="2969686"/>
        <a:ext cx="2032000" cy="1185333"/>
      </dsp:txXfrm>
    </dsp:sp>
    <dsp:sp modelId="{EA65B15B-8AAC-437E-9CD2-C062B8C1649F}">
      <dsp:nvSpPr>
        <dsp:cNvPr id="0" name=""/>
        <dsp:cNvSpPr/>
      </dsp:nvSpPr>
      <dsp:spPr>
        <a:xfrm>
          <a:off x="5245393" y="3409901"/>
          <a:ext cx="50800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5DA070-E8CE-474F-BBA9-07FABA6467A1}">
      <dsp:nvSpPr>
        <dsp:cNvPr id="0" name=""/>
        <dsp:cNvSpPr/>
      </dsp:nvSpPr>
      <dsp:spPr>
        <a:xfrm rot="5400000">
          <a:off x="3937457" y="3283308"/>
          <a:ext cx="1244919" cy="1424225"/>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529E3-948C-43DF-B835-9AF906348A09}">
      <dsp:nvSpPr>
        <dsp:cNvPr id="0" name=""/>
        <dsp:cNvSpPr/>
      </dsp:nvSpPr>
      <dsp:spPr>
        <a:xfrm>
          <a:off x="1323325" y="4634"/>
          <a:ext cx="1694576" cy="1694576"/>
        </a:xfrm>
        <a:prstGeom prst="ellipse">
          <a:avLst/>
        </a:prstGeom>
        <a:solidFill>
          <a:srgbClr val="E1674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Open Sans" panose="020B0606030504020204" pitchFamily="34" charset="0"/>
              <a:ea typeface="Open Sans" panose="020B0606030504020204" pitchFamily="34" charset="0"/>
              <a:cs typeface="Open Sans" panose="020B0606030504020204" pitchFamily="34" charset="0"/>
            </a:rPr>
            <a:t>QMB</a:t>
          </a:r>
        </a:p>
        <a:p>
          <a:pPr marL="0" lvl="0" indent="0" algn="ctr" defTabSz="711200">
            <a:lnSpc>
              <a:spcPct val="90000"/>
            </a:lnSpc>
            <a:spcBef>
              <a:spcPct val="0"/>
            </a:spcBef>
            <a:spcAft>
              <a:spcPct val="35000"/>
            </a:spcAft>
            <a:buNone/>
          </a:pPr>
          <a:r>
            <a:rPr lang="en-US" sz="1600" kern="1200" dirty="0">
              <a:latin typeface="Open Sans" panose="020B0606030504020204" pitchFamily="34" charset="0"/>
              <a:ea typeface="Open Sans" panose="020B0606030504020204" pitchFamily="34" charset="0"/>
              <a:cs typeface="Open Sans" panose="020B0606030504020204" pitchFamily="34" charset="0"/>
            </a:rPr>
            <a:t>“Medicare cost sharing”</a:t>
          </a:r>
        </a:p>
      </dsp:txBody>
      <dsp:txXfrm>
        <a:off x="1559955" y="204461"/>
        <a:ext cx="977052" cy="1294922"/>
      </dsp:txXfrm>
    </dsp:sp>
    <dsp:sp modelId="{6D224382-1F81-402A-B018-B2EB85DA33A2}">
      <dsp:nvSpPr>
        <dsp:cNvPr id="0" name=""/>
        <dsp:cNvSpPr/>
      </dsp:nvSpPr>
      <dsp:spPr>
        <a:xfrm>
          <a:off x="2593309" y="9268"/>
          <a:ext cx="1694576" cy="1694576"/>
        </a:xfrm>
        <a:prstGeom prst="ellipse">
          <a:avLst/>
        </a:prstGeom>
        <a:solidFill>
          <a:srgbClr val="E1674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Open Sans" panose="020B0606030504020204" pitchFamily="34" charset="0"/>
              <a:ea typeface="Open Sans" panose="020B0606030504020204" pitchFamily="34" charset="0"/>
              <a:cs typeface="Open Sans" panose="020B0606030504020204" pitchFamily="34" charset="0"/>
            </a:rPr>
            <a:t>FBDE</a:t>
          </a:r>
        </a:p>
        <a:p>
          <a:pPr marL="0" lvl="0" indent="0" algn="ctr" defTabSz="711200">
            <a:lnSpc>
              <a:spcPct val="90000"/>
            </a:lnSpc>
            <a:spcBef>
              <a:spcPct val="0"/>
            </a:spcBef>
            <a:spcAft>
              <a:spcPct val="35000"/>
            </a:spcAft>
            <a:buNone/>
          </a:pPr>
          <a:r>
            <a:rPr lang="en-US" sz="1600" kern="1200" dirty="0">
              <a:latin typeface="Open Sans" panose="020B0606030504020204" pitchFamily="34" charset="0"/>
              <a:ea typeface="Open Sans" panose="020B0606030504020204" pitchFamily="34" charset="0"/>
              <a:cs typeface="Open Sans" panose="020B0606030504020204" pitchFamily="34" charset="0"/>
            </a:rPr>
            <a:t>“Payor of last resort”</a:t>
          </a:r>
        </a:p>
      </dsp:txBody>
      <dsp:txXfrm>
        <a:off x="3074202" y="209095"/>
        <a:ext cx="977052" cy="1294922"/>
      </dsp:txXfrm>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22D5439-7CA9-C944-B02A-8E8F5981E480}" type="datetime1">
              <a:rPr lang="en-US"/>
              <a:pPr>
                <a:defRPr/>
              </a:pPr>
              <a:t>2/21/2023</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F2827FE0-84C2-6D40-8564-F9AD59FFBE20}" type="slidenum">
              <a:rPr lang="en-US"/>
              <a:pPr>
                <a:defRPr/>
              </a:pPr>
              <a:t>‹#›</a:t>
            </a:fld>
            <a:endParaRPr lang="en-US" dirty="0"/>
          </a:p>
        </p:txBody>
      </p:sp>
    </p:spTree>
    <p:extLst>
      <p:ext uri="{BB962C8B-B14F-4D97-AF65-F5344CB8AC3E}">
        <p14:creationId xmlns:p14="http://schemas.microsoft.com/office/powerpoint/2010/main" val="2087551669"/>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16T14:09:52.198"/>
    </inkml:context>
    <inkml:brush xml:id="br0">
      <inkml:brushProperty name="width" value="0.05" units="cm"/>
      <inkml:brushProperty name="height" value="0.05" units="cm"/>
      <inkml:brushProperty name="color" value="#5B2D90"/>
    </inkml:brush>
  </inkml:definitions>
  <inkml:trace contextRef="#ctx0" brushRef="#br0">210 1502 24575,'0'-16'0,"-2"-1"0,-6-27 0,-2-15 0,3-47 0,9-134 0,0 219 0,1 0 0,1 0 0,0 1 0,2 0 0,0 0 0,2 0 0,0 1 0,1 0 0,14-22 0,14-13 0,70-81 0,7-10 0,-91 112 0,75-103 0,-83 118 0,1 0 0,1 2 0,0 0 0,1 1 0,21-14 0,-29 24 0,1 0 0,0 1 0,-1 0 0,1 1 0,0 0 0,1 1 0,22-2 0,22-6 0,138-50 0,-5 1 0,-156 52 0,0 1 0,0 1 0,1 1 0,34 2 0,217 4 0,94 3 0,-4 24 0,-358-27 0,-5-1 0,0 1 0,0 0 0,-1 1 0,19 6 0,-27-8 0,0 0 0,0 1 0,-1 0 0,1-1 0,-1 1 0,1 0 0,-1 0 0,0 0 0,1 0 0,-1 1 0,0-1 0,0 0 0,-1 1 0,1 0 0,-1-1 0,1 1 0,-1 0 0,0 0 0,0 0 0,0 0 0,0 0 0,0 4 0,2 18 0,-2 1 0,-1-1 0,-3 28 0,1 28 0,23 182 0,-10-165 0,-2 165 0,-15-212 0,-2-1 0,-2 0 0,-25 70 0,8-25 0,-50 230 0,65-262 0,-25 158 0,-9 18 0,37-198 0,4-19 0,0-1 0,-2 1 0,-14 32 0,17-47 0,0 0 0,0 0 0,0-1 0,-1 1 0,0-1 0,0 0 0,-1 0 0,0-1 0,0 0 0,0 0 0,0 0 0,-1-1 0,-12 7 0,-8 1 0,0-2 0,-1-1 0,0-1 0,0-1 0,-1-2 0,0-1 0,0-1 0,-44-1 0,-606-4 0,666 1 0,0 0 0,0 0 0,-1-2 0,1 0 0,-24-8 0,-60-32 0,29 12 0,-227-95 0,163 72 0,122 48 0,0 1 0,0-2 0,0 1 0,1-1 0,0-1 0,-16-16 0,14 13 0,0 0 0,-1 1 0,-14-9 0,11 10 0,0 0 0,1-1 0,1 0 0,-1-1 0,2-1 0,-22-24 0,24 24 0,-1 0 0,0 1 0,0 0 0,-2 1 0,-16-11 0,25 18 0,0 0 0,0 0 0,1 0 0,-1-1 0,1 1 0,-1-1 0,1 0 0,1 0 0,-1 0 0,0 0 0,1 0 0,0-1 0,0 1 0,0-1 0,0 0 0,1 1 0,0-1 0,0 0 0,0 0 0,1 0 0,-1 0 0,1 0 0,1 0 0,-1 0 0,0 1 0,1-1 0,0 0 0,0 0 0,1 0 0,-1 1 0,3-6 0,20-39 0,-17 37 0,0-1 0,-1 0 0,-1-1 0,0 1 0,4-21 0,-8 30 0,-1 0 0,1 0 0,-1 0 0,0 0 0,-1 0 0,1 0 0,-1-1 0,0 1 0,0 0 0,0 0 0,0 0 0,-1 1 0,0-1 0,1 0 0,-1 0 0,-1 1 0,1-1 0,0 1 0,-1 0 0,0 0 0,0 0 0,0 0 0,-5-3 0,-181-150 0,102 86-1365,63 53-5461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8-16T14:10:28.306"/>
    </inkml:context>
    <inkml:brush xml:id="br0">
      <inkml:brushProperty name="width" value="0.5" units="cm"/>
      <inkml:brushProperty name="height" value="1" units="cm"/>
      <inkml:brushProperty name="color" value="#FFFC00"/>
      <inkml:brushProperty name="tip" value="rectangle"/>
      <inkml:brushProperty name="rasterOp" value="maskPen"/>
      <inkml:brushProperty name="ignorePressure" value="1"/>
    </inkml:brush>
  </inkml:definitions>
  <inkml:trace contextRef="#ctx0" brushRef="#br0">0 29,'0'-1,"1"0,-1 0,0 0,0 0,1 0,-1 0,1 0,-1 1,1-1,-1 0,1 0,0 0,-1 1,1-1,0 0,-1 1,1-1,0 1,0-1,0 1,0-1,-1 1,1-1,0 1,0 0,2-1,28-5,-28 6,28-2,1 1,-1 1,1 2,-1 1,1 1,-1 2,0 1,-1 2,56 23,-70-27,1 0,0-1,0-1,1-1,-1 0,0-1,32-3,-31 1,1 1,-1 0,0 1,0 1,0 1,0 1,18 5,-16-1,1-2,0 0,0-1,1-1,-1-1,39 0,-39-2,1 2,-1 1,0 0,-1 1,40 16,-33-11,0-1,42 8,2-3,-46-8,1-1,45 2,394-6,-208-3,-135 13,-33-2,551-1,-391-10,-168 3,111 15,-29 1,46 7,-7 16,156 22,-333-61,1 0,0-2,-1-1,44-8,95-37,-130 39,-1 1,1 1,1 2,50 0,-5 0,63-3,65-6,-153 3,104-33,-46 11,5-2,-68 17,0 4,0 1,99-10,-49 21,1 5,125 19,194 55,-410-76,290 67,-285-66,1-1,0-1,0-1,-1 0,24-3,74-20,-35 6,-10 5,0 3,99-1,622 51,-538-25,-189-17,0-2,62-11,-77 9,1 1,0 3,57 6,-31-2,701 55,-695-49,405 57,-483-65,120 19,137 6,911 19,-1151-44,61 4,1-3,123-14,-169 7,59-17,-70 16,1 2,0 0,0 1,0 2,34 2,-16-1,199-13,-41 0,-183 13,0-1,0-1,0-1,0 0,-1-2,27-9,-21 7,1 1,-1 0,38-2,9-3,-51 7,-9 3,0-1,0 0,0-1,0 0,0-1,13-7,0 0,1 0,0 1,0 2,47-11,-9 3,-16 7,8-4,-38 7</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8-16T14:10:37.907"/>
    </inkml:context>
    <inkml:brush xml:id="br0">
      <inkml:brushProperty name="width" value="0.5" units="cm"/>
      <inkml:brushProperty name="height" value="1" units="cm"/>
      <inkml:brushProperty name="color" value="#FFFC00"/>
      <inkml:brushProperty name="tip" value="rectangle"/>
      <inkml:brushProperty name="rasterOp" value="maskPen"/>
      <inkml:brushProperty name="ignorePressure" value="1"/>
    </inkml:brush>
  </inkml:definitions>
  <inkml:trace contextRef="#ctx0" brushRef="#br0">0 0,'20'1,"0"0,0 2,-1 0,26 8,74 30,14 5,-113-40,33 14,10 4,78 24,-120-43,0-2,0 0,34 0,-33-2,0 0,1 2,23 6,201 37,-114-25,85 19,-90-21,-74-13,0 3,60 17,-66-12,1-2,88 10,101-13,-88-8,123-4,-247 1,0-1,-1-1,1-1,-1-1,0-1,0-2,26-12,-48 19,43-21,62-20,-92 39,0 1,-1 1,1 0,24 1,-21 0,0 0,31-6,-24 1,117-23,-119 26,1 1,-1 0,0 2,26 4,312 22,79 15,-398-36,87 4,-3-1,107 40,-37-5,-136-37,-1-3,72-5,-47 0,-48 0,1-3,-1-1,0-2,51-17,-25 6,-29 8,-1-2,0-1,0-1,29-21,-59 34,9-4,0 1,0 0,1 0,0 1,0 1,0 0,21-1,95 2,-80 3,262 2,418-3,-429-20,-131-13,-85 13,-32 8,-33 6,1 1,0 2,27-3,374 3,-259 5,-98 1,0 2,-1 3,82 22,-74-16,38 10,-94-19,0 0,-1 1,0 0,0 1,18 13,52 43,24 17,-88-67,1-1,0-1,39 15,-21-12,0-1,1-2,1-2,0-2,70 4,498-13,-569 0,-1-2,0-2,0-1,54-18,-69 18,36-7,0 1,1 3,0 3,0 3,111 6,-107 3,1-4,69-7,-97 2,0-2,0-2,-1-1,69-28,46-19,-127 48,0 2,1 2,-1 0,35-1,-27 4,37-8,17-2,86 8,-143 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1BB699A0-D416-834C-88D4-39F48D1DE7F1}" type="datetime1">
              <a:rPr lang="en-US"/>
              <a:pPr>
                <a:defRPr/>
              </a:pPr>
              <a:t>2/21/2023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0ED9E8BD-5BD3-2B46-996D-C959D17F4E54}" type="slidenum">
              <a:rPr lang="en-US"/>
              <a:pPr>
                <a:defRPr/>
              </a:pPr>
              <a:t>‹#›</a:t>
            </a:fld>
            <a:endParaRPr lang="en-US" dirty="0"/>
          </a:p>
        </p:txBody>
      </p:sp>
    </p:spTree>
    <p:extLst>
      <p:ext uri="{BB962C8B-B14F-4D97-AF65-F5344CB8AC3E}">
        <p14:creationId xmlns:p14="http://schemas.microsoft.com/office/powerpoint/2010/main" val="183068962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tabLst/>
              <a:defRPr/>
            </a:pPr>
            <a:endParaRPr kumimoji="0"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Date Placeholder 4">
            <a:extLst>
              <a:ext uri="{FF2B5EF4-FFF2-40B4-BE49-F238E27FC236}">
                <a16:creationId xmlns:a16="http://schemas.microsoft.com/office/drawing/2014/main" id="{E4FCDFB6-F65B-4AAE-9B84-FDD9CC0852FF}"/>
              </a:ext>
            </a:extLst>
          </p:cNvPr>
          <p:cNvSpPr>
            <a:spLocks noGrp="1"/>
          </p:cNvSpPr>
          <p:nvPr>
            <p:ph type="dt" idx="11"/>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tabLst/>
              <a:defRPr/>
            </a:pPr>
            <a:endParaRPr kumimoji="0"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33361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 plan copays – either the SMA makes a capitation payment to the plan or the provider has to bill the SMA</a:t>
            </a:r>
          </a:p>
        </p:txBody>
      </p:sp>
      <p:sp>
        <p:nvSpPr>
          <p:cNvPr id="4" name="Slide Number Placeholder 3"/>
          <p:cNvSpPr>
            <a:spLocks noGrp="1"/>
          </p:cNvSpPr>
          <p:nvPr>
            <p:ph type="sldNum" sz="quarter" idx="5"/>
          </p:nvPr>
        </p:nvSpPr>
        <p:spPr/>
        <p:txBody>
          <a:bodyPr/>
          <a:lstStyle/>
          <a:p>
            <a:pPr>
              <a:defRPr/>
            </a:pPr>
            <a:fld id="{0ED9E8BD-5BD3-2B46-996D-C959D17F4E54}" type="slidenum">
              <a:rPr lang="en-US" smtClean="0"/>
              <a:pPr>
                <a:defRPr/>
              </a:pPr>
              <a:t>34</a:t>
            </a:fld>
            <a:endParaRPr lang="en-US" dirty="0"/>
          </a:p>
        </p:txBody>
      </p:sp>
    </p:spTree>
    <p:extLst>
      <p:ext uri="{BB962C8B-B14F-4D97-AF65-F5344CB8AC3E}">
        <p14:creationId xmlns:p14="http://schemas.microsoft.com/office/powerpoint/2010/main" val="3194769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Relative to nondual eligibles, dual eligibles report poorer health status on the MCBS. The majority report good or fair status, but just over 20 percent of the dual eligible population (compared with less than 10 percent of the nondual eligible population) report being in poor health. Dual eligibles are also more likely to have greater limitations in activities of daily living (ADLs)—e.g., bathing and dressing—than nondual eligibles. One-third of dual eligibles have impairments in three to six ADLs. A full 45 percent of dual eligibles do not report any limitations in these activities.</a:t>
            </a:r>
          </a:p>
          <a:p>
            <a:endParaRPr lang="en-US" dirty="0"/>
          </a:p>
        </p:txBody>
      </p:sp>
      <p:sp>
        <p:nvSpPr>
          <p:cNvPr id="4" name="Slide Number Placeholder 3"/>
          <p:cNvSpPr>
            <a:spLocks noGrp="1"/>
          </p:cNvSpPr>
          <p:nvPr>
            <p:ph type="sldNum" sz="quarter" idx="5"/>
          </p:nvPr>
        </p:nvSpPr>
        <p:spPr/>
        <p:txBody>
          <a:bodyPr/>
          <a:lstStyle/>
          <a:p>
            <a:pPr>
              <a:defRPr/>
            </a:pPr>
            <a:fld id="{0ED9E8BD-5BD3-2B46-996D-C959D17F4E54}" type="slidenum">
              <a:rPr lang="en-US" smtClean="0"/>
              <a:pPr>
                <a:defRPr/>
              </a:pPr>
              <a:t>35</a:t>
            </a:fld>
            <a:endParaRPr lang="en-US" dirty="0"/>
          </a:p>
        </p:txBody>
      </p:sp>
    </p:spTree>
    <p:extLst>
      <p:ext uri="{BB962C8B-B14F-4D97-AF65-F5344CB8AC3E}">
        <p14:creationId xmlns:p14="http://schemas.microsoft.com/office/powerpoint/2010/main" val="3305896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Dual eligibles more likely to report poor overall health </a:t>
            </a:r>
          </a:p>
          <a:p>
            <a:endParaRPr lang="en-US" dirty="0"/>
          </a:p>
        </p:txBody>
      </p:sp>
      <p:sp>
        <p:nvSpPr>
          <p:cNvPr id="4" name="Slide Number Placeholder 3"/>
          <p:cNvSpPr>
            <a:spLocks noGrp="1"/>
          </p:cNvSpPr>
          <p:nvPr>
            <p:ph type="sldNum" sz="quarter" idx="5"/>
          </p:nvPr>
        </p:nvSpPr>
        <p:spPr/>
        <p:txBody>
          <a:bodyPr/>
          <a:lstStyle/>
          <a:p>
            <a:pPr>
              <a:defRPr/>
            </a:pPr>
            <a:fld id="{0ED9E8BD-5BD3-2B46-996D-C959D17F4E54}" type="slidenum">
              <a:rPr lang="en-US" smtClean="0"/>
              <a:pPr>
                <a:defRPr/>
              </a:pPr>
              <a:t>36</a:t>
            </a:fld>
            <a:endParaRPr lang="en-US" dirty="0"/>
          </a:p>
        </p:txBody>
      </p:sp>
    </p:spTree>
    <p:extLst>
      <p:ext uri="{BB962C8B-B14F-4D97-AF65-F5344CB8AC3E}">
        <p14:creationId xmlns:p14="http://schemas.microsoft.com/office/powerpoint/2010/main" val="682012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dirty="0"/>
              <a:t>“In carrying out [Medicare cost-sharing], a State is not required to provide any payment for any expenses incurred relating to payment for deductibles, coinsurance, or copayments for medicare cost–sharing </a:t>
            </a:r>
            <a:r>
              <a:rPr lang="en-US" sz="1200" b="1" dirty="0"/>
              <a:t>to the extent that payment under title XVIII for the service would exceed the payment amount that otherwise would be made under the State plan under this title for such service if provided to an eligible recipient other than a medicare beneficiary</a:t>
            </a:r>
            <a:r>
              <a:rPr lang="en-US" sz="1200" dirty="0"/>
              <a:t>.” Social Security Act § 1902(n)(2)</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0ED9E8BD-5BD3-2B46-996D-C959D17F4E54}" type="slidenum">
              <a:rPr lang="en-US" smtClean="0"/>
              <a:pPr>
                <a:defRPr/>
              </a:pPr>
              <a:t>37</a:t>
            </a:fld>
            <a:endParaRPr lang="en-US" dirty="0"/>
          </a:p>
        </p:txBody>
      </p:sp>
    </p:spTree>
    <p:extLst>
      <p:ext uri="{BB962C8B-B14F-4D97-AF65-F5344CB8AC3E}">
        <p14:creationId xmlns:p14="http://schemas.microsoft.com/office/powerpoint/2010/main" val="1783297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Problem – doesn’t address where 100% of Medicaid is higher than </a:t>
            </a:r>
            <a:r>
              <a:rPr lang="en-US" b="1" dirty="0"/>
              <a:t>100% </a:t>
            </a:r>
            <a:r>
              <a:rPr lang="en-US" b="0" dirty="0"/>
              <a:t>of Medicare</a:t>
            </a:r>
          </a:p>
          <a:p>
            <a:endParaRPr lang="en-US" b="0" dirty="0"/>
          </a:p>
          <a:p>
            <a:r>
              <a:rPr lang="en-US" b="0" dirty="0"/>
              <a:t>Doesn’t address what happens when Medicaid is lower than Medicare’s 80%</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0ED9E8BD-5BD3-2B46-996D-C959D17F4E54}" type="slidenum">
              <a:rPr lang="en-US" smtClean="0"/>
              <a:pPr>
                <a:defRPr/>
              </a:pPr>
              <a:t>38</a:t>
            </a:fld>
            <a:endParaRPr lang="en-US" dirty="0"/>
          </a:p>
        </p:txBody>
      </p:sp>
    </p:spTree>
    <p:extLst>
      <p:ext uri="{BB962C8B-B14F-4D97-AF65-F5344CB8AC3E}">
        <p14:creationId xmlns:p14="http://schemas.microsoft.com/office/powerpoint/2010/main" val="227666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spcBef>
                <a:spcPts val="1200"/>
              </a:spcBef>
              <a:spcAft>
                <a:spcPct val="0"/>
              </a:spcAft>
              <a:buFont typeface="Arial" panose="020B0604020202020204" pitchFamily="34" charset="0"/>
              <a:buChar char="•"/>
            </a:pPr>
            <a:r>
              <a:rPr lang="en-US" sz="1200" dirty="0"/>
              <a:t>Medicare does not cover the service, but the Medicaid program requires a denial</a:t>
            </a:r>
          </a:p>
          <a:p>
            <a:pPr marL="457200" indent="-457200">
              <a:spcBef>
                <a:spcPts val="1200"/>
              </a:spcBef>
              <a:spcAft>
                <a:spcPct val="0"/>
              </a:spcAft>
              <a:buFont typeface="Arial" panose="020B0604020202020204" pitchFamily="34" charset="0"/>
              <a:buChar char="•"/>
            </a:pPr>
            <a:r>
              <a:rPr lang="en-US" sz="1200" dirty="0"/>
              <a:t>Medicare covers and pays for a service discretely (example: off  PFS), whereas the Medicaid agency pays for the service as part of a bundle (example: CCBHC)</a:t>
            </a:r>
          </a:p>
          <a:p>
            <a:pPr marL="457200" indent="-457200">
              <a:spcBef>
                <a:spcPts val="1200"/>
              </a:spcBef>
              <a:spcAft>
                <a:spcPct val="0"/>
              </a:spcAft>
              <a:buFont typeface="Arial" panose="020B0604020202020204" pitchFamily="34" charset="0"/>
              <a:buChar char="•"/>
            </a:pPr>
            <a:r>
              <a:rPr lang="en-US" sz="1200" dirty="0"/>
              <a:t>“Rendering provider” is different for purposes of Medicare primary claim than Medicaid secondary claim (example: Medicare covers service furnished by LPC “incident to” care of physician or NPP, whereas Medicaid program independently covers/pays for the LPC service)</a:t>
            </a:r>
          </a:p>
          <a:p>
            <a:endParaRPr lang="en-US" sz="1200" dirty="0"/>
          </a:p>
          <a:p>
            <a:r>
              <a:rPr lang="en-US" dirty="0"/>
              <a:t>Situation 1</a:t>
            </a:r>
          </a:p>
          <a:p>
            <a:pPr marL="1143000" lvl="1" indent="-457200">
              <a:spcBef>
                <a:spcPts val="1200"/>
              </a:spcBef>
              <a:spcAft>
                <a:spcPct val="0"/>
              </a:spcAft>
            </a:pPr>
            <a:r>
              <a:rPr lang="en-US" sz="1200" dirty="0"/>
              <a:t>Medicaid must pay for service</a:t>
            </a:r>
          </a:p>
          <a:p>
            <a:pPr marL="1143000" lvl="1" indent="-457200">
              <a:spcBef>
                <a:spcPts val="1200"/>
              </a:spcBef>
              <a:spcAft>
                <a:spcPct val="0"/>
              </a:spcAft>
            </a:pPr>
            <a:r>
              <a:rPr lang="en-US" sz="1200" dirty="0"/>
              <a:t>Look to your State Medicaid program’s billing instructions regarding; you may need to bill Medicare for a “non-covered” denial</a:t>
            </a:r>
          </a:p>
          <a:p>
            <a:pPr marL="1143000" lvl="1" indent="-457200">
              <a:spcBef>
                <a:spcPts val="1200"/>
              </a:spcBef>
              <a:spcAft>
                <a:spcPct val="0"/>
              </a:spcAft>
            </a:pPr>
            <a:r>
              <a:rPr lang="en-US" sz="1200" dirty="0"/>
              <a:t>SMAs should not be required to cost-avoid for services Medicare doesn’t cover at all</a:t>
            </a:r>
          </a:p>
          <a:p>
            <a:endParaRPr lang="en-US" dirty="0"/>
          </a:p>
          <a:p>
            <a:r>
              <a:rPr lang="en-US" dirty="0"/>
              <a:t>Situation 2</a:t>
            </a:r>
          </a:p>
          <a:p>
            <a:r>
              <a:rPr lang="en-US" dirty="0"/>
              <a:t>	Medicaid should pay but there can be complications</a:t>
            </a:r>
          </a:p>
          <a:p>
            <a:r>
              <a:rPr lang="en-US" dirty="0"/>
              <a:t>	Medicaid agency may have a way of ensuring that it is not making duplicative bundled payments on services that should be part of one bundled “visit” payment</a:t>
            </a:r>
          </a:p>
          <a:p>
            <a:endParaRPr lang="en-US" dirty="0"/>
          </a:p>
          <a:p>
            <a:endParaRPr lang="en-US" sz="1200" dirty="0"/>
          </a:p>
          <a:p>
            <a:endParaRPr lang="en-US" dirty="0"/>
          </a:p>
        </p:txBody>
      </p:sp>
      <p:sp>
        <p:nvSpPr>
          <p:cNvPr id="4" name="Slide Number Placeholder 3"/>
          <p:cNvSpPr>
            <a:spLocks noGrp="1"/>
          </p:cNvSpPr>
          <p:nvPr>
            <p:ph type="sldNum" sz="quarter" idx="5"/>
          </p:nvPr>
        </p:nvSpPr>
        <p:spPr/>
        <p:txBody>
          <a:bodyPr/>
          <a:lstStyle/>
          <a:p>
            <a:pPr>
              <a:defRPr/>
            </a:pPr>
            <a:fld id="{0ED9E8BD-5BD3-2B46-996D-C959D17F4E54}" type="slidenum">
              <a:rPr lang="en-US" smtClean="0"/>
              <a:pPr>
                <a:defRPr/>
              </a:pPr>
              <a:t>41</a:t>
            </a:fld>
            <a:endParaRPr lang="en-US" dirty="0"/>
          </a:p>
        </p:txBody>
      </p:sp>
    </p:spTree>
    <p:extLst>
      <p:ext uri="{BB962C8B-B14F-4D97-AF65-F5344CB8AC3E}">
        <p14:creationId xmlns:p14="http://schemas.microsoft.com/office/powerpoint/2010/main" val="3417538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CMS acknowledged this is the best we can do to address the crisis since we can’t create new provider/clinician types via regulation</a:t>
            </a:r>
          </a:p>
          <a:p>
            <a:endParaRPr lang="en-US" dirty="0"/>
          </a:p>
        </p:txBody>
      </p:sp>
      <p:sp>
        <p:nvSpPr>
          <p:cNvPr id="4" name="Slide Number Placeholder 3"/>
          <p:cNvSpPr>
            <a:spLocks noGrp="1"/>
          </p:cNvSpPr>
          <p:nvPr>
            <p:ph type="sldNum" sz="quarter" idx="5"/>
          </p:nvPr>
        </p:nvSpPr>
        <p:spPr/>
        <p:txBody>
          <a:bodyPr/>
          <a:lstStyle/>
          <a:p>
            <a:pPr>
              <a:defRPr/>
            </a:pPr>
            <a:fld id="{0ED9E8BD-5BD3-2B46-996D-C959D17F4E54}" type="slidenum">
              <a:rPr lang="en-US" smtClean="0"/>
              <a:pPr>
                <a:defRPr/>
              </a:pPr>
              <a:t>4</a:t>
            </a:fld>
            <a:endParaRPr lang="en-US" dirty="0"/>
          </a:p>
        </p:txBody>
      </p:sp>
    </p:spTree>
    <p:extLst>
      <p:ext uri="{BB962C8B-B14F-4D97-AF65-F5344CB8AC3E}">
        <p14:creationId xmlns:p14="http://schemas.microsoft.com/office/powerpoint/2010/main" val="1906292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CMS acknowledged this is the best we can do to address the crisis since we can’t create new provider/clinician types via regulation</a:t>
            </a:r>
          </a:p>
          <a:p>
            <a:endParaRPr lang="en-US" dirty="0"/>
          </a:p>
        </p:txBody>
      </p:sp>
      <p:sp>
        <p:nvSpPr>
          <p:cNvPr id="4" name="Slide Number Placeholder 3"/>
          <p:cNvSpPr>
            <a:spLocks noGrp="1"/>
          </p:cNvSpPr>
          <p:nvPr>
            <p:ph type="sldNum" sz="quarter" idx="5"/>
          </p:nvPr>
        </p:nvSpPr>
        <p:spPr/>
        <p:txBody>
          <a:bodyPr/>
          <a:lstStyle/>
          <a:p>
            <a:pPr>
              <a:defRPr/>
            </a:pPr>
            <a:fld id="{0ED9E8BD-5BD3-2B46-996D-C959D17F4E54}" type="slidenum">
              <a:rPr lang="en-US" smtClean="0"/>
              <a:pPr>
                <a:defRPr/>
              </a:pPr>
              <a:t>5</a:t>
            </a:fld>
            <a:endParaRPr lang="en-US" dirty="0"/>
          </a:p>
        </p:txBody>
      </p:sp>
    </p:spTree>
    <p:extLst>
      <p:ext uri="{BB962C8B-B14F-4D97-AF65-F5344CB8AC3E}">
        <p14:creationId xmlns:p14="http://schemas.microsoft.com/office/powerpoint/2010/main" val="3539754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Primary care-linked services (AWV, CCM, BHI); MAT and OTP services; in mental health realm, coverage fairly narrow</a:t>
            </a:r>
          </a:p>
          <a:p>
            <a:endParaRPr lang="en-US" dirty="0"/>
          </a:p>
        </p:txBody>
      </p:sp>
      <p:sp>
        <p:nvSpPr>
          <p:cNvPr id="4" name="Slide Number Placeholder 3"/>
          <p:cNvSpPr>
            <a:spLocks noGrp="1"/>
          </p:cNvSpPr>
          <p:nvPr>
            <p:ph type="sldNum" sz="quarter" idx="5"/>
          </p:nvPr>
        </p:nvSpPr>
        <p:spPr/>
        <p:txBody>
          <a:bodyPr/>
          <a:lstStyle/>
          <a:p>
            <a:pPr>
              <a:defRPr/>
            </a:pPr>
            <a:fld id="{0ED9E8BD-5BD3-2B46-996D-C959D17F4E54}" type="slidenum">
              <a:rPr lang="en-US" smtClean="0"/>
              <a:pPr>
                <a:defRPr/>
              </a:pPr>
              <a:t>8</a:t>
            </a:fld>
            <a:endParaRPr lang="en-US" dirty="0"/>
          </a:p>
        </p:txBody>
      </p:sp>
    </p:spTree>
    <p:extLst>
      <p:ext uri="{BB962C8B-B14F-4D97-AF65-F5344CB8AC3E}">
        <p14:creationId xmlns:p14="http://schemas.microsoft.com/office/powerpoint/2010/main" val="1961933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if it’s in a State that does not certify / license CSWs, then still have to have the 2,000 hrs supervision</a:t>
            </a:r>
          </a:p>
          <a:p>
            <a:r>
              <a:rPr lang="en-US" dirty="0"/>
              <a:t>Does not recognize LPC, LMFT</a:t>
            </a:r>
          </a:p>
          <a:p>
            <a:r>
              <a:rPr lang="en-US" dirty="0"/>
              <a:t>Medicare behind Medicaid in most states, in this regard</a:t>
            </a:r>
          </a:p>
          <a:p>
            <a:endParaRPr lang="en-US" dirty="0"/>
          </a:p>
        </p:txBody>
      </p:sp>
      <p:sp>
        <p:nvSpPr>
          <p:cNvPr id="4" name="Slide Number Placeholder 3"/>
          <p:cNvSpPr>
            <a:spLocks noGrp="1"/>
          </p:cNvSpPr>
          <p:nvPr>
            <p:ph type="sldNum" sz="quarter" idx="5"/>
          </p:nvPr>
        </p:nvSpPr>
        <p:spPr/>
        <p:txBody>
          <a:bodyPr/>
          <a:lstStyle/>
          <a:p>
            <a:pPr>
              <a:defRPr/>
            </a:pPr>
            <a:fld id="{0ED9E8BD-5BD3-2B46-996D-C959D17F4E54}" type="slidenum">
              <a:rPr lang="en-US" smtClean="0"/>
              <a:pPr>
                <a:defRPr/>
              </a:pPr>
              <a:t>9</a:t>
            </a:fld>
            <a:endParaRPr lang="en-US" dirty="0"/>
          </a:p>
        </p:txBody>
      </p:sp>
    </p:spTree>
    <p:extLst>
      <p:ext uri="{BB962C8B-B14F-4D97-AF65-F5344CB8AC3E}">
        <p14:creationId xmlns:p14="http://schemas.microsoft.com/office/powerpoint/2010/main" val="3742573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latin typeface="+mj-lt"/>
              </a:rPr>
              <a:t>[Do I need to say something separate about the other nonphysician practitioners]</a:t>
            </a:r>
          </a:p>
          <a:p>
            <a:endParaRPr lang="en-US" dirty="0"/>
          </a:p>
        </p:txBody>
      </p:sp>
      <p:sp>
        <p:nvSpPr>
          <p:cNvPr id="4" name="Slide Number Placeholder 3"/>
          <p:cNvSpPr>
            <a:spLocks noGrp="1"/>
          </p:cNvSpPr>
          <p:nvPr>
            <p:ph type="sldNum" sz="quarter" idx="5"/>
          </p:nvPr>
        </p:nvSpPr>
        <p:spPr/>
        <p:txBody>
          <a:bodyPr/>
          <a:lstStyle/>
          <a:p>
            <a:pPr>
              <a:defRPr/>
            </a:pPr>
            <a:fld id="{0ED9E8BD-5BD3-2B46-996D-C959D17F4E54}" type="slidenum">
              <a:rPr lang="en-US" smtClean="0"/>
              <a:pPr>
                <a:defRPr/>
              </a:pPr>
              <a:t>10</a:t>
            </a:fld>
            <a:endParaRPr lang="en-US" dirty="0"/>
          </a:p>
        </p:txBody>
      </p:sp>
    </p:spTree>
    <p:extLst>
      <p:ext uri="{BB962C8B-B14F-4D97-AF65-F5344CB8AC3E}">
        <p14:creationId xmlns:p14="http://schemas.microsoft.com/office/powerpoint/2010/main" val="3294827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“Incident to” is  way of thinking about outer limits of involvement of the physician / practitioner who’s putting her/his name on the claim</a:t>
            </a:r>
          </a:p>
          <a:p>
            <a:endParaRPr lang="en-US" dirty="0"/>
          </a:p>
        </p:txBody>
      </p:sp>
      <p:sp>
        <p:nvSpPr>
          <p:cNvPr id="4" name="Slide Number Placeholder 3"/>
          <p:cNvSpPr>
            <a:spLocks noGrp="1"/>
          </p:cNvSpPr>
          <p:nvPr>
            <p:ph type="sldNum" sz="quarter" idx="5"/>
          </p:nvPr>
        </p:nvSpPr>
        <p:spPr/>
        <p:txBody>
          <a:bodyPr/>
          <a:lstStyle/>
          <a:p>
            <a:pPr>
              <a:defRPr/>
            </a:pPr>
            <a:fld id="{0ED9E8BD-5BD3-2B46-996D-C959D17F4E54}" type="slidenum">
              <a:rPr lang="en-US" smtClean="0"/>
              <a:pPr>
                <a:defRPr/>
              </a:pPr>
              <a:t>12</a:t>
            </a:fld>
            <a:endParaRPr lang="en-US" dirty="0"/>
          </a:p>
        </p:txBody>
      </p:sp>
    </p:spTree>
    <p:extLst>
      <p:ext uri="{BB962C8B-B14F-4D97-AF65-F5344CB8AC3E}">
        <p14:creationId xmlns:p14="http://schemas.microsoft.com/office/powerpoint/2010/main" val="2501687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What’s still unclear</a:t>
            </a:r>
          </a:p>
          <a:p>
            <a:pPr marL="342900" indent="-342900">
              <a:buFont typeface="Arial" panose="020B0604020202020204" pitchFamily="34" charset="0"/>
              <a:buChar char="•"/>
            </a:pPr>
            <a:r>
              <a:rPr lang="en-US" dirty="0"/>
              <a:t>How does CMS define the scope of “behavioral health services” for purposes of this proposal?</a:t>
            </a:r>
          </a:p>
          <a:p>
            <a:pPr marL="342900" indent="-342900">
              <a:buFont typeface="Arial" panose="020B0604020202020204" pitchFamily="34" charset="0"/>
              <a:buChar char="•"/>
            </a:pPr>
            <a:r>
              <a:rPr lang="en-US" dirty="0"/>
              <a:t>Generally, how does the “incident to” framework apply to clinicians who are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0ED9E8BD-5BD3-2B46-996D-C959D17F4E54}" type="slidenum">
              <a:rPr lang="en-US" smtClean="0"/>
              <a:pPr>
                <a:defRPr/>
              </a:pPr>
              <a:t>28</a:t>
            </a:fld>
            <a:endParaRPr lang="en-US" dirty="0"/>
          </a:p>
        </p:txBody>
      </p:sp>
    </p:spTree>
    <p:extLst>
      <p:ext uri="{BB962C8B-B14F-4D97-AF65-F5344CB8AC3E}">
        <p14:creationId xmlns:p14="http://schemas.microsoft.com/office/powerpoint/2010/main" val="2221406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States may choose whether or not to </a:t>
            </a:r>
          </a:p>
        </p:txBody>
      </p:sp>
      <p:sp>
        <p:nvSpPr>
          <p:cNvPr id="4" name="Slide Number Placeholder 3"/>
          <p:cNvSpPr>
            <a:spLocks noGrp="1"/>
          </p:cNvSpPr>
          <p:nvPr>
            <p:ph type="sldNum" sz="quarter" idx="5"/>
          </p:nvPr>
        </p:nvSpPr>
        <p:spPr/>
        <p:txBody>
          <a:bodyPr/>
          <a:lstStyle/>
          <a:p>
            <a:pPr>
              <a:defRPr/>
            </a:pPr>
            <a:fld id="{0ED9E8BD-5BD3-2B46-996D-C959D17F4E54}" type="slidenum">
              <a:rPr lang="en-US" smtClean="0"/>
              <a:pPr>
                <a:defRPr/>
              </a:pPr>
              <a:t>32</a:t>
            </a:fld>
            <a:endParaRPr lang="en-US" dirty="0"/>
          </a:p>
        </p:txBody>
      </p:sp>
    </p:spTree>
    <p:extLst>
      <p:ext uri="{BB962C8B-B14F-4D97-AF65-F5344CB8AC3E}">
        <p14:creationId xmlns:p14="http://schemas.microsoft.com/office/powerpoint/2010/main" val="6736788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www.ftlf.com/" TargetMode="External"/><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hyperlink" Target="../../learning.ftlf.com" TargetMode="Externa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61A92F26-7B0F-4689-8BD7-35C1BF5FC389}"/>
              </a:ext>
            </a:extLst>
          </p:cNvPr>
          <p:cNvSpPr>
            <a:spLocks noGrp="1"/>
          </p:cNvSpPr>
          <p:nvPr>
            <p:ph type="body" sz="quarter" idx="15" hasCustomPrompt="1"/>
          </p:nvPr>
        </p:nvSpPr>
        <p:spPr>
          <a:xfrm>
            <a:off x="457200" y="1923256"/>
            <a:ext cx="8229600" cy="1011237"/>
          </a:xfrm>
          <a:prstGeom prst="rect">
            <a:avLst/>
          </a:prstGeom>
        </p:spPr>
        <p:txBody>
          <a:bodyPr anchor="ctr"/>
          <a:lstStyle>
            <a:lvl1pPr algn="ctr">
              <a:buNone/>
              <a:defRPr sz="4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Title</a:t>
            </a:r>
          </a:p>
        </p:txBody>
      </p:sp>
      <p:sp>
        <p:nvSpPr>
          <p:cNvPr id="3" name="Slide Number Placeholder 4"/>
          <p:cNvSpPr>
            <a:spLocks noGrp="1"/>
          </p:cNvSpPr>
          <p:nvPr>
            <p:ph type="sldNum" sz="quarter" idx="1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D390EEF9-A370-614F-A134-4B9642E26178}" type="slidenum">
              <a:rPr lang="en-US" smtClean="0"/>
              <a:pPr/>
              <a:t>‹#›</a:t>
            </a:fld>
            <a:endParaRPr lang="en-US" dirty="0"/>
          </a:p>
        </p:txBody>
      </p:sp>
      <p:pic>
        <p:nvPicPr>
          <p:cNvPr id="5" name="Picture 4">
            <a:extLst>
              <a:ext uri="{FF2B5EF4-FFF2-40B4-BE49-F238E27FC236}">
                <a16:creationId xmlns:a16="http://schemas.microsoft.com/office/drawing/2014/main" id="{2EDB004D-1D23-4931-9102-F533E0EA5D41}"/>
              </a:ext>
            </a:extLst>
          </p:cNvPr>
          <p:cNvPicPr>
            <a:picLocks noChangeAspect="1"/>
          </p:cNvPicPr>
          <p:nvPr userDrawn="1"/>
        </p:nvPicPr>
        <p:blipFill>
          <a:blip r:embed="rId2"/>
          <a:stretch>
            <a:fillRect/>
          </a:stretch>
        </p:blipFill>
        <p:spPr>
          <a:xfrm>
            <a:off x="1673346" y="839934"/>
            <a:ext cx="5797308" cy="195072"/>
          </a:xfrm>
          <a:prstGeom prst="rect">
            <a:avLst/>
          </a:prstGeom>
        </p:spPr>
      </p:pic>
      <p:sp>
        <p:nvSpPr>
          <p:cNvPr id="8" name="Text Placeholder 7">
            <a:extLst>
              <a:ext uri="{FF2B5EF4-FFF2-40B4-BE49-F238E27FC236}">
                <a16:creationId xmlns:a16="http://schemas.microsoft.com/office/drawing/2014/main" id="{DA31B176-D75A-4B43-BC97-007DA3E55E64}"/>
              </a:ext>
            </a:extLst>
          </p:cNvPr>
          <p:cNvSpPr>
            <a:spLocks noGrp="1"/>
          </p:cNvSpPr>
          <p:nvPr>
            <p:ph type="body" sz="quarter" idx="14" hasCustomPrompt="1"/>
          </p:nvPr>
        </p:nvSpPr>
        <p:spPr>
          <a:xfrm>
            <a:off x="1727994" y="3711987"/>
            <a:ext cx="5688012" cy="1542691"/>
          </a:xfrm>
          <a:prstGeom prst="rect">
            <a:avLst/>
          </a:prstGeom>
        </p:spPr>
        <p:txBody>
          <a:bodyPr anchor="ctr"/>
          <a:lstStyle>
            <a:lvl1pPr algn="ctr">
              <a:buNone/>
              <a:defRPr sz="2400" b="0">
                <a:latin typeface="Open Sans" panose="020B0606030504020204" pitchFamily="34" charset="0"/>
                <a:ea typeface="Open Sans" panose="020B0606030504020204" pitchFamily="34" charset="0"/>
                <a:cs typeface="Open Sans" panose="020B0606030504020204" pitchFamily="34" charset="0"/>
              </a:defRPr>
            </a:lvl1pPr>
            <a:lvl2pPr>
              <a:buNone/>
              <a:defRPr>
                <a:latin typeface="Open Sans" panose="020B0606030504020204" pitchFamily="34" charset="0"/>
                <a:ea typeface="Open Sans" panose="020B0606030504020204" pitchFamily="34" charset="0"/>
                <a:cs typeface="Open Sans" panose="020B0606030504020204" pitchFamily="34" charset="0"/>
              </a:defRPr>
            </a:lvl2pPr>
            <a:lvl3pPr>
              <a:buNone/>
              <a:defRPr>
                <a:latin typeface="Open Sans" panose="020B0606030504020204" pitchFamily="34" charset="0"/>
                <a:ea typeface="Open Sans" panose="020B0606030504020204" pitchFamily="34" charset="0"/>
                <a:cs typeface="Open Sans" panose="020B0606030504020204" pitchFamily="34" charset="0"/>
              </a:defRPr>
            </a:lvl3pPr>
            <a:lvl4pPr>
              <a:buNone/>
              <a:defRPr>
                <a:latin typeface="Open Sans" panose="020B0606030504020204" pitchFamily="34" charset="0"/>
                <a:ea typeface="Open Sans" panose="020B0606030504020204" pitchFamily="34" charset="0"/>
                <a:cs typeface="Open Sans" panose="020B0606030504020204" pitchFamily="34" charset="0"/>
              </a:defRPr>
            </a:lvl4pPr>
            <a:lvl5pPr>
              <a:buNone/>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Presenter 1</a:t>
            </a:r>
          </a:p>
          <a:p>
            <a:pPr lvl="0"/>
            <a:r>
              <a:rPr lang="en-US" dirty="0"/>
              <a:t>Presenter 2</a:t>
            </a:r>
          </a:p>
          <a:p>
            <a:pPr lvl="0"/>
            <a:r>
              <a:rPr lang="en-US" dirty="0"/>
              <a:t>Presenter 3</a:t>
            </a:r>
          </a:p>
        </p:txBody>
      </p:sp>
      <p:sp>
        <p:nvSpPr>
          <p:cNvPr id="4" name="Text Placeholder 3">
            <a:extLst>
              <a:ext uri="{FF2B5EF4-FFF2-40B4-BE49-F238E27FC236}">
                <a16:creationId xmlns:a16="http://schemas.microsoft.com/office/drawing/2014/main" id="{002DF142-3CDE-47F4-B166-3B9DF1D327E5}"/>
              </a:ext>
            </a:extLst>
          </p:cNvPr>
          <p:cNvSpPr>
            <a:spLocks noGrp="1"/>
          </p:cNvSpPr>
          <p:nvPr>
            <p:ph type="body" sz="quarter" idx="16" hasCustomPrompt="1"/>
          </p:nvPr>
        </p:nvSpPr>
        <p:spPr>
          <a:xfrm>
            <a:off x="2530475" y="5444797"/>
            <a:ext cx="4083050" cy="587375"/>
          </a:xfrm>
          <a:prstGeom prst="rect">
            <a:avLst/>
          </a:prstGeom>
        </p:spPr>
        <p:txBody>
          <a:bodyPr anchor="ctr"/>
          <a:lstStyle>
            <a:lvl1pPr algn="ctr">
              <a:buNone/>
              <a:defRPr sz="2200">
                <a:latin typeface="Open Sans" panose="020B0606030504020204" pitchFamily="34" charset="0"/>
                <a:ea typeface="Open Sans" panose="020B0606030504020204" pitchFamily="34" charset="0"/>
                <a:cs typeface="Open Sans" panose="020B0606030504020204" pitchFamily="34" charset="0"/>
              </a:defRPr>
            </a:lvl1pPr>
            <a:lvl2pPr>
              <a:buNone/>
              <a:defRPr sz="1800">
                <a:latin typeface="Open Sans" panose="020B0606030504020204" pitchFamily="34" charset="0"/>
                <a:ea typeface="Open Sans" panose="020B0606030504020204" pitchFamily="34" charset="0"/>
                <a:cs typeface="Open Sans" panose="020B0606030504020204" pitchFamily="34" charset="0"/>
              </a:defRPr>
            </a:lvl2pPr>
            <a:lvl3pPr>
              <a:buNone/>
              <a:defRPr sz="1800">
                <a:latin typeface="Open Sans" panose="020B0606030504020204" pitchFamily="34" charset="0"/>
                <a:ea typeface="Open Sans" panose="020B0606030504020204" pitchFamily="34" charset="0"/>
                <a:cs typeface="Open Sans" panose="020B0606030504020204" pitchFamily="34" charset="0"/>
              </a:defRPr>
            </a:lvl3pPr>
            <a:lvl4pPr>
              <a:buNone/>
              <a:defRPr sz="1800">
                <a:latin typeface="Open Sans" panose="020B0606030504020204" pitchFamily="34" charset="0"/>
                <a:ea typeface="Open Sans" panose="020B0606030504020204" pitchFamily="34" charset="0"/>
                <a:cs typeface="Open Sans" panose="020B0606030504020204" pitchFamily="34" charset="0"/>
              </a:defRPr>
            </a:lvl4pPr>
            <a:lvl5pPr>
              <a:buNone/>
              <a:defRPr sz="18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Date</a:t>
            </a:r>
          </a:p>
        </p:txBody>
      </p:sp>
    </p:spTree>
    <p:extLst>
      <p:ext uri="{BB962C8B-B14F-4D97-AF65-F5344CB8AC3E}">
        <p14:creationId xmlns:p14="http://schemas.microsoft.com/office/powerpoint/2010/main" val="867777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or graph">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3" hasCustomPrompt="1"/>
          </p:nvPr>
        </p:nvSpPr>
        <p:spPr>
          <a:xfrm>
            <a:off x="457200" y="1187671"/>
            <a:ext cx="8229600" cy="542704"/>
          </a:xfrm>
          <a:prstGeom prst="rect">
            <a:avLst/>
          </a:prstGeom>
        </p:spPr>
        <p:txBody>
          <a:bodyPr vert="horz" anchor="ctr"/>
          <a:lstStyle>
            <a:lvl1pPr marL="0" indent="0" algn="ctr">
              <a:buNone/>
              <a:defRPr sz="2400">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Title for chart or graph</a:t>
            </a:r>
          </a:p>
        </p:txBody>
      </p:sp>
      <p:sp>
        <p:nvSpPr>
          <p:cNvPr id="7" name="Chart Placeholder 6"/>
          <p:cNvSpPr>
            <a:spLocks noGrp="1"/>
          </p:cNvSpPr>
          <p:nvPr>
            <p:ph type="chart" sz="quarter" idx="14"/>
          </p:nvPr>
        </p:nvSpPr>
        <p:spPr>
          <a:xfrm>
            <a:off x="457200" y="1867363"/>
            <a:ext cx="8229600" cy="3962400"/>
          </a:xfrm>
          <a:prstGeom prst="rect">
            <a:avLst/>
          </a:prstGeom>
        </p:spPr>
        <p:txBody>
          <a:bodyPr vert="horz"/>
          <a:lstStyle>
            <a:lvl1pPr marL="0" indent="0" algn="ctr">
              <a:buNone/>
              <a:defRPr/>
            </a:lvl1pPr>
          </a:lstStyle>
          <a:p>
            <a:r>
              <a:rPr lang="en-US" dirty="0"/>
              <a:t>Click icon to add chart</a:t>
            </a:r>
          </a:p>
        </p:txBody>
      </p:sp>
      <p:sp>
        <p:nvSpPr>
          <p:cNvPr id="10" name="Title 3">
            <a:extLst>
              <a:ext uri="{FF2B5EF4-FFF2-40B4-BE49-F238E27FC236}">
                <a16:creationId xmlns:a16="http://schemas.microsoft.com/office/drawing/2014/main" id="{99E47612-72F8-4C21-8FFD-B4B23AEFD75A}"/>
              </a:ext>
            </a:extLst>
          </p:cNvPr>
          <p:cNvSpPr>
            <a:spLocks noGrp="1"/>
          </p:cNvSpPr>
          <p:nvPr>
            <p:ph type="title" hasCustomPrompt="1"/>
          </p:nvPr>
        </p:nvSpPr>
        <p:spPr>
          <a:xfrm>
            <a:off x="457200" y="159893"/>
            <a:ext cx="8229600" cy="829120"/>
          </a:xfrm>
          <a:prstGeom prst="rect">
            <a:avLst/>
          </a:prstGeom>
        </p:spPr>
        <p:txBody>
          <a:bodyPr vert="horz" anchor="ctr"/>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Header goes here</a:t>
            </a:r>
          </a:p>
        </p:txBody>
      </p:sp>
    </p:spTree>
    <p:extLst>
      <p:ext uri="{BB962C8B-B14F-4D97-AF65-F5344CB8AC3E}">
        <p14:creationId xmlns:p14="http://schemas.microsoft.com/office/powerpoint/2010/main" val="1249022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End slide; contact info">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solidFill>
            <a:srgbClr val="E16740"/>
          </a:solidFill>
          <a:ln>
            <a:noFill/>
          </a:ln>
        </p:spPr>
      </p:pic>
      <p:sp>
        <p:nvSpPr>
          <p:cNvPr id="9" name="Text Placeholder 8"/>
          <p:cNvSpPr>
            <a:spLocks noGrp="1"/>
          </p:cNvSpPr>
          <p:nvPr>
            <p:ph type="body" sz="quarter" idx="13" hasCustomPrompt="1"/>
          </p:nvPr>
        </p:nvSpPr>
        <p:spPr>
          <a:xfrm>
            <a:off x="457200" y="1417638"/>
            <a:ext cx="8229600" cy="2188783"/>
          </a:xfrm>
          <a:prstGeom prst="rect">
            <a:avLst/>
          </a:prstGeom>
        </p:spPr>
        <p:txBody>
          <a:bodyPr vert="horz" anchor="ctr"/>
          <a:lstStyle>
            <a:lvl1pPr marL="0" indent="0" algn="ctr">
              <a:buNone/>
              <a:defRPr sz="2600" b="0" baseline="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Presenter name</a:t>
            </a:r>
          </a:p>
          <a:p>
            <a:pPr lvl="0"/>
            <a:r>
              <a:rPr lang="en-US" dirty="0"/>
              <a:t>Email</a:t>
            </a:r>
          </a:p>
        </p:txBody>
      </p:sp>
      <p:sp>
        <p:nvSpPr>
          <p:cNvPr id="8" name="Title 3">
            <a:extLst>
              <a:ext uri="{FF2B5EF4-FFF2-40B4-BE49-F238E27FC236}">
                <a16:creationId xmlns:a16="http://schemas.microsoft.com/office/drawing/2014/main" id="{DF75BAAB-563A-4319-9ED1-ABCC00333AE6}"/>
              </a:ext>
            </a:extLst>
          </p:cNvPr>
          <p:cNvSpPr>
            <a:spLocks noGrp="1"/>
          </p:cNvSpPr>
          <p:nvPr>
            <p:ph type="title" hasCustomPrompt="1"/>
          </p:nvPr>
        </p:nvSpPr>
        <p:spPr>
          <a:xfrm>
            <a:off x="457200" y="159893"/>
            <a:ext cx="8229600" cy="829120"/>
          </a:xfrm>
          <a:prstGeom prst="rect">
            <a:avLst/>
          </a:prstGeom>
        </p:spPr>
        <p:txBody>
          <a:bodyPr vert="horz" anchor="ctr"/>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CONTACT INFORMATION</a:t>
            </a:r>
          </a:p>
        </p:txBody>
      </p:sp>
      <p:sp>
        <p:nvSpPr>
          <p:cNvPr id="2" name="Rectangle 1">
            <a:extLst>
              <a:ext uri="{FF2B5EF4-FFF2-40B4-BE49-F238E27FC236}">
                <a16:creationId xmlns:a16="http://schemas.microsoft.com/office/drawing/2014/main" id="{8BB1634D-6B51-438F-A01B-5DB25AB33AFA}"/>
              </a:ext>
            </a:extLst>
          </p:cNvPr>
          <p:cNvSpPr/>
          <p:nvPr userDrawn="1"/>
        </p:nvSpPr>
        <p:spPr>
          <a:xfrm>
            <a:off x="1941162" y="3953128"/>
            <a:ext cx="5261675" cy="2094932"/>
          </a:xfrm>
          <a:prstGeom prst="rect">
            <a:avLst/>
          </a:prstGeom>
        </p:spPr>
        <p:txBody>
          <a:bodyPr wrap="square">
            <a:spAutoFit/>
          </a:bodyPr>
          <a:lstStyle/>
          <a:p>
            <a:pPr algn="ctr">
              <a:lnSpc>
                <a:spcPct val="120000"/>
              </a:lnSpc>
            </a:pPr>
            <a:r>
              <a:rPr lang="en-US" sz="2200" b="1" dirty="0">
                <a:solidFill>
                  <a:schemeClr val="tx2"/>
                </a:solidFill>
                <a:latin typeface="Open Sans" panose="020B0606030504020204" pitchFamily="34" charset="0"/>
                <a:ea typeface="Open Sans" panose="020B0606030504020204" pitchFamily="34" charset="0"/>
                <a:cs typeface="Open Sans" panose="020B0606030504020204" pitchFamily="34" charset="0"/>
              </a:rPr>
              <a:t>Feldesman Tucker Leifer Fidell LLP</a:t>
            </a:r>
            <a:br>
              <a:rPr lang="en-US"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br>
            <a:r>
              <a:rPr lang="en-US"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(202) 466-8960 (Reception)</a:t>
            </a:r>
          </a:p>
          <a:p>
            <a:pPr algn="ctr">
              <a:lnSpc>
                <a:spcPct val="120000"/>
              </a:lnSpc>
            </a:pPr>
            <a:r>
              <a:rPr lang="en-US"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t>(855) 200-3822 (Training Team)</a:t>
            </a:r>
            <a:br>
              <a:rPr lang="en-US" sz="2200" dirty="0">
                <a:solidFill>
                  <a:schemeClr val="tx2"/>
                </a:solidFill>
                <a:latin typeface="Open Sans" panose="020B0606030504020204" pitchFamily="34" charset="0"/>
                <a:ea typeface="Open Sans" panose="020B0606030504020204" pitchFamily="34" charset="0"/>
                <a:cs typeface="Open Sans" panose="020B0606030504020204" pitchFamily="34" charset="0"/>
              </a:rPr>
            </a:br>
            <a:r>
              <a:rPr lang="en-US" sz="2200" u="sng" dirty="0">
                <a:solidFill>
                  <a:schemeClr val="tx2"/>
                </a:solidFill>
                <a:latin typeface="Open Sans" panose="020B0606030504020204" pitchFamily="34" charset="0"/>
                <a:ea typeface="Open Sans" panose="020B0606030504020204" pitchFamily="34" charset="0"/>
                <a:cs typeface="Open Sans" panose="020B0606030504020204" pitchFamily="34" charset="0"/>
                <a:hlinkClick r:id="rId3"/>
              </a:rPr>
              <a:t>www.ftlf.com</a:t>
            </a:r>
            <a:endParaRPr lang="en-US" sz="2200" u="sng"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algn="ctr">
              <a:lnSpc>
                <a:spcPct val="120000"/>
              </a:lnSpc>
            </a:pPr>
            <a:r>
              <a:rPr lang="en-US" sz="2200" u="sng" dirty="0">
                <a:solidFill>
                  <a:schemeClr val="tx2"/>
                </a:solidFill>
                <a:latin typeface="Open Sans" panose="020B0606030504020204" pitchFamily="34" charset="0"/>
                <a:ea typeface="Open Sans" panose="020B0606030504020204" pitchFamily="34" charset="0"/>
                <a:cs typeface="Open Sans" panose="020B0606030504020204" pitchFamily="34" charset="0"/>
                <a:hlinkClick r:id="rId4" action="ppaction://hlinkfile"/>
              </a:rPr>
              <a:t>Learning.ftlf.com</a:t>
            </a:r>
            <a:endParaRPr lang="en-US" sz="2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58508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footer layout">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9818A939-D258-314D-988C-C3618557EC4B}" type="slidenum">
              <a:rPr lang="en-US"/>
              <a:pPr/>
              <a:t>‹#›</a:t>
            </a:fld>
            <a:endParaRPr lang="en-US" dirty="0"/>
          </a:p>
        </p:txBody>
      </p:sp>
      <p:sp>
        <p:nvSpPr>
          <p:cNvPr id="5" name="Title 3">
            <a:extLst>
              <a:ext uri="{FF2B5EF4-FFF2-40B4-BE49-F238E27FC236}">
                <a16:creationId xmlns:a16="http://schemas.microsoft.com/office/drawing/2014/main" id="{C14E8545-8412-4006-A34A-1C58AD4E97EB}"/>
              </a:ext>
            </a:extLst>
          </p:cNvPr>
          <p:cNvSpPr>
            <a:spLocks noGrp="1"/>
          </p:cNvSpPr>
          <p:nvPr>
            <p:ph type="title" hasCustomPrompt="1"/>
          </p:nvPr>
        </p:nvSpPr>
        <p:spPr>
          <a:xfrm>
            <a:off x="457200" y="159893"/>
            <a:ext cx="8229600" cy="829120"/>
          </a:xfrm>
          <a:prstGeom prst="rect">
            <a:avLst/>
          </a:prstGeom>
        </p:spPr>
        <p:txBody>
          <a:bodyPr vert="horz" anchor="ctr"/>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Header goes here</a:t>
            </a:r>
          </a:p>
        </p:txBody>
      </p:sp>
    </p:spTree>
    <p:extLst>
      <p:ext uri="{BB962C8B-B14F-4D97-AF65-F5344CB8AC3E}">
        <p14:creationId xmlns:p14="http://schemas.microsoft.com/office/powerpoint/2010/main" val="279074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o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2865907-868D-48E7-B29E-B4D897428A30}"/>
              </a:ext>
            </a:extLst>
          </p:cNvPr>
          <p:cNvSpPr>
            <a:spLocks noGrp="1"/>
          </p:cNvSpPr>
          <p:nvPr>
            <p:ph type="pic" sz="quarter" idx="14" hasCustomPrompt="1"/>
          </p:nvPr>
        </p:nvSpPr>
        <p:spPr>
          <a:xfrm>
            <a:off x="323850" y="1219200"/>
            <a:ext cx="2395538" cy="2393950"/>
          </a:xfrm>
          <a:prstGeom prst="rect">
            <a:avLst/>
          </a:prstGeom>
        </p:spPr>
        <p:txBody>
          <a:bodyPr/>
          <a:lstStyle>
            <a:lvl1pPr>
              <a:buNone/>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Bio</a:t>
            </a:r>
          </a:p>
          <a:p>
            <a:r>
              <a:rPr lang="en-US" dirty="0"/>
              <a:t>Picture</a:t>
            </a:r>
          </a:p>
        </p:txBody>
      </p:sp>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3" hasCustomPrompt="1"/>
          </p:nvPr>
        </p:nvSpPr>
        <p:spPr>
          <a:xfrm>
            <a:off x="3228044" y="1240403"/>
            <a:ext cx="5458755" cy="4885658"/>
          </a:xfrm>
          <a:prstGeom prst="rect">
            <a:avLst/>
          </a:prstGeom>
        </p:spPr>
        <p:txBody>
          <a:bodyPr vert="horz"/>
          <a:lstStyle>
            <a:lvl1pPr marL="347472" indent="-347472">
              <a:buFont typeface="Arial" panose="020B0604020202020204" pitchFamily="34" charset="0"/>
              <a:buChar char="•"/>
              <a:defRPr sz="2000">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Bio Info</a:t>
            </a:r>
          </a:p>
        </p:txBody>
      </p:sp>
      <p:sp>
        <p:nvSpPr>
          <p:cNvPr id="11" name="Text Placeholder 10">
            <a:extLst>
              <a:ext uri="{FF2B5EF4-FFF2-40B4-BE49-F238E27FC236}">
                <a16:creationId xmlns:a16="http://schemas.microsoft.com/office/drawing/2014/main" id="{605E9B8A-A4CC-4AFD-933F-853EEB4D5338}"/>
              </a:ext>
            </a:extLst>
          </p:cNvPr>
          <p:cNvSpPr>
            <a:spLocks noGrp="1"/>
          </p:cNvSpPr>
          <p:nvPr>
            <p:ph type="body" sz="quarter" idx="15" hasCustomPrompt="1"/>
          </p:nvPr>
        </p:nvSpPr>
        <p:spPr>
          <a:xfrm>
            <a:off x="323850" y="4137482"/>
            <a:ext cx="2395538" cy="281409"/>
          </a:xfrm>
          <a:prstGeom prst="rect">
            <a:avLst/>
          </a:prstGeom>
        </p:spPr>
        <p:txBody>
          <a:bodyPr/>
          <a:lstStyle>
            <a:lvl1pPr>
              <a:buNone/>
              <a:defRPr sz="1600" b="0" u="none">
                <a:latin typeface="Open Sans" panose="020B0606030504020204" pitchFamily="34" charset="0"/>
                <a:ea typeface="Open Sans" panose="020B0606030504020204" pitchFamily="34" charset="0"/>
                <a:cs typeface="Open Sans" panose="020B0606030504020204" pitchFamily="34" charset="0"/>
              </a:defRPr>
            </a:lvl1pPr>
            <a:lvl2pPr>
              <a:buNone/>
              <a:defRPr/>
            </a:lvl2pPr>
            <a:lvl3pPr>
              <a:buNone/>
              <a:defRPr/>
            </a:lvl3pPr>
            <a:lvl4pPr>
              <a:buNone/>
              <a:defRPr/>
            </a:lvl4pPr>
            <a:lvl5pPr>
              <a:buNone/>
              <a:defRPr/>
            </a:lvl5pPr>
          </a:lstStyle>
          <a:p>
            <a:pPr lvl="0"/>
            <a:r>
              <a:rPr lang="en-US" u="none" dirty="0"/>
              <a:t>Presenter Email</a:t>
            </a:r>
          </a:p>
        </p:txBody>
      </p:sp>
      <p:sp>
        <p:nvSpPr>
          <p:cNvPr id="13" name="TextBox 12">
            <a:extLst>
              <a:ext uri="{FF2B5EF4-FFF2-40B4-BE49-F238E27FC236}">
                <a16:creationId xmlns:a16="http://schemas.microsoft.com/office/drawing/2014/main" id="{8149E2F6-686D-4DB6-A710-5324B4C0C1B3}"/>
              </a:ext>
            </a:extLst>
          </p:cNvPr>
          <p:cNvSpPr txBox="1"/>
          <p:nvPr userDrawn="1"/>
        </p:nvSpPr>
        <p:spPr>
          <a:xfrm>
            <a:off x="323850" y="3883010"/>
            <a:ext cx="2395538" cy="338554"/>
          </a:xfrm>
          <a:prstGeom prst="rect">
            <a:avLst/>
          </a:prstGeom>
          <a:noFill/>
        </p:spPr>
        <p:txBody>
          <a:bodyPr wrap="square" rtlCol="0">
            <a:spAutoFit/>
          </a:bodyPr>
          <a:lstStyle/>
          <a:p>
            <a:r>
              <a:rPr lang="en-US" sz="1600" b="1" dirty="0">
                <a:latin typeface="Open Sans" panose="020B0606030504020204" pitchFamily="34" charset="0"/>
                <a:ea typeface="Open Sans" panose="020B0606030504020204" pitchFamily="34" charset="0"/>
                <a:cs typeface="Open Sans" panose="020B0606030504020204" pitchFamily="34" charset="0"/>
              </a:rPr>
              <a:t>Contact Information:</a:t>
            </a:r>
          </a:p>
        </p:txBody>
      </p:sp>
      <p:sp>
        <p:nvSpPr>
          <p:cNvPr id="14" name="Title 3">
            <a:extLst>
              <a:ext uri="{FF2B5EF4-FFF2-40B4-BE49-F238E27FC236}">
                <a16:creationId xmlns:a16="http://schemas.microsoft.com/office/drawing/2014/main" id="{721C242B-4657-446C-BF7F-E5F1F67034D2}"/>
              </a:ext>
            </a:extLst>
          </p:cNvPr>
          <p:cNvSpPr>
            <a:spLocks noGrp="1"/>
          </p:cNvSpPr>
          <p:nvPr>
            <p:ph type="title" hasCustomPrompt="1"/>
          </p:nvPr>
        </p:nvSpPr>
        <p:spPr>
          <a:xfrm>
            <a:off x="457200" y="159893"/>
            <a:ext cx="8229600" cy="829120"/>
          </a:xfrm>
          <a:prstGeom prst="rect">
            <a:avLst/>
          </a:prstGeom>
        </p:spPr>
        <p:txBody>
          <a:bodyPr vert="horz" anchor="ctr"/>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Presenter: Name</a:t>
            </a:r>
          </a:p>
        </p:txBody>
      </p:sp>
      <p:sp>
        <p:nvSpPr>
          <p:cNvPr id="15" name="TextBox 14">
            <a:extLst>
              <a:ext uri="{FF2B5EF4-FFF2-40B4-BE49-F238E27FC236}">
                <a16:creationId xmlns:a16="http://schemas.microsoft.com/office/drawing/2014/main" id="{5FE9CAE8-B073-48C1-B8C2-8F96F834E0AC}"/>
              </a:ext>
            </a:extLst>
          </p:cNvPr>
          <p:cNvSpPr txBox="1"/>
          <p:nvPr userDrawn="1"/>
        </p:nvSpPr>
        <p:spPr>
          <a:xfrm>
            <a:off x="323850" y="4418891"/>
            <a:ext cx="2395538" cy="338554"/>
          </a:xfrm>
          <a:prstGeom prst="rect">
            <a:avLst/>
          </a:prstGeom>
          <a:noFill/>
        </p:spPr>
        <p:txBody>
          <a:bodyPr wrap="squar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(202) 466-8960</a:t>
            </a:r>
          </a:p>
        </p:txBody>
      </p:sp>
    </p:spTree>
    <p:extLst>
      <p:ext uri="{BB962C8B-B14F-4D97-AF65-F5344CB8AC3E}">
        <p14:creationId xmlns:p14="http://schemas.microsoft.com/office/powerpoint/2010/main" val="317883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Text">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dirty="0"/>
          </a:p>
        </p:txBody>
      </p:sp>
      <p:sp>
        <p:nvSpPr>
          <p:cNvPr id="4" name="Title 3"/>
          <p:cNvSpPr>
            <a:spLocks noGrp="1"/>
          </p:cNvSpPr>
          <p:nvPr>
            <p:ph type="title" hasCustomPrompt="1"/>
          </p:nvPr>
        </p:nvSpPr>
        <p:spPr>
          <a:xfrm>
            <a:off x="457200" y="159893"/>
            <a:ext cx="8229600" cy="829120"/>
          </a:xfrm>
          <a:prstGeom prst="rect">
            <a:avLst/>
          </a:prstGeom>
        </p:spPr>
        <p:txBody>
          <a:bodyPr vert="horz" anchor="ctr"/>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Header goes here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3" hasCustomPrompt="1"/>
          </p:nvPr>
        </p:nvSpPr>
        <p:spPr>
          <a:xfrm>
            <a:off x="457200" y="1240403"/>
            <a:ext cx="8229600" cy="4885658"/>
          </a:xfrm>
          <a:prstGeom prst="rect">
            <a:avLst/>
          </a:prstGeom>
        </p:spPr>
        <p:txBody>
          <a:bodyPr vert="horz"/>
          <a:lstStyle>
            <a:lvl1pPr marL="0" indent="0">
              <a:buNone/>
              <a:defRPr sz="2600">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Text goes here</a:t>
            </a:r>
          </a:p>
        </p:txBody>
      </p:sp>
    </p:spTree>
    <p:extLst>
      <p:ext uri="{BB962C8B-B14F-4D97-AF65-F5344CB8AC3E}">
        <p14:creationId xmlns:p14="http://schemas.microsoft.com/office/powerpoint/2010/main" val="1201101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Bulleted List">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3">
            <a:extLst>
              <a:ext uri="{FF2B5EF4-FFF2-40B4-BE49-F238E27FC236}">
                <a16:creationId xmlns:a16="http://schemas.microsoft.com/office/drawing/2014/main" id="{13A24681-29C9-40A1-BACE-95807B9F1EB5}"/>
              </a:ext>
            </a:extLst>
          </p:cNvPr>
          <p:cNvSpPr>
            <a:spLocks noGrp="1"/>
          </p:cNvSpPr>
          <p:nvPr>
            <p:ph type="title" hasCustomPrompt="1"/>
          </p:nvPr>
        </p:nvSpPr>
        <p:spPr>
          <a:xfrm>
            <a:off x="457200" y="159893"/>
            <a:ext cx="8229600" cy="829120"/>
          </a:xfrm>
          <a:prstGeom prst="rect">
            <a:avLst/>
          </a:prstGeom>
        </p:spPr>
        <p:txBody>
          <a:bodyPr vert="horz" anchor="ctr"/>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Header goes here</a:t>
            </a:r>
          </a:p>
        </p:txBody>
      </p:sp>
      <p:sp>
        <p:nvSpPr>
          <p:cNvPr id="11" name="Text Placeholder 8">
            <a:extLst>
              <a:ext uri="{FF2B5EF4-FFF2-40B4-BE49-F238E27FC236}">
                <a16:creationId xmlns:a16="http://schemas.microsoft.com/office/drawing/2014/main" id="{3352667D-4040-430A-BC73-FF83AF218A39}"/>
              </a:ext>
            </a:extLst>
          </p:cNvPr>
          <p:cNvSpPr>
            <a:spLocks noGrp="1"/>
          </p:cNvSpPr>
          <p:nvPr>
            <p:ph type="body" sz="quarter" idx="13" hasCustomPrompt="1"/>
          </p:nvPr>
        </p:nvSpPr>
        <p:spPr>
          <a:xfrm>
            <a:off x="457200" y="1247718"/>
            <a:ext cx="8229600" cy="4889735"/>
          </a:xfrm>
          <a:prstGeom prst="rect">
            <a:avLst/>
          </a:prstGeom>
        </p:spPr>
        <p:txBody>
          <a:bodyPr vert="horz"/>
          <a:lstStyle>
            <a:lvl1pPr marL="342900" indent="-342900">
              <a:buFont typeface="Arial" panose="020B0604020202020204" pitchFamily="34" charset="0"/>
              <a:buChar char="•"/>
              <a:defRPr sz="26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20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1"/>
            <a:endParaRPr lang="en-US" dirty="0"/>
          </a:p>
        </p:txBody>
      </p:sp>
    </p:spTree>
    <p:extLst>
      <p:ext uri="{BB962C8B-B14F-4D97-AF65-F5344CB8AC3E}">
        <p14:creationId xmlns:p14="http://schemas.microsoft.com/office/powerpoint/2010/main" val="252721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Picture Placeholder 9"/>
          <p:cNvSpPr>
            <a:spLocks noGrp="1"/>
          </p:cNvSpPr>
          <p:nvPr>
            <p:ph type="pic" sz="quarter" idx="12"/>
          </p:nvPr>
        </p:nvSpPr>
        <p:spPr>
          <a:xfrm>
            <a:off x="5796482" y="3925640"/>
            <a:ext cx="2890318" cy="2023571"/>
          </a:xfrm>
          <a:prstGeom prst="rect">
            <a:avLst/>
          </a:prstGeom>
        </p:spPr>
        <p:txBody>
          <a:bodyPr vert="horz"/>
          <a:lstStyle>
            <a:lvl1pPr marL="0" indent="0" algn="ctr">
              <a:buNone/>
              <a:defRPr/>
            </a:lvl1pPr>
          </a:lstStyle>
          <a:p>
            <a:r>
              <a:rPr lang="en-US" dirty="0"/>
              <a:t>Click icon to add picture</a:t>
            </a:r>
          </a:p>
        </p:txBody>
      </p:sp>
      <p:sp>
        <p:nvSpPr>
          <p:cNvPr id="9" name="Text Placeholder 8"/>
          <p:cNvSpPr>
            <a:spLocks noGrp="1"/>
          </p:cNvSpPr>
          <p:nvPr>
            <p:ph type="body" sz="quarter" idx="13" hasCustomPrompt="1"/>
          </p:nvPr>
        </p:nvSpPr>
        <p:spPr>
          <a:xfrm>
            <a:off x="604838" y="1339850"/>
            <a:ext cx="8081962" cy="919874"/>
          </a:xfrm>
          <a:prstGeom prst="rect">
            <a:avLst/>
          </a:prstGeom>
        </p:spPr>
        <p:txBody>
          <a:bodyPr vert="horz"/>
          <a:lstStyle>
            <a:lvl1pPr marL="0" indent="0">
              <a:buNone/>
              <a:defRPr sz="5000" b="1" baseline="0">
                <a:solidFill>
                  <a:srgbClr val="1F497D"/>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Section divider head</a:t>
            </a:r>
          </a:p>
        </p:txBody>
      </p:sp>
      <p:sp>
        <p:nvSpPr>
          <p:cNvPr id="13" name="Text Placeholder 12"/>
          <p:cNvSpPr>
            <a:spLocks noGrp="1"/>
          </p:cNvSpPr>
          <p:nvPr>
            <p:ph type="body" sz="quarter" idx="14" hasCustomPrompt="1"/>
          </p:nvPr>
        </p:nvSpPr>
        <p:spPr>
          <a:xfrm>
            <a:off x="604838" y="2347913"/>
            <a:ext cx="8081962" cy="612775"/>
          </a:xfrm>
          <a:prstGeom prst="rect">
            <a:avLst/>
          </a:prstGeom>
        </p:spPr>
        <p:txBody>
          <a:bodyPr vert="horz"/>
          <a:lstStyle>
            <a:lvl1pPr marL="0" indent="0">
              <a:buNone/>
              <a:defRPr sz="3000" b="1">
                <a:solidFill>
                  <a:srgbClr val="1F497D"/>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Section divider subhead</a:t>
            </a:r>
          </a:p>
        </p:txBody>
      </p:sp>
    </p:spTree>
    <p:extLst>
      <p:ext uri="{BB962C8B-B14F-4D97-AF65-F5344CB8AC3E}">
        <p14:creationId xmlns:p14="http://schemas.microsoft.com/office/powerpoint/2010/main" val="135735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section Divider">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3" hasCustomPrompt="1"/>
          </p:nvPr>
        </p:nvSpPr>
        <p:spPr>
          <a:xfrm>
            <a:off x="443883" y="2341289"/>
            <a:ext cx="8416032" cy="919874"/>
          </a:xfrm>
          <a:prstGeom prst="rect">
            <a:avLst/>
          </a:prstGeom>
        </p:spPr>
        <p:txBody>
          <a:bodyPr vert="horz" anchor="ctr"/>
          <a:lstStyle>
            <a:lvl1pPr marL="0" indent="0" algn="ctr">
              <a:buNone/>
              <a:defRPr sz="4000" b="1" baseline="0">
                <a:solidFill>
                  <a:srgbClr val="1F497D"/>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Subsection Divider</a:t>
            </a:r>
          </a:p>
        </p:txBody>
      </p:sp>
    </p:spTree>
    <p:extLst>
      <p:ext uri="{BB962C8B-B14F-4D97-AF65-F5344CB8AC3E}">
        <p14:creationId xmlns:p14="http://schemas.microsoft.com/office/powerpoint/2010/main" val="4153394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estion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7BA615-8809-4A2A-926B-F20F56672C67}"/>
              </a:ext>
            </a:extLst>
          </p:cNvPr>
          <p:cNvSpPr txBox="1"/>
          <p:nvPr userDrawn="1"/>
        </p:nvSpPr>
        <p:spPr>
          <a:xfrm>
            <a:off x="457200" y="319692"/>
            <a:ext cx="8229600" cy="523220"/>
          </a:xfrm>
          <a:prstGeom prst="rect">
            <a:avLst/>
          </a:prstGeom>
          <a:noFill/>
        </p:spPr>
        <p:txBody>
          <a:bodyPr wrap="square" rtlCol="0">
            <a:spAutoFit/>
          </a:bodyPr>
          <a:lstStyle/>
          <a:p>
            <a:pPr algn="ctr"/>
            <a:r>
              <a:rPr lang="en-US" sz="2800" b="1" dirty="0">
                <a:solidFill>
                  <a:srgbClr val="7A7A7A"/>
                </a:solidFill>
                <a:latin typeface="Open Sans" panose="020B0606030504020204"/>
              </a:rPr>
              <a:t>POLLING QUESTION</a:t>
            </a:r>
          </a:p>
        </p:txBody>
      </p:sp>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solidFill>
            <a:srgbClr val="E16740"/>
          </a:solidFill>
          <a:ln>
            <a:noFill/>
          </a:ln>
        </p:spPr>
      </p:pic>
      <p:sp>
        <p:nvSpPr>
          <p:cNvPr id="9" name="Text Placeholder 8"/>
          <p:cNvSpPr>
            <a:spLocks noGrp="1"/>
          </p:cNvSpPr>
          <p:nvPr>
            <p:ph type="body" sz="quarter" idx="13" hasCustomPrompt="1"/>
          </p:nvPr>
        </p:nvSpPr>
        <p:spPr>
          <a:xfrm>
            <a:off x="604838" y="1339850"/>
            <a:ext cx="8081962" cy="1620838"/>
          </a:xfrm>
          <a:prstGeom prst="rect">
            <a:avLst/>
          </a:prstGeom>
        </p:spPr>
        <p:txBody>
          <a:bodyPr vert="horz"/>
          <a:lstStyle>
            <a:lvl1pPr marL="0" indent="0">
              <a:buNone/>
              <a:defRPr sz="2600" b="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Polling Question</a:t>
            </a:r>
          </a:p>
        </p:txBody>
      </p:sp>
      <p:sp>
        <p:nvSpPr>
          <p:cNvPr id="13" name="Text Placeholder 12"/>
          <p:cNvSpPr>
            <a:spLocks noGrp="1"/>
          </p:cNvSpPr>
          <p:nvPr>
            <p:ph type="body" sz="quarter" idx="14" hasCustomPrompt="1"/>
          </p:nvPr>
        </p:nvSpPr>
        <p:spPr>
          <a:xfrm>
            <a:off x="957263" y="3268415"/>
            <a:ext cx="7729537" cy="612775"/>
          </a:xfrm>
          <a:prstGeom prst="rect">
            <a:avLst/>
          </a:prstGeom>
        </p:spPr>
        <p:txBody>
          <a:bodyPr vert="horz"/>
          <a:lstStyle>
            <a:lvl1pPr marL="514350" indent="-514350">
              <a:spcBef>
                <a:spcPts val="1800"/>
              </a:spcBef>
              <a:buFont typeface="+mj-lt"/>
              <a:buAutoNum type="alphaLcParenR"/>
              <a:defRPr sz="2400" b="0" i="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Answer</a:t>
            </a:r>
          </a:p>
          <a:p>
            <a:pPr lvl="0"/>
            <a:r>
              <a:rPr lang="en-US" dirty="0"/>
              <a:t>Answer</a:t>
            </a:r>
          </a:p>
          <a:p>
            <a:pPr lvl="0"/>
            <a:r>
              <a:rPr lang="en-US" dirty="0"/>
              <a:t>Answer</a:t>
            </a:r>
          </a:p>
        </p:txBody>
      </p:sp>
    </p:spTree>
    <p:extLst>
      <p:ext uri="{BB962C8B-B14F-4D97-AF65-F5344CB8AC3E}">
        <p14:creationId xmlns:p14="http://schemas.microsoft.com/office/powerpoint/2010/main" val="1051570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umns">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3">
            <a:extLst>
              <a:ext uri="{FF2B5EF4-FFF2-40B4-BE49-F238E27FC236}">
                <a16:creationId xmlns:a16="http://schemas.microsoft.com/office/drawing/2014/main" id="{13A24681-29C9-40A1-BACE-95807B9F1EB5}"/>
              </a:ext>
            </a:extLst>
          </p:cNvPr>
          <p:cNvSpPr>
            <a:spLocks noGrp="1"/>
          </p:cNvSpPr>
          <p:nvPr>
            <p:ph type="title" hasCustomPrompt="1"/>
          </p:nvPr>
        </p:nvSpPr>
        <p:spPr>
          <a:xfrm>
            <a:off x="457200" y="159893"/>
            <a:ext cx="8229600" cy="829120"/>
          </a:xfrm>
          <a:prstGeom prst="rect">
            <a:avLst/>
          </a:prstGeom>
        </p:spPr>
        <p:txBody>
          <a:bodyPr vert="horz" anchor="ctr"/>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Header goes here</a:t>
            </a:r>
          </a:p>
        </p:txBody>
      </p:sp>
      <p:sp>
        <p:nvSpPr>
          <p:cNvPr id="11" name="Text Placeholder 8">
            <a:extLst>
              <a:ext uri="{FF2B5EF4-FFF2-40B4-BE49-F238E27FC236}">
                <a16:creationId xmlns:a16="http://schemas.microsoft.com/office/drawing/2014/main" id="{3352667D-4040-430A-BC73-FF83AF218A39}"/>
              </a:ext>
            </a:extLst>
          </p:cNvPr>
          <p:cNvSpPr>
            <a:spLocks noGrp="1"/>
          </p:cNvSpPr>
          <p:nvPr>
            <p:ph type="body" sz="quarter" idx="13" hasCustomPrompt="1"/>
          </p:nvPr>
        </p:nvSpPr>
        <p:spPr>
          <a:xfrm>
            <a:off x="457200" y="1247718"/>
            <a:ext cx="3963879" cy="4889735"/>
          </a:xfrm>
          <a:prstGeom prst="rect">
            <a:avLst/>
          </a:prstGeom>
        </p:spPr>
        <p:txBody>
          <a:bodyPr vert="horz"/>
          <a:lstStyle>
            <a:lvl1pPr marL="342900" indent="-342900">
              <a:buFont typeface="Arial" panose="020B0604020202020204" pitchFamily="34" charset="0"/>
              <a:buChar char="•"/>
              <a:defRPr sz="2400">
                <a:latin typeface="Open Sans" panose="020B0606030504020204" pitchFamily="34" charset="0"/>
                <a:ea typeface="Open Sans" panose="020B0606030504020204" pitchFamily="34" charset="0"/>
                <a:cs typeface="Open Sans" panose="020B0606030504020204" pitchFamily="34" charset="0"/>
              </a:defRPr>
            </a:lvl1pPr>
            <a:lvl2pPr marL="800100" indent="-342900">
              <a:buFont typeface="Arial" panose="020B0604020202020204" pitchFamily="34" charset="0"/>
              <a:buChar char="–"/>
              <a:defRPr sz="2400">
                <a:latin typeface="Open Sans" panose="020B0606030504020204" pitchFamily="34" charset="0"/>
                <a:ea typeface="Open Sans" panose="020B0606030504020204" pitchFamily="34" charset="0"/>
                <a:cs typeface="Open Sans" panose="020B0606030504020204" pitchFamily="34" charset="0"/>
              </a:defRPr>
            </a:lvl2pPr>
            <a:lvl3pPr marL="1257300" indent="-342900">
              <a:buFont typeface="Arial" panose="020B0604020202020204" pitchFamily="34" charset="0"/>
              <a:buChar char="•"/>
              <a:defRPr sz="2200">
                <a:latin typeface="Open Sans" panose="020B0606030504020204" pitchFamily="34" charset="0"/>
                <a:ea typeface="Open Sans" panose="020B0606030504020204" pitchFamily="34" charset="0"/>
                <a:cs typeface="Open Sans" panose="020B0606030504020204" pitchFamily="34" charset="0"/>
              </a:defRPr>
            </a:lvl3pPr>
            <a:lvl4pPr marL="1714500" indent="-342900">
              <a:buFont typeface="Arial" panose="020B0604020202020204" pitchFamily="34" charset="0"/>
              <a:buChar char="–"/>
              <a:defRPr>
                <a:latin typeface="Open Sans" panose="020B0606030504020204" pitchFamily="34" charset="0"/>
                <a:ea typeface="Open Sans" panose="020B0606030504020204" pitchFamily="34" charset="0"/>
                <a:cs typeface="Open Sans" panose="020B0606030504020204" pitchFamily="34" charset="0"/>
              </a:defRPr>
            </a:lvl4pPr>
            <a:lvl5pPr marL="2171700" indent="-342900">
              <a:buFont typeface="Arial" panose="020B0604020202020204" pitchFamily="34" charset="0"/>
              <a:buChar cha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1"/>
            <a:endParaRPr lang="en-US" dirty="0"/>
          </a:p>
        </p:txBody>
      </p:sp>
      <p:sp>
        <p:nvSpPr>
          <p:cNvPr id="4" name="Text Placeholder 3">
            <a:extLst>
              <a:ext uri="{FF2B5EF4-FFF2-40B4-BE49-F238E27FC236}">
                <a16:creationId xmlns:a16="http://schemas.microsoft.com/office/drawing/2014/main" id="{4664A602-4045-43BD-B26D-E0D80B146D64}"/>
              </a:ext>
            </a:extLst>
          </p:cNvPr>
          <p:cNvSpPr>
            <a:spLocks noGrp="1"/>
          </p:cNvSpPr>
          <p:nvPr>
            <p:ph type="body" sz="quarter" idx="14" hasCustomPrompt="1"/>
          </p:nvPr>
        </p:nvSpPr>
        <p:spPr>
          <a:xfrm>
            <a:off x="4722920" y="1247775"/>
            <a:ext cx="3963879" cy="4889500"/>
          </a:xfrm>
          <a:prstGeom prst="rect">
            <a:avLst/>
          </a:prstGeom>
        </p:spPr>
        <p:txBody>
          <a:bodyPr/>
          <a:lstStyle>
            <a:lvl1pPr>
              <a:buFont typeface="Arial" panose="020B0604020202020204" pitchFamily="34" charset="0"/>
              <a:buChar char="•"/>
              <a:defRPr sz="2400">
                <a:latin typeface="Open Sans" panose="020B0606030504020204"/>
                <a:ea typeface="Open Sans" panose="020B0606030504020204"/>
                <a:cs typeface="Open Sans" panose="020B0606030504020204"/>
              </a:defRPr>
            </a:lvl1pPr>
            <a:lvl2pPr marL="800100" indent="-342900">
              <a:buFont typeface="Arial" panose="020B0604020202020204" pitchFamily="34" charset="0"/>
              <a:buChar char="–"/>
              <a:defRPr sz="2400">
                <a:latin typeface="Open Sans" panose="020B0606030504020204"/>
              </a:defRPr>
            </a:lvl2pPr>
            <a:lvl3pPr marL="1257300" indent="-342900">
              <a:buFont typeface="Arial" panose="020B0604020202020204" pitchFamily="34" charset="0"/>
              <a:buChar char="•"/>
              <a:defRPr sz="2200">
                <a:latin typeface="Open Sans" panose="020B0606030504020204"/>
              </a:defRPr>
            </a:lvl3pPr>
            <a:lvl4pPr marL="1714500" indent="-342900">
              <a:buFont typeface="Arial" panose="020B0604020202020204" pitchFamily="34" charset="0"/>
              <a:buChar char="–"/>
              <a:defRPr>
                <a:latin typeface="Open Sans" panose="020B0606030504020204"/>
              </a:defRPr>
            </a:lvl4pPr>
            <a:lvl5pPr marL="2171700" indent="-342900">
              <a:buFont typeface="Arial" panose="020B0604020202020204" pitchFamily="34" charset="0"/>
              <a:buChar char="»"/>
              <a:defRPr>
                <a:latin typeface="Open Sans" panose="020B0606030504020204"/>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1"/>
            <a:endParaRPr lang="en-US" dirty="0"/>
          </a:p>
        </p:txBody>
      </p:sp>
    </p:spTree>
    <p:extLst>
      <p:ext uri="{BB962C8B-B14F-4D97-AF65-F5344CB8AC3E}">
        <p14:creationId xmlns:p14="http://schemas.microsoft.com/office/powerpoint/2010/main" val="1726516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tandard Bulleted List w/Subhead">
    <p:spTree>
      <p:nvGrpSpPr>
        <p:cNvPr id="1" name=""/>
        <p:cNvGrpSpPr/>
        <p:nvPr/>
      </p:nvGrpSpPr>
      <p:grpSpPr>
        <a:xfrm>
          <a:off x="0" y="0"/>
          <a:ext cx="0" cy="0"/>
          <a:chOff x="0" y="0"/>
          <a:chExt cx="0" cy="0"/>
        </a:xfrm>
      </p:grpSpPr>
      <p:sp>
        <p:nvSpPr>
          <p:cNvPr id="3" name="Slide Number Placeholder 4"/>
          <p:cNvSpPr>
            <a:spLocks noGrp="1"/>
          </p:cNvSpPr>
          <p:nvPr>
            <p:ph type="sldNum" sz="quarter" idx="11"/>
          </p:nvPr>
        </p:nvSpPr>
        <p:spPr/>
        <p:txBody>
          <a:bodyPr/>
          <a:lstStyle>
            <a:lvl1pPr>
              <a:defRPr/>
            </a:lvl1pPr>
          </a:lstStyle>
          <a:p>
            <a:fld id="{D390EEF9-A370-614F-A134-4B9642E26178}" type="slidenum">
              <a:rPr lang="en-US"/>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33463"/>
            <a:ext cx="9144000" cy="33337"/>
          </a:xfrm>
          <a:prstGeom prst="rect">
            <a:avLst/>
          </a:prstGeom>
          <a:solidFill>
            <a:srgbClr val="E16740"/>
          </a:solidFill>
          <a:ln>
            <a:noFill/>
          </a:ln>
        </p:spPr>
      </p:pic>
      <p:sp>
        <p:nvSpPr>
          <p:cNvPr id="10" name="Text Placeholder 9"/>
          <p:cNvSpPr>
            <a:spLocks noGrp="1"/>
          </p:cNvSpPr>
          <p:nvPr>
            <p:ph type="body" sz="quarter" idx="13" hasCustomPrompt="1"/>
          </p:nvPr>
        </p:nvSpPr>
        <p:spPr>
          <a:xfrm>
            <a:off x="457200" y="1975731"/>
            <a:ext cx="8229600" cy="4093333"/>
          </a:xfrm>
          <a:prstGeom prst="rect">
            <a:avLst/>
          </a:prstGeom>
        </p:spPr>
        <p:txBody>
          <a:bodyPr vert="horz"/>
          <a:lstStyle>
            <a:lvl1pPr>
              <a:defRPr sz="26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200">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1"/>
            <a:endParaRPr lang="en-US" dirty="0"/>
          </a:p>
        </p:txBody>
      </p:sp>
      <p:sp>
        <p:nvSpPr>
          <p:cNvPr id="17" name="Text Placeholder 16"/>
          <p:cNvSpPr>
            <a:spLocks noGrp="1"/>
          </p:cNvSpPr>
          <p:nvPr>
            <p:ph type="body" sz="quarter" idx="14" hasCustomPrompt="1"/>
          </p:nvPr>
        </p:nvSpPr>
        <p:spPr>
          <a:xfrm>
            <a:off x="457200" y="1238075"/>
            <a:ext cx="8229600" cy="621801"/>
          </a:xfrm>
          <a:prstGeom prst="rect">
            <a:avLst/>
          </a:prstGeom>
        </p:spPr>
        <p:txBody>
          <a:bodyPr vert="horz"/>
          <a:lstStyle>
            <a:lvl1pPr marL="0" indent="0" algn="ctr">
              <a:buNone/>
              <a:defRPr sz="2800" baseline="0">
                <a:solidFill>
                  <a:srgbClr val="1F497D"/>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Optional Subhead</a:t>
            </a:r>
          </a:p>
        </p:txBody>
      </p:sp>
      <p:sp>
        <p:nvSpPr>
          <p:cNvPr id="9" name="Title 3">
            <a:extLst>
              <a:ext uri="{FF2B5EF4-FFF2-40B4-BE49-F238E27FC236}">
                <a16:creationId xmlns:a16="http://schemas.microsoft.com/office/drawing/2014/main" id="{C223E0B3-9093-4EC7-B05E-B45497AA1701}"/>
              </a:ext>
            </a:extLst>
          </p:cNvPr>
          <p:cNvSpPr>
            <a:spLocks noGrp="1"/>
          </p:cNvSpPr>
          <p:nvPr>
            <p:ph type="title" hasCustomPrompt="1"/>
          </p:nvPr>
        </p:nvSpPr>
        <p:spPr>
          <a:xfrm>
            <a:off x="457200" y="159893"/>
            <a:ext cx="8229600" cy="829120"/>
          </a:xfrm>
          <a:prstGeom prst="rect">
            <a:avLst/>
          </a:prstGeom>
        </p:spPr>
        <p:txBody>
          <a:bodyPr vert="horz" anchor="ctr"/>
          <a:lstStyle>
            <a:lvl1pPr>
              <a:defRPr sz="2800" b="1" i="0" cap="all">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Header goes here</a:t>
            </a:r>
          </a:p>
        </p:txBody>
      </p:sp>
    </p:spTree>
    <p:extLst>
      <p:ext uri="{BB962C8B-B14F-4D97-AF65-F5344CB8AC3E}">
        <p14:creationId xmlns:p14="http://schemas.microsoft.com/office/powerpoint/2010/main" val="973170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902887-739B-4740-94D4-B776C2B056AE}"/>
              </a:ext>
            </a:extLst>
          </p:cNvPr>
          <p:cNvSpPr txBox="1"/>
          <p:nvPr userDrawn="1"/>
        </p:nvSpPr>
        <p:spPr>
          <a:xfrm>
            <a:off x="4022726" y="6457341"/>
            <a:ext cx="4502150" cy="215444"/>
          </a:xfrm>
          <a:prstGeom prst="rect">
            <a:avLst/>
          </a:prstGeom>
          <a:noFill/>
        </p:spPr>
        <p:txBody>
          <a:bodyPr wrap="square" rtlCol="0" anchor="ctr">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sz="800" dirty="0">
                <a:solidFill>
                  <a:srgbClr val="7A7A7A"/>
                </a:solidFill>
                <a:latin typeface="Open Sans" panose="020B0606030504020204"/>
              </a:rPr>
              <a:t>© 2022 Feldesman Tucker Leifer Fidell LLP. All rights reserved.  |  www.ftlf.com </a:t>
            </a:r>
          </a:p>
        </p:txBody>
      </p:sp>
      <p:pic>
        <p:nvPicPr>
          <p:cNvPr id="1027" name="Picture 10"/>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6207125"/>
            <a:ext cx="9144000" cy="3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4"/>
          </p:nvPr>
        </p:nvSpPr>
        <p:spPr>
          <a:xfrm>
            <a:off x="8505825" y="6375401"/>
            <a:ext cx="533400"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rgbClr val="7A7A7A"/>
                </a:solidFill>
                <a:latin typeface="Open Sans" panose="020B0606030504020204" pitchFamily="34" charset="0"/>
                <a:ea typeface="Open Sans" panose="020B0606030504020204" pitchFamily="34" charset="0"/>
                <a:cs typeface="Open Sans" panose="020B0606030504020204" pitchFamily="34" charset="0"/>
              </a:defRPr>
            </a:lvl1pPr>
          </a:lstStyle>
          <a:p>
            <a:fld id="{3986A88A-2FE4-2A4D-8375-6AEC3CBA63DC}" type="slidenum">
              <a:rPr lang="en-US" smtClean="0"/>
              <a:pPr/>
              <a:t>‹#›</a:t>
            </a:fld>
            <a:endParaRPr lang="en-US" dirty="0"/>
          </a:p>
        </p:txBody>
      </p:sp>
      <p:pic>
        <p:nvPicPr>
          <p:cNvPr id="3" name="Picture 2">
            <a:extLst>
              <a:ext uri="{FF2B5EF4-FFF2-40B4-BE49-F238E27FC236}">
                <a16:creationId xmlns:a16="http://schemas.microsoft.com/office/drawing/2014/main" id="{E6B9987B-66CB-4220-87A1-76755A53FC25}"/>
              </a:ext>
            </a:extLst>
          </p:cNvPr>
          <p:cNvPicPr>
            <a:picLocks noChangeAspect="1"/>
          </p:cNvPicPr>
          <p:nvPr/>
        </p:nvPicPr>
        <p:blipFill>
          <a:blip r:embed="rId15"/>
          <a:stretch>
            <a:fillRect/>
          </a:stretch>
        </p:blipFill>
        <p:spPr>
          <a:xfrm>
            <a:off x="130119" y="6498625"/>
            <a:ext cx="3685829" cy="124023"/>
          </a:xfrm>
          <a:prstGeom prst="rect">
            <a:avLst/>
          </a:prstGeom>
        </p:spPr>
      </p:pic>
    </p:spTree>
    <p:extLst>
      <p:ext uri="{BB962C8B-B14F-4D97-AF65-F5344CB8AC3E}">
        <p14:creationId xmlns:p14="http://schemas.microsoft.com/office/powerpoint/2010/main" val="210663084"/>
      </p:ext>
    </p:extLst>
  </p:cSld>
  <p:clrMap bg1="lt1" tx1="dk1" bg2="lt2" tx2="dk2" accent1="accent1" accent2="accent2" accent3="accent3" accent4="accent4" accent5="accent5" accent6="accent6" hlink="hlink" folHlink="folHlink"/>
  <p:sldLayoutIdLst>
    <p:sldLayoutId id="2147483766" r:id="rId1"/>
    <p:sldLayoutId id="2147483770" r:id="rId2"/>
    <p:sldLayoutId id="2147483756" r:id="rId3"/>
    <p:sldLayoutId id="2147483758" r:id="rId4"/>
    <p:sldLayoutId id="2147483757" r:id="rId5"/>
    <p:sldLayoutId id="2147483772" r:id="rId6"/>
    <p:sldLayoutId id="2147483767" r:id="rId7"/>
    <p:sldLayoutId id="2147483771" r:id="rId8"/>
    <p:sldLayoutId id="2147483768" r:id="rId9"/>
    <p:sldLayoutId id="2147483760" r:id="rId10"/>
    <p:sldLayoutId id="2147483769" r:id="rId11"/>
    <p:sldLayoutId id="2147483762" r:id="rId12"/>
  </p:sldLayoutIdLst>
  <p:hf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ms.gov/files/document/mln1986542-medicare-mental-health.pdf"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www.cms.gov/medicare-coverage-database/view/article.aspx?articleId=52825&amp;ver=4"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www.cms.gov/medicare-coverage-database/view/article.aspx?articleId=52825&amp;ver=4"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www.cms.gov/Regulations-and-Guidance/Guidance/Manuals/downloads/bp102c15.pdf"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4.emf"/><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5.emf"/><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customXml" Target="../ink/ink3.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2" Type="http://schemas.openxmlformats.org/officeDocument/2006/relationships/hyperlink" Target="https://oig.hhs.gov/oas/reports/region9/91903018.pdf"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2.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s://www.macpac.gov/wp-content/uploads/2022/02/Beneficiaries-Dually-Eligible-for-Medicare-and-Medicaid-February-2022.pdf"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hyperlink" Target="https://www.medicaid.gov/medicaid/downloads/section-223-set-3.pdf"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s://www.medicaid.gov/medicaid/eligibility/downloads/cob-tpl-handbook.pdf" TargetMode="External"/><Relationship Id="rId2" Type="http://schemas.openxmlformats.org/officeDocument/2006/relationships/hyperlink" Target="https://www.cms.gov/outreach-and-education/medicare-learning-network-mln/mlnproducts/downloads/items-and-services-not-covered-under-medicare-booklet-icn906765.pdf" TargetMode="External"/><Relationship Id="rId1" Type="http://schemas.openxmlformats.org/officeDocument/2006/relationships/slideLayout" Target="../slideLayouts/slideLayout4.xml"/><Relationship Id="rId4" Type="http://schemas.openxmlformats.org/officeDocument/2006/relationships/image" Target="../media/image16.e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hyperlink" Target="mailto:SGopalan@ftlf.com"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federalregister.gov/d/2022-14562/p-663" TargetMode="External"/><Relationship Id="rId2" Type="http://schemas.openxmlformats.org/officeDocument/2006/relationships/hyperlink" Target="https://www.federalregister.gov/documents/2022/07/29/2022-14562/medicare-and-medicaid-programs-cy-2023-payment-policies-under-the-physician-fee-schedule-and-other"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cms.gov/files/document/mln1986542-medicare-mental-health.pdf"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cms.gov/files/document/mln1986542-medicare-mental-health.pdf"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2AADA369-77BE-426D-AD54-9A8454933435}"/>
              </a:ext>
            </a:extLst>
          </p:cNvPr>
          <p:cNvSpPr>
            <a:spLocks noGrp="1"/>
          </p:cNvSpPr>
          <p:nvPr>
            <p:ph type="body" sz="quarter" idx="15"/>
          </p:nvPr>
        </p:nvSpPr>
        <p:spPr>
          <a:xfrm>
            <a:off x="-161365" y="2129297"/>
            <a:ext cx="9144000" cy="1011237"/>
          </a:xfrm>
        </p:spPr>
        <p:txBody>
          <a:bodyPr/>
          <a:lstStyle/>
          <a:p>
            <a:r>
              <a:rPr lang="en-US" dirty="0"/>
              <a:t>“Incident To” Provisions of the Medicare Physician Fee Schedule CY2023 Notice of Proposed Rulemaking</a:t>
            </a:r>
          </a:p>
        </p:txBody>
      </p:sp>
      <p:sp>
        <p:nvSpPr>
          <p:cNvPr id="17" name="Text Placeholder 16">
            <a:extLst>
              <a:ext uri="{FF2B5EF4-FFF2-40B4-BE49-F238E27FC236}">
                <a16:creationId xmlns:a16="http://schemas.microsoft.com/office/drawing/2014/main" id="{E7D43A7A-7683-4FA5-B2E9-53FD57592096}"/>
              </a:ext>
            </a:extLst>
          </p:cNvPr>
          <p:cNvSpPr>
            <a:spLocks noGrp="1"/>
          </p:cNvSpPr>
          <p:nvPr>
            <p:ph type="body" sz="quarter" idx="14"/>
          </p:nvPr>
        </p:nvSpPr>
        <p:spPr>
          <a:xfrm>
            <a:off x="1727994" y="3939325"/>
            <a:ext cx="5688012" cy="1542691"/>
          </a:xfrm>
        </p:spPr>
        <p:txBody>
          <a:bodyPr/>
          <a:lstStyle/>
          <a:p>
            <a:r>
              <a:rPr lang="en-US" dirty="0"/>
              <a:t>Susannah Vance Gopalan</a:t>
            </a:r>
          </a:p>
          <a:p>
            <a:r>
              <a:rPr lang="en-US" dirty="0"/>
              <a:t>Feldesman Tucker Leifer Fidell LLP</a:t>
            </a:r>
          </a:p>
        </p:txBody>
      </p:sp>
      <p:sp>
        <p:nvSpPr>
          <p:cNvPr id="19" name="Text Placeholder 18">
            <a:extLst>
              <a:ext uri="{FF2B5EF4-FFF2-40B4-BE49-F238E27FC236}">
                <a16:creationId xmlns:a16="http://schemas.microsoft.com/office/drawing/2014/main" id="{75ECFE84-E175-45DC-925D-2E9ADA297F22}"/>
              </a:ext>
            </a:extLst>
          </p:cNvPr>
          <p:cNvSpPr>
            <a:spLocks noGrp="1"/>
          </p:cNvSpPr>
          <p:nvPr>
            <p:ph type="body" sz="quarter" idx="16"/>
          </p:nvPr>
        </p:nvSpPr>
        <p:spPr/>
        <p:txBody>
          <a:bodyPr/>
          <a:lstStyle/>
          <a:p>
            <a:r>
              <a:rPr lang="en-US" dirty="0"/>
              <a:t>August 16, 2022</a:t>
            </a:r>
          </a:p>
        </p:txBody>
      </p:sp>
    </p:spTree>
    <p:extLst>
      <p:ext uri="{BB962C8B-B14F-4D97-AF65-F5344CB8AC3E}">
        <p14:creationId xmlns:p14="http://schemas.microsoft.com/office/powerpoint/2010/main" val="749481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569F99-9CDB-4F1E-B004-CA3186EAD23F}"/>
              </a:ext>
            </a:extLst>
          </p:cNvPr>
          <p:cNvSpPr>
            <a:spLocks noGrp="1"/>
          </p:cNvSpPr>
          <p:nvPr>
            <p:ph type="sldNum" sz="quarter" idx="11"/>
          </p:nvPr>
        </p:nvSpPr>
        <p:spPr/>
        <p:txBody>
          <a:bodyPr/>
          <a:lstStyle/>
          <a:p>
            <a:fld id="{D390EEF9-A370-614F-A134-4B9642E26178}" type="slidenum">
              <a:rPr lang="en-US" smtClean="0"/>
              <a:pPr/>
              <a:t>10</a:t>
            </a:fld>
            <a:endParaRPr lang="en-US" dirty="0"/>
          </a:p>
        </p:txBody>
      </p:sp>
      <p:sp>
        <p:nvSpPr>
          <p:cNvPr id="3" name="Title 2">
            <a:extLst>
              <a:ext uri="{FF2B5EF4-FFF2-40B4-BE49-F238E27FC236}">
                <a16:creationId xmlns:a16="http://schemas.microsoft.com/office/drawing/2014/main" id="{F82DE96E-0E99-4B4F-80DD-49D6E9971E5E}"/>
              </a:ext>
            </a:extLst>
          </p:cNvPr>
          <p:cNvSpPr>
            <a:spLocks noGrp="1"/>
          </p:cNvSpPr>
          <p:nvPr>
            <p:ph type="title"/>
          </p:nvPr>
        </p:nvSpPr>
        <p:spPr/>
        <p:txBody>
          <a:bodyPr/>
          <a:lstStyle/>
          <a:p>
            <a:r>
              <a:rPr lang="en-US" dirty="0"/>
              <a:t>Payment for Mental Health Services under Medicare Part B PFS</a:t>
            </a:r>
          </a:p>
        </p:txBody>
      </p:sp>
      <p:sp>
        <p:nvSpPr>
          <p:cNvPr id="4" name="Text Placeholder 3">
            <a:extLst>
              <a:ext uri="{FF2B5EF4-FFF2-40B4-BE49-F238E27FC236}">
                <a16:creationId xmlns:a16="http://schemas.microsoft.com/office/drawing/2014/main" id="{87C7F37B-0CFA-4C10-A7A5-9D3BD020D19A}"/>
              </a:ext>
            </a:extLst>
          </p:cNvPr>
          <p:cNvSpPr>
            <a:spLocks noGrp="1"/>
          </p:cNvSpPr>
          <p:nvPr>
            <p:ph type="body" sz="quarter" idx="13"/>
          </p:nvPr>
        </p:nvSpPr>
        <p:spPr>
          <a:xfrm>
            <a:off x="457200" y="1103340"/>
            <a:ext cx="8229600" cy="4889735"/>
          </a:xfrm>
        </p:spPr>
        <p:txBody>
          <a:bodyPr/>
          <a:lstStyle/>
          <a:p>
            <a:pPr marL="342900" indent="-342900">
              <a:buFont typeface="Arial" panose="020B0604020202020204" pitchFamily="34" charset="0"/>
              <a:buChar char="•"/>
            </a:pPr>
            <a:r>
              <a:rPr lang="en-US" sz="2000" dirty="0"/>
              <a:t>For clinical mental health services provided by psychiatrists and clinical psychologists, Medicare’s total allowed amount is 100% of the PFS amount</a:t>
            </a:r>
          </a:p>
          <a:p>
            <a:pPr marL="342900" indent="-342900">
              <a:buFont typeface="Arial" panose="020B0604020202020204" pitchFamily="34" charset="0"/>
              <a:buChar char="•"/>
            </a:pPr>
            <a:r>
              <a:rPr lang="en-US" sz="2000" dirty="0"/>
              <a:t>For services provided by nurse practitioners and physician assistants, Medicare’s total allowed amount is lesser of actual charge or 85% of Medicare’s total allowed amount for physicians</a:t>
            </a:r>
          </a:p>
          <a:p>
            <a:pPr marL="342900" indent="-342900">
              <a:buFont typeface="Arial" panose="020B0604020202020204" pitchFamily="34" charset="0"/>
              <a:buChar char="•"/>
            </a:pPr>
            <a:r>
              <a:rPr lang="en-US" sz="2000" dirty="0"/>
              <a:t>For services provided by clinical social workers, Medicare’s total allowed amount is 75% of the PFS allowed amount for a clinical psychologist</a:t>
            </a:r>
          </a:p>
          <a:p>
            <a:pPr marL="342900" indent="-342900">
              <a:buFont typeface="Arial" panose="020B0604020202020204" pitchFamily="34" charset="0"/>
              <a:buChar char="•"/>
            </a:pPr>
            <a:r>
              <a:rPr lang="en-US" sz="2000" dirty="0"/>
              <a:t>Services provided by nonphysicians can be paid for at the PFS rate if “incident to” requirements are met</a:t>
            </a:r>
          </a:p>
          <a:p>
            <a:pPr marL="0" indent="0">
              <a:buNone/>
            </a:pPr>
            <a:endParaRPr lang="en-US" sz="2000" dirty="0"/>
          </a:p>
          <a:p>
            <a:pPr marL="0" indent="0">
              <a:buNone/>
            </a:pPr>
            <a:r>
              <a:rPr lang="en-US" sz="2000" dirty="0"/>
              <a:t>Note: Typically, Medicare only pays 80% of its total allowed amount</a:t>
            </a:r>
          </a:p>
          <a:p>
            <a:pPr marL="0" indent="0">
              <a:buNone/>
            </a:pPr>
            <a:endParaRPr lang="en-US" sz="2000" dirty="0"/>
          </a:p>
          <a:p>
            <a:pPr marL="0" indent="0">
              <a:buNone/>
            </a:pPr>
            <a:r>
              <a:rPr lang="en-US" sz="2000" dirty="0"/>
              <a:t>CMS, MLN Booklet, </a:t>
            </a:r>
            <a:r>
              <a:rPr lang="en-US" sz="2000" dirty="0">
                <a:hlinkClick r:id="rId3"/>
              </a:rPr>
              <a:t>Medicare Mental Health</a:t>
            </a:r>
            <a:r>
              <a:rPr lang="en-US" sz="2000" dirty="0"/>
              <a:t> (Mar. 2022)</a:t>
            </a:r>
          </a:p>
          <a:p>
            <a:endParaRPr lang="en-US" sz="2200" dirty="0"/>
          </a:p>
          <a:p>
            <a:endParaRPr lang="en-US" sz="2200" dirty="0"/>
          </a:p>
        </p:txBody>
      </p:sp>
    </p:spTree>
    <p:extLst>
      <p:ext uri="{BB962C8B-B14F-4D97-AF65-F5344CB8AC3E}">
        <p14:creationId xmlns:p14="http://schemas.microsoft.com/office/powerpoint/2010/main" val="400688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66AB7F8-587E-404E-BA63-6CA83CC98441}"/>
              </a:ext>
            </a:extLst>
          </p:cNvPr>
          <p:cNvSpPr>
            <a:spLocks noGrp="1"/>
          </p:cNvSpPr>
          <p:nvPr>
            <p:ph type="sldNum" sz="quarter" idx="11"/>
          </p:nvPr>
        </p:nvSpPr>
        <p:spPr/>
        <p:txBody>
          <a:bodyPr/>
          <a:lstStyle/>
          <a:p>
            <a:fld id="{D390EEF9-A370-614F-A134-4B9642E26178}" type="slidenum">
              <a:rPr lang="en-US" smtClean="0"/>
              <a:pPr/>
              <a:t>11</a:t>
            </a:fld>
            <a:endParaRPr lang="en-US" dirty="0"/>
          </a:p>
        </p:txBody>
      </p:sp>
      <p:sp>
        <p:nvSpPr>
          <p:cNvPr id="5" name="Picture Placeholder 4">
            <a:extLst>
              <a:ext uri="{FF2B5EF4-FFF2-40B4-BE49-F238E27FC236}">
                <a16:creationId xmlns:a16="http://schemas.microsoft.com/office/drawing/2014/main" id="{C7FB3C55-073B-4E93-8272-C6F2934849B8}"/>
              </a:ext>
            </a:extLst>
          </p:cNvPr>
          <p:cNvSpPr>
            <a:spLocks noGrp="1"/>
          </p:cNvSpPr>
          <p:nvPr>
            <p:ph type="pic" sz="quarter" idx="12"/>
          </p:nvPr>
        </p:nvSpPr>
        <p:spPr/>
      </p:sp>
      <p:sp>
        <p:nvSpPr>
          <p:cNvPr id="6" name="Text Placeholder 5">
            <a:extLst>
              <a:ext uri="{FF2B5EF4-FFF2-40B4-BE49-F238E27FC236}">
                <a16:creationId xmlns:a16="http://schemas.microsoft.com/office/drawing/2014/main" id="{CF6FF3FE-5838-4493-B9F6-CF1162245AF6}"/>
              </a:ext>
            </a:extLst>
          </p:cNvPr>
          <p:cNvSpPr>
            <a:spLocks noGrp="1"/>
          </p:cNvSpPr>
          <p:nvPr>
            <p:ph type="body" sz="quarter" idx="13"/>
          </p:nvPr>
        </p:nvSpPr>
        <p:spPr/>
        <p:txBody>
          <a:bodyPr/>
          <a:lstStyle/>
          <a:p>
            <a:r>
              <a:rPr lang="en-US" dirty="0"/>
              <a:t>Incident-To Services Under the Medicare Part B PFS</a:t>
            </a:r>
          </a:p>
        </p:txBody>
      </p:sp>
      <p:sp>
        <p:nvSpPr>
          <p:cNvPr id="7" name="Text Placeholder 6">
            <a:extLst>
              <a:ext uri="{FF2B5EF4-FFF2-40B4-BE49-F238E27FC236}">
                <a16:creationId xmlns:a16="http://schemas.microsoft.com/office/drawing/2014/main" id="{C5CB7B96-BCBA-42D2-A077-7E6DBB781797}"/>
              </a:ext>
            </a:extLst>
          </p:cNvPr>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1758316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785B962-22E2-4939-BC79-529D2BFF6D0E}"/>
              </a:ext>
            </a:extLst>
          </p:cNvPr>
          <p:cNvSpPr>
            <a:spLocks noGrp="1"/>
          </p:cNvSpPr>
          <p:nvPr>
            <p:ph type="sldNum" sz="quarter" idx="11"/>
          </p:nvPr>
        </p:nvSpPr>
        <p:spPr/>
        <p:txBody>
          <a:bodyPr/>
          <a:lstStyle/>
          <a:p>
            <a:fld id="{D390EEF9-A370-614F-A134-4B9642E26178}" type="slidenum">
              <a:rPr lang="en-US" smtClean="0"/>
              <a:pPr/>
              <a:t>12</a:t>
            </a:fld>
            <a:endParaRPr lang="en-US" dirty="0"/>
          </a:p>
        </p:txBody>
      </p:sp>
      <p:sp>
        <p:nvSpPr>
          <p:cNvPr id="3" name="Title 2">
            <a:extLst>
              <a:ext uri="{FF2B5EF4-FFF2-40B4-BE49-F238E27FC236}">
                <a16:creationId xmlns:a16="http://schemas.microsoft.com/office/drawing/2014/main" id="{BBC92BF2-A3FE-481F-89E1-2E32E0414F11}"/>
              </a:ext>
            </a:extLst>
          </p:cNvPr>
          <p:cNvSpPr>
            <a:spLocks noGrp="1"/>
          </p:cNvSpPr>
          <p:nvPr>
            <p:ph type="title"/>
          </p:nvPr>
        </p:nvSpPr>
        <p:spPr/>
        <p:txBody>
          <a:bodyPr/>
          <a:lstStyle/>
          <a:p>
            <a:r>
              <a:rPr lang="en-US" dirty="0"/>
              <a:t>The “Incident to” Concept</a:t>
            </a:r>
          </a:p>
        </p:txBody>
      </p:sp>
      <p:graphicFrame>
        <p:nvGraphicFramePr>
          <p:cNvPr id="5" name="Diagram 4">
            <a:extLst>
              <a:ext uri="{FF2B5EF4-FFF2-40B4-BE49-F238E27FC236}">
                <a16:creationId xmlns:a16="http://schemas.microsoft.com/office/drawing/2014/main" id="{C90B9C6C-6026-47F0-B956-7D638A76BCBD}"/>
              </a:ext>
            </a:extLst>
          </p:cNvPr>
          <p:cNvGraphicFramePr/>
          <p:nvPr>
            <p:extLst>
              <p:ext uri="{D42A27DB-BD31-4B8C-83A1-F6EECF244321}">
                <p14:modId xmlns:p14="http://schemas.microsoft.com/office/powerpoint/2010/main" val="3811637928"/>
              </p:ext>
            </p:extLst>
          </p:nvPr>
        </p:nvGraphicFramePr>
        <p:xfrm>
          <a:off x="508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4799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B3CBC5-A49C-48A1-8276-F643BF73F736}"/>
              </a:ext>
            </a:extLst>
          </p:cNvPr>
          <p:cNvSpPr>
            <a:spLocks noGrp="1"/>
          </p:cNvSpPr>
          <p:nvPr>
            <p:ph type="sldNum" sz="quarter" idx="11"/>
          </p:nvPr>
        </p:nvSpPr>
        <p:spPr/>
        <p:txBody>
          <a:bodyPr/>
          <a:lstStyle/>
          <a:p>
            <a:fld id="{D390EEF9-A370-614F-A134-4B9642E26178}" type="slidenum">
              <a:rPr lang="en-US" smtClean="0"/>
              <a:pPr/>
              <a:t>13</a:t>
            </a:fld>
            <a:endParaRPr lang="en-US" dirty="0"/>
          </a:p>
        </p:txBody>
      </p:sp>
      <p:sp>
        <p:nvSpPr>
          <p:cNvPr id="3" name="Title 2">
            <a:extLst>
              <a:ext uri="{FF2B5EF4-FFF2-40B4-BE49-F238E27FC236}">
                <a16:creationId xmlns:a16="http://schemas.microsoft.com/office/drawing/2014/main" id="{583B6FDC-01EC-4E21-A1A9-53BB72D55324}"/>
              </a:ext>
            </a:extLst>
          </p:cNvPr>
          <p:cNvSpPr>
            <a:spLocks noGrp="1"/>
          </p:cNvSpPr>
          <p:nvPr>
            <p:ph type="title"/>
          </p:nvPr>
        </p:nvSpPr>
        <p:spPr/>
        <p:txBody>
          <a:bodyPr/>
          <a:lstStyle/>
          <a:p>
            <a:r>
              <a:rPr lang="en-US" dirty="0"/>
              <a:t>“Incident to” Services – Terminology	</a:t>
            </a:r>
          </a:p>
        </p:txBody>
      </p:sp>
      <p:sp>
        <p:nvSpPr>
          <p:cNvPr id="4" name="Text Placeholder 3">
            <a:extLst>
              <a:ext uri="{FF2B5EF4-FFF2-40B4-BE49-F238E27FC236}">
                <a16:creationId xmlns:a16="http://schemas.microsoft.com/office/drawing/2014/main" id="{1DBDF155-9587-4049-BEBE-D0E2004347C2}"/>
              </a:ext>
            </a:extLst>
          </p:cNvPr>
          <p:cNvSpPr>
            <a:spLocks noGrp="1"/>
          </p:cNvSpPr>
          <p:nvPr>
            <p:ph type="body" sz="quarter" idx="13"/>
          </p:nvPr>
        </p:nvSpPr>
        <p:spPr/>
        <p:txBody>
          <a:bodyPr/>
          <a:lstStyle/>
          <a:p>
            <a:pPr marL="342900" indent="-342900">
              <a:buFont typeface="Arial" panose="020B0604020202020204" pitchFamily="34" charset="0"/>
              <a:buChar char="•"/>
            </a:pPr>
            <a:r>
              <a:rPr lang="en-US" sz="2000" b="1" dirty="0"/>
              <a:t>“Physician or practitioner” (supervising / billing provider)</a:t>
            </a:r>
            <a:r>
              <a:rPr lang="en-US" sz="2000" dirty="0"/>
              <a:t> means a physician or any practitioner who is explicitly authorized under the Medicare statute to receive payment for services incident to his or her own services</a:t>
            </a:r>
          </a:p>
          <a:p>
            <a:pPr marL="1028700" lvl="1" indent="-342900"/>
            <a:r>
              <a:rPr lang="en-US" sz="2000" dirty="0"/>
              <a:t>Examples of qualifying non-physician practitioners: clinical psychologist (42 CFR 410.71), physician assistant (42 CFR 410.74), nurse practitioner (42 CFR 410.75), clinical nurse specialist (42 CFR 410.76), and certified nurse midwife (42 CFR 410.77).</a:t>
            </a:r>
          </a:p>
          <a:p>
            <a:pPr marL="1028700" lvl="1" indent="-342900"/>
            <a:r>
              <a:rPr lang="en-US" sz="2000" dirty="0">
                <a:solidFill>
                  <a:srgbClr val="FF0000"/>
                </a:solidFill>
              </a:rPr>
              <a:t>Does not include clinical social workers</a:t>
            </a:r>
          </a:p>
          <a:p>
            <a:pPr marL="1028700" lvl="1" indent="-342900"/>
            <a:endParaRPr lang="en-US" sz="2000" dirty="0">
              <a:solidFill>
                <a:srgbClr val="FF0000"/>
              </a:solidFill>
              <a:effectLst/>
            </a:endParaRPr>
          </a:p>
          <a:p>
            <a:pPr marL="1028700" lvl="1" indent="-342900"/>
            <a:endParaRPr lang="en-US" sz="2000" dirty="0">
              <a:solidFill>
                <a:srgbClr val="FF0000"/>
              </a:solidFill>
            </a:endParaRPr>
          </a:p>
          <a:p>
            <a:pPr marL="685800" lvl="1" indent="0">
              <a:buNone/>
            </a:pPr>
            <a:endParaRPr lang="en-US" sz="2000" dirty="0">
              <a:effectLst/>
            </a:endParaRPr>
          </a:p>
          <a:p>
            <a:pPr marL="0" indent="0">
              <a:buNone/>
            </a:pPr>
            <a:r>
              <a:rPr lang="en-US" sz="2000" dirty="0">
                <a:effectLst/>
              </a:rPr>
              <a:t>42 CFR 410.26(a)(1)</a:t>
            </a:r>
            <a:endParaRPr lang="en-US" sz="2000" dirty="0"/>
          </a:p>
          <a:p>
            <a:endParaRPr lang="en-US" sz="2000" dirty="0"/>
          </a:p>
        </p:txBody>
      </p:sp>
    </p:spTree>
    <p:extLst>
      <p:ext uri="{BB962C8B-B14F-4D97-AF65-F5344CB8AC3E}">
        <p14:creationId xmlns:p14="http://schemas.microsoft.com/office/powerpoint/2010/main" val="3777986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0A7EF6-C02F-492B-BEC4-396CF0D8CD4A}"/>
              </a:ext>
            </a:extLst>
          </p:cNvPr>
          <p:cNvSpPr>
            <a:spLocks noGrp="1"/>
          </p:cNvSpPr>
          <p:nvPr>
            <p:ph type="sldNum" sz="quarter" idx="11"/>
          </p:nvPr>
        </p:nvSpPr>
        <p:spPr/>
        <p:txBody>
          <a:bodyPr/>
          <a:lstStyle/>
          <a:p>
            <a:fld id="{D390EEF9-A370-614F-A134-4B9642E26178}" type="slidenum">
              <a:rPr lang="en-US" smtClean="0"/>
              <a:pPr/>
              <a:t>14</a:t>
            </a:fld>
            <a:endParaRPr lang="en-US" dirty="0"/>
          </a:p>
        </p:txBody>
      </p:sp>
      <p:sp>
        <p:nvSpPr>
          <p:cNvPr id="3" name="Title 2">
            <a:extLst>
              <a:ext uri="{FF2B5EF4-FFF2-40B4-BE49-F238E27FC236}">
                <a16:creationId xmlns:a16="http://schemas.microsoft.com/office/drawing/2014/main" id="{9508E239-1DF7-4481-96E6-1DD781876C52}"/>
              </a:ext>
            </a:extLst>
          </p:cNvPr>
          <p:cNvSpPr>
            <a:spLocks noGrp="1"/>
          </p:cNvSpPr>
          <p:nvPr>
            <p:ph type="title"/>
          </p:nvPr>
        </p:nvSpPr>
        <p:spPr/>
        <p:txBody>
          <a:bodyPr/>
          <a:lstStyle/>
          <a:p>
            <a:r>
              <a:rPr lang="en-US" dirty="0"/>
              <a:t>“Incident to” Services – Terminology	</a:t>
            </a:r>
          </a:p>
        </p:txBody>
      </p:sp>
      <p:sp>
        <p:nvSpPr>
          <p:cNvPr id="4" name="Text Placeholder 3">
            <a:extLst>
              <a:ext uri="{FF2B5EF4-FFF2-40B4-BE49-F238E27FC236}">
                <a16:creationId xmlns:a16="http://schemas.microsoft.com/office/drawing/2014/main" id="{B4EAC1D2-C1B7-48B0-891F-6A1B8EAEBBB0}"/>
              </a:ext>
            </a:extLst>
          </p:cNvPr>
          <p:cNvSpPr>
            <a:spLocks noGrp="1"/>
          </p:cNvSpPr>
          <p:nvPr>
            <p:ph type="body" sz="quarter" idx="13"/>
          </p:nvPr>
        </p:nvSpPr>
        <p:spPr>
          <a:xfrm>
            <a:off x="457200" y="1150899"/>
            <a:ext cx="8229600" cy="4889735"/>
          </a:xfrm>
        </p:spPr>
        <p:txBody>
          <a:bodyPr/>
          <a:lstStyle/>
          <a:p>
            <a:pPr marL="342900" indent="-342900">
              <a:buFont typeface="Arial" panose="020B0604020202020204" pitchFamily="34" charset="0"/>
              <a:buChar char="•"/>
            </a:pPr>
            <a:r>
              <a:rPr lang="en-US" sz="1600" b="1" dirty="0"/>
              <a:t>“Auxiliary personnel”</a:t>
            </a:r>
            <a:r>
              <a:rPr lang="en-US" sz="1600" dirty="0"/>
              <a:t> (individual performing incident-to service) means “any individual who is acting under the supervision of a physician (or other practitioner), regardless of whether the individual is an employee, </a:t>
            </a:r>
            <a:r>
              <a:rPr lang="en-US" sz="1600" dirty="0">
                <a:effectLst/>
              </a:rPr>
              <a:t>leased employee, or independent contractor of the physician (or other practitioner) or of the same entity that employs or contracts with the physician (or other practitioner), has not been excluded from the Medicare, Medicaid and all other federally funded health care programs by the Office of Inspector General or had his or her Medicare enrollment revoked, and meets any applicable requirements to provide incident to services, including licensure, imposed by the State in which the services are being furnished.”</a:t>
            </a:r>
          </a:p>
          <a:p>
            <a:pPr marL="342900" indent="-342900">
              <a:buFont typeface="Arial" panose="020B0604020202020204" pitchFamily="34" charset="0"/>
              <a:buChar char="•"/>
            </a:pPr>
            <a:r>
              <a:rPr lang="en-US" sz="1600" dirty="0">
                <a:solidFill>
                  <a:srgbClr val="323A45"/>
                </a:solidFill>
              </a:rPr>
              <a:t>CMS explained that for purposes of mental health, “auxiliary personnel” includes “</a:t>
            </a:r>
            <a:r>
              <a:rPr lang="en-US" sz="1600" b="1" dirty="0">
                <a:solidFill>
                  <a:srgbClr val="323A45"/>
                </a:solidFill>
              </a:rPr>
              <a:t>[o]</a:t>
            </a:r>
            <a:r>
              <a:rPr lang="en-US" sz="1600" b="1" i="0" dirty="0">
                <a:solidFill>
                  <a:srgbClr val="323A45"/>
                </a:solidFill>
                <a:effectLst/>
              </a:rPr>
              <a:t>ther providers of mental health services licensed or otherwise authorized by the state in which they practice for services within their scope of practice</a:t>
            </a:r>
            <a:r>
              <a:rPr lang="en-US" sz="1600" b="0" i="0" dirty="0">
                <a:solidFill>
                  <a:srgbClr val="323A45"/>
                </a:solidFill>
                <a:effectLst/>
              </a:rPr>
              <a:t> (e.g., licensed clinical professional counselors, licensed marriage and family therapists). These other providers may not bill Medicare directly for their services, but may provide mental health treatment services to Medicare beneficiaries under the ‘incident to’ provision.”</a:t>
            </a:r>
            <a:r>
              <a:rPr lang="en-US" sz="1600" dirty="0">
                <a:effectLst/>
              </a:rPr>
              <a:t> </a:t>
            </a:r>
          </a:p>
          <a:p>
            <a:pPr marL="0" indent="0">
              <a:buNone/>
            </a:pPr>
            <a:r>
              <a:rPr lang="en-US" sz="1600" dirty="0">
                <a:effectLst/>
              </a:rPr>
              <a:t>42 CFR 410.26(a)(1); CMS, Local Coverage Article,</a:t>
            </a:r>
            <a:r>
              <a:rPr lang="en-US" sz="1600" dirty="0">
                <a:effectLst/>
                <a:hlinkClick r:id="rId2"/>
              </a:rPr>
              <a:t>Psychological Services Coverage under the Incident to Provisions for Physicians and Non-Physicians</a:t>
            </a:r>
            <a:r>
              <a:rPr lang="en-US" sz="1600" dirty="0">
                <a:effectLst/>
              </a:rPr>
              <a:t> (A52825) (rev. 1/1/17) (emphasis added)</a:t>
            </a:r>
            <a:endParaRPr lang="en-US" sz="1600" dirty="0"/>
          </a:p>
          <a:p>
            <a:endParaRPr lang="en-US" sz="1600" dirty="0"/>
          </a:p>
        </p:txBody>
      </p:sp>
    </p:spTree>
    <p:extLst>
      <p:ext uri="{BB962C8B-B14F-4D97-AF65-F5344CB8AC3E}">
        <p14:creationId xmlns:p14="http://schemas.microsoft.com/office/powerpoint/2010/main" val="3091189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136C1E5-3A27-4582-87EB-65FCDAC96C64}"/>
              </a:ext>
            </a:extLst>
          </p:cNvPr>
          <p:cNvSpPr>
            <a:spLocks noGrp="1"/>
          </p:cNvSpPr>
          <p:nvPr>
            <p:ph type="sldNum" sz="quarter" idx="11"/>
          </p:nvPr>
        </p:nvSpPr>
        <p:spPr/>
        <p:txBody>
          <a:bodyPr/>
          <a:lstStyle/>
          <a:p>
            <a:fld id="{D390EEF9-A370-614F-A134-4B9642E26178}" type="slidenum">
              <a:rPr lang="en-US" smtClean="0"/>
              <a:pPr/>
              <a:t>15</a:t>
            </a:fld>
            <a:endParaRPr lang="en-US" dirty="0"/>
          </a:p>
        </p:txBody>
      </p:sp>
      <p:sp>
        <p:nvSpPr>
          <p:cNvPr id="3" name="Title 2">
            <a:extLst>
              <a:ext uri="{FF2B5EF4-FFF2-40B4-BE49-F238E27FC236}">
                <a16:creationId xmlns:a16="http://schemas.microsoft.com/office/drawing/2014/main" id="{9BF4FAC7-65D4-4902-8907-30EB97094A12}"/>
              </a:ext>
            </a:extLst>
          </p:cNvPr>
          <p:cNvSpPr>
            <a:spLocks noGrp="1"/>
          </p:cNvSpPr>
          <p:nvPr>
            <p:ph type="title"/>
          </p:nvPr>
        </p:nvSpPr>
        <p:spPr/>
        <p:txBody>
          <a:bodyPr/>
          <a:lstStyle/>
          <a:p>
            <a:r>
              <a:rPr lang="en-US" dirty="0"/>
              <a:t>“Incident to” Services – Terminology	</a:t>
            </a:r>
          </a:p>
        </p:txBody>
      </p:sp>
      <p:sp>
        <p:nvSpPr>
          <p:cNvPr id="4" name="Text Placeholder 3">
            <a:extLst>
              <a:ext uri="{FF2B5EF4-FFF2-40B4-BE49-F238E27FC236}">
                <a16:creationId xmlns:a16="http://schemas.microsoft.com/office/drawing/2014/main" id="{3A50CC46-131E-46F8-BE04-DE0C9296F597}"/>
              </a:ext>
            </a:extLst>
          </p:cNvPr>
          <p:cNvSpPr>
            <a:spLocks noGrp="1"/>
          </p:cNvSpPr>
          <p:nvPr>
            <p:ph type="body" sz="quarter" idx="13"/>
          </p:nvPr>
        </p:nvSpPr>
        <p:spPr/>
        <p:txBody>
          <a:bodyPr/>
          <a:lstStyle/>
          <a:p>
            <a:pPr marL="342900" indent="-342900">
              <a:buFont typeface="Arial" panose="020B0604020202020204" pitchFamily="34" charset="0"/>
              <a:buChar char="•"/>
            </a:pPr>
            <a:r>
              <a:rPr lang="en-US" sz="1800" dirty="0"/>
              <a:t>An otherwise-billable clinician may serve as “auxiliary personnel” under “incident to” billing </a:t>
            </a:r>
          </a:p>
          <a:p>
            <a:pPr marL="1028700" lvl="1" indent="-342900"/>
            <a:r>
              <a:rPr lang="en-US" sz="1800" dirty="0"/>
              <a:t>For example, a NP could furnish services incident to the services of a physician, provided that all “incident to” requirements are met</a:t>
            </a:r>
          </a:p>
          <a:p>
            <a:pPr marL="342900" indent="-342900">
              <a:buFont typeface="Arial" panose="020B0604020202020204" pitchFamily="34" charset="0"/>
              <a:buChar char="•"/>
            </a:pPr>
            <a:r>
              <a:rPr lang="en-US" sz="1800" dirty="0"/>
              <a:t>The “physician or practitioner” may not supervise (as “auxiliary personnel”) a professional whose scope of practice is outside the physician/practitioner’s own scope of practice </a:t>
            </a:r>
          </a:p>
          <a:p>
            <a:pPr marL="1028700" lvl="1" indent="-342900"/>
            <a:r>
              <a:rPr lang="en-US" sz="1800" dirty="0"/>
              <a:t>For example, a physician assistant would not be qualified to supervise services performed by a clinical psychologist</a:t>
            </a:r>
          </a:p>
          <a:p>
            <a:endParaRPr lang="en-US" sz="1800" dirty="0"/>
          </a:p>
          <a:p>
            <a:endParaRPr lang="en-US" sz="1800" dirty="0"/>
          </a:p>
          <a:p>
            <a:pPr marL="0" indent="0">
              <a:buNone/>
            </a:pPr>
            <a:r>
              <a:rPr lang="en-US" sz="1800" dirty="0">
                <a:effectLst/>
              </a:rPr>
              <a:t>42 CFR 410.26(a)(1); CMS, Local Coverage Article,</a:t>
            </a:r>
            <a:r>
              <a:rPr lang="en-US" sz="1800" dirty="0">
                <a:effectLst/>
                <a:hlinkClick r:id="rId2"/>
              </a:rPr>
              <a:t>Psychological Services Coverage under the Incident to Provisions for Physicians and Non-Physicians</a:t>
            </a:r>
            <a:r>
              <a:rPr lang="en-US" sz="1800" dirty="0">
                <a:effectLst/>
              </a:rPr>
              <a:t> (A52825) (rev. 1/1/17) (emphasis added)</a:t>
            </a:r>
            <a:endParaRPr lang="en-US" sz="1800" dirty="0"/>
          </a:p>
          <a:p>
            <a:endParaRPr lang="en-US" sz="1800" dirty="0"/>
          </a:p>
        </p:txBody>
      </p:sp>
    </p:spTree>
    <p:extLst>
      <p:ext uri="{BB962C8B-B14F-4D97-AF65-F5344CB8AC3E}">
        <p14:creationId xmlns:p14="http://schemas.microsoft.com/office/powerpoint/2010/main" val="956362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98DAE5E-A0E1-4EF6-A6F1-387F61C7940F}"/>
              </a:ext>
            </a:extLst>
          </p:cNvPr>
          <p:cNvSpPr>
            <a:spLocks noGrp="1"/>
          </p:cNvSpPr>
          <p:nvPr>
            <p:ph type="sldNum" sz="quarter" idx="11"/>
          </p:nvPr>
        </p:nvSpPr>
        <p:spPr/>
        <p:txBody>
          <a:bodyPr/>
          <a:lstStyle/>
          <a:p>
            <a:fld id="{D390EEF9-A370-614F-A134-4B9642E26178}" type="slidenum">
              <a:rPr lang="en-US" smtClean="0"/>
              <a:pPr/>
              <a:t>16</a:t>
            </a:fld>
            <a:endParaRPr lang="en-US" dirty="0"/>
          </a:p>
        </p:txBody>
      </p:sp>
      <p:sp>
        <p:nvSpPr>
          <p:cNvPr id="3" name="Title 2">
            <a:extLst>
              <a:ext uri="{FF2B5EF4-FFF2-40B4-BE49-F238E27FC236}">
                <a16:creationId xmlns:a16="http://schemas.microsoft.com/office/drawing/2014/main" id="{B25AD85F-C1D7-4939-981F-D149D3C3B551}"/>
              </a:ext>
            </a:extLst>
          </p:cNvPr>
          <p:cNvSpPr>
            <a:spLocks noGrp="1"/>
          </p:cNvSpPr>
          <p:nvPr>
            <p:ph type="title"/>
          </p:nvPr>
        </p:nvSpPr>
        <p:spPr/>
        <p:txBody>
          <a:bodyPr/>
          <a:lstStyle/>
          <a:p>
            <a:r>
              <a:rPr lang="en-US" dirty="0"/>
              <a:t>Criteria for Qualifying “Incident to” Services	</a:t>
            </a:r>
          </a:p>
        </p:txBody>
      </p:sp>
      <p:sp>
        <p:nvSpPr>
          <p:cNvPr id="4" name="Text Placeholder 3">
            <a:extLst>
              <a:ext uri="{FF2B5EF4-FFF2-40B4-BE49-F238E27FC236}">
                <a16:creationId xmlns:a16="http://schemas.microsoft.com/office/drawing/2014/main" id="{D50B3F2A-DA56-46EB-9D51-2CD80E61560F}"/>
              </a:ext>
            </a:extLst>
          </p:cNvPr>
          <p:cNvSpPr>
            <a:spLocks noGrp="1"/>
          </p:cNvSpPr>
          <p:nvPr>
            <p:ph type="body" sz="quarter" idx="13"/>
          </p:nvPr>
        </p:nvSpPr>
        <p:spPr>
          <a:xfrm>
            <a:off x="457200" y="1161657"/>
            <a:ext cx="8229600" cy="4889735"/>
          </a:xfrm>
        </p:spPr>
        <p:txBody>
          <a:bodyPr/>
          <a:lstStyle/>
          <a:p>
            <a:pPr marL="285750" lvl="2" indent="-285750">
              <a:lnSpc>
                <a:spcPct val="107000"/>
              </a:lnSpc>
              <a:spcBef>
                <a:spcPts val="0"/>
              </a:spcBef>
              <a:buFont typeface="Wingdings" panose="05000000000000000000" pitchFamily="2" charset="2"/>
              <a:buChar char="ü"/>
            </a:pPr>
            <a:r>
              <a:rPr lang="en-US" sz="1600" dirty="0">
                <a:effectLst/>
              </a:rPr>
              <a:t>Services must be provided in a noninstitutional setting and to noninstitutional patients</a:t>
            </a:r>
          </a:p>
          <a:p>
            <a:pPr marL="285750" lvl="2" indent="-285750">
              <a:lnSpc>
                <a:spcPct val="107000"/>
              </a:lnSpc>
              <a:spcBef>
                <a:spcPts val="0"/>
              </a:spcBef>
              <a:buFont typeface="Wingdings" panose="05000000000000000000" pitchFamily="2" charset="2"/>
              <a:buChar char="ü"/>
            </a:pPr>
            <a:r>
              <a:rPr lang="en-US" sz="1600" dirty="0">
                <a:effectLst/>
              </a:rPr>
              <a:t>Services and supplies must be an integral, though incidental, part of the service of a physician/practitioner in course of diagnosis or treatment of an injury or illness</a:t>
            </a:r>
            <a:endParaRPr lang="en-US" sz="1600" dirty="0"/>
          </a:p>
          <a:p>
            <a:pPr marL="285750" lvl="2" indent="-285750">
              <a:lnSpc>
                <a:spcPct val="107000"/>
              </a:lnSpc>
              <a:spcBef>
                <a:spcPts val="0"/>
              </a:spcBef>
              <a:buFont typeface="Wingdings" panose="05000000000000000000" pitchFamily="2" charset="2"/>
              <a:buChar char="ü"/>
            </a:pPr>
            <a:r>
              <a:rPr lang="en-US" sz="1600" dirty="0">
                <a:effectLst/>
              </a:rPr>
              <a:t>Services and supplies must be commonly furnished without charge or included in the bill of the physician/practitioner</a:t>
            </a:r>
            <a:endParaRPr lang="en-US" sz="1600" dirty="0"/>
          </a:p>
          <a:p>
            <a:pPr marL="285750" lvl="2" indent="-285750">
              <a:lnSpc>
                <a:spcPct val="107000"/>
              </a:lnSpc>
              <a:spcBef>
                <a:spcPts val="0"/>
              </a:spcBef>
              <a:buFont typeface="Wingdings" panose="05000000000000000000" pitchFamily="2" charset="2"/>
              <a:buChar char="ü"/>
            </a:pPr>
            <a:r>
              <a:rPr lang="en-US" sz="1600" dirty="0">
                <a:effectLst/>
              </a:rPr>
              <a:t>Services and supplies must be of a type that are commonly furnished in the office or clinic of a physician or practitioner</a:t>
            </a:r>
            <a:endParaRPr lang="en-US" sz="1600" dirty="0"/>
          </a:p>
          <a:p>
            <a:pPr marL="285750" lvl="2" indent="-285750">
              <a:lnSpc>
                <a:spcPct val="107000"/>
              </a:lnSpc>
              <a:spcBef>
                <a:spcPts val="0"/>
              </a:spcBef>
              <a:buFont typeface="Wingdings" panose="05000000000000000000" pitchFamily="2" charset="2"/>
              <a:buChar char="ü"/>
            </a:pPr>
            <a:r>
              <a:rPr lang="en-US" sz="1600" dirty="0">
                <a:effectLst/>
              </a:rPr>
              <a:t>In general, services and supplies must be furnished </a:t>
            </a:r>
            <a:r>
              <a:rPr lang="en-US" sz="1600" b="1" dirty="0">
                <a:solidFill>
                  <a:schemeClr val="accent1"/>
                </a:solidFill>
                <a:effectLst/>
              </a:rPr>
              <a:t>under the direct supervision </a:t>
            </a:r>
            <a:r>
              <a:rPr lang="en-US" sz="1600" dirty="0">
                <a:effectLst/>
              </a:rPr>
              <a:t>of the physician (or other practitioner) [exception: designated care management services]</a:t>
            </a:r>
          </a:p>
          <a:p>
            <a:pPr marL="685800" lvl="3">
              <a:lnSpc>
                <a:spcPct val="107000"/>
              </a:lnSpc>
              <a:spcBef>
                <a:spcPts val="0"/>
              </a:spcBef>
            </a:pPr>
            <a:r>
              <a:rPr lang="en-US" sz="1600" dirty="0">
                <a:effectLst/>
              </a:rPr>
              <a:t>The physician (or other practitioner) supervising the auxiliary personnel need not be the same physician (or other practitioner) who is treating the patient more broadly. However, only the supervising physician (or other practitioner) may bill Medicare for incident to services.</a:t>
            </a:r>
          </a:p>
          <a:p>
            <a:pPr marL="285750" lvl="2" indent="-285750">
              <a:lnSpc>
                <a:spcPct val="107000"/>
              </a:lnSpc>
              <a:spcBef>
                <a:spcPts val="0"/>
              </a:spcBef>
              <a:buFont typeface="Wingdings" panose="05000000000000000000" pitchFamily="2" charset="2"/>
              <a:buChar char="ü"/>
            </a:pPr>
            <a:r>
              <a:rPr lang="en-US" sz="1600" dirty="0">
                <a:effectLst/>
              </a:rPr>
              <a:t>Services and supplies must be furnished by the physician, practitioner with an incident to benefit, or auxiliary personnel</a:t>
            </a:r>
          </a:p>
          <a:p>
            <a:pPr marL="285750" lvl="2" indent="-285750">
              <a:lnSpc>
                <a:spcPct val="107000"/>
              </a:lnSpc>
              <a:spcBef>
                <a:spcPts val="0"/>
              </a:spcBef>
              <a:buFont typeface="Wingdings" panose="05000000000000000000" pitchFamily="2" charset="2"/>
              <a:buChar char="ü"/>
            </a:pPr>
            <a:r>
              <a:rPr lang="en-US" sz="1600" dirty="0">
                <a:effectLst/>
              </a:rPr>
              <a:t>Services and supplies must be furnished in accordance with applicable State law</a:t>
            </a:r>
          </a:p>
          <a:p>
            <a:pPr marL="0" lvl="2" indent="0">
              <a:lnSpc>
                <a:spcPct val="107000"/>
              </a:lnSpc>
              <a:spcBef>
                <a:spcPts val="0"/>
              </a:spcBef>
              <a:buNone/>
            </a:pPr>
            <a:r>
              <a:rPr lang="en-US" sz="1600" dirty="0"/>
              <a:t>42 C.F.R. 410.26</a:t>
            </a:r>
            <a:endParaRPr lang="en-US" sz="1600" dirty="0">
              <a:effectLst/>
            </a:endParaRPr>
          </a:p>
          <a:p>
            <a:pPr marL="228600" indent="-171450">
              <a:buFont typeface="Arial" panose="020B0604020202020204" pitchFamily="34" charset="0"/>
              <a:buChar char="•"/>
            </a:pPr>
            <a:endParaRPr lang="en-US" sz="1600" dirty="0"/>
          </a:p>
          <a:p>
            <a:endParaRPr lang="en-US" sz="1600" dirty="0"/>
          </a:p>
        </p:txBody>
      </p:sp>
    </p:spTree>
    <p:extLst>
      <p:ext uri="{BB962C8B-B14F-4D97-AF65-F5344CB8AC3E}">
        <p14:creationId xmlns:p14="http://schemas.microsoft.com/office/powerpoint/2010/main" val="1589319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D8DC52-B4FC-4CE2-9C07-B6D03AE73F0E}"/>
              </a:ext>
            </a:extLst>
          </p:cNvPr>
          <p:cNvSpPr>
            <a:spLocks noGrp="1"/>
          </p:cNvSpPr>
          <p:nvPr>
            <p:ph type="sldNum" sz="quarter" idx="11"/>
          </p:nvPr>
        </p:nvSpPr>
        <p:spPr/>
        <p:txBody>
          <a:bodyPr/>
          <a:lstStyle/>
          <a:p>
            <a:fld id="{D390EEF9-A370-614F-A134-4B9642E26178}" type="slidenum">
              <a:rPr lang="en-US" smtClean="0"/>
              <a:pPr/>
              <a:t>17</a:t>
            </a:fld>
            <a:endParaRPr lang="en-US" dirty="0"/>
          </a:p>
        </p:txBody>
      </p:sp>
      <p:sp>
        <p:nvSpPr>
          <p:cNvPr id="3" name="Title 2">
            <a:extLst>
              <a:ext uri="{FF2B5EF4-FFF2-40B4-BE49-F238E27FC236}">
                <a16:creationId xmlns:a16="http://schemas.microsoft.com/office/drawing/2014/main" id="{C4B8BB1B-55E0-4965-9A94-D298DFDD9644}"/>
              </a:ext>
            </a:extLst>
          </p:cNvPr>
          <p:cNvSpPr>
            <a:spLocks noGrp="1"/>
          </p:cNvSpPr>
          <p:nvPr>
            <p:ph type="title"/>
          </p:nvPr>
        </p:nvSpPr>
        <p:spPr/>
        <p:txBody>
          <a:bodyPr/>
          <a:lstStyle/>
          <a:p>
            <a:r>
              <a:rPr lang="en-US" dirty="0"/>
              <a:t>“General” vs. “Direct” Supervision	</a:t>
            </a:r>
          </a:p>
        </p:txBody>
      </p:sp>
      <p:sp>
        <p:nvSpPr>
          <p:cNvPr id="5" name="Content Placeholder 2">
            <a:extLst>
              <a:ext uri="{FF2B5EF4-FFF2-40B4-BE49-F238E27FC236}">
                <a16:creationId xmlns:a16="http://schemas.microsoft.com/office/drawing/2014/main" id="{6FBD19BE-4399-4D3A-B7B7-364AFF3EFF19}"/>
              </a:ext>
            </a:extLst>
          </p:cNvPr>
          <p:cNvSpPr txBox="1">
            <a:spLocks/>
          </p:cNvSpPr>
          <p:nvPr/>
        </p:nvSpPr>
        <p:spPr>
          <a:xfrm>
            <a:off x="342340" y="1131486"/>
            <a:ext cx="8344460" cy="4018584"/>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r>
              <a:rPr lang="en-US" sz="1500" b="1" i="1" dirty="0">
                <a:latin typeface="Open Sans" panose="020B0606030504020204" pitchFamily="34" charset="0"/>
                <a:ea typeface="Open Sans" panose="020B0606030504020204" pitchFamily="34" charset="0"/>
                <a:cs typeface="Open Sans" panose="020B0606030504020204" pitchFamily="34" charset="0"/>
              </a:rPr>
              <a:t>“General supervision</a:t>
            </a:r>
            <a:r>
              <a:rPr lang="en-US" sz="1500" dirty="0">
                <a:latin typeface="Open Sans" panose="020B0606030504020204" pitchFamily="34" charset="0"/>
                <a:ea typeface="Open Sans" panose="020B0606030504020204" pitchFamily="34" charset="0"/>
                <a:cs typeface="Open Sans" panose="020B0606030504020204" pitchFamily="34" charset="0"/>
              </a:rPr>
              <a:t> means the service is furnished under the physician's (or other practitioner's) overall direction and control, but the physician's (or other practitioner's) presence is not required during the performance of the service.”</a:t>
            </a:r>
          </a:p>
          <a:p>
            <a:pPr>
              <a:buFont typeface="Arial" panose="020B0604020202020204" pitchFamily="34" charset="0"/>
              <a:buChar char="•"/>
            </a:pPr>
            <a:endParaRPr lang="en-US" sz="1500" dirty="0">
              <a:latin typeface="Open Sans" panose="020B0606030504020204" pitchFamily="34" charset="0"/>
              <a:ea typeface="Open Sans" panose="020B0606030504020204" pitchFamily="34" charset="0"/>
              <a:cs typeface="Open Sans" panose="020B0606030504020204" pitchFamily="34" charset="0"/>
            </a:endParaRPr>
          </a:p>
          <a:p>
            <a:endParaRPr lang="en-US" sz="1500" dirty="0">
              <a:latin typeface="Open Sans" panose="020B0606030504020204" pitchFamily="34" charset="0"/>
              <a:ea typeface="Open Sans" panose="020B0606030504020204" pitchFamily="34" charset="0"/>
              <a:cs typeface="Open Sans" panose="020B0606030504020204" pitchFamily="34" charset="0"/>
            </a:endParaRPr>
          </a:p>
          <a:p>
            <a:pPr>
              <a:buFont typeface="Arial" panose="020B0604020202020204" pitchFamily="34" charset="0"/>
              <a:buChar char="•"/>
            </a:pPr>
            <a:endParaRPr lang="en-US" sz="1500" dirty="0">
              <a:latin typeface="Open Sans" panose="020B0606030504020204" pitchFamily="34" charset="0"/>
              <a:ea typeface="Open Sans" panose="020B0606030504020204" pitchFamily="34" charset="0"/>
              <a:cs typeface="Open Sans" panose="020B0606030504020204" pitchFamily="34" charset="0"/>
            </a:endParaRPr>
          </a:p>
          <a:p>
            <a:pPr>
              <a:buFont typeface="Arial" panose="020B0604020202020204" pitchFamily="34" charset="0"/>
              <a:buChar char="•"/>
            </a:pPr>
            <a:endParaRPr lang="en-US" sz="1500" dirty="0">
              <a:latin typeface="Open Sans" panose="020B0606030504020204" pitchFamily="34" charset="0"/>
              <a:ea typeface="Open Sans" panose="020B0606030504020204" pitchFamily="34" charset="0"/>
              <a:cs typeface="Open Sans" panose="020B0606030504020204" pitchFamily="34" charset="0"/>
            </a:endParaRPr>
          </a:p>
          <a:p>
            <a:pPr>
              <a:buFont typeface="Arial" panose="020B0604020202020204" pitchFamily="34" charset="0"/>
              <a:buChar char="•"/>
            </a:pPr>
            <a:endParaRPr lang="en-US" sz="1500" dirty="0">
              <a:latin typeface="Open Sans" panose="020B0606030504020204" pitchFamily="34" charset="0"/>
              <a:ea typeface="Open Sans" panose="020B0606030504020204" pitchFamily="34" charset="0"/>
              <a:cs typeface="Open Sans" panose="020B0606030504020204" pitchFamily="34" charset="0"/>
            </a:endParaRPr>
          </a:p>
          <a:p>
            <a:pPr>
              <a:buFont typeface="Arial" panose="020B0604020202020204" pitchFamily="34" charset="0"/>
              <a:buChar char="•"/>
            </a:pPr>
            <a:endParaRPr lang="en-US" sz="1500" b="1" i="1" dirty="0">
              <a:latin typeface="Open Sans" panose="020B0606030504020204" pitchFamily="34" charset="0"/>
              <a:ea typeface="Open Sans" panose="020B0606030504020204" pitchFamily="34" charset="0"/>
              <a:cs typeface="Open Sans" panose="020B0606030504020204" pitchFamily="34" charset="0"/>
            </a:endParaRPr>
          </a:p>
          <a:p>
            <a:pPr>
              <a:buFont typeface="Arial" panose="020B0604020202020204" pitchFamily="34" charset="0"/>
              <a:buChar char="•"/>
            </a:pPr>
            <a:endParaRPr lang="en-US" sz="1500" b="1" i="1" dirty="0">
              <a:latin typeface="Open Sans" panose="020B0606030504020204" pitchFamily="34" charset="0"/>
              <a:ea typeface="Open Sans" panose="020B0606030504020204" pitchFamily="34" charset="0"/>
              <a:cs typeface="Open Sans" panose="020B0606030504020204" pitchFamily="34" charset="0"/>
            </a:endParaRPr>
          </a:p>
          <a:p>
            <a:pPr>
              <a:buFont typeface="Arial" panose="020B0604020202020204" pitchFamily="34" charset="0"/>
              <a:buChar char="•"/>
            </a:pPr>
            <a:r>
              <a:rPr lang="en-US" sz="1500" b="1" i="1" dirty="0">
                <a:latin typeface="Open Sans" panose="020B0606030504020204" pitchFamily="34" charset="0"/>
                <a:ea typeface="Open Sans" panose="020B0606030504020204" pitchFamily="34" charset="0"/>
                <a:cs typeface="Open Sans" panose="020B0606030504020204" pitchFamily="34" charset="0"/>
              </a:rPr>
              <a:t>“Direct supervision</a:t>
            </a:r>
            <a:r>
              <a:rPr lang="en-US" sz="1500" dirty="0">
                <a:latin typeface="Open Sans" panose="020B0606030504020204" pitchFamily="34" charset="0"/>
                <a:ea typeface="Open Sans" panose="020B0606030504020204" pitchFamily="34" charset="0"/>
                <a:cs typeface="Open Sans" panose="020B0606030504020204" pitchFamily="34" charset="0"/>
              </a:rPr>
              <a:t> in the office setting means the physician (or other supervising practitioner) must be present in the office suite and immediately available to furnish assistance and direction throughout the performance of the procedure. It does not mean that the physician (or other supervising practitioner) must be present in the room when the procedure is performed. Until the later of the end of the calendar year in which the PHE as defined in § 400.200 of this chapter ends or, December 31, 2021, the presence of the physician (or other practitioner) includes virtual presence through audio/video real-time communications technology (excluding audio-only).”</a:t>
            </a:r>
          </a:p>
          <a:p>
            <a:pPr marL="0" indent="0">
              <a:buNone/>
            </a:pPr>
            <a:r>
              <a:rPr lang="en-US" sz="1500" dirty="0">
                <a:latin typeface="Open Sans" panose="020B0606030504020204" pitchFamily="34" charset="0"/>
                <a:ea typeface="Open Sans" panose="020B0606030504020204" pitchFamily="34" charset="0"/>
                <a:cs typeface="Open Sans" panose="020B0606030504020204" pitchFamily="34" charset="0"/>
              </a:rPr>
              <a:t>42 CFR 410.26(a)(2)-(3); 42 CFR 410.32(b)(3)(ii); CMS, </a:t>
            </a:r>
            <a:r>
              <a:rPr lang="en-US" sz="1500" dirty="0">
                <a:latin typeface="Open Sans" panose="020B0606030504020204" pitchFamily="34" charset="0"/>
                <a:ea typeface="Open Sans" panose="020B0606030504020204" pitchFamily="34" charset="0"/>
                <a:cs typeface="Open Sans" panose="020B0606030504020204" pitchFamily="34" charset="0"/>
                <a:hlinkClick r:id="rId2"/>
              </a:rPr>
              <a:t>Medicare Benefit Policy Manual, Chapter 15</a:t>
            </a:r>
            <a:r>
              <a:rPr lang="en-US" sz="1500" dirty="0">
                <a:latin typeface="Open Sans" panose="020B0606030504020204" pitchFamily="34" charset="0"/>
                <a:ea typeface="Open Sans" panose="020B0606030504020204" pitchFamily="34" charset="0"/>
                <a:cs typeface="Open Sans" panose="020B0606030504020204" pitchFamily="34" charset="0"/>
              </a:rPr>
              <a:t>, Sections 60.2 and 80</a:t>
            </a:r>
          </a:p>
        </p:txBody>
      </p:sp>
      <p:pic>
        <p:nvPicPr>
          <p:cNvPr id="6" name="Picture 5">
            <a:extLst>
              <a:ext uri="{FF2B5EF4-FFF2-40B4-BE49-F238E27FC236}">
                <a16:creationId xmlns:a16="http://schemas.microsoft.com/office/drawing/2014/main" id="{47365334-D600-4508-A889-D0BBB5ED5E08}"/>
              </a:ext>
            </a:extLst>
          </p:cNvPr>
          <p:cNvPicPr>
            <a:picLocks noChangeAspect="1"/>
          </p:cNvPicPr>
          <p:nvPr/>
        </p:nvPicPr>
        <p:blipFill>
          <a:blip r:embed="rId3"/>
          <a:stretch>
            <a:fillRect/>
          </a:stretch>
        </p:blipFill>
        <p:spPr>
          <a:xfrm>
            <a:off x="1170821" y="2171410"/>
            <a:ext cx="6802357" cy="1332894"/>
          </a:xfrm>
          <a:prstGeom prst="rect">
            <a:avLst/>
          </a:prstGeom>
          <a:effectLst>
            <a:glow rad="127000">
              <a:schemeClr val="accent4"/>
            </a:glow>
            <a:outerShdw blurRad="50800" dist="50800" dir="5400000" algn="ctr" rotWithShape="0">
              <a:schemeClr val="accent2"/>
            </a:outerShdw>
          </a:effectLst>
        </p:spPr>
      </p:pic>
    </p:spTree>
    <p:extLst>
      <p:ext uri="{BB962C8B-B14F-4D97-AF65-F5344CB8AC3E}">
        <p14:creationId xmlns:p14="http://schemas.microsoft.com/office/powerpoint/2010/main" val="2703112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7BF105-6BC6-4FC4-AF21-11C576CA82AC}"/>
              </a:ext>
            </a:extLst>
          </p:cNvPr>
          <p:cNvSpPr>
            <a:spLocks noGrp="1"/>
          </p:cNvSpPr>
          <p:nvPr>
            <p:ph type="sldNum" sz="quarter" idx="11"/>
          </p:nvPr>
        </p:nvSpPr>
        <p:spPr/>
        <p:txBody>
          <a:bodyPr/>
          <a:lstStyle/>
          <a:p>
            <a:fld id="{D390EEF9-A370-614F-A134-4B9642E26178}" type="slidenum">
              <a:rPr lang="en-US" smtClean="0"/>
              <a:pPr/>
              <a:t>18</a:t>
            </a:fld>
            <a:endParaRPr lang="en-US" dirty="0"/>
          </a:p>
        </p:txBody>
      </p:sp>
      <p:sp>
        <p:nvSpPr>
          <p:cNvPr id="3" name="Title 2">
            <a:extLst>
              <a:ext uri="{FF2B5EF4-FFF2-40B4-BE49-F238E27FC236}">
                <a16:creationId xmlns:a16="http://schemas.microsoft.com/office/drawing/2014/main" id="{54236852-B96D-4129-9EB0-4ED7A107E4BC}"/>
              </a:ext>
            </a:extLst>
          </p:cNvPr>
          <p:cNvSpPr>
            <a:spLocks noGrp="1"/>
          </p:cNvSpPr>
          <p:nvPr>
            <p:ph type="title"/>
          </p:nvPr>
        </p:nvSpPr>
        <p:spPr/>
        <p:txBody>
          <a:bodyPr/>
          <a:lstStyle/>
          <a:p>
            <a:r>
              <a:rPr lang="en-US" dirty="0"/>
              <a:t>Billing and Payment for “Incident to” Services	</a:t>
            </a:r>
          </a:p>
        </p:txBody>
      </p:sp>
      <p:sp>
        <p:nvSpPr>
          <p:cNvPr id="4" name="Text Placeholder 3">
            <a:extLst>
              <a:ext uri="{FF2B5EF4-FFF2-40B4-BE49-F238E27FC236}">
                <a16:creationId xmlns:a16="http://schemas.microsoft.com/office/drawing/2014/main" id="{FB961753-5407-486D-80A8-CB995D4AC6FE}"/>
              </a:ext>
            </a:extLst>
          </p:cNvPr>
          <p:cNvSpPr>
            <a:spLocks noGrp="1"/>
          </p:cNvSpPr>
          <p:nvPr>
            <p:ph type="body" sz="quarter" idx="13"/>
          </p:nvPr>
        </p:nvSpPr>
        <p:spPr/>
        <p:txBody>
          <a:bodyPr/>
          <a:lstStyle/>
          <a:p>
            <a:pPr marL="228600" indent="-171450">
              <a:buFont typeface="Arial" panose="020B0604020202020204" pitchFamily="34" charset="0"/>
              <a:buChar char="•"/>
            </a:pPr>
            <a:r>
              <a:rPr lang="en-US" sz="2200" dirty="0"/>
              <a:t>The supervising physician/practitioner acts as “rendering provider” for purposes of CMS-1500 claim form</a:t>
            </a:r>
          </a:p>
          <a:p>
            <a:pPr marL="228600" indent="-171450">
              <a:buFont typeface="Arial" panose="020B0604020202020204" pitchFamily="34" charset="0"/>
              <a:buChar char="•"/>
            </a:pPr>
            <a:r>
              <a:rPr lang="en-US" sz="2200" dirty="0"/>
              <a:t>The consumer’s health record should reflect which clinician directly performed the services, and which physician/practitioner supervised</a:t>
            </a:r>
          </a:p>
          <a:p>
            <a:pPr marL="914400" lvl="1" indent="-171450"/>
            <a:r>
              <a:rPr lang="en-US" sz="2200" dirty="0"/>
              <a:t>Typically, “supervising provider” in health record note should match “rendering provider” on CMS-1500</a:t>
            </a:r>
          </a:p>
          <a:p>
            <a:pPr marL="228600" indent="-171450">
              <a:buFont typeface="Arial" panose="020B0604020202020204" pitchFamily="34" charset="0"/>
              <a:buChar char="•"/>
            </a:pPr>
            <a:r>
              <a:rPr lang="en-US" sz="2200" dirty="0"/>
              <a:t>Medicare pays for “incident to” services at the rate applicable to the supervising physician/practitioner</a:t>
            </a:r>
          </a:p>
          <a:p>
            <a:endParaRPr lang="en-US" sz="2200" dirty="0"/>
          </a:p>
        </p:txBody>
      </p:sp>
    </p:spTree>
    <p:extLst>
      <p:ext uri="{BB962C8B-B14F-4D97-AF65-F5344CB8AC3E}">
        <p14:creationId xmlns:p14="http://schemas.microsoft.com/office/powerpoint/2010/main" val="397524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AA1F8C-6713-4BEE-8349-8223A10070E1}"/>
              </a:ext>
            </a:extLst>
          </p:cNvPr>
          <p:cNvSpPr>
            <a:spLocks noGrp="1"/>
          </p:cNvSpPr>
          <p:nvPr>
            <p:ph type="sldNum" sz="quarter" idx="11"/>
          </p:nvPr>
        </p:nvSpPr>
        <p:spPr/>
        <p:txBody>
          <a:bodyPr/>
          <a:lstStyle/>
          <a:p>
            <a:fld id="{D390EEF9-A370-614F-A134-4B9642E26178}" type="slidenum">
              <a:rPr lang="en-US" smtClean="0"/>
              <a:pPr/>
              <a:t>19</a:t>
            </a:fld>
            <a:endParaRPr lang="en-US" dirty="0"/>
          </a:p>
        </p:txBody>
      </p:sp>
      <p:sp>
        <p:nvSpPr>
          <p:cNvPr id="3" name="Title 2">
            <a:extLst>
              <a:ext uri="{FF2B5EF4-FFF2-40B4-BE49-F238E27FC236}">
                <a16:creationId xmlns:a16="http://schemas.microsoft.com/office/drawing/2014/main" id="{F1D27548-0A0B-4703-8695-3BBCC9BDB22E}"/>
              </a:ext>
            </a:extLst>
          </p:cNvPr>
          <p:cNvSpPr>
            <a:spLocks noGrp="1"/>
          </p:cNvSpPr>
          <p:nvPr>
            <p:ph type="title"/>
          </p:nvPr>
        </p:nvSpPr>
        <p:spPr>
          <a:xfrm>
            <a:off x="228600" y="180650"/>
            <a:ext cx="8686800" cy="829120"/>
          </a:xfrm>
        </p:spPr>
        <p:txBody>
          <a:bodyPr/>
          <a:lstStyle/>
          <a:p>
            <a:r>
              <a:rPr lang="en-US" sz="2600" dirty="0"/>
              <a:t>Supervising Physician/Practitioner Is “Rendering Provider” on CMS-1500 Claim Form</a:t>
            </a:r>
          </a:p>
        </p:txBody>
      </p:sp>
      <p:pic>
        <p:nvPicPr>
          <p:cNvPr id="5" name="Content Placeholder 4">
            <a:extLst>
              <a:ext uri="{FF2B5EF4-FFF2-40B4-BE49-F238E27FC236}">
                <a16:creationId xmlns:a16="http://schemas.microsoft.com/office/drawing/2014/main" id="{32DDCDD0-E47D-47BA-A902-7D342F2B8481}"/>
              </a:ext>
            </a:extLst>
          </p:cNvPr>
          <p:cNvPicPr>
            <a:picLocks noChangeAspect="1"/>
          </p:cNvPicPr>
          <p:nvPr/>
        </p:nvPicPr>
        <p:blipFill>
          <a:blip r:embed="rId2"/>
          <a:stretch>
            <a:fillRect/>
          </a:stretch>
        </p:blipFill>
        <p:spPr>
          <a:xfrm>
            <a:off x="338188" y="2201607"/>
            <a:ext cx="8467624" cy="2454785"/>
          </a:xfrm>
          <a:prstGeom prst="rect">
            <a:avLst/>
          </a:prstGeom>
        </p:spPr>
      </p:pic>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66925D2-52C1-426A-8C68-80BCF048E28B}"/>
                  </a:ext>
                </a:extLst>
              </p14:cNvPr>
              <p14:cNvContentPartPr/>
              <p14:nvPr/>
            </p14:nvContentPartPr>
            <p14:xfrm>
              <a:off x="7450939" y="1865312"/>
              <a:ext cx="981360" cy="888480"/>
            </p14:xfrm>
          </p:contentPart>
        </mc:Choice>
        <mc:Fallback xmlns="">
          <p:pic>
            <p:nvPicPr>
              <p:cNvPr id="4" name="Ink 3">
                <a:extLst>
                  <a:ext uri="{FF2B5EF4-FFF2-40B4-BE49-F238E27FC236}">
                    <a16:creationId xmlns:a16="http://schemas.microsoft.com/office/drawing/2014/main" id="{966925D2-52C1-426A-8C68-80BCF048E28B}"/>
                  </a:ext>
                </a:extLst>
              </p:cNvPr>
              <p:cNvPicPr/>
              <p:nvPr/>
            </p:nvPicPr>
            <p:blipFill>
              <a:blip r:embed="rId4"/>
              <a:stretch>
                <a:fillRect/>
              </a:stretch>
            </p:blipFill>
            <p:spPr>
              <a:xfrm>
                <a:off x="7442299" y="1856312"/>
                <a:ext cx="999000" cy="906120"/>
              </a:xfrm>
              <a:prstGeom prst="rect">
                <a:avLst/>
              </a:prstGeom>
            </p:spPr>
          </p:pic>
        </mc:Fallback>
      </mc:AlternateContent>
    </p:spTree>
    <p:extLst>
      <p:ext uri="{BB962C8B-B14F-4D97-AF65-F5344CB8AC3E}">
        <p14:creationId xmlns:p14="http://schemas.microsoft.com/office/powerpoint/2010/main" val="311379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a:extLst>
              <a:ext uri="{FF2B5EF4-FFF2-40B4-BE49-F238E27FC236}">
                <a16:creationId xmlns:a16="http://schemas.microsoft.com/office/drawing/2014/main" id="{8E3F7D1B-8AC6-4417-BAC3-A76FF4405B1C}"/>
              </a:ext>
            </a:extLst>
          </p:cNvPr>
          <p:cNvSpPr>
            <a:spLocks noGrp="1"/>
          </p:cNvSpPr>
          <p:nvPr>
            <p:ph type="sldNum" sz="quarter" idx="11"/>
          </p:nvPr>
        </p:nvSpPr>
        <p:spPr>
          <a:xfrm>
            <a:off x="8505825" y="6396423"/>
            <a:ext cx="533400" cy="365125"/>
          </a:xfrm>
          <a:prstGeom prst="rect">
            <a:avLst/>
          </a:prstGeom>
        </p:spPr>
        <p:txBody>
          <a:bodyPr vert="horz" wrap="square" lIns="91440" tIns="45720" rIns="91440" bIns="45720" numCol="1" anchor="t" anchorCtr="0" compatLnSpc="1">
            <a:prstTxWarp prst="textNoShape">
              <a:avLst/>
            </a:prstTxWarp>
          </a:bodyPr>
          <a:lstStyle>
            <a:lvl1pPr algn="r">
              <a:defRPr sz="1400">
                <a:latin typeface="Open Sans" panose="020B0606030504020204" pitchFamily="34" charset="0"/>
                <a:ea typeface="Open Sans" panose="020B0606030504020204" pitchFamily="34" charset="0"/>
                <a:cs typeface="Open Sans" panose="020B0606030504020204" pitchFamily="34" charset="0"/>
              </a:defRPr>
            </a:lvl1pPr>
          </a:lstStyle>
          <a:p>
            <a:pPr defTabSz="457200" fontAlgn="base">
              <a:spcBef>
                <a:spcPct val="0"/>
              </a:spcBef>
              <a:spcAft>
                <a:spcPct val="0"/>
              </a:spcAft>
            </a:pPr>
            <a:fld id="{3986A88A-2FE4-2A4D-8375-6AEC3CBA63DC}" type="slidenum">
              <a:rPr lang="en-US"/>
              <a:pPr defTabSz="457200" fontAlgn="base">
                <a:spcBef>
                  <a:spcPct val="0"/>
                </a:spcBef>
                <a:spcAft>
                  <a:spcPct val="0"/>
                </a:spcAft>
              </a:pPr>
              <a:t>2</a:t>
            </a:fld>
            <a:endParaRPr lang="en-US" dirty="0"/>
          </a:p>
        </p:txBody>
      </p:sp>
      <p:sp>
        <p:nvSpPr>
          <p:cNvPr id="3" name="Title 2">
            <a:extLst>
              <a:ext uri="{FF2B5EF4-FFF2-40B4-BE49-F238E27FC236}">
                <a16:creationId xmlns:a16="http://schemas.microsoft.com/office/drawing/2014/main" id="{8529B517-5C58-40B9-8A75-976150BE1602}"/>
              </a:ext>
            </a:extLst>
          </p:cNvPr>
          <p:cNvSpPr>
            <a:spLocks noGrp="1"/>
          </p:cNvSpPr>
          <p:nvPr>
            <p:ph type="title"/>
          </p:nvPr>
        </p:nvSpPr>
        <p:spPr>
          <a:xfrm>
            <a:off x="0" y="0"/>
            <a:ext cx="9144000" cy="1066800"/>
          </a:xfrm>
        </p:spPr>
        <p:txBody>
          <a:bodyPr/>
          <a:lstStyle/>
          <a:p>
            <a:r>
              <a:rPr lang="en-US" dirty="0"/>
              <a:t>disclaimer</a:t>
            </a:r>
          </a:p>
        </p:txBody>
      </p:sp>
      <p:sp>
        <p:nvSpPr>
          <p:cNvPr id="4" name="Text Placeholder 3">
            <a:extLst>
              <a:ext uri="{FF2B5EF4-FFF2-40B4-BE49-F238E27FC236}">
                <a16:creationId xmlns:a16="http://schemas.microsoft.com/office/drawing/2014/main" id="{92C8AE0B-82AD-456A-8A9E-CD230702A46C}"/>
              </a:ext>
            </a:extLst>
          </p:cNvPr>
          <p:cNvSpPr>
            <a:spLocks noGrp="1"/>
          </p:cNvSpPr>
          <p:nvPr>
            <p:ph type="body" sz="quarter" idx="13"/>
          </p:nvPr>
        </p:nvSpPr>
        <p:spPr>
          <a:xfrm>
            <a:off x="457200" y="1203926"/>
            <a:ext cx="8229600" cy="4450148"/>
          </a:xfrm>
        </p:spPr>
        <p:txBody>
          <a:bodyPr/>
          <a:lstStyle/>
          <a:p>
            <a:pPr>
              <a:spcBef>
                <a:spcPts val="1800"/>
              </a:spcBef>
              <a:defRPr/>
            </a:pPr>
            <a:r>
              <a:rPr lang="en-US" sz="2400" dirty="0"/>
              <a:t>These materials have been prepared by the attorneys of Feldesman Tucker Leifer Fidell LLP. </a:t>
            </a:r>
            <a:r>
              <a:rPr lang="en-US" sz="2400" b="1" dirty="0"/>
              <a:t>The opinions expressed in these materials are solely their views and not necessarily the views of Feldesman Tucker Leifer Fidell LLP.</a:t>
            </a:r>
          </a:p>
          <a:p>
            <a:pPr>
              <a:spcBef>
                <a:spcPts val="1800"/>
              </a:spcBef>
              <a:defRPr/>
            </a:pPr>
            <a:r>
              <a:rPr lang="en-US" sz="2400" dirty="0"/>
              <a:t>The materials are being issued with the understanding that the authors are not engaged in rendering legal or other professional services. </a:t>
            </a:r>
            <a:r>
              <a:rPr lang="en-US" sz="2400" b="1" dirty="0"/>
              <a:t>If legal assistance or other expert assistance is required, the services of a competent professional with knowledge of your specific circumstances should be sought.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7CA038-D671-44FB-8CD2-C83BE00253B1}"/>
              </a:ext>
            </a:extLst>
          </p:cNvPr>
          <p:cNvSpPr>
            <a:spLocks noGrp="1"/>
          </p:cNvSpPr>
          <p:nvPr>
            <p:ph type="sldNum" sz="quarter" idx="11"/>
          </p:nvPr>
        </p:nvSpPr>
        <p:spPr/>
        <p:txBody>
          <a:bodyPr/>
          <a:lstStyle/>
          <a:p>
            <a:fld id="{D390EEF9-A370-614F-A134-4B9642E26178}" type="slidenum">
              <a:rPr lang="en-US" smtClean="0"/>
              <a:pPr/>
              <a:t>20</a:t>
            </a:fld>
            <a:endParaRPr lang="en-US" dirty="0"/>
          </a:p>
        </p:txBody>
      </p:sp>
      <p:sp>
        <p:nvSpPr>
          <p:cNvPr id="3" name="Title 2">
            <a:extLst>
              <a:ext uri="{FF2B5EF4-FFF2-40B4-BE49-F238E27FC236}">
                <a16:creationId xmlns:a16="http://schemas.microsoft.com/office/drawing/2014/main" id="{0DEFC58B-5D6C-49C5-B44A-AC5598112123}"/>
              </a:ext>
            </a:extLst>
          </p:cNvPr>
          <p:cNvSpPr>
            <a:spLocks noGrp="1"/>
          </p:cNvSpPr>
          <p:nvPr>
            <p:ph type="title"/>
          </p:nvPr>
        </p:nvSpPr>
        <p:spPr/>
        <p:txBody>
          <a:bodyPr/>
          <a:lstStyle/>
          <a:p>
            <a:r>
              <a:rPr lang="en-US" dirty="0"/>
              <a:t>What Physician/Practitioner Attests to in Signing CMS-1500</a:t>
            </a:r>
          </a:p>
        </p:txBody>
      </p:sp>
      <p:pic>
        <p:nvPicPr>
          <p:cNvPr id="5" name="Content Placeholder 4">
            <a:extLst>
              <a:ext uri="{FF2B5EF4-FFF2-40B4-BE49-F238E27FC236}">
                <a16:creationId xmlns:a16="http://schemas.microsoft.com/office/drawing/2014/main" id="{CB4525D9-980C-48FD-A649-8D330FE75F5A}"/>
              </a:ext>
            </a:extLst>
          </p:cNvPr>
          <p:cNvPicPr>
            <a:picLocks noChangeAspect="1"/>
          </p:cNvPicPr>
          <p:nvPr/>
        </p:nvPicPr>
        <p:blipFill>
          <a:blip r:embed="rId2"/>
          <a:stretch>
            <a:fillRect/>
          </a:stretch>
        </p:blipFill>
        <p:spPr>
          <a:xfrm>
            <a:off x="123537" y="1908809"/>
            <a:ext cx="8896926" cy="3040381"/>
          </a:xfrm>
          <a:prstGeom prst="rect">
            <a:avLst/>
          </a:prstGeom>
        </p:spPr>
      </p:pic>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5B6D5C8-6E4C-4B76-B931-15458EB8E5E8}"/>
                  </a:ext>
                </a:extLst>
              </p14:cNvPr>
              <p14:cNvContentPartPr/>
              <p14:nvPr/>
            </p14:nvContentPartPr>
            <p14:xfrm>
              <a:off x="3445939" y="3204512"/>
              <a:ext cx="5193720" cy="183960"/>
            </p14:xfrm>
          </p:contentPart>
        </mc:Choice>
        <mc:Fallback xmlns="">
          <p:pic>
            <p:nvPicPr>
              <p:cNvPr id="4" name="Ink 3">
                <a:extLst>
                  <a:ext uri="{FF2B5EF4-FFF2-40B4-BE49-F238E27FC236}">
                    <a16:creationId xmlns:a16="http://schemas.microsoft.com/office/drawing/2014/main" id="{B5B6D5C8-6E4C-4B76-B931-15458EB8E5E8}"/>
                  </a:ext>
                </a:extLst>
              </p:cNvPr>
              <p:cNvPicPr/>
              <p:nvPr/>
            </p:nvPicPr>
            <p:blipFill>
              <a:blip r:embed="rId4"/>
              <a:stretch>
                <a:fillRect/>
              </a:stretch>
            </p:blipFill>
            <p:spPr>
              <a:xfrm>
                <a:off x="3355939" y="3024872"/>
                <a:ext cx="5373360" cy="5436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C34ABA34-D8EC-4247-BD15-80E9D2324CF5}"/>
                  </a:ext>
                </a:extLst>
              </p14:cNvPr>
              <p14:cNvContentPartPr/>
              <p14:nvPr/>
            </p14:nvContentPartPr>
            <p14:xfrm>
              <a:off x="259579" y="3368672"/>
              <a:ext cx="4484520" cy="203040"/>
            </p14:xfrm>
          </p:contentPart>
        </mc:Choice>
        <mc:Fallback xmlns="">
          <p:pic>
            <p:nvPicPr>
              <p:cNvPr id="6" name="Ink 5">
                <a:extLst>
                  <a:ext uri="{FF2B5EF4-FFF2-40B4-BE49-F238E27FC236}">
                    <a16:creationId xmlns:a16="http://schemas.microsoft.com/office/drawing/2014/main" id="{C34ABA34-D8EC-4247-BD15-80E9D2324CF5}"/>
                  </a:ext>
                </a:extLst>
              </p:cNvPr>
              <p:cNvPicPr/>
              <p:nvPr/>
            </p:nvPicPr>
            <p:blipFill>
              <a:blip r:embed="rId6"/>
              <a:stretch>
                <a:fillRect/>
              </a:stretch>
            </p:blipFill>
            <p:spPr>
              <a:xfrm>
                <a:off x="169579" y="3188672"/>
                <a:ext cx="4664160" cy="562680"/>
              </a:xfrm>
              <a:prstGeom prst="rect">
                <a:avLst/>
              </a:prstGeom>
            </p:spPr>
          </p:pic>
        </mc:Fallback>
      </mc:AlternateContent>
    </p:spTree>
    <p:extLst>
      <p:ext uri="{BB962C8B-B14F-4D97-AF65-F5344CB8AC3E}">
        <p14:creationId xmlns:p14="http://schemas.microsoft.com/office/powerpoint/2010/main" val="3084504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FED4AA-A14A-4EEE-A66B-48081D75E6E9}"/>
              </a:ext>
            </a:extLst>
          </p:cNvPr>
          <p:cNvSpPr>
            <a:spLocks noGrp="1"/>
          </p:cNvSpPr>
          <p:nvPr>
            <p:ph type="sldNum" sz="quarter" idx="11"/>
          </p:nvPr>
        </p:nvSpPr>
        <p:spPr/>
        <p:txBody>
          <a:bodyPr/>
          <a:lstStyle/>
          <a:p>
            <a:fld id="{D390EEF9-A370-614F-A134-4B9642E26178}" type="slidenum">
              <a:rPr lang="en-US" smtClean="0"/>
              <a:pPr/>
              <a:t>21</a:t>
            </a:fld>
            <a:endParaRPr lang="en-US" dirty="0"/>
          </a:p>
        </p:txBody>
      </p:sp>
      <p:sp>
        <p:nvSpPr>
          <p:cNvPr id="3" name="Title 2">
            <a:extLst>
              <a:ext uri="{FF2B5EF4-FFF2-40B4-BE49-F238E27FC236}">
                <a16:creationId xmlns:a16="http://schemas.microsoft.com/office/drawing/2014/main" id="{2A8CD9E9-18E1-4127-80B9-A71EEC7AFDAF}"/>
              </a:ext>
            </a:extLst>
          </p:cNvPr>
          <p:cNvSpPr>
            <a:spLocks noGrp="1"/>
          </p:cNvSpPr>
          <p:nvPr>
            <p:ph type="title"/>
          </p:nvPr>
        </p:nvSpPr>
        <p:spPr>
          <a:xfrm>
            <a:off x="-137272" y="159893"/>
            <a:ext cx="9281272" cy="829120"/>
          </a:xfrm>
        </p:spPr>
        <p:txBody>
          <a:bodyPr/>
          <a:lstStyle/>
          <a:p>
            <a:r>
              <a:rPr lang="en-US" sz="2200" dirty="0"/>
              <a:t>Areas of Noncompliance Identified by HHS Office of Inspector General (OIG) Audits of Medicare Psychotherapy Services 	</a:t>
            </a:r>
          </a:p>
        </p:txBody>
      </p:sp>
      <p:sp>
        <p:nvSpPr>
          <p:cNvPr id="4" name="Text Placeholder 3">
            <a:extLst>
              <a:ext uri="{FF2B5EF4-FFF2-40B4-BE49-F238E27FC236}">
                <a16:creationId xmlns:a16="http://schemas.microsoft.com/office/drawing/2014/main" id="{D89D5421-532C-4204-9D9B-F75222D2FA5E}"/>
              </a:ext>
            </a:extLst>
          </p:cNvPr>
          <p:cNvSpPr>
            <a:spLocks noGrp="1"/>
          </p:cNvSpPr>
          <p:nvPr>
            <p:ph type="body" sz="quarter" idx="13"/>
          </p:nvPr>
        </p:nvSpPr>
        <p:spPr>
          <a:xfrm>
            <a:off x="457200" y="1148420"/>
            <a:ext cx="8229600" cy="4889735"/>
          </a:xfrm>
        </p:spPr>
        <p:txBody>
          <a:bodyPr/>
          <a:lstStyle/>
          <a:p>
            <a:pPr marL="0" marR="0" lvl="3" indent="0">
              <a:lnSpc>
                <a:spcPct val="107000"/>
              </a:lnSpc>
              <a:spcBef>
                <a:spcPts val="0"/>
              </a:spcBef>
              <a:spcAft>
                <a:spcPts val="0"/>
              </a:spcAft>
              <a:buNone/>
            </a:pPr>
            <a:r>
              <a:rPr lang="en-US" sz="2000" dirty="0">
                <a:effectLst/>
              </a:rPr>
              <a:t>In an April 2020 audit of </a:t>
            </a:r>
            <a:r>
              <a:rPr lang="en-US" sz="2000" dirty="0"/>
              <a:t>Medicare Part B payments for psychotherapy services at one clinic, </a:t>
            </a:r>
            <a:r>
              <a:rPr lang="en-US" sz="2000" dirty="0">
                <a:effectLst/>
              </a:rPr>
              <a:t>HHS OIG found (in addition to other concerns) the following types of non-compliance with the “incident-to” billing rules:</a:t>
            </a:r>
          </a:p>
          <a:p>
            <a:pPr marL="628650" marR="0" lvl="3" indent="-342900">
              <a:lnSpc>
                <a:spcPct val="107000"/>
              </a:lnSpc>
              <a:spcBef>
                <a:spcPts val="0"/>
              </a:spcBef>
              <a:spcAft>
                <a:spcPts val="0"/>
              </a:spcAft>
              <a:buFont typeface="Open Sans" panose="020B0606030504020204" pitchFamily="34" charset="0"/>
              <a:buChar char="×"/>
            </a:pPr>
            <a:r>
              <a:rPr lang="en-US" sz="2000" dirty="0">
                <a:effectLst/>
              </a:rPr>
              <a:t>Service on claim was not an integral part of services provided by psychiatrist in the course of diagnosis or treatment of an injury or illness</a:t>
            </a:r>
          </a:p>
          <a:p>
            <a:pPr marL="628650" marR="0" lvl="3" indent="-342900">
              <a:lnSpc>
                <a:spcPct val="107000"/>
              </a:lnSpc>
              <a:spcBef>
                <a:spcPts val="0"/>
              </a:spcBef>
              <a:spcAft>
                <a:spcPts val="0"/>
              </a:spcAft>
              <a:buFont typeface="Open Sans" panose="020B0606030504020204" pitchFamily="34" charset="0"/>
              <a:buChar char="×"/>
            </a:pPr>
            <a:r>
              <a:rPr lang="en-US" sz="2000" dirty="0">
                <a:effectLst/>
              </a:rPr>
              <a:t>Billing provider not present in the office suite where the services were provided</a:t>
            </a:r>
            <a:endParaRPr lang="en-US" dirty="0"/>
          </a:p>
          <a:p>
            <a:pPr marL="628650" marR="0" lvl="3" indent="-342900">
              <a:lnSpc>
                <a:spcPct val="107000"/>
              </a:lnSpc>
              <a:spcBef>
                <a:spcPts val="0"/>
              </a:spcBef>
              <a:spcAft>
                <a:spcPts val="0"/>
              </a:spcAft>
              <a:buFont typeface="Open Sans" panose="020B0606030504020204" pitchFamily="34" charset="0"/>
              <a:buChar char="×"/>
            </a:pPr>
            <a:r>
              <a:rPr lang="en-US" sz="2000" dirty="0">
                <a:effectLst/>
              </a:rPr>
              <a:t>The “incident to” was used to circumvent the requirement for rendering practitioners to enroll with Medicare Part B (</a:t>
            </a:r>
            <a:r>
              <a:rPr lang="en-US" sz="2000" dirty="0"/>
              <a:t>i.e., </a:t>
            </a:r>
            <a:r>
              <a:rPr lang="en-US" sz="2000" dirty="0">
                <a:effectLst/>
              </a:rPr>
              <a:t>the actual rendering practitioner was not enrolled, and therefore was treated as “auxiliary personnel” for purposes of the claim)</a:t>
            </a:r>
          </a:p>
          <a:p>
            <a:pPr marL="0" indent="0">
              <a:buNone/>
            </a:pPr>
            <a:r>
              <a:rPr lang="en-US" sz="2000" dirty="0"/>
              <a:t>HHS OIG, </a:t>
            </a:r>
            <a:r>
              <a:rPr lang="en-US" sz="2000" dirty="0">
                <a:hlinkClick r:id="rId2"/>
              </a:rPr>
              <a:t>Grand Desert Psychiatric Services: Audit of Medicare Payments for Psychotherapy Services</a:t>
            </a:r>
            <a:r>
              <a:rPr lang="en-US" sz="2000" dirty="0"/>
              <a:t> (A-09-19-03018) (April 2020)</a:t>
            </a:r>
          </a:p>
          <a:p>
            <a:endParaRPr lang="en-US" dirty="0"/>
          </a:p>
        </p:txBody>
      </p:sp>
    </p:spTree>
    <p:extLst>
      <p:ext uri="{BB962C8B-B14F-4D97-AF65-F5344CB8AC3E}">
        <p14:creationId xmlns:p14="http://schemas.microsoft.com/office/powerpoint/2010/main" val="3296122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D3D8F0A-5AF2-4B20-957E-B06E3614E5E4}"/>
              </a:ext>
            </a:extLst>
          </p:cNvPr>
          <p:cNvSpPr>
            <a:spLocks noGrp="1"/>
          </p:cNvSpPr>
          <p:nvPr>
            <p:ph type="sldNum" sz="quarter" idx="11"/>
          </p:nvPr>
        </p:nvSpPr>
        <p:spPr/>
        <p:txBody>
          <a:bodyPr/>
          <a:lstStyle/>
          <a:p>
            <a:fld id="{D390EEF9-A370-614F-A134-4B9642E26178}" type="slidenum">
              <a:rPr lang="en-US" smtClean="0"/>
              <a:pPr/>
              <a:t>22</a:t>
            </a:fld>
            <a:endParaRPr lang="en-US" dirty="0"/>
          </a:p>
        </p:txBody>
      </p:sp>
      <p:sp>
        <p:nvSpPr>
          <p:cNvPr id="3" name="Title 2">
            <a:extLst>
              <a:ext uri="{FF2B5EF4-FFF2-40B4-BE49-F238E27FC236}">
                <a16:creationId xmlns:a16="http://schemas.microsoft.com/office/drawing/2014/main" id="{AA510D2D-AB15-4590-88CF-949FD185596D}"/>
              </a:ext>
            </a:extLst>
          </p:cNvPr>
          <p:cNvSpPr>
            <a:spLocks noGrp="1"/>
          </p:cNvSpPr>
          <p:nvPr>
            <p:ph type="title"/>
          </p:nvPr>
        </p:nvSpPr>
        <p:spPr/>
        <p:txBody>
          <a:bodyPr/>
          <a:lstStyle/>
          <a:p>
            <a:r>
              <a:rPr lang="en-US" dirty="0"/>
              <a:t>Example of Non-Compliant “Incident-to” Claim, from HHS/OIG Audit	</a:t>
            </a:r>
          </a:p>
        </p:txBody>
      </p:sp>
      <p:pic>
        <p:nvPicPr>
          <p:cNvPr id="5" name="Content Placeholder 3">
            <a:extLst>
              <a:ext uri="{FF2B5EF4-FFF2-40B4-BE49-F238E27FC236}">
                <a16:creationId xmlns:a16="http://schemas.microsoft.com/office/drawing/2014/main" id="{73994E6F-F907-4689-9814-AEA009AD069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825" y="1882740"/>
            <a:ext cx="8914350" cy="3259703"/>
          </a:xfrm>
          <a:prstGeom prst="rect">
            <a:avLst/>
          </a:prstGeom>
          <a:noFill/>
          <a:ln>
            <a:noFill/>
          </a:ln>
        </p:spPr>
      </p:pic>
    </p:spTree>
    <p:extLst>
      <p:ext uri="{BB962C8B-B14F-4D97-AF65-F5344CB8AC3E}">
        <p14:creationId xmlns:p14="http://schemas.microsoft.com/office/powerpoint/2010/main" val="1037899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61A60C-B55F-4B27-91EF-72CCC2928AC5}"/>
              </a:ext>
            </a:extLst>
          </p:cNvPr>
          <p:cNvSpPr>
            <a:spLocks noGrp="1"/>
          </p:cNvSpPr>
          <p:nvPr>
            <p:ph type="sldNum" sz="quarter" idx="11"/>
          </p:nvPr>
        </p:nvSpPr>
        <p:spPr/>
        <p:txBody>
          <a:bodyPr/>
          <a:lstStyle/>
          <a:p>
            <a:fld id="{D390EEF9-A370-614F-A134-4B9642E26178}" type="slidenum">
              <a:rPr lang="en-US" smtClean="0"/>
              <a:pPr/>
              <a:t>23</a:t>
            </a:fld>
            <a:endParaRPr lang="en-US" dirty="0"/>
          </a:p>
        </p:txBody>
      </p:sp>
      <p:sp>
        <p:nvSpPr>
          <p:cNvPr id="5" name="Picture Placeholder 4">
            <a:extLst>
              <a:ext uri="{FF2B5EF4-FFF2-40B4-BE49-F238E27FC236}">
                <a16:creationId xmlns:a16="http://schemas.microsoft.com/office/drawing/2014/main" id="{2FA82807-5794-403E-B48A-BEAE7394FCCE}"/>
              </a:ext>
            </a:extLst>
          </p:cNvPr>
          <p:cNvSpPr>
            <a:spLocks noGrp="1"/>
          </p:cNvSpPr>
          <p:nvPr>
            <p:ph type="pic" sz="quarter" idx="12"/>
          </p:nvPr>
        </p:nvSpPr>
        <p:spPr/>
      </p:sp>
      <p:sp>
        <p:nvSpPr>
          <p:cNvPr id="6" name="Text Placeholder 5">
            <a:extLst>
              <a:ext uri="{FF2B5EF4-FFF2-40B4-BE49-F238E27FC236}">
                <a16:creationId xmlns:a16="http://schemas.microsoft.com/office/drawing/2014/main" id="{C9904B8C-9A37-412A-BA0D-52F6D4F31E4D}"/>
              </a:ext>
            </a:extLst>
          </p:cNvPr>
          <p:cNvSpPr>
            <a:spLocks noGrp="1"/>
          </p:cNvSpPr>
          <p:nvPr>
            <p:ph type="body" sz="quarter" idx="13"/>
          </p:nvPr>
        </p:nvSpPr>
        <p:spPr/>
        <p:txBody>
          <a:bodyPr/>
          <a:lstStyle/>
          <a:p>
            <a:r>
              <a:rPr lang="en-US" dirty="0"/>
              <a:t>CMS’ Proposal for Behavioral Health “Incident-To” Services </a:t>
            </a:r>
          </a:p>
        </p:txBody>
      </p:sp>
      <p:sp>
        <p:nvSpPr>
          <p:cNvPr id="7" name="Text Placeholder 6">
            <a:extLst>
              <a:ext uri="{FF2B5EF4-FFF2-40B4-BE49-F238E27FC236}">
                <a16:creationId xmlns:a16="http://schemas.microsoft.com/office/drawing/2014/main" id="{14150DC8-B7DA-46F0-BDEC-D343F96D3B66}"/>
              </a:ext>
            </a:extLst>
          </p:cNvPr>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1969934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B45A09-9444-4FDC-B9EC-2B79242D3D88}"/>
              </a:ext>
            </a:extLst>
          </p:cNvPr>
          <p:cNvSpPr>
            <a:spLocks noGrp="1"/>
          </p:cNvSpPr>
          <p:nvPr>
            <p:ph type="sldNum" sz="quarter" idx="11"/>
          </p:nvPr>
        </p:nvSpPr>
        <p:spPr/>
        <p:txBody>
          <a:bodyPr/>
          <a:lstStyle/>
          <a:p>
            <a:fld id="{D390EEF9-A370-614F-A134-4B9642E26178}" type="slidenum">
              <a:rPr lang="en-US" smtClean="0"/>
              <a:pPr/>
              <a:t>24</a:t>
            </a:fld>
            <a:endParaRPr lang="en-US" dirty="0"/>
          </a:p>
        </p:txBody>
      </p:sp>
      <p:sp>
        <p:nvSpPr>
          <p:cNvPr id="3" name="Title 2">
            <a:extLst>
              <a:ext uri="{FF2B5EF4-FFF2-40B4-BE49-F238E27FC236}">
                <a16:creationId xmlns:a16="http://schemas.microsoft.com/office/drawing/2014/main" id="{A05E2225-C6CA-4041-B22E-CF48E717F5EE}"/>
              </a:ext>
            </a:extLst>
          </p:cNvPr>
          <p:cNvSpPr>
            <a:spLocks noGrp="1"/>
          </p:cNvSpPr>
          <p:nvPr>
            <p:ph type="title"/>
          </p:nvPr>
        </p:nvSpPr>
        <p:spPr/>
        <p:txBody>
          <a:bodyPr/>
          <a:lstStyle/>
          <a:p>
            <a:r>
              <a:rPr lang="en-US" dirty="0"/>
              <a:t>CMS CY2023 PFS NPRM Proposal – “Incident to” Services </a:t>
            </a:r>
          </a:p>
        </p:txBody>
      </p:sp>
      <p:pic>
        <p:nvPicPr>
          <p:cNvPr id="5" name="Picture 4">
            <a:extLst>
              <a:ext uri="{FF2B5EF4-FFF2-40B4-BE49-F238E27FC236}">
                <a16:creationId xmlns:a16="http://schemas.microsoft.com/office/drawing/2014/main" id="{7918456C-EE94-4F6F-8111-6271C630928A}"/>
              </a:ext>
            </a:extLst>
          </p:cNvPr>
          <p:cNvPicPr>
            <a:picLocks noChangeAspect="1"/>
          </p:cNvPicPr>
          <p:nvPr/>
        </p:nvPicPr>
        <p:blipFill>
          <a:blip r:embed="rId2"/>
          <a:stretch>
            <a:fillRect/>
          </a:stretch>
        </p:blipFill>
        <p:spPr>
          <a:xfrm>
            <a:off x="2997843" y="1402997"/>
            <a:ext cx="3148314" cy="3790709"/>
          </a:xfrm>
          <a:prstGeom prst="rect">
            <a:avLst/>
          </a:prstGeom>
          <a:effectLst>
            <a:glow rad="127000">
              <a:schemeClr val="accent4"/>
            </a:glow>
            <a:outerShdw blurRad="50800" dist="50800" dir="5400000" algn="ctr" rotWithShape="0">
              <a:schemeClr val="accent2"/>
            </a:outerShdw>
          </a:effectLst>
        </p:spPr>
      </p:pic>
      <p:sp>
        <p:nvSpPr>
          <p:cNvPr id="7" name="TextBox 6">
            <a:extLst>
              <a:ext uri="{FF2B5EF4-FFF2-40B4-BE49-F238E27FC236}">
                <a16:creationId xmlns:a16="http://schemas.microsoft.com/office/drawing/2014/main" id="{20F7B690-D281-4A8A-848B-ADF449AF11D5}"/>
              </a:ext>
            </a:extLst>
          </p:cNvPr>
          <p:cNvSpPr txBox="1"/>
          <p:nvPr/>
        </p:nvSpPr>
        <p:spPr>
          <a:xfrm>
            <a:off x="133070" y="5446510"/>
            <a:ext cx="8877859" cy="707886"/>
          </a:xfrm>
          <a:prstGeom prst="rect">
            <a:avLst/>
          </a:prstGeom>
          <a:noFill/>
        </p:spPr>
        <p:txBody>
          <a:bodyPr wrap="square">
            <a:spAutoFit/>
          </a:bodyPr>
          <a:lstStyle/>
          <a:p>
            <a:r>
              <a:rPr lang="en-US" sz="2000" dirty="0">
                <a:latin typeface="Open Sans" panose="020B0606030504020204" pitchFamily="34" charset="0"/>
                <a:ea typeface="Open Sans" panose="020B0606030504020204" pitchFamily="34" charset="0"/>
                <a:cs typeface="Open Sans" panose="020B0606030504020204" pitchFamily="34" charset="0"/>
              </a:rPr>
              <a:t>CMS, NPRM, CY2023 Physician Fee Schedule, 87 Fed. Reg. 45938 (July 29, 2022)</a:t>
            </a:r>
          </a:p>
        </p:txBody>
      </p:sp>
    </p:spTree>
    <p:extLst>
      <p:ext uri="{BB962C8B-B14F-4D97-AF65-F5344CB8AC3E}">
        <p14:creationId xmlns:p14="http://schemas.microsoft.com/office/powerpoint/2010/main" val="3191229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A7B8BDC-4ABB-4E6A-A864-CCE4E64D3691}"/>
              </a:ext>
            </a:extLst>
          </p:cNvPr>
          <p:cNvSpPr>
            <a:spLocks noGrp="1"/>
          </p:cNvSpPr>
          <p:nvPr>
            <p:ph type="sldNum" sz="quarter" idx="11"/>
          </p:nvPr>
        </p:nvSpPr>
        <p:spPr/>
        <p:txBody>
          <a:bodyPr/>
          <a:lstStyle/>
          <a:p>
            <a:fld id="{D390EEF9-A370-614F-A134-4B9642E26178}" type="slidenum">
              <a:rPr lang="en-US" smtClean="0"/>
              <a:pPr/>
              <a:t>25</a:t>
            </a:fld>
            <a:endParaRPr lang="en-US" dirty="0"/>
          </a:p>
        </p:txBody>
      </p:sp>
      <p:sp>
        <p:nvSpPr>
          <p:cNvPr id="3" name="Title 2">
            <a:extLst>
              <a:ext uri="{FF2B5EF4-FFF2-40B4-BE49-F238E27FC236}">
                <a16:creationId xmlns:a16="http://schemas.microsoft.com/office/drawing/2014/main" id="{326E08D1-5512-4E3B-A139-878CD24088EF}"/>
              </a:ext>
            </a:extLst>
          </p:cNvPr>
          <p:cNvSpPr>
            <a:spLocks noGrp="1"/>
          </p:cNvSpPr>
          <p:nvPr>
            <p:ph type="title"/>
          </p:nvPr>
        </p:nvSpPr>
        <p:spPr/>
        <p:txBody>
          <a:bodyPr/>
          <a:lstStyle/>
          <a:p>
            <a:r>
              <a:rPr lang="en-US" dirty="0"/>
              <a:t>CMS CY2023 PFS NPRM Proposal – “Incident to” Services </a:t>
            </a:r>
          </a:p>
        </p:txBody>
      </p:sp>
      <p:pic>
        <p:nvPicPr>
          <p:cNvPr id="5" name="Picture 4">
            <a:extLst>
              <a:ext uri="{FF2B5EF4-FFF2-40B4-BE49-F238E27FC236}">
                <a16:creationId xmlns:a16="http://schemas.microsoft.com/office/drawing/2014/main" id="{7AC4194E-C648-455A-89DC-85D61562B252}"/>
              </a:ext>
            </a:extLst>
          </p:cNvPr>
          <p:cNvPicPr>
            <a:picLocks noChangeAspect="1"/>
          </p:cNvPicPr>
          <p:nvPr/>
        </p:nvPicPr>
        <p:blipFill>
          <a:blip r:embed="rId2"/>
          <a:stretch>
            <a:fillRect/>
          </a:stretch>
        </p:blipFill>
        <p:spPr>
          <a:xfrm>
            <a:off x="2367814" y="1476000"/>
            <a:ext cx="4408371" cy="3237263"/>
          </a:xfrm>
          <a:prstGeom prst="rect">
            <a:avLst/>
          </a:prstGeom>
          <a:effectLst>
            <a:glow rad="127000">
              <a:schemeClr val="accent4"/>
            </a:glow>
            <a:outerShdw blurRad="50800" dist="50800" dir="5400000" algn="ctr" rotWithShape="0">
              <a:schemeClr val="accent2"/>
            </a:outerShdw>
          </a:effectLst>
        </p:spPr>
      </p:pic>
      <p:sp>
        <p:nvSpPr>
          <p:cNvPr id="7" name="TextBox 6">
            <a:extLst>
              <a:ext uri="{FF2B5EF4-FFF2-40B4-BE49-F238E27FC236}">
                <a16:creationId xmlns:a16="http://schemas.microsoft.com/office/drawing/2014/main" id="{9EF06264-8CF7-4C2E-AD2D-97EDAC141D23}"/>
              </a:ext>
            </a:extLst>
          </p:cNvPr>
          <p:cNvSpPr txBox="1"/>
          <p:nvPr/>
        </p:nvSpPr>
        <p:spPr>
          <a:xfrm>
            <a:off x="457200" y="5382000"/>
            <a:ext cx="8404412" cy="707886"/>
          </a:xfrm>
          <a:prstGeom prst="rect">
            <a:avLst/>
          </a:prstGeom>
          <a:noFill/>
        </p:spPr>
        <p:txBody>
          <a:bodyPr wrap="square">
            <a:spAutoFit/>
          </a:bodyPr>
          <a:lstStyle/>
          <a:p>
            <a:r>
              <a:rPr lang="en-US" sz="2000" dirty="0">
                <a:latin typeface="Open Sans" panose="020B0606030504020204" pitchFamily="34" charset="0"/>
                <a:ea typeface="Open Sans" panose="020B0606030504020204" pitchFamily="34" charset="0"/>
                <a:cs typeface="Open Sans" panose="020B0606030504020204" pitchFamily="34" charset="0"/>
              </a:rPr>
              <a:t>CMS, NPRM, CY2023 Physician Fee Schedule, 87 Fed. Reg. 45938 (July 29, 2022)</a:t>
            </a:r>
          </a:p>
        </p:txBody>
      </p:sp>
    </p:spTree>
    <p:extLst>
      <p:ext uri="{BB962C8B-B14F-4D97-AF65-F5344CB8AC3E}">
        <p14:creationId xmlns:p14="http://schemas.microsoft.com/office/powerpoint/2010/main" val="3142836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730E14-DD78-4CDA-B729-73105154B789}"/>
              </a:ext>
            </a:extLst>
          </p:cNvPr>
          <p:cNvSpPr>
            <a:spLocks noGrp="1"/>
          </p:cNvSpPr>
          <p:nvPr>
            <p:ph type="sldNum" sz="quarter" idx="11"/>
          </p:nvPr>
        </p:nvSpPr>
        <p:spPr/>
        <p:txBody>
          <a:bodyPr/>
          <a:lstStyle/>
          <a:p>
            <a:fld id="{D390EEF9-A370-614F-A134-4B9642E26178}" type="slidenum">
              <a:rPr lang="en-US" smtClean="0"/>
              <a:pPr/>
              <a:t>26</a:t>
            </a:fld>
            <a:endParaRPr lang="en-US" dirty="0"/>
          </a:p>
        </p:txBody>
      </p:sp>
      <p:sp>
        <p:nvSpPr>
          <p:cNvPr id="3" name="Title 2">
            <a:extLst>
              <a:ext uri="{FF2B5EF4-FFF2-40B4-BE49-F238E27FC236}">
                <a16:creationId xmlns:a16="http://schemas.microsoft.com/office/drawing/2014/main" id="{5C7D9950-C7C3-4C6D-985A-F0BBFACBA46F}"/>
              </a:ext>
            </a:extLst>
          </p:cNvPr>
          <p:cNvSpPr>
            <a:spLocks noGrp="1"/>
          </p:cNvSpPr>
          <p:nvPr>
            <p:ph type="title"/>
          </p:nvPr>
        </p:nvSpPr>
        <p:spPr/>
        <p:txBody>
          <a:bodyPr/>
          <a:lstStyle/>
          <a:p>
            <a:r>
              <a:rPr lang="en-US" sz="2800" dirty="0"/>
              <a:t>CMS CY2023 PFS NPRM Proposal – “Incident to” Services </a:t>
            </a:r>
            <a:endParaRPr lang="en-US" dirty="0"/>
          </a:p>
        </p:txBody>
      </p:sp>
      <p:pic>
        <p:nvPicPr>
          <p:cNvPr id="5" name="Picture 4">
            <a:extLst>
              <a:ext uri="{FF2B5EF4-FFF2-40B4-BE49-F238E27FC236}">
                <a16:creationId xmlns:a16="http://schemas.microsoft.com/office/drawing/2014/main" id="{7686E83D-6A5C-45B9-8A49-EF32907CAA0E}"/>
              </a:ext>
            </a:extLst>
          </p:cNvPr>
          <p:cNvPicPr>
            <a:picLocks noChangeAspect="1"/>
          </p:cNvPicPr>
          <p:nvPr/>
        </p:nvPicPr>
        <p:blipFill>
          <a:blip r:embed="rId2"/>
          <a:stretch>
            <a:fillRect/>
          </a:stretch>
        </p:blipFill>
        <p:spPr>
          <a:xfrm>
            <a:off x="1685260" y="1412568"/>
            <a:ext cx="5773479" cy="3306726"/>
          </a:xfrm>
          <a:prstGeom prst="rect">
            <a:avLst/>
          </a:prstGeom>
          <a:effectLst>
            <a:glow rad="127000">
              <a:schemeClr val="accent4"/>
            </a:glow>
            <a:outerShdw blurRad="50800" dist="50800" dir="5400000" algn="ctr" rotWithShape="0">
              <a:schemeClr val="accent2"/>
            </a:outerShdw>
          </a:effectLst>
        </p:spPr>
      </p:pic>
      <p:sp>
        <p:nvSpPr>
          <p:cNvPr id="7" name="TextBox 6">
            <a:extLst>
              <a:ext uri="{FF2B5EF4-FFF2-40B4-BE49-F238E27FC236}">
                <a16:creationId xmlns:a16="http://schemas.microsoft.com/office/drawing/2014/main" id="{CA7EB247-E4F1-4FE5-96C5-064BE457BA43}"/>
              </a:ext>
            </a:extLst>
          </p:cNvPr>
          <p:cNvSpPr txBox="1"/>
          <p:nvPr/>
        </p:nvSpPr>
        <p:spPr>
          <a:xfrm>
            <a:off x="457199" y="5347756"/>
            <a:ext cx="8229600" cy="707886"/>
          </a:xfrm>
          <a:prstGeom prst="rect">
            <a:avLst/>
          </a:prstGeom>
          <a:noFill/>
        </p:spPr>
        <p:txBody>
          <a:bodyPr wrap="square">
            <a:spAutoFit/>
          </a:bodyPr>
          <a:lstStyle/>
          <a:p>
            <a:r>
              <a:rPr lang="en-US" sz="2000" dirty="0">
                <a:latin typeface="Open Sans" panose="020B0606030504020204" pitchFamily="34" charset="0"/>
                <a:ea typeface="Open Sans" panose="020B0606030504020204" pitchFamily="34" charset="0"/>
                <a:cs typeface="Open Sans" panose="020B0606030504020204" pitchFamily="34" charset="0"/>
              </a:rPr>
              <a:t>CMS, NPRM, CY2023 Physician Fee Schedule, 87 Fed. Reg. 45938 (July 29, 2022)</a:t>
            </a:r>
          </a:p>
        </p:txBody>
      </p:sp>
    </p:spTree>
    <p:extLst>
      <p:ext uri="{BB962C8B-B14F-4D97-AF65-F5344CB8AC3E}">
        <p14:creationId xmlns:p14="http://schemas.microsoft.com/office/powerpoint/2010/main" val="69133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859629-3C9E-445D-8951-31E800380D2D}"/>
              </a:ext>
            </a:extLst>
          </p:cNvPr>
          <p:cNvSpPr>
            <a:spLocks noGrp="1"/>
          </p:cNvSpPr>
          <p:nvPr>
            <p:ph type="sldNum" sz="quarter" idx="11"/>
          </p:nvPr>
        </p:nvSpPr>
        <p:spPr/>
        <p:txBody>
          <a:bodyPr/>
          <a:lstStyle/>
          <a:p>
            <a:fld id="{D390EEF9-A370-614F-A134-4B9642E26178}" type="slidenum">
              <a:rPr lang="en-US" smtClean="0"/>
              <a:pPr/>
              <a:t>27</a:t>
            </a:fld>
            <a:endParaRPr lang="en-US" dirty="0"/>
          </a:p>
        </p:txBody>
      </p:sp>
      <p:sp>
        <p:nvSpPr>
          <p:cNvPr id="3" name="Title 2">
            <a:extLst>
              <a:ext uri="{FF2B5EF4-FFF2-40B4-BE49-F238E27FC236}">
                <a16:creationId xmlns:a16="http://schemas.microsoft.com/office/drawing/2014/main" id="{403E4997-EADC-4720-9746-6BAC23C5109D}"/>
              </a:ext>
            </a:extLst>
          </p:cNvPr>
          <p:cNvSpPr>
            <a:spLocks noGrp="1"/>
          </p:cNvSpPr>
          <p:nvPr>
            <p:ph type="title"/>
          </p:nvPr>
        </p:nvSpPr>
        <p:spPr/>
        <p:txBody>
          <a:bodyPr/>
          <a:lstStyle/>
          <a:p>
            <a:r>
              <a:rPr lang="en-US" dirty="0"/>
              <a:t>CMS CY2023 PFS NPRM Proposal – “Incident to” Services </a:t>
            </a:r>
          </a:p>
        </p:txBody>
      </p:sp>
      <p:pic>
        <p:nvPicPr>
          <p:cNvPr id="5" name="Content Placeholder 4">
            <a:extLst>
              <a:ext uri="{FF2B5EF4-FFF2-40B4-BE49-F238E27FC236}">
                <a16:creationId xmlns:a16="http://schemas.microsoft.com/office/drawing/2014/main" id="{E36BBB34-D4AE-424D-B7A2-070BAF57DBD4}"/>
              </a:ext>
            </a:extLst>
          </p:cNvPr>
          <p:cNvPicPr>
            <a:picLocks noChangeAspect="1"/>
          </p:cNvPicPr>
          <p:nvPr/>
        </p:nvPicPr>
        <p:blipFill>
          <a:blip r:embed="rId2"/>
          <a:stretch>
            <a:fillRect/>
          </a:stretch>
        </p:blipFill>
        <p:spPr>
          <a:xfrm>
            <a:off x="2377440" y="1792705"/>
            <a:ext cx="4389120" cy="3272589"/>
          </a:xfrm>
          <a:prstGeom prst="rect">
            <a:avLst/>
          </a:prstGeom>
          <a:effectLst>
            <a:glow rad="127000">
              <a:schemeClr val="accent4"/>
            </a:glow>
            <a:outerShdw blurRad="50800" dist="50800" dir="5400000" algn="ctr" rotWithShape="0">
              <a:schemeClr val="accent2"/>
            </a:outerShdw>
          </a:effectLst>
        </p:spPr>
      </p:pic>
    </p:spTree>
    <p:extLst>
      <p:ext uri="{BB962C8B-B14F-4D97-AF65-F5344CB8AC3E}">
        <p14:creationId xmlns:p14="http://schemas.microsoft.com/office/powerpoint/2010/main" val="3258466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A9237A-BAB5-4C32-B392-B6DEB06296AB}"/>
              </a:ext>
            </a:extLst>
          </p:cNvPr>
          <p:cNvSpPr>
            <a:spLocks noGrp="1"/>
          </p:cNvSpPr>
          <p:nvPr>
            <p:ph type="sldNum" sz="quarter" idx="11"/>
          </p:nvPr>
        </p:nvSpPr>
        <p:spPr/>
        <p:txBody>
          <a:bodyPr/>
          <a:lstStyle/>
          <a:p>
            <a:fld id="{D390EEF9-A370-614F-A134-4B9642E26178}" type="slidenum">
              <a:rPr lang="en-US" smtClean="0"/>
              <a:pPr/>
              <a:t>28</a:t>
            </a:fld>
            <a:endParaRPr lang="en-US" dirty="0"/>
          </a:p>
        </p:txBody>
      </p:sp>
      <p:sp>
        <p:nvSpPr>
          <p:cNvPr id="3" name="Title 2">
            <a:extLst>
              <a:ext uri="{FF2B5EF4-FFF2-40B4-BE49-F238E27FC236}">
                <a16:creationId xmlns:a16="http://schemas.microsoft.com/office/drawing/2014/main" id="{12689F74-0701-482A-96AA-A68FEF9D4D32}"/>
              </a:ext>
            </a:extLst>
          </p:cNvPr>
          <p:cNvSpPr>
            <a:spLocks noGrp="1"/>
          </p:cNvSpPr>
          <p:nvPr>
            <p:ph type="title"/>
          </p:nvPr>
        </p:nvSpPr>
        <p:spPr/>
        <p:txBody>
          <a:bodyPr/>
          <a:lstStyle/>
          <a:p>
            <a:r>
              <a:rPr lang="en-US" dirty="0"/>
              <a:t>CMS CY2023 PFS NPRM Proposal – “Incident to” Services </a:t>
            </a:r>
          </a:p>
        </p:txBody>
      </p:sp>
      <p:pic>
        <p:nvPicPr>
          <p:cNvPr id="5" name="Content Placeholder 4">
            <a:extLst>
              <a:ext uri="{FF2B5EF4-FFF2-40B4-BE49-F238E27FC236}">
                <a16:creationId xmlns:a16="http://schemas.microsoft.com/office/drawing/2014/main" id="{505B8E8C-F9D6-461C-A356-9B831CE68E92}"/>
              </a:ext>
            </a:extLst>
          </p:cNvPr>
          <p:cNvPicPr>
            <a:picLocks noChangeAspect="1"/>
          </p:cNvPicPr>
          <p:nvPr/>
        </p:nvPicPr>
        <p:blipFill>
          <a:blip r:embed="rId3"/>
          <a:stretch>
            <a:fillRect/>
          </a:stretch>
        </p:blipFill>
        <p:spPr>
          <a:xfrm>
            <a:off x="2557462" y="1557465"/>
            <a:ext cx="4029075" cy="814674"/>
          </a:xfrm>
          <a:prstGeom prst="rect">
            <a:avLst/>
          </a:prstGeom>
        </p:spPr>
      </p:pic>
      <p:pic>
        <p:nvPicPr>
          <p:cNvPr id="6" name="Picture 5">
            <a:extLst>
              <a:ext uri="{FF2B5EF4-FFF2-40B4-BE49-F238E27FC236}">
                <a16:creationId xmlns:a16="http://schemas.microsoft.com/office/drawing/2014/main" id="{A748B739-FC01-40B8-A711-D0946382E20B}"/>
              </a:ext>
            </a:extLst>
          </p:cNvPr>
          <p:cNvPicPr>
            <a:picLocks noChangeAspect="1"/>
          </p:cNvPicPr>
          <p:nvPr/>
        </p:nvPicPr>
        <p:blipFill>
          <a:blip r:embed="rId4"/>
          <a:stretch>
            <a:fillRect/>
          </a:stretch>
        </p:blipFill>
        <p:spPr>
          <a:xfrm>
            <a:off x="2557463" y="2300574"/>
            <a:ext cx="4029074" cy="2414301"/>
          </a:xfrm>
          <a:prstGeom prst="rect">
            <a:avLst/>
          </a:prstGeom>
        </p:spPr>
      </p:pic>
      <p:sp>
        <p:nvSpPr>
          <p:cNvPr id="8" name="TextBox 7">
            <a:extLst>
              <a:ext uri="{FF2B5EF4-FFF2-40B4-BE49-F238E27FC236}">
                <a16:creationId xmlns:a16="http://schemas.microsoft.com/office/drawing/2014/main" id="{E3E78EE3-A8FA-4A77-8806-D5AC750D4D28}"/>
              </a:ext>
            </a:extLst>
          </p:cNvPr>
          <p:cNvSpPr txBox="1"/>
          <p:nvPr/>
        </p:nvSpPr>
        <p:spPr>
          <a:xfrm>
            <a:off x="457200" y="5104041"/>
            <a:ext cx="8229600" cy="707886"/>
          </a:xfrm>
          <a:prstGeom prst="rect">
            <a:avLst/>
          </a:prstGeom>
          <a:noFill/>
        </p:spPr>
        <p:txBody>
          <a:bodyPr wrap="square">
            <a:spAutoFit/>
          </a:bodyPr>
          <a:lstStyle/>
          <a:p>
            <a:r>
              <a:rPr lang="en-US" sz="2000" dirty="0">
                <a:latin typeface="Open Sans" panose="020B0606030504020204" pitchFamily="34" charset="0"/>
                <a:ea typeface="Open Sans" panose="020B0606030504020204" pitchFamily="34" charset="0"/>
                <a:cs typeface="Open Sans" panose="020B0606030504020204" pitchFamily="34" charset="0"/>
              </a:rPr>
              <a:t>CMS, NPRM, CY2023 Physician Fee Schedule, 87 Fed. Reg. 45938 (July 29, 2022)</a:t>
            </a:r>
          </a:p>
        </p:txBody>
      </p:sp>
    </p:spTree>
    <p:extLst>
      <p:ext uri="{BB962C8B-B14F-4D97-AF65-F5344CB8AC3E}">
        <p14:creationId xmlns:p14="http://schemas.microsoft.com/office/powerpoint/2010/main" val="4220559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7A316F-F8A1-421C-A3EB-39108D69430A}"/>
              </a:ext>
            </a:extLst>
          </p:cNvPr>
          <p:cNvSpPr>
            <a:spLocks noGrp="1"/>
          </p:cNvSpPr>
          <p:nvPr>
            <p:ph type="sldNum" sz="quarter" idx="11"/>
          </p:nvPr>
        </p:nvSpPr>
        <p:spPr/>
        <p:txBody>
          <a:bodyPr/>
          <a:lstStyle/>
          <a:p>
            <a:fld id="{D390EEF9-A370-614F-A134-4B9642E26178}" type="slidenum">
              <a:rPr lang="en-US" smtClean="0"/>
              <a:pPr/>
              <a:t>29</a:t>
            </a:fld>
            <a:endParaRPr lang="en-US" dirty="0"/>
          </a:p>
        </p:txBody>
      </p:sp>
      <p:sp>
        <p:nvSpPr>
          <p:cNvPr id="3" name="Title 2">
            <a:extLst>
              <a:ext uri="{FF2B5EF4-FFF2-40B4-BE49-F238E27FC236}">
                <a16:creationId xmlns:a16="http://schemas.microsoft.com/office/drawing/2014/main" id="{65C20A69-62AF-4A5A-8D1D-6F9030652C5B}"/>
              </a:ext>
            </a:extLst>
          </p:cNvPr>
          <p:cNvSpPr>
            <a:spLocks noGrp="1"/>
          </p:cNvSpPr>
          <p:nvPr>
            <p:ph type="title"/>
          </p:nvPr>
        </p:nvSpPr>
        <p:spPr>
          <a:xfrm>
            <a:off x="457200" y="159893"/>
            <a:ext cx="8229600" cy="829120"/>
          </a:xfrm>
        </p:spPr>
        <p:txBody>
          <a:bodyPr/>
          <a:lstStyle/>
          <a:p>
            <a:r>
              <a:rPr lang="en-US" sz="2200" dirty="0"/>
              <a:t>CMS CY2023 PFS NPRM Proposal on “Incident to” Services – Opportunities, Unanswered Questions</a:t>
            </a:r>
          </a:p>
        </p:txBody>
      </p:sp>
      <p:sp>
        <p:nvSpPr>
          <p:cNvPr id="4" name="Text Placeholder 3">
            <a:extLst>
              <a:ext uri="{FF2B5EF4-FFF2-40B4-BE49-F238E27FC236}">
                <a16:creationId xmlns:a16="http://schemas.microsoft.com/office/drawing/2014/main" id="{B662B1C1-08A7-4180-82EA-53ADDC936C1F}"/>
              </a:ext>
            </a:extLst>
          </p:cNvPr>
          <p:cNvSpPr>
            <a:spLocks noGrp="1"/>
          </p:cNvSpPr>
          <p:nvPr>
            <p:ph type="body" sz="quarter" idx="13"/>
          </p:nvPr>
        </p:nvSpPr>
        <p:spPr>
          <a:xfrm>
            <a:off x="457200" y="1099800"/>
            <a:ext cx="8229600" cy="4889735"/>
          </a:xfrm>
        </p:spPr>
        <p:txBody>
          <a:bodyPr/>
          <a:lstStyle/>
          <a:p>
            <a:pPr marL="342900" indent="-342900">
              <a:buFont typeface="Arial" panose="020B0604020202020204" pitchFamily="34" charset="0"/>
              <a:buChar char="•"/>
            </a:pPr>
            <a:r>
              <a:rPr lang="en-US" sz="1900" dirty="0"/>
              <a:t>An MD, NP, PA, or clinical psychologist at one location of a multi-site clinic could generally supervise services rendered by LPCs or LMFTs as “auxiliary personnel” at other sites, and the clinic could bill Medicare Part B for the practitioner’s services (provided all other “incident to” requirements are met)</a:t>
            </a:r>
          </a:p>
          <a:p>
            <a:pPr marL="342900" indent="-342900">
              <a:buFont typeface="Arial" panose="020B0604020202020204" pitchFamily="34" charset="0"/>
              <a:buChar char="•"/>
            </a:pPr>
            <a:r>
              <a:rPr lang="en-US" sz="1900" dirty="0"/>
              <a:t>Nonetheless, various issues, which will inform the array of opportunities available to providers because of the change, are not addressed in the proposal (or otherwise in guidance)</a:t>
            </a:r>
          </a:p>
          <a:p>
            <a:pPr marL="1028700" lvl="1" indent="-342900"/>
            <a:r>
              <a:rPr lang="en-US" sz="1900" dirty="0"/>
              <a:t>How will CMS define the scope of Medicare Part B “behavioral health services” for purposes of this change in the regulations?</a:t>
            </a:r>
          </a:p>
          <a:p>
            <a:pPr marL="1028700" lvl="1" indent="-342900"/>
            <a:r>
              <a:rPr lang="en-US" sz="1900" dirty="0"/>
              <a:t>May clinicians in the course of seeking full licensure (e.g., </a:t>
            </a:r>
            <a:r>
              <a:rPr lang="en-US" sz="1900" i="1" dirty="0"/>
              <a:t>associate</a:t>
            </a:r>
            <a:r>
              <a:rPr lang="en-US" sz="1900" dirty="0"/>
              <a:t> social workers, professional counselors, marriage and family therapists) serve as auxiliary personnel for purposes of “incident to” billing?</a:t>
            </a:r>
          </a:p>
          <a:p>
            <a:pPr marL="346075" indent="-346075"/>
            <a:r>
              <a:rPr lang="en-US" sz="1800" dirty="0">
                <a:solidFill>
                  <a:schemeClr val="accent1"/>
                </a:solidFill>
              </a:rPr>
              <a:t>“Gray areas” represent an opportunity in commenting on the NPRM</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0834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D854A7D4-56D3-4672-BDC2-5B8D65353CE4}"/>
              </a:ext>
            </a:extLst>
          </p:cNvPr>
          <p:cNvSpPr>
            <a:spLocks noGrp="1"/>
          </p:cNvSpPr>
          <p:nvPr>
            <p:ph type="sldNum" sz="quarter" idx="11"/>
          </p:nvPr>
        </p:nvSpPr>
        <p:spPr/>
        <p:txBody>
          <a:bodyPr/>
          <a:lstStyle/>
          <a:p>
            <a:pPr defTabSz="457200" fontAlgn="base">
              <a:spcBef>
                <a:spcPct val="0"/>
              </a:spcBef>
              <a:spcAft>
                <a:spcPct val="0"/>
              </a:spcAft>
            </a:pPr>
            <a:fld id="{D390EEF9-A370-614F-A134-4B9642E26178}" type="slidenum">
              <a:rPr lang="en-US"/>
              <a:pPr defTabSz="457200" fontAlgn="base">
                <a:spcBef>
                  <a:spcPct val="0"/>
                </a:spcBef>
                <a:spcAft>
                  <a:spcPct val="0"/>
                </a:spcAft>
              </a:pPr>
              <a:t>3</a:t>
            </a:fld>
            <a:endParaRPr lang="en-US" dirty="0"/>
          </a:p>
        </p:txBody>
      </p:sp>
      <p:sp>
        <p:nvSpPr>
          <p:cNvPr id="3" name="Title 2">
            <a:extLst>
              <a:ext uri="{FF2B5EF4-FFF2-40B4-BE49-F238E27FC236}">
                <a16:creationId xmlns:a16="http://schemas.microsoft.com/office/drawing/2014/main" id="{E4AECF91-7991-4C9B-B4FA-9C8F808025F4}"/>
              </a:ext>
            </a:extLst>
          </p:cNvPr>
          <p:cNvSpPr>
            <a:spLocks noGrp="1"/>
          </p:cNvSpPr>
          <p:nvPr>
            <p:ph type="title"/>
          </p:nvPr>
        </p:nvSpPr>
        <p:spPr>
          <a:xfrm>
            <a:off x="0" y="0"/>
            <a:ext cx="9144000" cy="1045029"/>
          </a:xfrm>
        </p:spPr>
        <p:txBody>
          <a:bodyPr/>
          <a:lstStyle/>
          <a:p>
            <a:r>
              <a:rPr lang="en-US" dirty="0"/>
              <a:t>COPYRIGHT NOTICE OF ORIGINAL MATERIALS</a:t>
            </a:r>
          </a:p>
        </p:txBody>
      </p:sp>
      <p:sp>
        <p:nvSpPr>
          <p:cNvPr id="4" name="Text Placeholder 3">
            <a:extLst>
              <a:ext uri="{FF2B5EF4-FFF2-40B4-BE49-F238E27FC236}">
                <a16:creationId xmlns:a16="http://schemas.microsoft.com/office/drawing/2014/main" id="{5B3D22CA-6071-4D6E-91BD-BFBDB215AED3}"/>
              </a:ext>
            </a:extLst>
          </p:cNvPr>
          <p:cNvSpPr>
            <a:spLocks noGrp="1"/>
          </p:cNvSpPr>
          <p:nvPr>
            <p:ph type="body" sz="quarter" idx="13"/>
          </p:nvPr>
        </p:nvSpPr>
        <p:spPr>
          <a:xfrm>
            <a:off x="457200" y="1338116"/>
            <a:ext cx="8229600" cy="4565151"/>
          </a:xfrm>
        </p:spPr>
        <p:txBody>
          <a:bodyPr>
            <a:normAutofit lnSpcReduction="10000"/>
          </a:bodyPr>
          <a:lstStyle/>
          <a:p>
            <a:pPr marL="342900" indent="-342900">
              <a:lnSpc>
                <a:spcPct val="110000"/>
              </a:lnSpc>
              <a:spcBef>
                <a:spcPts val="1800"/>
              </a:spcBef>
              <a:buFont typeface="Arial" panose="020B0604020202020204" pitchFamily="34" charset="0"/>
              <a:buChar char="•"/>
            </a:pPr>
            <a:r>
              <a:rPr lang="en-US" sz="1600" dirty="0"/>
              <a:t>These slides are being made available to you and your organization as a participant of an FTLF training program. You are ONLY permitted to duplicate, reproduce and/or distribute these materials </a:t>
            </a:r>
            <a:r>
              <a:rPr lang="en-US" sz="1600" u="sng" dirty="0"/>
              <a:t>within</a:t>
            </a:r>
            <a:r>
              <a:rPr lang="en-US" sz="1600" dirty="0"/>
              <a:t> your organization. </a:t>
            </a:r>
          </a:p>
          <a:p>
            <a:pPr marL="342900" indent="-342900">
              <a:lnSpc>
                <a:spcPct val="110000"/>
              </a:lnSpc>
              <a:spcBef>
                <a:spcPts val="1800"/>
              </a:spcBef>
              <a:buFont typeface="Arial" panose="020B0604020202020204" pitchFamily="34" charset="0"/>
              <a:buChar char="•"/>
            </a:pPr>
            <a:r>
              <a:rPr lang="en-US" sz="1600" dirty="0"/>
              <a:t>Note: a membership organization may </a:t>
            </a:r>
            <a:r>
              <a:rPr lang="en-US" sz="1600" u="sng" dirty="0"/>
              <a:t>not</a:t>
            </a:r>
            <a:r>
              <a:rPr lang="en-US" sz="1600" dirty="0"/>
              <a:t> consider its members to be “within the organization” for purposes of sharing materials. </a:t>
            </a:r>
          </a:p>
          <a:p>
            <a:pPr marL="342900" indent="-342900">
              <a:lnSpc>
                <a:spcPct val="110000"/>
              </a:lnSpc>
              <a:spcBef>
                <a:spcPts val="1800"/>
              </a:spcBef>
              <a:buFont typeface="Arial" panose="020B0604020202020204" pitchFamily="34" charset="0"/>
              <a:buChar char="•"/>
            </a:pPr>
            <a:r>
              <a:rPr lang="en-US" sz="1600" b="1" dirty="0"/>
              <a:t>These slides may not be otherwise photocopied, reproduced, duplicated, and/or distributed outside your organization and/or posted on a website without prior written permission from the authors.  </a:t>
            </a:r>
          </a:p>
          <a:p>
            <a:pPr marL="342900" indent="-342900">
              <a:lnSpc>
                <a:spcPct val="110000"/>
              </a:lnSpc>
              <a:spcBef>
                <a:spcPts val="1800"/>
              </a:spcBef>
              <a:buFont typeface="Arial" panose="020B0604020202020204" pitchFamily="34" charset="0"/>
              <a:buChar char="•"/>
            </a:pPr>
            <a:r>
              <a:rPr lang="en-US" sz="1600" u="sng" dirty="0"/>
              <a:t>Any other use or disclosure is a violation of federal copyright law and is punishable by the imposition of substantial fines</a:t>
            </a:r>
            <a:r>
              <a:rPr lang="en-US" sz="1600" dirty="0"/>
              <a:t>. </a:t>
            </a:r>
          </a:p>
          <a:p>
            <a:pPr marL="342900" indent="-342900">
              <a:lnSpc>
                <a:spcPct val="110000"/>
              </a:lnSpc>
              <a:spcBef>
                <a:spcPts val="1800"/>
              </a:spcBef>
              <a:buFont typeface="Arial" panose="020B0604020202020204" pitchFamily="34" charset="0"/>
              <a:buChar char="•"/>
            </a:pPr>
            <a:r>
              <a:rPr lang="en-US" sz="1600" dirty="0"/>
              <a:t>Copyright is claimed in all original material, including but not limited to these slides and other resources or handouts provided in connection to this training, exclusive of any materials from federal laws and regulations and any documents published by the federal government.</a:t>
            </a:r>
          </a:p>
        </p:txBody>
      </p:sp>
    </p:spTree>
    <p:extLst>
      <p:ext uri="{BB962C8B-B14F-4D97-AF65-F5344CB8AC3E}">
        <p14:creationId xmlns:p14="http://schemas.microsoft.com/office/powerpoint/2010/main" val="738594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AB0B149-59D5-404E-A56E-F7DAE2750945}"/>
              </a:ext>
            </a:extLst>
          </p:cNvPr>
          <p:cNvSpPr>
            <a:spLocks noGrp="1"/>
          </p:cNvSpPr>
          <p:nvPr>
            <p:ph type="sldNum" sz="quarter" idx="11"/>
          </p:nvPr>
        </p:nvSpPr>
        <p:spPr/>
        <p:txBody>
          <a:bodyPr/>
          <a:lstStyle/>
          <a:p>
            <a:fld id="{D390EEF9-A370-614F-A134-4B9642E26178}" type="slidenum">
              <a:rPr lang="en-US" smtClean="0"/>
              <a:pPr/>
              <a:t>30</a:t>
            </a:fld>
            <a:endParaRPr lang="en-US" dirty="0"/>
          </a:p>
        </p:txBody>
      </p:sp>
      <p:sp>
        <p:nvSpPr>
          <p:cNvPr id="5" name="Picture Placeholder 4">
            <a:extLst>
              <a:ext uri="{FF2B5EF4-FFF2-40B4-BE49-F238E27FC236}">
                <a16:creationId xmlns:a16="http://schemas.microsoft.com/office/drawing/2014/main" id="{CAE46287-A4FD-4CD1-A791-E7D314465D1F}"/>
              </a:ext>
            </a:extLst>
          </p:cNvPr>
          <p:cNvSpPr>
            <a:spLocks noGrp="1"/>
          </p:cNvSpPr>
          <p:nvPr>
            <p:ph type="pic" sz="quarter" idx="12"/>
          </p:nvPr>
        </p:nvSpPr>
        <p:spPr/>
      </p:sp>
      <p:sp>
        <p:nvSpPr>
          <p:cNvPr id="6" name="Text Placeholder 5">
            <a:extLst>
              <a:ext uri="{FF2B5EF4-FFF2-40B4-BE49-F238E27FC236}">
                <a16:creationId xmlns:a16="http://schemas.microsoft.com/office/drawing/2014/main" id="{636FE38E-DC7A-4600-93A8-937CDC4FBED9}"/>
              </a:ext>
            </a:extLst>
          </p:cNvPr>
          <p:cNvSpPr>
            <a:spLocks noGrp="1"/>
          </p:cNvSpPr>
          <p:nvPr>
            <p:ph type="body" sz="quarter" idx="13"/>
          </p:nvPr>
        </p:nvSpPr>
        <p:spPr/>
        <p:txBody>
          <a:bodyPr/>
          <a:lstStyle/>
          <a:p>
            <a:r>
              <a:rPr lang="en-US" dirty="0"/>
              <a:t>Billing and Payment Issues Involving Dual Eligible Beneficiaries</a:t>
            </a:r>
          </a:p>
        </p:txBody>
      </p:sp>
      <p:sp>
        <p:nvSpPr>
          <p:cNvPr id="7" name="Text Placeholder 6">
            <a:extLst>
              <a:ext uri="{FF2B5EF4-FFF2-40B4-BE49-F238E27FC236}">
                <a16:creationId xmlns:a16="http://schemas.microsoft.com/office/drawing/2014/main" id="{D7273FBA-99D5-4EAD-AD4E-E98ED1AF5852}"/>
              </a:ext>
            </a:extLst>
          </p:cNvPr>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2931944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DF6818-B9DE-400D-B954-CF4397C5EBD0}"/>
              </a:ext>
            </a:extLst>
          </p:cNvPr>
          <p:cNvSpPr>
            <a:spLocks noGrp="1"/>
          </p:cNvSpPr>
          <p:nvPr>
            <p:ph type="sldNum" sz="quarter" idx="11"/>
          </p:nvPr>
        </p:nvSpPr>
        <p:spPr/>
        <p:txBody>
          <a:bodyPr/>
          <a:lstStyle/>
          <a:p>
            <a:fld id="{D390EEF9-A370-614F-A134-4B9642E26178}" type="slidenum">
              <a:rPr lang="en-US" smtClean="0"/>
              <a:pPr/>
              <a:t>31</a:t>
            </a:fld>
            <a:endParaRPr lang="en-US" dirty="0"/>
          </a:p>
        </p:txBody>
      </p:sp>
      <p:sp>
        <p:nvSpPr>
          <p:cNvPr id="3" name="Title 2">
            <a:extLst>
              <a:ext uri="{FF2B5EF4-FFF2-40B4-BE49-F238E27FC236}">
                <a16:creationId xmlns:a16="http://schemas.microsoft.com/office/drawing/2014/main" id="{32D5C055-57A4-461B-90AA-21199D9C426C}"/>
              </a:ext>
            </a:extLst>
          </p:cNvPr>
          <p:cNvSpPr>
            <a:spLocks noGrp="1"/>
          </p:cNvSpPr>
          <p:nvPr>
            <p:ph type="title"/>
          </p:nvPr>
        </p:nvSpPr>
        <p:spPr/>
        <p:txBody>
          <a:bodyPr/>
          <a:lstStyle/>
          <a:p>
            <a:r>
              <a:rPr lang="en-US" dirty="0"/>
              <a:t>Medicare as Primary Payor</a:t>
            </a:r>
          </a:p>
        </p:txBody>
      </p:sp>
      <p:sp>
        <p:nvSpPr>
          <p:cNvPr id="4" name="Text Placeholder 3">
            <a:extLst>
              <a:ext uri="{FF2B5EF4-FFF2-40B4-BE49-F238E27FC236}">
                <a16:creationId xmlns:a16="http://schemas.microsoft.com/office/drawing/2014/main" id="{8E0CA7D5-5E20-4C8B-97AA-F2F5242A095F}"/>
              </a:ext>
            </a:extLst>
          </p:cNvPr>
          <p:cNvSpPr>
            <a:spLocks noGrp="1"/>
          </p:cNvSpPr>
          <p:nvPr>
            <p:ph type="body" sz="quarter" idx="13"/>
          </p:nvPr>
        </p:nvSpPr>
        <p:spPr/>
        <p:txBody>
          <a:bodyPr/>
          <a:lstStyle/>
          <a:p>
            <a:pPr marL="457200" indent="-457200">
              <a:spcBef>
                <a:spcPts val="1200"/>
              </a:spcBef>
              <a:spcAft>
                <a:spcPct val="0"/>
              </a:spcAft>
              <a:buFont typeface="Arial" panose="020B0604020202020204" pitchFamily="34" charset="0"/>
              <a:buChar char="•"/>
            </a:pPr>
            <a:r>
              <a:rPr lang="en-US" sz="2600" dirty="0"/>
              <a:t>For services provided to dual eligible beneficiaries, Medicare is the primary payor</a:t>
            </a:r>
          </a:p>
          <a:p>
            <a:pPr marL="457200" indent="-457200">
              <a:spcBef>
                <a:spcPts val="1200"/>
              </a:spcBef>
              <a:spcAft>
                <a:spcPct val="0"/>
              </a:spcAft>
              <a:buFont typeface="Arial" panose="020B0604020202020204" pitchFamily="34" charset="0"/>
              <a:buChar char="•"/>
            </a:pPr>
            <a:r>
              <a:rPr lang="en-US" sz="2600" dirty="0"/>
              <a:t>Medicaid is the payor of last resort, so Medicare must pay first, followed by any private insurance</a:t>
            </a:r>
          </a:p>
          <a:p>
            <a:pPr marL="457200" indent="-457200">
              <a:spcBef>
                <a:spcPts val="1200"/>
              </a:spcBef>
              <a:spcAft>
                <a:spcPct val="0"/>
              </a:spcAft>
              <a:buFont typeface="Arial" panose="020B0604020202020204" pitchFamily="34" charset="0"/>
              <a:buChar char="•"/>
            </a:pPr>
            <a:r>
              <a:rPr lang="en-US" sz="2600" dirty="0"/>
              <a:t>Exceptions to the basic rule are found in the Medicare Secondary Payer (“MSP”) rules found in Section 1862(b) of the Social Security Act</a:t>
            </a:r>
          </a:p>
          <a:p>
            <a:endParaRPr lang="en-US" dirty="0"/>
          </a:p>
        </p:txBody>
      </p:sp>
    </p:spTree>
    <p:extLst>
      <p:ext uri="{BB962C8B-B14F-4D97-AF65-F5344CB8AC3E}">
        <p14:creationId xmlns:p14="http://schemas.microsoft.com/office/powerpoint/2010/main" val="9187897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DB2707-AE27-4C60-B3FF-9D3106A31F5B}"/>
              </a:ext>
            </a:extLst>
          </p:cNvPr>
          <p:cNvSpPr>
            <a:spLocks noGrp="1"/>
          </p:cNvSpPr>
          <p:nvPr>
            <p:ph type="sldNum" sz="quarter" idx="11"/>
          </p:nvPr>
        </p:nvSpPr>
        <p:spPr/>
        <p:txBody>
          <a:bodyPr/>
          <a:lstStyle/>
          <a:p>
            <a:fld id="{D390EEF9-A370-614F-A134-4B9642E26178}" type="slidenum">
              <a:rPr lang="en-US" smtClean="0"/>
              <a:pPr/>
              <a:t>32</a:t>
            </a:fld>
            <a:endParaRPr lang="en-US" dirty="0"/>
          </a:p>
        </p:txBody>
      </p:sp>
      <p:sp>
        <p:nvSpPr>
          <p:cNvPr id="3" name="Title 2">
            <a:extLst>
              <a:ext uri="{FF2B5EF4-FFF2-40B4-BE49-F238E27FC236}">
                <a16:creationId xmlns:a16="http://schemas.microsoft.com/office/drawing/2014/main" id="{959905FE-256C-4B8A-BA4B-954C9E4B2D2A}"/>
              </a:ext>
            </a:extLst>
          </p:cNvPr>
          <p:cNvSpPr>
            <a:spLocks noGrp="1"/>
          </p:cNvSpPr>
          <p:nvPr>
            <p:ph type="title"/>
          </p:nvPr>
        </p:nvSpPr>
        <p:spPr/>
        <p:txBody>
          <a:bodyPr/>
          <a:lstStyle/>
          <a:p>
            <a:r>
              <a:rPr lang="en-US" cap="none" dirty="0"/>
              <a:t>MEDICAID’S DUAL ROLE AS SECONDARY PAYER FOR DUAL ELIGIBLES</a:t>
            </a:r>
            <a:endParaRPr lang="en-US" dirty="0"/>
          </a:p>
        </p:txBody>
      </p:sp>
      <p:sp>
        <p:nvSpPr>
          <p:cNvPr id="4" name="Text Placeholder 3">
            <a:extLst>
              <a:ext uri="{FF2B5EF4-FFF2-40B4-BE49-F238E27FC236}">
                <a16:creationId xmlns:a16="http://schemas.microsoft.com/office/drawing/2014/main" id="{5B357763-4A41-4419-9F97-E1CE585F8DE9}"/>
              </a:ext>
            </a:extLst>
          </p:cNvPr>
          <p:cNvSpPr>
            <a:spLocks noGrp="1"/>
          </p:cNvSpPr>
          <p:nvPr>
            <p:ph type="body" sz="quarter" idx="13"/>
          </p:nvPr>
        </p:nvSpPr>
        <p:spPr>
          <a:xfrm>
            <a:off x="457200" y="1247718"/>
            <a:ext cx="8229600" cy="3230153"/>
          </a:xfrm>
        </p:spPr>
        <p:txBody>
          <a:bodyPr/>
          <a:lstStyle/>
          <a:p>
            <a:pPr>
              <a:spcBef>
                <a:spcPts val="600"/>
              </a:spcBef>
              <a:buAutoNum type="arabicPeriod"/>
            </a:pPr>
            <a:r>
              <a:rPr lang="en-US" sz="1800" b="1" dirty="0"/>
              <a:t>Full-benefit dual eligibles (FBDE)</a:t>
            </a:r>
            <a:r>
              <a:rPr lang="en-US" sz="1800" dirty="0"/>
              <a:t>: Medicare beneficiary entitled to full Medicaid benefits; Medicaid serves as </a:t>
            </a:r>
            <a:r>
              <a:rPr lang="en-US" sz="1800" b="1" dirty="0">
                <a:solidFill>
                  <a:srgbClr val="E16740"/>
                </a:solidFill>
              </a:rPr>
              <a:t>“payor of last resort”</a:t>
            </a:r>
          </a:p>
          <a:p>
            <a:pPr marL="341313" indent="231775">
              <a:spcBef>
                <a:spcPts val="600"/>
              </a:spcBef>
              <a:buFont typeface="Arial" panose="020B0604020202020204" pitchFamily="34" charset="0"/>
              <a:buChar char="•"/>
            </a:pPr>
            <a:r>
              <a:rPr lang="en-US" sz="1800" dirty="0"/>
              <a:t>What does payor of last resort mean?</a:t>
            </a:r>
          </a:p>
          <a:p>
            <a:pPr marL="914400" lvl="1">
              <a:spcBef>
                <a:spcPts val="600"/>
              </a:spcBef>
            </a:pPr>
            <a:r>
              <a:rPr lang="en-US" sz="1800" dirty="0"/>
              <a:t>Medicaid covers services Medicare does not cover (</a:t>
            </a:r>
            <a:r>
              <a:rPr lang="en-US" sz="1800" i="1" dirty="0"/>
              <a:t>e.g., </a:t>
            </a:r>
            <a:r>
              <a:rPr lang="en-US" sz="1800" dirty="0"/>
              <a:t>nursing facility care; routine dental services at State option)</a:t>
            </a:r>
          </a:p>
          <a:p>
            <a:pPr marL="914400" lvl="1">
              <a:spcBef>
                <a:spcPts val="600"/>
              </a:spcBef>
            </a:pPr>
            <a:r>
              <a:rPr lang="en-US" sz="1800" dirty="0"/>
              <a:t>Medicaid pays up to Medicaid rate for services covered under both programs</a:t>
            </a:r>
          </a:p>
          <a:p>
            <a:pPr>
              <a:spcBef>
                <a:spcPts val="600"/>
              </a:spcBef>
              <a:buFont typeface="+mj-lt"/>
              <a:buAutoNum type="arabicPeriod" startAt="2"/>
            </a:pPr>
            <a:r>
              <a:rPr lang="en-US" sz="1800" b="1" dirty="0"/>
              <a:t>Qualified Medicare beneficiaries (QMB)</a:t>
            </a:r>
            <a:r>
              <a:rPr lang="en-US" sz="1800" dirty="0"/>
              <a:t>: Medicare beneficiaries entitled to limited Medicaid benefit: </a:t>
            </a:r>
            <a:r>
              <a:rPr lang="en-US" sz="1800" b="1" dirty="0">
                <a:solidFill>
                  <a:srgbClr val="E16740"/>
                </a:solidFill>
              </a:rPr>
              <a:t>“Medicare cost-sharing”</a:t>
            </a:r>
            <a:r>
              <a:rPr lang="en-US" sz="1800" dirty="0"/>
              <a:t> (help with Medicare coinsurance and premiums)</a:t>
            </a:r>
          </a:p>
          <a:p>
            <a:endParaRPr lang="en-US" dirty="0"/>
          </a:p>
        </p:txBody>
      </p:sp>
      <p:graphicFrame>
        <p:nvGraphicFramePr>
          <p:cNvPr id="5" name="Diagram 4">
            <a:extLst>
              <a:ext uri="{FF2B5EF4-FFF2-40B4-BE49-F238E27FC236}">
                <a16:creationId xmlns:a16="http://schemas.microsoft.com/office/drawing/2014/main" id="{805DC409-D032-4B01-B892-83CC7C82FC18}"/>
              </a:ext>
            </a:extLst>
          </p:cNvPr>
          <p:cNvGraphicFramePr/>
          <p:nvPr>
            <p:extLst>
              <p:ext uri="{D42A27DB-BD31-4B8C-83A1-F6EECF244321}">
                <p14:modId xmlns:p14="http://schemas.microsoft.com/office/powerpoint/2010/main" val="3652229158"/>
              </p:ext>
            </p:extLst>
          </p:nvPr>
        </p:nvGraphicFramePr>
        <p:xfrm>
          <a:off x="1790728" y="4370294"/>
          <a:ext cx="5562543" cy="1703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0387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9BDCF4-D30E-4802-AF92-CA1AAD2C70D4}"/>
              </a:ext>
            </a:extLst>
          </p:cNvPr>
          <p:cNvSpPr>
            <a:spLocks noGrp="1"/>
          </p:cNvSpPr>
          <p:nvPr>
            <p:ph type="sldNum" sz="quarter" idx="11"/>
          </p:nvPr>
        </p:nvSpPr>
        <p:spPr/>
        <p:txBody>
          <a:bodyPr/>
          <a:lstStyle/>
          <a:p>
            <a:fld id="{D390EEF9-A370-614F-A134-4B9642E26178}" type="slidenum">
              <a:rPr lang="en-US" smtClean="0"/>
              <a:pPr/>
              <a:t>33</a:t>
            </a:fld>
            <a:endParaRPr lang="en-US" dirty="0"/>
          </a:p>
        </p:txBody>
      </p:sp>
      <p:sp>
        <p:nvSpPr>
          <p:cNvPr id="3" name="Title 2">
            <a:extLst>
              <a:ext uri="{FF2B5EF4-FFF2-40B4-BE49-F238E27FC236}">
                <a16:creationId xmlns:a16="http://schemas.microsoft.com/office/drawing/2014/main" id="{8077B63A-56F1-4E1F-918D-52784D928DC6}"/>
              </a:ext>
            </a:extLst>
          </p:cNvPr>
          <p:cNvSpPr>
            <a:spLocks noGrp="1"/>
          </p:cNvSpPr>
          <p:nvPr>
            <p:ph type="title"/>
          </p:nvPr>
        </p:nvSpPr>
        <p:spPr/>
        <p:txBody>
          <a:bodyPr/>
          <a:lstStyle/>
          <a:p>
            <a:r>
              <a:rPr lang="en-US" dirty="0"/>
              <a:t>MEDICAID AS PAYOR OF LAST RESORT</a:t>
            </a:r>
          </a:p>
        </p:txBody>
      </p:sp>
      <p:sp>
        <p:nvSpPr>
          <p:cNvPr id="4" name="Text Placeholder 3">
            <a:extLst>
              <a:ext uri="{FF2B5EF4-FFF2-40B4-BE49-F238E27FC236}">
                <a16:creationId xmlns:a16="http://schemas.microsoft.com/office/drawing/2014/main" id="{6D9B9360-FB7C-4E13-9081-C7882C5BBC5F}"/>
              </a:ext>
            </a:extLst>
          </p:cNvPr>
          <p:cNvSpPr>
            <a:spLocks noGrp="1"/>
          </p:cNvSpPr>
          <p:nvPr>
            <p:ph type="body" sz="quarter" idx="13"/>
          </p:nvPr>
        </p:nvSpPr>
        <p:spPr/>
        <p:txBody>
          <a:bodyPr/>
          <a:lstStyle/>
          <a:p>
            <a:pPr marL="0" indent="0">
              <a:spcBef>
                <a:spcPts val="1200"/>
              </a:spcBef>
              <a:buNone/>
            </a:pPr>
            <a:r>
              <a:rPr lang="en-US" sz="1800" dirty="0"/>
              <a:t>If the agency has established the probable existence of third-party liability at the time the claim is filed, the agency must reject the claim and return it to the provider for a determination of the amount of liability. The establishment of third-party liability takes place when the agency receives confirmation from the provider or a third-party resource indicating the extent of third-party liability. </a:t>
            </a:r>
            <a:r>
              <a:rPr lang="en-US" sz="1800" b="1" dirty="0"/>
              <a:t>When the amount of liability is determined, the agency must then pay the claim to the extent that payment allowed under the agency's payment schedule exceeds the amount of the third party's payment.</a:t>
            </a:r>
            <a:r>
              <a:rPr lang="en-US" sz="1800" dirty="0"/>
              <a:t> </a:t>
            </a:r>
          </a:p>
          <a:p>
            <a:pPr marL="0" indent="0">
              <a:spcBef>
                <a:spcPts val="600"/>
              </a:spcBef>
              <a:buNone/>
            </a:pPr>
            <a:endParaRPr lang="en-US" sz="1800" dirty="0"/>
          </a:p>
          <a:p>
            <a:pPr marL="0" indent="0">
              <a:spcBef>
                <a:spcPts val="600"/>
              </a:spcBef>
              <a:buNone/>
            </a:pPr>
            <a:endParaRPr lang="en-US" sz="1800" dirty="0"/>
          </a:p>
          <a:p>
            <a:pPr marL="0" indent="0">
              <a:spcBef>
                <a:spcPts val="600"/>
              </a:spcBef>
              <a:buNone/>
            </a:pPr>
            <a:endParaRPr lang="en-US" sz="1800" dirty="0"/>
          </a:p>
          <a:p>
            <a:pPr marL="0" indent="0">
              <a:spcBef>
                <a:spcPts val="600"/>
              </a:spcBef>
              <a:buNone/>
            </a:pPr>
            <a:endParaRPr lang="en-US" sz="1800" dirty="0"/>
          </a:p>
          <a:p>
            <a:pPr marL="0" indent="0">
              <a:spcBef>
                <a:spcPts val="600"/>
              </a:spcBef>
              <a:buNone/>
            </a:pPr>
            <a:r>
              <a:rPr lang="en-US" sz="1800" dirty="0"/>
              <a:t>42 C.F.R. § 433.139(b)(1)</a:t>
            </a:r>
          </a:p>
          <a:p>
            <a:endParaRPr lang="en-US" sz="1800" dirty="0"/>
          </a:p>
        </p:txBody>
      </p:sp>
    </p:spTree>
    <p:extLst>
      <p:ext uri="{BB962C8B-B14F-4D97-AF65-F5344CB8AC3E}">
        <p14:creationId xmlns:p14="http://schemas.microsoft.com/office/powerpoint/2010/main" val="3931561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BE512F-C795-45BB-8A81-6AF46DB30A86}"/>
              </a:ext>
            </a:extLst>
          </p:cNvPr>
          <p:cNvSpPr>
            <a:spLocks noGrp="1"/>
          </p:cNvSpPr>
          <p:nvPr>
            <p:ph type="sldNum" sz="quarter" idx="11"/>
          </p:nvPr>
        </p:nvSpPr>
        <p:spPr/>
        <p:txBody>
          <a:bodyPr/>
          <a:lstStyle/>
          <a:p>
            <a:fld id="{D390EEF9-A370-614F-A134-4B9642E26178}" type="slidenum">
              <a:rPr lang="en-US" smtClean="0"/>
              <a:pPr/>
              <a:t>34</a:t>
            </a:fld>
            <a:endParaRPr lang="en-US" dirty="0"/>
          </a:p>
        </p:txBody>
      </p:sp>
      <p:sp>
        <p:nvSpPr>
          <p:cNvPr id="3" name="Title 2">
            <a:extLst>
              <a:ext uri="{FF2B5EF4-FFF2-40B4-BE49-F238E27FC236}">
                <a16:creationId xmlns:a16="http://schemas.microsoft.com/office/drawing/2014/main" id="{C7041D6A-DA79-498A-9766-49C93A2D87F8}"/>
              </a:ext>
            </a:extLst>
          </p:cNvPr>
          <p:cNvSpPr>
            <a:spLocks noGrp="1"/>
          </p:cNvSpPr>
          <p:nvPr>
            <p:ph type="title"/>
          </p:nvPr>
        </p:nvSpPr>
        <p:spPr/>
        <p:txBody>
          <a:bodyPr/>
          <a:lstStyle/>
          <a:p>
            <a:r>
              <a:rPr lang="en-US" dirty="0"/>
              <a:t>“MEDICARE COST-SHARING”: HOW MEDICAID MAKES MEDICARE AFFORDABLE</a:t>
            </a:r>
          </a:p>
        </p:txBody>
      </p:sp>
      <p:sp>
        <p:nvSpPr>
          <p:cNvPr id="4" name="Text Placeholder 3">
            <a:extLst>
              <a:ext uri="{FF2B5EF4-FFF2-40B4-BE49-F238E27FC236}">
                <a16:creationId xmlns:a16="http://schemas.microsoft.com/office/drawing/2014/main" id="{C46A77FE-D7F8-4593-8459-7D646A9B9838}"/>
              </a:ext>
            </a:extLst>
          </p:cNvPr>
          <p:cNvSpPr>
            <a:spLocks noGrp="1"/>
          </p:cNvSpPr>
          <p:nvPr>
            <p:ph type="body" sz="quarter" idx="13"/>
          </p:nvPr>
        </p:nvSpPr>
        <p:spPr/>
        <p:txBody>
          <a:bodyPr/>
          <a:lstStyle/>
          <a:p>
            <a:pPr>
              <a:lnSpc>
                <a:spcPct val="120000"/>
              </a:lnSpc>
              <a:spcBef>
                <a:spcPts val="600"/>
              </a:spcBef>
            </a:pPr>
            <a:r>
              <a:rPr lang="en-US" sz="2000" dirty="0"/>
              <a:t>A unique Medicaid benefit </a:t>
            </a:r>
            <a:r>
              <a:rPr lang="en-US" sz="2000" i="1" dirty="0"/>
              <a:t>comprised solely of financial assistance with Medicare out-of-pocket costs</a:t>
            </a:r>
          </a:p>
          <a:p>
            <a:pPr>
              <a:lnSpc>
                <a:spcPct val="120000"/>
              </a:lnSpc>
              <a:spcBef>
                <a:spcPts val="600"/>
              </a:spcBef>
            </a:pPr>
            <a:r>
              <a:rPr lang="en-US" sz="2000" dirty="0"/>
              <a:t>What It Covers</a:t>
            </a:r>
          </a:p>
          <a:p>
            <a:pPr lvl="1">
              <a:lnSpc>
                <a:spcPct val="120000"/>
              </a:lnSpc>
              <a:spcBef>
                <a:spcPts val="600"/>
              </a:spcBef>
            </a:pPr>
            <a:r>
              <a:rPr lang="en-US" sz="2000" dirty="0"/>
              <a:t>Medicare Part A (if applicable) and B premiums</a:t>
            </a:r>
          </a:p>
          <a:p>
            <a:pPr lvl="1">
              <a:lnSpc>
                <a:spcPct val="120000"/>
              </a:lnSpc>
              <a:spcBef>
                <a:spcPts val="600"/>
              </a:spcBef>
            </a:pPr>
            <a:r>
              <a:rPr lang="en-US" sz="2000" dirty="0"/>
              <a:t>Medicare coinsurance</a:t>
            </a:r>
          </a:p>
          <a:p>
            <a:pPr lvl="1">
              <a:lnSpc>
                <a:spcPct val="120000"/>
              </a:lnSpc>
              <a:spcBef>
                <a:spcPts val="600"/>
              </a:spcBef>
            </a:pPr>
            <a:r>
              <a:rPr lang="en-US" sz="2000" dirty="0"/>
              <a:t>Medicare deductible</a:t>
            </a:r>
          </a:p>
          <a:p>
            <a:pPr lvl="1">
              <a:lnSpc>
                <a:spcPct val="120000"/>
              </a:lnSpc>
              <a:spcBef>
                <a:spcPts val="600"/>
              </a:spcBef>
            </a:pPr>
            <a:r>
              <a:rPr lang="en-US" sz="2000" dirty="0"/>
              <a:t>At State option, Medicare Part C premiums</a:t>
            </a:r>
          </a:p>
          <a:p>
            <a:pPr>
              <a:lnSpc>
                <a:spcPct val="120000"/>
              </a:lnSpc>
              <a:spcBef>
                <a:spcPts val="600"/>
              </a:spcBef>
            </a:pPr>
            <a:r>
              <a:rPr lang="en-US" sz="2200" dirty="0">
                <a:solidFill>
                  <a:schemeClr val="accent1"/>
                </a:solidFill>
              </a:rPr>
              <a:t>Providers may not collect Medicare coinsurance from individuals who qualify for “Medicare cost-sharing”</a:t>
            </a:r>
          </a:p>
          <a:p>
            <a:pPr marL="0" indent="0">
              <a:lnSpc>
                <a:spcPct val="120000"/>
              </a:lnSpc>
              <a:spcBef>
                <a:spcPts val="600"/>
              </a:spcBef>
              <a:buNone/>
            </a:pPr>
            <a:endParaRPr lang="en-US" sz="2000" dirty="0"/>
          </a:p>
          <a:p>
            <a:pPr marL="0" indent="0">
              <a:lnSpc>
                <a:spcPct val="120000"/>
              </a:lnSpc>
              <a:spcBef>
                <a:spcPts val="600"/>
              </a:spcBef>
              <a:buNone/>
            </a:pPr>
            <a:r>
              <a:rPr lang="en-US" sz="2000" dirty="0"/>
              <a:t>Social Security Act § 1905(p)(3)</a:t>
            </a:r>
          </a:p>
          <a:p>
            <a:endParaRPr lang="en-US" sz="2000" dirty="0"/>
          </a:p>
        </p:txBody>
      </p:sp>
    </p:spTree>
    <p:extLst>
      <p:ext uri="{BB962C8B-B14F-4D97-AF65-F5344CB8AC3E}">
        <p14:creationId xmlns:p14="http://schemas.microsoft.com/office/powerpoint/2010/main" val="15729408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AC41FF-4693-4339-AE53-6306ED3978B8}"/>
              </a:ext>
            </a:extLst>
          </p:cNvPr>
          <p:cNvSpPr>
            <a:spLocks noGrp="1"/>
          </p:cNvSpPr>
          <p:nvPr>
            <p:ph type="sldNum" sz="quarter" idx="11"/>
          </p:nvPr>
        </p:nvSpPr>
        <p:spPr/>
        <p:txBody>
          <a:bodyPr/>
          <a:lstStyle/>
          <a:p>
            <a:fld id="{D390EEF9-A370-614F-A134-4B9642E26178}" type="slidenum">
              <a:rPr lang="en-US" smtClean="0"/>
              <a:pPr/>
              <a:t>35</a:t>
            </a:fld>
            <a:endParaRPr lang="en-US" dirty="0"/>
          </a:p>
        </p:txBody>
      </p:sp>
      <p:sp>
        <p:nvSpPr>
          <p:cNvPr id="3" name="Title 2">
            <a:extLst>
              <a:ext uri="{FF2B5EF4-FFF2-40B4-BE49-F238E27FC236}">
                <a16:creationId xmlns:a16="http://schemas.microsoft.com/office/drawing/2014/main" id="{3F970CD2-A220-44A1-B025-9541283DACF3}"/>
              </a:ext>
            </a:extLst>
          </p:cNvPr>
          <p:cNvSpPr>
            <a:spLocks noGrp="1"/>
          </p:cNvSpPr>
          <p:nvPr>
            <p:ph type="title"/>
          </p:nvPr>
        </p:nvSpPr>
        <p:spPr/>
        <p:txBody>
          <a:bodyPr/>
          <a:lstStyle/>
          <a:p>
            <a:r>
              <a:rPr lang="en-US" dirty="0"/>
              <a:t>“MEDICARE COST-SHARING”: HOW MEDICAID MAKES MEDICARE AFFORDABLE</a:t>
            </a:r>
          </a:p>
        </p:txBody>
      </p:sp>
      <p:sp>
        <p:nvSpPr>
          <p:cNvPr id="4" name="Text Placeholder 3">
            <a:extLst>
              <a:ext uri="{FF2B5EF4-FFF2-40B4-BE49-F238E27FC236}">
                <a16:creationId xmlns:a16="http://schemas.microsoft.com/office/drawing/2014/main" id="{54F6309A-3341-467E-88ED-A2CA57A1B7B7}"/>
              </a:ext>
            </a:extLst>
          </p:cNvPr>
          <p:cNvSpPr>
            <a:spLocks noGrp="1"/>
          </p:cNvSpPr>
          <p:nvPr>
            <p:ph type="body" sz="quarter" idx="13"/>
          </p:nvPr>
        </p:nvSpPr>
        <p:spPr/>
        <p:txBody>
          <a:bodyPr/>
          <a:lstStyle/>
          <a:p>
            <a:pPr>
              <a:spcBef>
                <a:spcPts val="1200"/>
              </a:spcBef>
            </a:pPr>
            <a:r>
              <a:rPr lang="en-US" sz="1600" dirty="0"/>
              <a:t>Who Qualifies:</a:t>
            </a:r>
          </a:p>
          <a:p>
            <a:pPr lvl="1">
              <a:spcBef>
                <a:spcPts val="1200"/>
              </a:spcBef>
            </a:pPr>
            <a:r>
              <a:rPr lang="en-US" sz="1600" dirty="0"/>
              <a:t>Qualified Medicare Beneficiary (QMB) </a:t>
            </a:r>
            <a:r>
              <a:rPr lang="en-US" sz="1600" b="1" dirty="0"/>
              <a:t>(1985)</a:t>
            </a:r>
          </a:p>
          <a:p>
            <a:pPr lvl="2">
              <a:spcBef>
                <a:spcPts val="1200"/>
              </a:spcBef>
            </a:pPr>
            <a:r>
              <a:rPr lang="en-US" sz="1600" dirty="0"/>
              <a:t>Income ≤ 100% FPL</a:t>
            </a:r>
          </a:p>
          <a:p>
            <a:pPr lvl="2">
              <a:spcBef>
                <a:spcPts val="1200"/>
              </a:spcBef>
            </a:pPr>
            <a:r>
              <a:rPr lang="en-US" sz="1600" dirty="0"/>
              <a:t>Resources less than twice the Supplemental Security Income (SSI) resource limit</a:t>
            </a:r>
          </a:p>
          <a:p>
            <a:pPr lvl="2">
              <a:spcBef>
                <a:spcPts val="1200"/>
              </a:spcBef>
            </a:pPr>
            <a:r>
              <a:rPr lang="en-US" sz="1600" dirty="0"/>
              <a:t>Qualifies for Medicare Part A</a:t>
            </a:r>
          </a:p>
          <a:p>
            <a:pPr lvl="1">
              <a:spcBef>
                <a:spcPts val="1200"/>
              </a:spcBef>
            </a:pPr>
            <a:r>
              <a:rPr lang="en-US" sz="1600" dirty="0"/>
              <a:t>QMB Plus </a:t>
            </a:r>
            <a:r>
              <a:rPr lang="en-US" sz="1600" b="1" dirty="0"/>
              <a:t>(1988)</a:t>
            </a:r>
            <a:endParaRPr lang="en-US" sz="1600" dirty="0"/>
          </a:p>
          <a:p>
            <a:pPr lvl="2">
              <a:spcBef>
                <a:spcPts val="1200"/>
              </a:spcBef>
            </a:pPr>
            <a:r>
              <a:rPr lang="en-US" sz="1600" dirty="0"/>
              <a:t>All above features, plus entitled to full Medicaid benefits</a:t>
            </a:r>
          </a:p>
          <a:p>
            <a:pPr>
              <a:spcBef>
                <a:spcPts val="1200"/>
              </a:spcBef>
            </a:pPr>
            <a:r>
              <a:rPr lang="en-US" sz="1600" dirty="0"/>
              <a:t>FBDEs who do not meet QMB criteria are NOT entitled to Medicare cost sharing except at State election (many States do choose to pay cost sharing for this group)</a:t>
            </a:r>
          </a:p>
          <a:p>
            <a:pPr marL="0" indent="0">
              <a:spcBef>
                <a:spcPts val="600"/>
              </a:spcBef>
              <a:buNone/>
            </a:pPr>
            <a:endParaRPr lang="en-US" sz="1600" dirty="0"/>
          </a:p>
          <a:p>
            <a:pPr marL="0" indent="0">
              <a:spcBef>
                <a:spcPts val="600"/>
              </a:spcBef>
              <a:buNone/>
            </a:pPr>
            <a:endParaRPr lang="en-US" sz="1600" dirty="0"/>
          </a:p>
          <a:p>
            <a:pPr marL="0" indent="0">
              <a:spcBef>
                <a:spcPts val="600"/>
              </a:spcBef>
              <a:buNone/>
            </a:pPr>
            <a:r>
              <a:rPr lang="en-US" sz="1600" dirty="0"/>
              <a:t>Social Security Act § 1905(p)(3)</a:t>
            </a:r>
          </a:p>
          <a:p>
            <a:endParaRPr lang="en-US" sz="1600" dirty="0"/>
          </a:p>
        </p:txBody>
      </p:sp>
    </p:spTree>
    <p:extLst>
      <p:ext uri="{BB962C8B-B14F-4D97-AF65-F5344CB8AC3E}">
        <p14:creationId xmlns:p14="http://schemas.microsoft.com/office/powerpoint/2010/main" val="3760552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FB85878-1BCB-4E0A-9206-455FA812DE87}"/>
              </a:ext>
            </a:extLst>
          </p:cNvPr>
          <p:cNvSpPr>
            <a:spLocks noGrp="1"/>
          </p:cNvSpPr>
          <p:nvPr>
            <p:ph type="sldNum" sz="quarter" idx="11"/>
          </p:nvPr>
        </p:nvSpPr>
        <p:spPr/>
        <p:txBody>
          <a:bodyPr/>
          <a:lstStyle/>
          <a:p>
            <a:fld id="{D390EEF9-A370-614F-A134-4B9642E26178}" type="slidenum">
              <a:rPr lang="en-US" smtClean="0"/>
              <a:pPr/>
              <a:t>36</a:t>
            </a:fld>
            <a:endParaRPr lang="en-US" dirty="0"/>
          </a:p>
        </p:txBody>
      </p:sp>
      <p:sp>
        <p:nvSpPr>
          <p:cNvPr id="3" name="Title 2">
            <a:extLst>
              <a:ext uri="{FF2B5EF4-FFF2-40B4-BE49-F238E27FC236}">
                <a16:creationId xmlns:a16="http://schemas.microsoft.com/office/drawing/2014/main" id="{35956E1A-79EE-4BB9-A287-C1C955D7DA1C}"/>
              </a:ext>
            </a:extLst>
          </p:cNvPr>
          <p:cNvSpPr>
            <a:spLocks noGrp="1"/>
          </p:cNvSpPr>
          <p:nvPr>
            <p:ph type="title"/>
          </p:nvPr>
        </p:nvSpPr>
        <p:spPr/>
        <p:txBody>
          <a:bodyPr/>
          <a:lstStyle/>
          <a:p>
            <a:r>
              <a:rPr lang="en-US" dirty="0"/>
              <a:t>MOST DUAL ELIGIBLES RECEIVE FULL MEDICAID BENEFITS</a:t>
            </a:r>
          </a:p>
        </p:txBody>
      </p:sp>
      <p:pic>
        <p:nvPicPr>
          <p:cNvPr id="5" name="Picture 4">
            <a:extLst>
              <a:ext uri="{FF2B5EF4-FFF2-40B4-BE49-F238E27FC236}">
                <a16:creationId xmlns:a16="http://schemas.microsoft.com/office/drawing/2014/main" id="{F2AA3E58-7421-48CE-832C-7A9DC3FC75C2}"/>
              </a:ext>
            </a:extLst>
          </p:cNvPr>
          <p:cNvPicPr>
            <a:picLocks noChangeAspect="1"/>
          </p:cNvPicPr>
          <p:nvPr/>
        </p:nvPicPr>
        <p:blipFill>
          <a:blip r:embed="rId3"/>
          <a:stretch>
            <a:fillRect/>
          </a:stretch>
        </p:blipFill>
        <p:spPr>
          <a:xfrm>
            <a:off x="524404" y="1237130"/>
            <a:ext cx="8095191" cy="3808376"/>
          </a:xfrm>
          <a:prstGeom prst="rect">
            <a:avLst/>
          </a:prstGeom>
        </p:spPr>
      </p:pic>
      <p:sp>
        <p:nvSpPr>
          <p:cNvPr id="7" name="TextBox 6">
            <a:extLst>
              <a:ext uri="{FF2B5EF4-FFF2-40B4-BE49-F238E27FC236}">
                <a16:creationId xmlns:a16="http://schemas.microsoft.com/office/drawing/2014/main" id="{244B1246-D6C7-46F7-B956-FF3EB613AE99}"/>
              </a:ext>
            </a:extLst>
          </p:cNvPr>
          <p:cNvSpPr txBox="1"/>
          <p:nvPr/>
        </p:nvSpPr>
        <p:spPr>
          <a:xfrm>
            <a:off x="457200" y="5341121"/>
            <a:ext cx="8606117" cy="369332"/>
          </a:xfrm>
          <a:prstGeom prst="rect">
            <a:avLst/>
          </a:prstGeom>
          <a:noFill/>
        </p:spPr>
        <p:txBody>
          <a:bodyPr wrap="square">
            <a:spAutoFit/>
          </a:bodyPr>
          <a:lstStyle/>
          <a:p>
            <a:pPr marL="0" indent="0">
              <a:buNone/>
            </a:pPr>
            <a:r>
              <a:rPr lang="en-US" sz="1800" dirty="0">
                <a:latin typeface="Open Sans" panose="020B0606030504020204" pitchFamily="34" charset="0"/>
                <a:ea typeface="Open Sans" panose="020B0606030504020204" pitchFamily="34" charset="0"/>
                <a:cs typeface="Open Sans" panose="020B0606030504020204" pitchFamily="34" charset="0"/>
                <a:hlinkClick r:id="rId4"/>
              </a:rPr>
              <a:t>MedPAC MACPAC Dually Eligible Data Book</a:t>
            </a:r>
            <a:r>
              <a:rPr lang="en-US" sz="1800" dirty="0">
                <a:latin typeface="Open Sans" panose="020B0606030504020204" pitchFamily="34" charset="0"/>
                <a:ea typeface="Open Sans" panose="020B0606030504020204" pitchFamily="34" charset="0"/>
                <a:cs typeface="Open Sans" panose="020B0606030504020204" pitchFamily="34" charset="0"/>
              </a:rPr>
              <a:t> (February 2022), Exh. 1</a:t>
            </a:r>
          </a:p>
        </p:txBody>
      </p:sp>
    </p:spTree>
    <p:extLst>
      <p:ext uri="{BB962C8B-B14F-4D97-AF65-F5344CB8AC3E}">
        <p14:creationId xmlns:p14="http://schemas.microsoft.com/office/powerpoint/2010/main" val="2738938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FF0782-0F47-4AAA-ABFF-4DF75862EE29}"/>
              </a:ext>
            </a:extLst>
          </p:cNvPr>
          <p:cNvSpPr>
            <a:spLocks noGrp="1"/>
          </p:cNvSpPr>
          <p:nvPr>
            <p:ph type="sldNum" sz="quarter" idx="11"/>
          </p:nvPr>
        </p:nvSpPr>
        <p:spPr/>
        <p:txBody>
          <a:bodyPr/>
          <a:lstStyle/>
          <a:p>
            <a:fld id="{D390EEF9-A370-614F-A134-4B9642E26178}" type="slidenum">
              <a:rPr lang="en-US" smtClean="0"/>
              <a:pPr/>
              <a:t>37</a:t>
            </a:fld>
            <a:endParaRPr lang="en-US" dirty="0"/>
          </a:p>
        </p:txBody>
      </p:sp>
      <p:sp>
        <p:nvSpPr>
          <p:cNvPr id="3" name="Title 2">
            <a:extLst>
              <a:ext uri="{FF2B5EF4-FFF2-40B4-BE49-F238E27FC236}">
                <a16:creationId xmlns:a16="http://schemas.microsoft.com/office/drawing/2014/main" id="{0F898E87-3219-4471-ACBF-70F0B114B2D0}"/>
              </a:ext>
            </a:extLst>
          </p:cNvPr>
          <p:cNvSpPr>
            <a:spLocks noGrp="1"/>
          </p:cNvSpPr>
          <p:nvPr>
            <p:ph type="title"/>
          </p:nvPr>
        </p:nvSpPr>
        <p:spPr/>
        <p:txBody>
          <a:bodyPr/>
          <a:lstStyle/>
          <a:p>
            <a:r>
              <a:rPr lang="en-US" dirty="0"/>
              <a:t>SCENARIO 1: MEDICARE ALLOWED AMOUNT IS HIGHER THAN MEDICAID RATE</a:t>
            </a:r>
          </a:p>
        </p:txBody>
      </p:sp>
      <p:sp>
        <p:nvSpPr>
          <p:cNvPr id="4" name="Text Placeholder 3">
            <a:extLst>
              <a:ext uri="{FF2B5EF4-FFF2-40B4-BE49-F238E27FC236}">
                <a16:creationId xmlns:a16="http://schemas.microsoft.com/office/drawing/2014/main" id="{2B642902-365D-4C37-8AED-13684091FC2E}"/>
              </a:ext>
            </a:extLst>
          </p:cNvPr>
          <p:cNvSpPr>
            <a:spLocks noGrp="1"/>
          </p:cNvSpPr>
          <p:nvPr>
            <p:ph type="body" sz="quarter" idx="13"/>
          </p:nvPr>
        </p:nvSpPr>
        <p:spPr/>
        <p:txBody>
          <a:bodyPr/>
          <a:lstStyle/>
          <a:p>
            <a:pPr marL="0" indent="0">
              <a:lnSpc>
                <a:spcPct val="110000"/>
              </a:lnSpc>
              <a:spcBef>
                <a:spcPts val="1200"/>
              </a:spcBef>
              <a:buNone/>
            </a:pPr>
            <a:r>
              <a:rPr lang="en-US" sz="2400" dirty="0"/>
              <a:t>State may choose whether to pay (as its secondary payment)</a:t>
            </a:r>
          </a:p>
          <a:p>
            <a:pPr>
              <a:lnSpc>
                <a:spcPct val="110000"/>
              </a:lnSpc>
              <a:spcBef>
                <a:spcPts val="1200"/>
              </a:spcBef>
              <a:buFont typeface="+mj-lt"/>
              <a:buAutoNum type="arabicPeriod"/>
            </a:pPr>
            <a:r>
              <a:rPr lang="en-US" sz="2400" dirty="0"/>
              <a:t>Full difference between the Medicare allowable amount and Medicare’s (80%) payment; OR</a:t>
            </a:r>
          </a:p>
          <a:p>
            <a:pPr>
              <a:lnSpc>
                <a:spcPct val="110000"/>
              </a:lnSpc>
              <a:spcBef>
                <a:spcPts val="1200"/>
              </a:spcBef>
              <a:buFont typeface="+mj-lt"/>
              <a:buAutoNum type="arabicPeriod"/>
            </a:pPr>
            <a:r>
              <a:rPr lang="en-US" sz="2400" dirty="0"/>
              <a:t>(If lesser) difference between </a:t>
            </a:r>
            <a:r>
              <a:rPr lang="en-US" sz="2400" i="1" dirty="0"/>
              <a:t>Medicaid </a:t>
            </a:r>
            <a:r>
              <a:rPr lang="en-US" sz="2400" dirty="0"/>
              <a:t>allowable amount and Medicare’s payment</a:t>
            </a:r>
          </a:p>
          <a:p>
            <a:pPr marL="0" indent="0">
              <a:spcBef>
                <a:spcPts val="1200"/>
              </a:spcBef>
              <a:buNone/>
            </a:pPr>
            <a:endParaRPr lang="en-US" sz="2400" dirty="0"/>
          </a:p>
          <a:p>
            <a:pPr marL="0" indent="0">
              <a:spcBef>
                <a:spcPts val="1200"/>
              </a:spcBef>
              <a:buNone/>
            </a:pPr>
            <a:endParaRPr lang="en-US" sz="2400" dirty="0"/>
          </a:p>
          <a:p>
            <a:pPr marL="0" indent="0">
              <a:spcBef>
                <a:spcPts val="1200"/>
              </a:spcBef>
              <a:buNone/>
            </a:pPr>
            <a:endParaRPr lang="en-US" sz="2400" dirty="0"/>
          </a:p>
          <a:p>
            <a:pPr marL="0" indent="0">
              <a:spcBef>
                <a:spcPts val="1200"/>
              </a:spcBef>
              <a:buNone/>
            </a:pPr>
            <a:r>
              <a:rPr lang="en-US" sz="2400" dirty="0"/>
              <a:t>Social Security Act  § 1902(n)(2)</a:t>
            </a:r>
          </a:p>
          <a:p>
            <a:endParaRPr lang="en-US" sz="2400" dirty="0"/>
          </a:p>
        </p:txBody>
      </p:sp>
    </p:spTree>
    <p:extLst>
      <p:ext uri="{BB962C8B-B14F-4D97-AF65-F5344CB8AC3E}">
        <p14:creationId xmlns:p14="http://schemas.microsoft.com/office/powerpoint/2010/main" val="28160734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37AA7A8-3582-40B1-8075-A5D7D9AE851A}"/>
              </a:ext>
            </a:extLst>
          </p:cNvPr>
          <p:cNvSpPr>
            <a:spLocks noGrp="1"/>
          </p:cNvSpPr>
          <p:nvPr>
            <p:ph type="sldNum" sz="quarter" idx="11"/>
          </p:nvPr>
        </p:nvSpPr>
        <p:spPr/>
        <p:txBody>
          <a:bodyPr/>
          <a:lstStyle/>
          <a:p>
            <a:fld id="{D390EEF9-A370-614F-A134-4B9642E26178}" type="slidenum">
              <a:rPr lang="en-US" smtClean="0"/>
              <a:pPr/>
              <a:t>38</a:t>
            </a:fld>
            <a:endParaRPr lang="en-US" dirty="0"/>
          </a:p>
        </p:txBody>
      </p:sp>
      <p:sp>
        <p:nvSpPr>
          <p:cNvPr id="3" name="Title 2">
            <a:extLst>
              <a:ext uri="{FF2B5EF4-FFF2-40B4-BE49-F238E27FC236}">
                <a16:creationId xmlns:a16="http://schemas.microsoft.com/office/drawing/2014/main" id="{E2C7A64C-A9BF-46DC-BEE1-4D908D0F2351}"/>
              </a:ext>
            </a:extLst>
          </p:cNvPr>
          <p:cNvSpPr>
            <a:spLocks noGrp="1"/>
          </p:cNvSpPr>
          <p:nvPr>
            <p:ph type="title"/>
          </p:nvPr>
        </p:nvSpPr>
        <p:spPr/>
        <p:txBody>
          <a:bodyPr/>
          <a:lstStyle/>
          <a:p>
            <a:r>
              <a:rPr lang="en-US" dirty="0"/>
              <a:t>EXAMPLE STATE PLAN LANGUAGE – WASHINGTON STATE</a:t>
            </a:r>
          </a:p>
        </p:txBody>
      </p:sp>
      <p:pic>
        <p:nvPicPr>
          <p:cNvPr id="5" name="Picture 4">
            <a:extLst>
              <a:ext uri="{FF2B5EF4-FFF2-40B4-BE49-F238E27FC236}">
                <a16:creationId xmlns:a16="http://schemas.microsoft.com/office/drawing/2014/main" id="{3F2361BD-2F7D-4FEA-B1AB-9756B452B3DF}"/>
              </a:ext>
            </a:extLst>
          </p:cNvPr>
          <p:cNvPicPr>
            <a:picLocks noChangeAspect="1"/>
          </p:cNvPicPr>
          <p:nvPr/>
        </p:nvPicPr>
        <p:blipFill rotWithShape="1">
          <a:blip r:embed="rId3"/>
          <a:srcRect l="7298" b="3821"/>
          <a:stretch/>
        </p:blipFill>
        <p:spPr>
          <a:xfrm>
            <a:off x="277959" y="1299559"/>
            <a:ext cx="8494566" cy="4765296"/>
          </a:xfrm>
          <a:prstGeom prst="rect">
            <a:avLst/>
          </a:prstGeom>
        </p:spPr>
      </p:pic>
    </p:spTree>
    <p:extLst>
      <p:ext uri="{BB962C8B-B14F-4D97-AF65-F5344CB8AC3E}">
        <p14:creationId xmlns:p14="http://schemas.microsoft.com/office/powerpoint/2010/main" val="16124624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993E86B-9B01-4DB4-A166-A4E5246CD343}"/>
              </a:ext>
            </a:extLst>
          </p:cNvPr>
          <p:cNvSpPr>
            <a:spLocks noGrp="1"/>
          </p:cNvSpPr>
          <p:nvPr>
            <p:ph type="sldNum" sz="quarter" idx="11"/>
          </p:nvPr>
        </p:nvSpPr>
        <p:spPr/>
        <p:txBody>
          <a:bodyPr/>
          <a:lstStyle/>
          <a:p>
            <a:fld id="{D390EEF9-A370-614F-A134-4B9642E26178}" type="slidenum">
              <a:rPr lang="en-US" smtClean="0"/>
              <a:pPr/>
              <a:t>39</a:t>
            </a:fld>
            <a:endParaRPr lang="en-US" dirty="0"/>
          </a:p>
        </p:txBody>
      </p:sp>
      <p:sp>
        <p:nvSpPr>
          <p:cNvPr id="3" name="Title 2">
            <a:extLst>
              <a:ext uri="{FF2B5EF4-FFF2-40B4-BE49-F238E27FC236}">
                <a16:creationId xmlns:a16="http://schemas.microsoft.com/office/drawing/2014/main" id="{AE4E142F-DB61-473C-A279-F0BB3532204A}"/>
              </a:ext>
            </a:extLst>
          </p:cNvPr>
          <p:cNvSpPr>
            <a:spLocks noGrp="1"/>
          </p:cNvSpPr>
          <p:nvPr>
            <p:ph type="title"/>
          </p:nvPr>
        </p:nvSpPr>
        <p:spPr/>
        <p:txBody>
          <a:bodyPr/>
          <a:lstStyle/>
          <a:p>
            <a:r>
              <a:rPr lang="en-US" dirty="0"/>
              <a:t>SCENARIO 2: MEDICAID PAYMENT RATE IS HIGHER THAN MEDICARE ALLOWED AMOUNT</a:t>
            </a:r>
          </a:p>
        </p:txBody>
      </p:sp>
      <p:sp>
        <p:nvSpPr>
          <p:cNvPr id="4" name="Text Placeholder 3">
            <a:extLst>
              <a:ext uri="{FF2B5EF4-FFF2-40B4-BE49-F238E27FC236}">
                <a16:creationId xmlns:a16="http://schemas.microsoft.com/office/drawing/2014/main" id="{ACDD4084-7090-47DA-8496-95F972052D3B}"/>
              </a:ext>
            </a:extLst>
          </p:cNvPr>
          <p:cNvSpPr>
            <a:spLocks noGrp="1"/>
          </p:cNvSpPr>
          <p:nvPr>
            <p:ph type="body" sz="quarter" idx="13"/>
          </p:nvPr>
        </p:nvSpPr>
        <p:spPr/>
        <p:txBody>
          <a:bodyPr/>
          <a:lstStyle/>
          <a:p>
            <a:pPr marL="0" indent="0">
              <a:spcBef>
                <a:spcPts val="1200"/>
              </a:spcBef>
              <a:spcAft>
                <a:spcPct val="0"/>
              </a:spcAft>
              <a:buNone/>
            </a:pPr>
            <a:r>
              <a:rPr lang="en-US" sz="1800" b="1" dirty="0"/>
              <a:t>So long as the consumer is eligible for full Medicaid benefits (i.e., FBDE or “QMB Plus”)</a:t>
            </a:r>
            <a:r>
              <a:rPr lang="en-US" sz="1800" dirty="0"/>
              <a:t>, then Medicaid as secondary payer should pay up to the full Medicaid allowed amount after Medicare pays its 80%</a:t>
            </a:r>
          </a:p>
          <a:p>
            <a:pPr marL="0" indent="0">
              <a:spcBef>
                <a:spcPts val="1200"/>
              </a:spcBef>
              <a:spcAft>
                <a:spcPct val="0"/>
              </a:spcAft>
              <a:buNone/>
            </a:pPr>
            <a:r>
              <a:rPr lang="en-US" sz="1800" dirty="0"/>
              <a:t>Example: Medicaid CCBHC guidance</a:t>
            </a:r>
          </a:p>
          <a:p>
            <a:pPr marL="0" indent="0">
              <a:spcBef>
                <a:spcPts val="1200"/>
              </a:spcBef>
              <a:spcAft>
                <a:spcPct val="0"/>
              </a:spcAft>
              <a:buNone/>
            </a:pPr>
            <a:endParaRPr lang="en-US" sz="1800" dirty="0"/>
          </a:p>
          <a:p>
            <a:pPr marL="0" indent="0">
              <a:spcBef>
                <a:spcPts val="1200"/>
              </a:spcBef>
              <a:spcAft>
                <a:spcPct val="0"/>
              </a:spcAft>
              <a:buNone/>
            </a:pPr>
            <a:endParaRPr lang="en-US" sz="1800" dirty="0"/>
          </a:p>
          <a:p>
            <a:pPr marL="0" indent="0">
              <a:spcBef>
                <a:spcPts val="1200"/>
              </a:spcBef>
              <a:spcAft>
                <a:spcPct val="0"/>
              </a:spcAft>
              <a:buNone/>
            </a:pPr>
            <a:endParaRPr lang="en-US" sz="1800" dirty="0"/>
          </a:p>
          <a:p>
            <a:pPr marL="0" indent="0">
              <a:spcBef>
                <a:spcPts val="1200"/>
              </a:spcBef>
              <a:spcAft>
                <a:spcPct val="0"/>
              </a:spcAft>
              <a:buNone/>
            </a:pPr>
            <a:endParaRPr lang="en-US" sz="1800" dirty="0"/>
          </a:p>
          <a:p>
            <a:pPr marL="0" indent="0">
              <a:spcBef>
                <a:spcPts val="1200"/>
              </a:spcBef>
              <a:spcAft>
                <a:spcPct val="0"/>
              </a:spcAft>
              <a:buNone/>
            </a:pPr>
            <a:endParaRPr lang="en-US" sz="1800" dirty="0"/>
          </a:p>
          <a:p>
            <a:pPr marL="0" indent="0">
              <a:spcBef>
                <a:spcPts val="1200"/>
              </a:spcBef>
              <a:spcAft>
                <a:spcPct val="0"/>
              </a:spcAft>
              <a:buNone/>
            </a:pPr>
            <a:endParaRPr lang="en-US" sz="1800" dirty="0"/>
          </a:p>
          <a:p>
            <a:pPr marL="0" indent="0">
              <a:spcBef>
                <a:spcPts val="1200"/>
              </a:spcBef>
              <a:buNone/>
            </a:pP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0" indent="0">
              <a:spcBef>
                <a:spcPts val="1200"/>
              </a:spcBef>
              <a:buNone/>
            </a:pPr>
            <a:r>
              <a:rPr lang="en-US" sz="1800" dirty="0">
                <a:latin typeface="Open Sans" panose="020B0606030504020204" pitchFamily="34" charset="0"/>
                <a:ea typeface="Open Sans" panose="020B0606030504020204" pitchFamily="34" charset="0"/>
                <a:cs typeface="Open Sans" panose="020B0606030504020204" pitchFamily="34" charset="0"/>
              </a:rPr>
              <a:t>CMS, </a:t>
            </a:r>
            <a:r>
              <a:rPr lang="en-US" sz="1800" dirty="0">
                <a:latin typeface="Open Sans" panose="020B0606030504020204" pitchFamily="34" charset="0"/>
                <a:ea typeface="Open Sans" panose="020B0606030504020204" pitchFamily="34" charset="0"/>
                <a:cs typeface="Open Sans" panose="020B0606030504020204" pitchFamily="34" charset="0"/>
                <a:hlinkClick r:id="rId2"/>
              </a:rPr>
              <a:t>Section 223 Demonstration Programs to Improve Community Mental Health Services, Qs &amp; As, Set III</a:t>
            </a:r>
            <a:r>
              <a:rPr lang="en-US" sz="1800" dirty="0">
                <a:latin typeface="Open Sans" panose="020B0606030504020204" pitchFamily="34" charset="0"/>
                <a:ea typeface="Open Sans" panose="020B0606030504020204" pitchFamily="34" charset="0"/>
                <a:cs typeface="Open Sans" panose="020B0606030504020204" pitchFamily="34" charset="0"/>
              </a:rPr>
              <a:t> (June 1, 2016), pp. 1-2</a:t>
            </a:r>
          </a:p>
          <a:p>
            <a:pPr marL="0" indent="0">
              <a:spcBef>
                <a:spcPts val="1200"/>
              </a:spcBef>
              <a:spcAft>
                <a:spcPct val="0"/>
              </a:spcAft>
              <a:buNone/>
            </a:pPr>
            <a:endParaRPr lang="en-US" sz="1800" dirty="0"/>
          </a:p>
          <a:p>
            <a:pPr marL="0" indent="0">
              <a:spcBef>
                <a:spcPts val="1200"/>
              </a:spcBef>
              <a:spcAft>
                <a:spcPct val="0"/>
              </a:spcAft>
              <a:buNone/>
            </a:pPr>
            <a:endParaRPr lang="en-US" sz="1800" dirty="0"/>
          </a:p>
          <a:p>
            <a:endParaRPr lang="en-US" sz="1800" dirty="0"/>
          </a:p>
        </p:txBody>
      </p:sp>
      <p:pic>
        <p:nvPicPr>
          <p:cNvPr id="5" name="Picture 4">
            <a:extLst>
              <a:ext uri="{FF2B5EF4-FFF2-40B4-BE49-F238E27FC236}">
                <a16:creationId xmlns:a16="http://schemas.microsoft.com/office/drawing/2014/main" id="{D29B33A1-C1FA-42DD-B8E9-A8CB18F497ED}"/>
              </a:ext>
            </a:extLst>
          </p:cNvPr>
          <p:cNvPicPr>
            <a:picLocks noChangeAspect="1"/>
          </p:cNvPicPr>
          <p:nvPr/>
        </p:nvPicPr>
        <p:blipFill>
          <a:blip r:embed="rId3"/>
          <a:stretch>
            <a:fillRect/>
          </a:stretch>
        </p:blipFill>
        <p:spPr>
          <a:xfrm>
            <a:off x="457200" y="2712347"/>
            <a:ext cx="8209632" cy="2628825"/>
          </a:xfrm>
          <a:prstGeom prst="rect">
            <a:avLst/>
          </a:prstGeom>
        </p:spPr>
      </p:pic>
    </p:spTree>
    <p:extLst>
      <p:ext uri="{BB962C8B-B14F-4D97-AF65-F5344CB8AC3E}">
        <p14:creationId xmlns:p14="http://schemas.microsoft.com/office/powerpoint/2010/main" val="3711304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D6B22D1-E587-4A18-8453-E84BB8549D9C}"/>
              </a:ext>
            </a:extLst>
          </p:cNvPr>
          <p:cNvSpPr>
            <a:spLocks noGrp="1"/>
          </p:cNvSpPr>
          <p:nvPr>
            <p:ph type="sldNum" sz="quarter" idx="11"/>
          </p:nvPr>
        </p:nvSpPr>
        <p:spPr/>
        <p:txBody>
          <a:bodyPr/>
          <a:lstStyle/>
          <a:p>
            <a:fld id="{D390EEF9-A370-614F-A134-4B9642E26178}" type="slidenum">
              <a:rPr lang="en-US" smtClean="0"/>
              <a:pPr/>
              <a:t>4</a:t>
            </a:fld>
            <a:endParaRPr lang="en-US" dirty="0"/>
          </a:p>
        </p:txBody>
      </p:sp>
      <p:sp>
        <p:nvSpPr>
          <p:cNvPr id="9" name="Title 8">
            <a:extLst>
              <a:ext uri="{FF2B5EF4-FFF2-40B4-BE49-F238E27FC236}">
                <a16:creationId xmlns:a16="http://schemas.microsoft.com/office/drawing/2014/main" id="{EF0D23BA-514D-47EC-A25A-FA1732A33172}"/>
              </a:ext>
            </a:extLst>
          </p:cNvPr>
          <p:cNvSpPr>
            <a:spLocks noGrp="1"/>
          </p:cNvSpPr>
          <p:nvPr>
            <p:ph type="title"/>
          </p:nvPr>
        </p:nvSpPr>
        <p:spPr/>
        <p:txBody>
          <a:bodyPr/>
          <a:lstStyle/>
          <a:p>
            <a:r>
              <a:rPr lang="en-US" dirty="0"/>
              <a:t>What we’ll cover</a:t>
            </a:r>
          </a:p>
        </p:txBody>
      </p:sp>
      <p:sp>
        <p:nvSpPr>
          <p:cNvPr id="10" name="Text Placeholder 9">
            <a:extLst>
              <a:ext uri="{FF2B5EF4-FFF2-40B4-BE49-F238E27FC236}">
                <a16:creationId xmlns:a16="http://schemas.microsoft.com/office/drawing/2014/main" id="{CEB8A6A9-D42A-4A17-BF24-94EFD97B3FDD}"/>
              </a:ext>
            </a:extLst>
          </p:cNvPr>
          <p:cNvSpPr>
            <a:spLocks noGrp="1"/>
          </p:cNvSpPr>
          <p:nvPr>
            <p:ph type="body" sz="quarter" idx="13"/>
          </p:nvPr>
        </p:nvSpPr>
        <p:spPr/>
        <p:txBody>
          <a:bodyPr/>
          <a:lstStyle/>
          <a:p>
            <a:pPr marL="571500" indent="-571500">
              <a:buFont typeface="+mj-lt"/>
              <a:buAutoNum type="romanUcPeriod"/>
            </a:pPr>
            <a:r>
              <a:rPr lang="en-US" sz="2200" dirty="0"/>
              <a:t>Behavioral health coverage, recognized clinicians, and payment under the Medicare Part B Physician Fee Schedule (PFS)</a:t>
            </a:r>
          </a:p>
          <a:p>
            <a:pPr marL="571500" indent="-571500">
              <a:buFont typeface="+mj-lt"/>
              <a:buAutoNum type="romanUcPeriod"/>
            </a:pPr>
            <a:r>
              <a:rPr lang="en-US" sz="2200" dirty="0"/>
              <a:t>“Incident to” services under the Medicare Part B PFS – rules, coverage, and payment</a:t>
            </a:r>
          </a:p>
          <a:p>
            <a:pPr marL="571500" indent="-571500">
              <a:buFont typeface="+mj-lt"/>
              <a:buAutoNum type="romanUcPeriod"/>
            </a:pPr>
            <a:r>
              <a:rPr lang="en-US" sz="2200" dirty="0"/>
              <a:t>CMS’ proposal: relaxing supervision requirements for “incident to” behavioral health services</a:t>
            </a:r>
          </a:p>
          <a:p>
            <a:pPr marL="571500" indent="-571500">
              <a:buFont typeface="+mj-lt"/>
              <a:buAutoNum type="romanUcPeriod"/>
            </a:pPr>
            <a:r>
              <a:rPr lang="en-US" sz="2200" dirty="0"/>
              <a:t>Billing and payment issues relating to dual-eligible beneficiaries</a:t>
            </a:r>
          </a:p>
          <a:p>
            <a:pPr marL="571500" indent="-571500">
              <a:buFont typeface="+mj-lt"/>
              <a:buAutoNum type="romanUcPeriod"/>
            </a:pPr>
            <a:endParaRPr lang="en-US" dirty="0"/>
          </a:p>
        </p:txBody>
      </p:sp>
    </p:spTree>
    <p:extLst>
      <p:ext uri="{BB962C8B-B14F-4D97-AF65-F5344CB8AC3E}">
        <p14:creationId xmlns:p14="http://schemas.microsoft.com/office/powerpoint/2010/main" val="30442279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9B8EF64-6AD3-4BF8-8A88-BA09D10A7D06}"/>
              </a:ext>
            </a:extLst>
          </p:cNvPr>
          <p:cNvSpPr>
            <a:spLocks noGrp="1"/>
          </p:cNvSpPr>
          <p:nvPr>
            <p:ph type="sldNum" sz="quarter" idx="11"/>
          </p:nvPr>
        </p:nvSpPr>
        <p:spPr/>
        <p:txBody>
          <a:bodyPr/>
          <a:lstStyle/>
          <a:p>
            <a:fld id="{D390EEF9-A370-614F-A134-4B9642E26178}" type="slidenum">
              <a:rPr lang="en-US" smtClean="0"/>
              <a:pPr/>
              <a:t>40</a:t>
            </a:fld>
            <a:endParaRPr lang="en-US" dirty="0"/>
          </a:p>
        </p:txBody>
      </p:sp>
      <p:sp>
        <p:nvSpPr>
          <p:cNvPr id="3" name="Title 2">
            <a:extLst>
              <a:ext uri="{FF2B5EF4-FFF2-40B4-BE49-F238E27FC236}">
                <a16:creationId xmlns:a16="http://schemas.microsoft.com/office/drawing/2014/main" id="{70493769-ACDC-42C9-B14F-9C34F30BA04E}"/>
              </a:ext>
            </a:extLst>
          </p:cNvPr>
          <p:cNvSpPr>
            <a:spLocks noGrp="1"/>
          </p:cNvSpPr>
          <p:nvPr>
            <p:ph type="title"/>
          </p:nvPr>
        </p:nvSpPr>
        <p:spPr/>
        <p:txBody>
          <a:bodyPr/>
          <a:lstStyle/>
          <a:p>
            <a:r>
              <a:rPr lang="en-US" sz="2400" dirty="0"/>
              <a:t>What if medicare does not cover the service?</a:t>
            </a:r>
          </a:p>
        </p:txBody>
      </p:sp>
      <p:sp>
        <p:nvSpPr>
          <p:cNvPr id="4" name="Text Placeholder 3">
            <a:extLst>
              <a:ext uri="{FF2B5EF4-FFF2-40B4-BE49-F238E27FC236}">
                <a16:creationId xmlns:a16="http://schemas.microsoft.com/office/drawing/2014/main" id="{A5CBA498-526A-4C51-B779-B597B00E7F30}"/>
              </a:ext>
            </a:extLst>
          </p:cNvPr>
          <p:cNvSpPr>
            <a:spLocks noGrp="1"/>
          </p:cNvSpPr>
          <p:nvPr>
            <p:ph type="body" sz="quarter" idx="13"/>
          </p:nvPr>
        </p:nvSpPr>
        <p:spPr/>
        <p:txBody>
          <a:bodyPr/>
          <a:lstStyle/>
          <a:p>
            <a:pPr marL="0" indent="0">
              <a:buNone/>
            </a:pPr>
            <a:r>
              <a:rPr lang="en-US" dirty="0"/>
              <a:t>Examples of Medicare denial types:</a:t>
            </a:r>
          </a:p>
          <a:p>
            <a:endParaRPr lang="en-US" dirty="0"/>
          </a:p>
          <a:p>
            <a:pPr marL="0" indent="0">
              <a:buNone/>
            </a:pPr>
            <a:endParaRPr lang="en-US" dirty="0"/>
          </a:p>
          <a:p>
            <a:endParaRPr lang="en-US" dirty="0"/>
          </a:p>
          <a:p>
            <a:endParaRPr lang="en-US" dirty="0"/>
          </a:p>
          <a:p>
            <a:pPr marL="0" indent="0">
              <a:buNone/>
            </a:pPr>
            <a:endParaRPr lang="en-US" dirty="0"/>
          </a:p>
          <a:p>
            <a:pPr marL="0" indent="0">
              <a:buNone/>
            </a:pPr>
            <a:r>
              <a:rPr lang="en-US" sz="1800" dirty="0"/>
              <a:t>Medicare denial types may be treated differently for purposes of crossover claims.</a:t>
            </a:r>
          </a:p>
          <a:p>
            <a:pPr marL="0" indent="0">
              <a:buNone/>
            </a:pPr>
            <a:endParaRPr lang="en-US" sz="1800" dirty="0"/>
          </a:p>
          <a:p>
            <a:pPr marL="0" indent="0">
              <a:buNone/>
            </a:pPr>
            <a:r>
              <a:rPr lang="en-US" sz="1800" dirty="0"/>
              <a:t>CMS, MLN Booklet, </a:t>
            </a:r>
            <a:r>
              <a:rPr lang="en-US" sz="1800" dirty="0">
                <a:hlinkClick r:id="rId2"/>
              </a:rPr>
              <a:t>Items &amp; Services Not Covered Under Medicare</a:t>
            </a:r>
            <a:r>
              <a:rPr lang="en-US" sz="1800" dirty="0"/>
              <a:t> (June 2022); also, CMS, </a:t>
            </a:r>
            <a:r>
              <a:rPr lang="en-US" sz="1800" dirty="0">
                <a:hlinkClick r:id="rId3"/>
              </a:rPr>
              <a:t>Coordination of Benefits and Third Party Liability (CoB/TPL) in Medicaid</a:t>
            </a:r>
            <a:r>
              <a:rPr lang="en-US" sz="1800" dirty="0"/>
              <a:t> (2020)</a:t>
            </a:r>
          </a:p>
        </p:txBody>
      </p:sp>
      <p:pic>
        <p:nvPicPr>
          <p:cNvPr id="6" name="Picture 5">
            <a:extLst>
              <a:ext uri="{FF2B5EF4-FFF2-40B4-BE49-F238E27FC236}">
                <a16:creationId xmlns:a16="http://schemas.microsoft.com/office/drawing/2014/main" id="{EA80F001-9412-4F0A-9E97-82970E98A095}"/>
              </a:ext>
            </a:extLst>
          </p:cNvPr>
          <p:cNvPicPr>
            <a:picLocks noChangeAspect="1"/>
          </p:cNvPicPr>
          <p:nvPr/>
        </p:nvPicPr>
        <p:blipFill>
          <a:blip r:embed="rId4"/>
          <a:stretch>
            <a:fillRect/>
          </a:stretch>
        </p:blipFill>
        <p:spPr>
          <a:xfrm>
            <a:off x="933651" y="1799932"/>
            <a:ext cx="7353701" cy="2184928"/>
          </a:xfrm>
          <a:prstGeom prst="rect">
            <a:avLst/>
          </a:prstGeom>
        </p:spPr>
      </p:pic>
    </p:spTree>
    <p:extLst>
      <p:ext uri="{BB962C8B-B14F-4D97-AF65-F5344CB8AC3E}">
        <p14:creationId xmlns:p14="http://schemas.microsoft.com/office/powerpoint/2010/main" val="24793966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0C1566F-D64A-465D-8C5C-A35E38068AD1}"/>
              </a:ext>
            </a:extLst>
          </p:cNvPr>
          <p:cNvSpPr>
            <a:spLocks noGrp="1"/>
          </p:cNvSpPr>
          <p:nvPr>
            <p:ph type="sldNum" sz="quarter" idx="11"/>
          </p:nvPr>
        </p:nvSpPr>
        <p:spPr/>
        <p:txBody>
          <a:bodyPr/>
          <a:lstStyle/>
          <a:p>
            <a:fld id="{D390EEF9-A370-614F-A134-4B9642E26178}" type="slidenum">
              <a:rPr lang="en-US" smtClean="0"/>
              <a:pPr/>
              <a:t>41</a:t>
            </a:fld>
            <a:endParaRPr lang="en-US" dirty="0"/>
          </a:p>
        </p:txBody>
      </p:sp>
      <p:sp>
        <p:nvSpPr>
          <p:cNvPr id="3" name="Title 2">
            <a:extLst>
              <a:ext uri="{FF2B5EF4-FFF2-40B4-BE49-F238E27FC236}">
                <a16:creationId xmlns:a16="http://schemas.microsoft.com/office/drawing/2014/main" id="{056972E3-2FFA-4D81-9A48-EC281CFB35BF}"/>
              </a:ext>
            </a:extLst>
          </p:cNvPr>
          <p:cNvSpPr>
            <a:spLocks noGrp="1"/>
          </p:cNvSpPr>
          <p:nvPr>
            <p:ph type="title"/>
          </p:nvPr>
        </p:nvSpPr>
        <p:spPr/>
        <p:txBody>
          <a:bodyPr/>
          <a:lstStyle/>
          <a:p>
            <a:r>
              <a:rPr lang="en-US" dirty="0"/>
              <a:t>Operational issues that differ from state to state</a:t>
            </a:r>
          </a:p>
        </p:txBody>
      </p:sp>
      <p:sp>
        <p:nvSpPr>
          <p:cNvPr id="4" name="Text Placeholder 3">
            <a:extLst>
              <a:ext uri="{FF2B5EF4-FFF2-40B4-BE49-F238E27FC236}">
                <a16:creationId xmlns:a16="http://schemas.microsoft.com/office/drawing/2014/main" id="{A02E088F-14C0-4776-884C-D0415628A48C}"/>
              </a:ext>
            </a:extLst>
          </p:cNvPr>
          <p:cNvSpPr>
            <a:spLocks noGrp="1"/>
          </p:cNvSpPr>
          <p:nvPr>
            <p:ph type="body" sz="quarter" idx="13"/>
          </p:nvPr>
        </p:nvSpPr>
        <p:spPr/>
        <p:txBody>
          <a:bodyPr/>
          <a:lstStyle/>
          <a:p>
            <a:r>
              <a:rPr lang="en-US" sz="2200" dirty="0"/>
              <a:t>Whether / to what extent payment of Medicare crossover claims has been delegated by the State Medicaid agency to MCOs</a:t>
            </a:r>
          </a:p>
          <a:p>
            <a:r>
              <a:rPr lang="en-US" sz="2200" dirty="0"/>
              <a:t>Whether / to what extent the State uses Medicare’s automated crossover billing / payment process</a:t>
            </a:r>
          </a:p>
          <a:p>
            <a:r>
              <a:rPr lang="en-US" sz="2200" dirty="0"/>
              <a:t>Whether State Medicaid agency identifies various categories of “never-covered” Medicare services for which cost avoidance is not required</a:t>
            </a:r>
          </a:p>
        </p:txBody>
      </p:sp>
    </p:spTree>
    <p:extLst>
      <p:ext uri="{BB962C8B-B14F-4D97-AF65-F5344CB8AC3E}">
        <p14:creationId xmlns:p14="http://schemas.microsoft.com/office/powerpoint/2010/main" val="9904966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5EC63D38-8183-4C06-9C07-83DE2452A330}"/>
              </a:ext>
            </a:extLst>
          </p:cNvPr>
          <p:cNvSpPr>
            <a:spLocks noGrp="1"/>
          </p:cNvSpPr>
          <p:nvPr>
            <p:ph type="sldNum" sz="quarter" idx="11"/>
          </p:nvPr>
        </p:nvSpPr>
        <p:spPr/>
        <p:txBody>
          <a:bodyPr/>
          <a:lstStyle/>
          <a:p>
            <a:fld id="{D390EEF9-A370-614F-A134-4B9642E26178}" type="slidenum">
              <a:rPr lang="en-US" smtClean="0"/>
              <a:pPr/>
              <a:t>42</a:t>
            </a:fld>
            <a:endParaRPr lang="en-US" dirty="0"/>
          </a:p>
        </p:txBody>
      </p:sp>
      <p:sp>
        <p:nvSpPr>
          <p:cNvPr id="6" name="Text Placeholder 5">
            <a:extLst>
              <a:ext uri="{FF2B5EF4-FFF2-40B4-BE49-F238E27FC236}">
                <a16:creationId xmlns:a16="http://schemas.microsoft.com/office/drawing/2014/main" id="{E3397A3E-5958-49F5-8F3D-CCF93E7111F7}"/>
              </a:ext>
            </a:extLst>
          </p:cNvPr>
          <p:cNvSpPr>
            <a:spLocks noGrp="1"/>
          </p:cNvSpPr>
          <p:nvPr>
            <p:ph type="body" sz="quarter" idx="13"/>
          </p:nvPr>
        </p:nvSpPr>
        <p:spPr/>
        <p:txBody>
          <a:bodyPr/>
          <a:lstStyle/>
          <a:p>
            <a:r>
              <a:rPr lang="en-US" b="1" dirty="0"/>
              <a:t>Susannah Vance Gopalan</a:t>
            </a:r>
          </a:p>
          <a:p>
            <a:r>
              <a:rPr lang="en-US" sz="2400" u="sng" dirty="0">
                <a:hlinkClick r:id="rId2"/>
              </a:rPr>
              <a:t>SGopalan@ftlf.com</a:t>
            </a:r>
            <a:r>
              <a:rPr lang="en-US" sz="2400" u="sng" dirty="0"/>
              <a:t> </a:t>
            </a:r>
          </a:p>
        </p:txBody>
      </p:sp>
      <p:sp>
        <p:nvSpPr>
          <p:cNvPr id="5" name="Title 4">
            <a:extLst>
              <a:ext uri="{FF2B5EF4-FFF2-40B4-BE49-F238E27FC236}">
                <a16:creationId xmlns:a16="http://schemas.microsoft.com/office/drawing/2014/main" id="{808B2096-4E0D-4FD0-B8BE-6DA43C4EFEA0}"/>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76867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A593BC-FCA5-419A-8C20-3BEA55734CFC}"/>
              </a:ext>
            </a:extLst>
          </p:cNvPr>
          <p:cNvSpPr>
            <a:spLocks noGrp="1"/>
          </p:cNvSpPr>
          <p:nvPr>
            <p:ph type="sldNum" sz="quarter" idx="11"/>
          </p:nvPr>
        </p:nvSpPr>
        <p:spPr/>
        <p:txBody>
          <a:bodyPr/>
          <a:lstStyle/>
          <a:p>
            <a:fld id="{D390EEF9-A370-614F-A134-4B9642E26178}" type="slidenum">
              <a:rPr lang="en-US" smtClean="0"/>
              <a:pPr/>
              <a:t>5</a:t>
            </a:fld>
            <a:endParaRPr lang="en-US" dirty="0"/>
          </a:p>
        </p:txBody>
      </p:sp>
      <p:sp>
        <p:nvSpPr>
          <p:cNvPr id="3" name="Title 2">
            <a:extLst>
              <a:ext uri="{FF2B5EF4-FFF2-40B4-BE49-F238E27FC236}">
                <a16:creationId xmlns:a16="http://schemas.microsoft.com/office/drawing/2014/main" id="{CFDBA764-BF9F-4B1E-9AEE-C033471E91B9}"/>
              </a:ext>
            </a:extLst>
          </p:cNvPr>
          <p:cNvSpPr>
            <a:spLocks noGrp="1"/>
          </p:cNvSpPr>
          <p:nvPr>
            <p:ph type="title"/>
          </p:nvPr>
        </p:nvSpPr>
        <p:spPr/>
        <p:txBody>
          <a:bodyPr/>
          <a:lstStyle/>
          <a:p>
            <a:r>
              <a:rPr lang="en-US" dirty="0"/>
              <a:t>CMS’ Proposal for “Incident to” Medicare Behavioral Health Services </a:t>
            </a:r>
          </a:p>
        </p:txBody>
      </p:sp>
      <p:sp>
        <p:nvSpPr>
          <p:cNvPr id="4" name="Text Placeholder 3">
            <a:extLst>
              <a:ext uri="{FF2B5EF4-FFF2-40B4-BE49-F238E27FC236}">
                <a16:creationId xmlns:a16="http://schemas.microsoft.com/office/drawing/2014/main" id="{32090267-CE40-44C4-8383-D99D518C9D65}"/>
              </a:ext>
            </a:extLst>
          </p:cNvPr>
          <p:cNvSpPr>
            <a:spLocks noGrp="1"/>
          </p:cNvSpPr>
          <p:nvPr>
            <p:ph type="body" sz="quarter" idx="13"/>
          </p:nvPr>
        </p:nvSpPr>
        <p:spPr/>
        <p:txBody>
          <a:bodyPr/>
          <a:lstStyle/>
          <a:p>
            <a:pPr marL="342900" indent="-342900">
              <a:buFont typeface="Arial" panose="020B0604020202020204" pitchFamily="34" charset="0"/>
              <a:buChar char="•"/>
            </a:pPr>
            <a:r>
              <a:rPr lang="en-US" sz="1600" dirty="0"/>
              <a:t>The Centers for Medicare &amp; Medicaid Services (CMS) proposes to change the supervision standard for “incident to” behavioral health services under the Physician Fee Schedule, so that Medicare will pay for services where physicians and non-physician practitioners (NPP) oversee the work of auxiliary personnel under “general,” not “direct,” supervision</a:t>
            </a:r>
          </a:p>
          <a:p>
            <a:pPr marL="1028700" lvl="1" indent="-342900"/>
            <a:r>
              <a:rPr lang="en-US" sz="1600" dirty="0">
                <a:solidFill>
                  <a:srgbClr val="FF0000"/>
                </a:solidFill>
              </a:rPr>
              <a:t>All other “incident to” requirements remain in effect</a:t>
            </a:r>
          </a:p>
          <a:p>
            <a:pPr marL="342900" indent="-342900">
              <a:buFont typeface="Arial" panose="020B0604020202020204" pitchFamily="34" charset="0"/>
              <a:buChar char="•"/>
            </a:pPr>
            <a:r>
              <a:rPr lang="en-US" sz="1600" dirty="0"/>
              <a:t>Does not add new Medicare billable providers – merely gives Medicare Part B practices more flexibility in billing for behavioral health services rendered by physicians and NPPs, so that they can more effectively use other members of the clinical workforce</a:t>
            </a:r>
          </a:p>
          <a:p>
            <a:pPr marL="342900" indent="-342900">
              <a:buFont typeface="Arial" panose="020B0604020202020204" pitchFamily="34" charset="0"/>
              <a:buChar char="•"/>
            </a:pPr>
            <a:r>
              <a:rPr lang="en-US" sz="1600" dirty="0"/>
              <a:t>Proposal is meant to address</a:t>
            </a:r>
          </a:p>
          <a:p>
            <a:pPr marL="1028700" lvl="1" indent="-342900"/>
            <a:r>
              <a:rPr lang="en-US" sz="1600" dirty="0"/>
              <a:t>The increase in need / demand for behavioral health services in recent years</a:t>
            </a:r>
          </a:p>
          <a:p>
            <a:pPr marL="1028700" lvl="1" indent="-342900"/>
            <a:r>
              <a:rPr lang="en-US" sz="1600" dirty="0"/>
              <a:t>Growing behavioral health clinician shortages,</a:t>
            </a:r>
          </a:p>
          <a:p>
            <a:pPr marL="346075" lvl="1" indent="0">
              <a:buNone/>
            </a:pPr>
            <a:r>
              <a:rPr lang="en-US" sz="1600" dirty="0"/>
              <a:t>in the most effective way that CMS can, given that only Congress (not CMS) can add new Medicare provider/supplier types</a:t>
            </a:r>
          </a:p>
          <a:p>
            <a:endParaRPr lang="en-US" sz="1600" dirty="0"/>
          </a:p>
        </p:txBody>
      </p:sp>
    </p:spTree>
    <p:extLst>
      <p:ext uri="{BB962C8B-B14F-4D97-AF65-F5344CB8AC3E}">
        <p14:creationId xmlns:p14="http://schemas.microsoft.com/office/powerpoint/2010/main" val="456808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27A8B76-8705-4928-9036-A99BC5A80FD4}"/>
              </a:ext>
            </a:extLst>
          </p:cNvPr>
          <p:cNvSpPr>
            <a:spLocks noGrp="1"/>
          </p:cNvSpPr>
          <p:nvPr>
            <p:ph type="sldNum" sz="quarter" idx="11"/>
          </p:nvPr>
        </p:nvSpPr>
        <p:spPr/>
        <p:txBody>
          <a:bodyPr/>
          <a:lstStyle/>
          <a:p>
            <a:fld id="{D390EEF9-A370-614F-A134-4B9642E26178}" type="slidenum">
              <a:rPr lang="en-US" smtClean="0"/>
              <a:pPr/>
              <a:t>6</a:t>
            </a:fld>
            <a:endParaRPr lang="en-US" dirty="0"/>
          </a:p>
        </p:txBody>
      </p:sp>
      <p:sp>
        <p:nvSpPr>
          <p:cNvPr id="3" name="Title 2">
            <a:extLst>
              <a:ext uri="{FF2B5EF4-FFF2-40B4-BE49-F238E27FC236}">
                <a16:creationId xmlns:a16="http://schemas.microsoft.com/office/drawing/2014/main" id="{28FC5018-2047-4B4A-9ED8-D0E07C808ED0}"/>
              </a:ext>
            </a:extLst>
          </p:cNvPr>
          <p:cNvSpPr>
            <a:spLocks noGrp="1"/>
          </p:cNvSpPr>
          <p:nvPr>
            <p:ph type="title"/>
          </p:nvPr>
        </p:nvSpPr>
        <p:spPr/>
        <p:txBody>
          <a:bodyPr/>
          <a:lstStyle/>
          <a:p>
            <a:r>
              <a:rPr lang="en-US" dirty="0"/>
              <a:t>Physician fee schedule rulemaking process in medicare</a:t>
            </a:r>
          </a:p>
        </p:txBody>
      </p:sp>
      <p:sp>
        <p:nvSpPr>
          <p:cNvPr id="4" name="Text Placeholder 3">
            <a:extLst>
              <a:ext uri="{FF2B5EF4-FFF2-40B4-BE49-F238E27FC236}">
                <a16:creationId xmlns:a16="http://schemas.microsoft.com/office/drawing/2014/main" id="{1FAD1E60-0D22-4D84-90F4-54E99CDE0347}"/>
              </a:ext>
            </a:extLst>
          </p:cNvPr>
          <p:cNvSpPr>
            <a:spLocks noGrp="1"/>
          </p:cNvSpPr>
          <p:nvPr>
            <p:ph type="body" sz="quarter" idx="13"/>
          </p:nvPr>
        </p:nvSpPr>
        <p:spPr/>
        <p:txBody>
          <a:bodyPr/>
          <a:lstStyle/>
          <a:p>
            <a:pPr marL="342900" indent="-342900">
              <a:buFont typeface="Arial" panose="020B0604020202020204" pitchFamily="34" charset="0"/>
              <a:buChar char="•"/>
            </a:pPr>
            <a:r>
              <a:rPr lang="en-US" sz="1800" dirty="0"/>
              <a:t>The Physician Fee Schedule (PFS) is the coverage / payment framework under which Medicare pays for many services rendered by Medicare Part B physicians and non-physician practitioners and groups</a:t>
            </a:r>
          </a:p>
          <a:p>
            <a:pPr marL="342900" indent="-342900">
              <a:buFont typeface="Arial" panose="020B0604020202020204" pitchFamily="34" charset="0"/>
              <a:buChar char="•"/>
            </a:pPr>
            <a:r>
              <a:rPr lang="en-US" sz="1800" dirty="0"/>
              <a:t>Each year, typically in the summer, the Centers for Medicare &amp; Medicaid Services (CMS) publishes in the </a:t>
            </a:r>
            <a:r>
              <a:rPr lang="en-US" sz="1800" i="1" dirty="0"/>
              <a:t>Federal Register </a:t>
            </a:r>
            <a:r>
              <a:rPr lang="en-US" sz="1800" dirty="0"/>
              <a:t>a wide-ranging Notice of Proposed Rulemaking (NPRM) explaining the changes CMS intends to make in the subsequent year in coverage / payment under the PFS</a:t>
            </a:r>
          </a:p>
          <a:p>
            <a:pPr marL="342900" indent="-342900">
              <a:buFont typeface="Arial" panose="020B0604020202020204" pitchFamily="34" charset="0"/>
              <a:buChar char="•"/>
            </a:pPr>
            <a:r>
              <a:rPr lang="en-US" sz="1800" dirty="0"/>
              <a:t>Stakeholders then have an opportunity to comment on the NPRM</a:t>
            </a:r>
          </a:p>
          <a:p>
            <a:pPr marL="342900" indent="-342900">
              <a:buFont typeface="Arial" panose="020B0604020202020204" pitchFamily="34" charset="0"/>
              <a:buChar char="•"/>
            </a:pPr>
            <a:r>
              <a:rPr lang="en-US" sz="1800" dirty="0"/>
              <a:t>The Medicare CY2023 NPRM can be accessed </a:t>
            </a:r>
            <a:r>
              <a:rPr lang="en-US" sz="1800" dirty="0">
                <a:hlinkClick r:id="rId2"/>
              </a:rPr>
              <a:t>here</a:t>
            </a:r>
            <a:r>
              <a:rPr lang="en-US" sz="1800" dirty="0"/>
              <a:t>; Section II.E(34) of the NPRM (link </a:t>
            </a:r>
            <a:r>
              <a:rPr lang="en-US" sz="1800" dirty="0">
                <a:hlinkClick r:id="rId3"/>
              </a:rPr>
              <a:t>here</a:t>
            </a:r>
            <a:r>
              <a:rPr lang="en-US" sz="1800" dirty="0"/>
              <a:t>) addresses proposed changes in behavioral health “incident to” services</a:t>
            </a:r>
          </a:p>
          <a:p>
            <a:pPr marL="1028700" lvl="1" indent="-342900"/>
            <a:r>
              <a:rPr lang="en-US" sz="1800" b="1" dirty="0">
                <a:solidFill>
                  <a:srgbClr val="FF0000"/>
                </a:solidFill>
              </a:rPr>
              <a:t>Comments on the CY2023 PFS NPRM are due September 6, 2022</a:t>
            </a:r>
          </a:p>
          <a:p>
            <a:pPr marL="342900" indent="-342900">
              <a:buFont typeface="Arial" panose="020B0604020202020204" pitchFamily="34" charset="0"/>
              <a:buChar char="•"/>
            </a:pPr>
            <a:r>
              <a:rPr lang="en-US" sz="1800" dirty="0"/>
              <a:t>CMS will issue a Final Rule (late fall) where CMS announces the final changes to the rules for CY2023 and explains how CMS addressed specific comments on the NPRM</a:t>
            </a:r>
          </a:p>
          <a:p>
            <a:endParaRPr lang="en-US" sz="1800" dirty="0"/>
          </a:p>
        </p:txBody>
      </p:sp>
    </p:spTree>
    <p:extLst>
      <p:ext uri="{BB962C8B-B14F-4D97-AF65-F5344CB8AC3E}">
        <p14:creationId xmlns:p14="http://schemas.microsoft.com/office/powerpoint/2010/main" val="467056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95F22AA-03C9-4613-A117-16BA39185911}"/>
              </a:ext>
            </a:extLst>
          </p:cNvPr>
          <p:cNvSpPr>
            <a:spLocks noGrp="1"/>
          </p:cNvSpPr>
          <p:nvPr>
            <p:ph type="sldNum" sz="quarter" idx="11"/>
          </p:nvPr>
        </p:nvSpPr>
        <p:spPr/>
        <p:txBody>
          <a:bodyPr/>
          <a:lstStyle/>
          <a:p>
            <a:fld id="{D390EEF9-A370-614F-A134-4B9642E26178}" type="slidenum">
              <a:rPr lang="en-US" smtClean="0"/>
              <a:pPr/>
              <a:t>7</a:t>
            </a:fld>
            <a:endParaRPr lang="en-US" dirty="0"/>
          </a:p>
        </p:txBody>
      </p:sp>
      <p:sp>
        <p:nvSpPr>
          <p:cNvPr id="5" name="Picture Placeholder 4">
            <a:extLst>
              <a:ext uri="{FF2B5EF4-FFF2-40B4-BE49-F238E27FC236}">
                <a16:creationId xmlns:a16="http://schemas.microsoft.com/office/drawing/2014/main" id="{16EFB18D-AEA7-49FE-A762-AB6905F2B9D0}"/>
              </a:ext>
            </a:extLst>
          </p:cNvPr>
          <p:cNvSpPr>
            <a:spLocks noGrp="1"/>
          </p:cNvSpPr>
          <p:nvPr>
            <p:ph type="pic" sz="quarter" idx="12"/>
          </p:nvPr>
        </p:nvSpPr>
        <p:spPr/>
      </p:sp>
      <p:sp>
        <p:nvSpPr>
          <p:cNvPr id="6" name="Text Placeholder 5">
            <a:extLst>
              <a:ext uri="{FF2B5EF4-FFF2-40B4-BE49-F238E27FC236}">
                <a16:creationId xmlns:a16="http://schemas.microsoft.com/office/drawing/2014/main" id="{644283DF-1AD3-454C-8306-99493BBECECB}"/>
              </a:ext>
            </a:extLst>
          </p:cNvPr>
          <p:cNvSpPr>
            <a:spLocks noGrp="1"/>
          </p:cNvSpPr>
          <p:nvPr>
            <p:ph type="body" sz="quarter" idx="13"/>
          </p:nvPr>
        </p:nvSpPr>
        <p:spPr/>
        <p:txBody>
          <a:bodyPr/>
          <a:lstStyle/>
          <a:p>
            <a:r>
              <a:rPr lang="en-US" dirty="0"/>
              <a:t>Behavioral Health Under Medicare Part B</a:t>
            </a:r>
          </a:p>
          <a:p>
            <a:endParaRPr lang="en-US" dirty="0"/>
          </a:p>
        </p:txBody>
      </p:sp>
      <p:sp>
        <p:nvSpPr>
          <p:cNvPr id="7" name="Text Placeholder 6">
            <a:extLst>
              <a:ext uri="{FF2B5EF4-FFF2-40B4-BE49-F238E27FC236}">
                <a16:creationId xmlns:a16="http://schemas.microsoft.com/office/drawing/2014/main" id="{1C426B0F-BBF1-4582-A254-90B55D23DFBD}"/>
              </a:ext>
            </a:extLst>
          </p:cNvPr>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2423956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6A59E87-8B59-4C8C-90BE-8EBE0A86CE1F}"/>
              </a:ext>
            </a:extLst>
          </p:cNvPr>
          <p:cNvSpPr>
            <a:spLocks noGrp="1"/>
          </p:cNvSpPr>
          <p:nvPr>
            <p:ph type="sldNum" sz="quarter" idx="11"/>
          </p:nvPr>
        </p:nvSpPr>
        <p:spPr/>
        <p:txBody>
          <a:bodyPr/>
          <a:lstStyle/>
          <a:p>
            <a:fld id="{D390EEF9-A370-614F-A134-4B9642E26178}" type="slidenum">
              <a:rPr lang="en-US" smtClean="0"/>
              <a:pPr/>
              <a:t>8</a:t>
            </a:fld>
            <a:endParaRPr lang="en-US" dirty="0"/>
          </a:p>
        </p:txBody>
      </p:sp>
      <p:sp>
        <p:nvSpPr>
          <p:cNvPr id="3" name="Title 2">
            <a:extLst>
              <a:ext uri="{FF2B5EF4-FFF2-40B4-BE49-F238E27FC236}">
                <a16:creationId xmlns:a16="http://schemas.microsoft.com/office/drawing/2014/main" id="{896A10B1-FDC9-40E3-9348-677B99499908}"/>
              </a:ext>
            </a:extLst>
          </p:cNvPr>
          <p:cNvSpPr>
            <a:spLocks noGrp="1"/>
          </p:cNvSpPr>
          <p:nvPr>
            <p:ph type="title"/>
          </p:nvPr>
        </p:nvSpPr>
        <p:spPr/>
        <p:txBody>
          <a:bodyPr/>
          <a:lstStyle/>
          <a:p>
            <a:r>
              <a:rPr lang="en-US" dirty="0"/>
              <a:t>Behavioral Health Coverage in Medicare Part B</a:t>
            </a:r>
          </a:p>
        </p:txBody>
      </p:sp>
      <p:sp>
        <p:nvSpPr>
          <p:cNvPr id="4" name="Text Placeholder 3">
            <a:extLst>
              <a:ext uri="{FF2B5EF4-FFF2-40B4-BE49-F238E27FC236}">
                <a16:creationId xmlns:a16="http://schemas.microsoft.com/office/drawing/2014/main" id="{CD1FEE88-A923-4FD9-B203-5A569F97EEE8}"/>
              </a:ext>
            </a:extLst>
          </p:cNvPr>
          <p:cNvSpPr>
            <a:spLocks noGrp="1"/>
          </p:cNvSpPr>
          <p:nvPr>
            <p:ph type="body" sz="quarter" idx="13"/>
          </p:nvPr>
        </p:nvSpPr>
        <p:spPr/>
        <p:txBody>
          <a:bodyPr/>
          <a:lstStyle/>
          <a:p>
            <a:pPr marL="342900" indent="-342900">
              <a:buFont typeface="Arial" panose="020B0604020202020204" pitchFamily="34" charset="0"/>
              <a:buChar char="•"/>
            </a:pPr>
            <a:r>
              <a:rPr lang="en-US" sz="1700" dirty="0"/>
              <a:t>The Medicare statute does not specifically define “mental health,” “behavioral health,” or “substance use disorder” services covered by the program; instead, a variety of service types and codes are covered</a:t>
            </a:r>
          </a:p>
          <a:p>
            <a:pPr marL="342900" indent="-342900">
              <a:buFont typeface="Arial" panose="020B0604020202020204" pitchFamily="34" charset="0"/>
              <a:buChar char="•"/>
            </a:pPr>
            <a:r>
              <a:rPr lang="en-US" sz="1700" dirty="0"/>
              <a:t>How new services are added</a:t>
            </a:r>
          </a:p>
          <a:p>
            <a:pPr marL="1028700" lvl="1" indent="-342900"/>
            <a:r>
              <a:rPr lang="en-US" sz="1700" dirty="0"/>
              <a:t>CMS has added some services via regulation (example - behavioral health integration services, announced in CY2017 PFS regulation)</a:t>
            </a:r>
          </a:p>
          <a:p>
            <a:pPr marL="1028700" lvl="1" indent="-342900"/>
            <a:r>
              <a:rPr lang="en-US" sz="1700" dirty="0"/>
              <a:t>Congress has required the creation of other services categories / provider types (example - Opioid Use Disorder services and the Opioid Treatment Provider designation, required by the SUPPORT Act of 2018)</a:t>
            </a:r>
          </a:p>
          <a:p>
            <a:pPr marL="342900" indent="-342900">
              <a:buFont typeface="Arial" panose="020B0604020202020204" pitchFamily="34" charset="0"/>
              <a:buChar char="•"/>
            </a:pPr>
            <a:r>
              <a:rPr lang="en-US" sz="1700" dirty="0"/>
              <a:t>For some services (e.g., OTP, CMHC), a specific Medicare enrollment is required; for others (e.g., psychotherapy), physicians/practitioners enrolled in Medicare Part B may provide and bill for the service if all requirements are met</a:t>
            </a:r>
          </a:p>
          <a:p>
            <a:pPr marL="342900" indent="-342900">
              <a:buFont typeface="Arial" panose="020B0604020202020204" pitchFamily="34" charset="0"/>
              <a:buChar char="•"/>
            </a:pPr>
            <a:r>
              <a:rPr lang="en-US" sz="1700" dirty="0"/>
              <a:t>An overview of Medicare-covered mental health services may be found in CMS, MLN Booklet, </a:t>
            </a:r>
            <a:r>
              <a:rPr lang="en-US" sz="1700" dirty="0">
                <a:hlinkClick r:id="rId3"/>
              </a:rPr>
              <a:t>Medicare Mental Health</a:t>
            </a:r>
            <a:r>
              <a:rPr lang="en-US" sz="1700" dirty="0"/>
              <a:t> (Mar. 2022)</a:t>
            </a:r>
          </a:p>
          <a:p>
            <a:endParaRPr lang="en-US" dirty="0"/>
          </a:p>
        </p:txBody>
      </p:sp>
    </p:spTree>
    <p:extLst>
      <p:ext uri="{BB962C8B-B14F-4D97-AF65-F5344CB8AC3E}">
        <p14:creationId xmlns:p14="http://schemas.microsoft.com/office/powerpoint/2010/main" val="1772280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D7BF41-380D-4856-91A1-F6E2AA68BFA3}"/>
              </a:ext>
            </a:extLst>
          </p:cNvPr>
          <p:cNvSpPr>
            <a:spLocks noGrp="1"/>
          </p:cNvSpPr>
          <p:nvPr>
            <p:ph type="sldNum" sz="quarter" idx="11"/>
          </p:nvPr>
        </p:nvSpPr>
        <p:spPr/>
        <p:txBody>
          <a:bodyPr/>
          <a:lstStyle/>
          <a:p>
            <a:fld id="{D390EEF9-A370-614F-A134-4B9642E26178}" type="slidenum">
              <a:rPr lang="en-US" smtClean="0"/>
              <a:pPr/>
              <a:t>9</a:t>
            </a:fld>
            <a:endParaRPr lang="en-US" dirty="0"/>
          </a:p>
        </p:txBody>
      </p:sp>
      <p:sp>
        <p:nvSpPr>
          <p:cNvPr id="3" name="Title 2">
            <a:extLst>
              <a:ext uri="{FF2B5EF4-FFF2-40B4-BE49-F238E27FC236}">
                <a16:creationId xmlns:a16="http://schemas.microsoft.com/office/drawing/2014/main" id="{15F54201-376A-4961-9B95-9DCA31A30B42}"/>
              </a:ext>
            </a:extLst>
          </p:cNvPr>
          <p:cNvSpPr>
            <a:spLocks noGrp="1"/>
          </p:cNvSpPr>
          <p:nvPr>
            <p:ph type="title"/>
          </p:nvPr>
        </p:nvSpPr>
        <p:spPr/>
        <p:txBody>
          <a:bodyPr/>
          <a:lstStyle/>
          <a:p>
            <a:r>
              <a:rPr lang="en-US" dirty="0"/>
              <a:t>Mental Health Clinicians Recognized under Medicare Part B PFS</a:t>
            </a:r>
          </a:p>
        </p:txBody>
      </p:sp>
      <p:sp>
        <p:nvSpPr>
          <p:cNvPr id="4" name="Text Placeholder 3">
            <a:extLst>
              <a:ext uri="{FF2B5EF4-FFF2-40B4-BE49-F238E27FC236}">
                <a16:creationId xmlns:a16="http://schemas.microsoft.com/office/drawing/2014/main" id="{BFAF3DC8-233C-4C0A-8C38-6FE117092AEC}"/>
              </a:ext>
            </a:extLst>
          </p:cNvPr>
          <p:cNvSpPr>
            <a:spLocks noGrp="1"/>
          </p:cNvSpPr>
          <p:nvPr>
            <p:ph type="body" sz="quarter" idx="13"/>
          </p:nvPr>
        </p:nvSpPr>
        <p:spPr/>
        <p:txBody>
          <a:bodyPr/>
          <a:lstStyle/>
          <a:p>
            <a:pPr marL="342900" indent="-342900">
              <a:buFont typeface="Arial" panose="020B0604020202020204" pitchFamily="34" charset="0"/>
              <a:buChar char="•"/>
            </a:pPr>
            <a:r>
              <a:rPr lang="en-US" sz="1600" dirty="0"/>
              <a:t>For purposes of the Medicare Part B PFS, the following types of clinicians are recognized for purposes of furnishing mental health services</a:t>
            </a:r>
          </a:p>
          <a:p>
            <a:pPr marL="1028700" lvl="1" indent="-342900"/>
            <a:r>
              <a:rPr lang="en-US" sz="1600" dirty="0"/>
              <a:t>MD or DO</a:t>
            </a:r>
          </a:p>
          <a:p>
            <a:pPr marL="1028700" lvl="1" indent="-342900"/>
            <a:r>
              <a:rPr lang="en-US" sz="1600" dirty="0"/>
              <a:t>Clinical psychologist</a:t>
            </a:r>
          </a:p>
          <a:p>
            <a:pPr marL="1028700" lvl="1" indent="-342900"/>
            <a:r>
              <a:rPr lang="en-US" sz="1600" dirty="0"/>
              <a:t>Clinical social worker </a:t>
            </a:r>
          </a:p>
          <a:p>
            <a:pPr marL="1028700" lvl="1" indent="-342900"/>
            <a:r>
              <a:rPr lang="en-US" sz="1600" dirty="0"/>
              <a:t>Clinical nurse specialist</a:t>
            </a:r>
          </a:p>
          <a:p>
            <a:pPr marL="1028700" lvl="1" indent="-342900"/>
            <a:r>
              <a:rPr lang="en-US" sz="1600" dirty="0"/>
              <a:t>Nurse practitioner</a:t>
            </a:r>
          </a:p>
          <a:p>
            <a:pPr marL="1028700" lvl="1" indent="-342900"/>
            <a:r>
              <a:rPr lang="en-US" sz="1600" dirty="0"/>
              <a:t>Physician assistant</a:t>
            </a:r>
          </a:p>
          <a:p>
            <a:pPr marL="1028700" lvl="1" indent="-342900"/>
            <a:r>
              <a:rPr lang="en-US" sz="1600" dirty="0"/>
              <a:t>Certified registered nurse anesthetist</a:t>
            </a:r>
          </a:p>
          <a:p>
            <a:pPr marL="342900" indent="-342900">
              <a:buFont typeface="Arial" panose="020B0604020202020204" pitchFamily="34" charset="0"/>
              <a:buChar char="•"/>
            </a:pPr>
            <a:r>
              <a:rPr lang="en-US" sz="1600" dirty="0"/>
              <a:t>But note . . .</a:t>
            </a:r>
          </a:p>
          <a:p>
            <a:pPr marL="1028700" lvl="1" indent="-342900">
              <a:buFont typeface="Wingdings" panose="05000000000000000000" pitchFamily="2" charset="2"/>
              <a:buChar char="ü"/>
            </a:pPr>
            <a:r>
              <a:rPr lang="en-US" sz="1600" dirty="0"/>
              <a:t>Criteria for each HCPS/CPT code must be met</a:t>
            </a:r>
          </a:p>
          <a:p>
            <a:pPr marL="1028700" lvl="1" indent="-342900">
              <a:buFont typeface="Wingdings" panose="05000000000000000000" pitchFamily="2" charset="2"/>
              <a:buChar char="ü"/>
            </a:pPr>
            <a:r>
              <a:rPr lang="en-US" sz="1600" dirty="0"/>
              <a:t>Generally, all clinicians must be licensed or certified (if not, specific requirements in Medicare regulation)</a:t>
            </a:r>
          </a:p>
          <a:p>
            <a:pPr marL="1028700" lvl="1" indent="-342900">
              <a:buFont typeface="Wingdings" panose="05000000000000000000" pitchFamily="2" charset="2"/>
              <a:buChar char="ü"/>
            </a:pPr>
            <a:r>
              <a:rPr lang="en-US" sz="1600" dirty="0"/>
              <a:t>Clinician must be acting within the scope of clinician’s state licensure and scope of practice, and all applicable State supervision requirements must be met</a:t>
            </a:r>
          </a:p>
          <a:p>
            <a:pPr lvl="1" indent="-685800">
              <a:buNone/>
            </a:pPr>
            <a:r>
              <a:rPr lang="en-US" sz="1600" dirty="0"/>
              <a:t>CMS, MLN Booklet, </a:t>
            </a:r>
            <a:r>
              <a:rPr lang="en-US" sz="1600" dirty="0">
                <a:hlinkClick r:id="rId3"/>
              </a:rPr>
              <a:t>Medicare Mental Health</a:t>
            </a:r>
            <a:r>
              <a:rPr lang="en-US" sz="1600" dirty="0"/>
              <a:t> (Mar. 2022)</a:t>
            </a:r>
          </a:p>
          <a:p>
            <a:endParaRPr lang="en-US" sz="1600" dirty="0"/>
          </a:p>
        </p:txBody>
      </p:sp>
    </p:spTree>
    <p:extLst>
      <p:ext uri="{BB962C8B-B14F-4D97-AF65-F5344CB8AC3E}">
        <p14:creationId xmlns:p14="http://schemas.microsoft.com/office/powerpoint/2010/main" val="3784099348"/>
      </p:ext>
    </p:extLst>
  </p:cSld>
  <p:clrMapOvr>
    <a:masterClrMapping/>
  </p:clrMapOvr>
</p:sld>
</file>

<file path=ppt/theme/theme1.xml><?xml version="1.0" encoding="utf-8"?>
<a:theme xmlns:a="http://schemas.openxmlformats.org/drawingml/2006/main" name="1_FTLF_Template_Open Sans2">
  <a:themeElements>
    <a:clrScheme name="FTL color theme">
      <a:dk1>
        <a:sysClr val="windowText" lastClr="000000"/>
      </a:dk1>
      <a:lt1>
        <a:sysClr val="window" lastClr="FFFFFF"/>
      </a:lt1>
      <a:dk2>
        <a:srgbClr val="1F497D"/>
      </a:dk2>
      <a:lt2>
        <a:srgbClr val="EEECE1"/>
      </a:lt2>
      <a:accent1>
        <a:srgbClr val="DF6420"/>
      </a:accent1>
      <a:accent2>
        <a:srgbClr val="A9AE36"/>
      </a:accent2>
      <a:accent3>
        <a:srgbClr val="7A4B68"/>
      </a:accent3>
      <a:accent4>
        <a:srgbClr val="F5AF2D"/>
      </a:accent4>
      <a:accent5>
        <a:srgbClr val="BE302B"/>
      </a:accent5>
      <a:accent6>
        <a:srgbClr val="006662"/>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2 Template (002)  -  Read-Only" id="{71F482F3-76AE-4D43-9E93-2E60DBF99B21}" vid="{16EA0656-C21A-4D46-8F22-A0F0554D13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C56C0E7E0F704981E365B7DECFC31D" ma:contentTypeVersion="16" ma:contentTypeDescription="Create a new document." ma:contentTypeScope="" ma:versionID="5f3f5bd77754dfc70e84efcd4a3bba2a">
  <xsd:schema xmlns:xsd="http://www.w3.org/2001/XMLSchema" xmlns:xs="http://www.w3.org/2001/XMLSchema" xmlns:p="http://schemas.microsoft.com/office/2006/metadata/properties" xmlns:ns2="28fdab44-d785-40f7-b481-360ec8a3ba9c" xmlns:ns3="353f8bf1-3be0-4f29-b9e3-5ad9eb4dee55" targetNamespace="http://schemas.microsoft.com/office/2006/metadata/properties" ma:root="true" ma:fieldsID="55353c2ab61fbba5661527c4b3f72411" ns2:_="" ns3:_="">
    <xsd:import namespace="28fdab44-d785-40f7-b481-360ec8a3ba9c"/>
    <xsd:import namespace="353f8bf1-3be0-4f29-b9e3-5ad9eb4dee5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fdab44-d785-40f7-b481-360ec8a3ba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98304ef-af6d-4835-9de1-cb437459200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53f8bf1-3be0-4f29-b9e3-5ad9eb4dee5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136e4d5-8d9b-48ae-a6d2-9c881bd3c322}" ma:internalName="TaxCatchAll" ma:showField="CatchAllData" ma:web="353f8bf1-3be0-4f29-b9e3-5ad9eb4dee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8fdab44-d785-40f7-b481-360ec8a3ba9c">
      <Terms xmlns="http://schemas.microsoft.com/office/infopath/2007/PartnerControls"/>
    </lcf76f155ced4ddcb4097134ff3c332f>
    <TaxCatchAll xmlns="353f8bf1-3be0-4f29-b9e3-5ad9eb4dee55" xsi:nil="true"/>
  </documentManagement>
</p:properties>
</file>

<file path=customXml/itemProps1.xml><?xml version="1.0" encoding="utf-8"?>
<ds:datastoreItem xmlns:ds="http://schemas.openxmlformats.org/officeDocument/2006/customXml" ds:itemID="{4B38E002-4D7E-436C-BED8-9C257BB64F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fdab44-d785-40f7-b481-360ec8a3ba9c"/>
    <ds:schemaRef ds:uri="353f8bf1-3be0-4f29-b9e3-5ad9eb4dee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408440-4E14-46C6-9DE9-E144FDC4BED8}">
  <ds:schemaRefs>
    <ds:schemaRef ds:uri="http://schemas.microsoft.com/sharepoint/v3/contenttype/forms"/>
  </ds:schemaRefs>
</ds:datastoreItem>
</file>

<file path=customXml/itemProps3.xml><?xml version="1.0" encoding="utf-8"?>
<ds:datastoreItem xmlns:ds="http://schemas.openxmlformats.org/officeDocument/2006/customXml" ds:itemID="{83E63161-1819-497D-A9CB-2A50BEF4B9F6}">
  <ds:schemaRefs>
    <ds:schemaRef ds:uri="http://purl.org/dc/elements/1.1/"/>
    <ds:schemaRef ds:uri="http://schemas.microsoft.com/office/2006/metadata/properties"/>
    <ds:schemaRef ds:uri="http://www.w3.org/XML/1998/namespace"/>
    <ds:schemaRef ds:uri="http://schemas.microsoft.com/office/2006/documentManagement/types"/>
    <ds:schemaRef ds:uri="http://purl.org/dc/dcmitype/"/>
    <ds:schemaRef ds:uri="http://schemas.microsoft.com/office/infopath/2007/PartnerControls"/>
    <ds:schemaRef ds:uri="28fdab44-d785-40f7-b481-360ec8a3ba9c"/>
    <ds:schemaRef ds:uri="http://schemas.openxmlformats.org/package/2006/metadata/core-properties"/>
    <ds:schemaRef ds:uri="353f8bf1-3be0-4f29-b9e3-5ad9eb4dee55"/>
    <ds:schemaRef ds:uri="http://purl.org/dc/terms/"/>
  </ds:schemaRefs>
</ds:datastoreItem>
</file>

<file path=docProps/app.xml><?xml version="1.0" encoding="utf-8"?>
<Properties xmlns="http://schemas.openxmlformats.org/officeDocument/2006/extended-properties" xmlns:vt="http://schemas.openxmlformats.org/officeDocument/2006/docPropsVTypes">
  <Template>Medicare PFS NPRM_Incident to_Webinar Slides_8.16.2022</Template>
  <TotalTime>175</TotalTime>
  <Words>4163</Words>
  <Application>Microsoft Office PowerPoint</Application>
  <PresentationFormat>On-screen Show (4:3)</PresentationFormat>
  <Paragraphs>311</Paragraphs>
  <Slides>42</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Open Sans</vt:lpstr>
      <vt:lpstr>Wingdings</vt:lpstr>
      <vt:lpstr>1_FTLF_Template_Open Sans2</vt:lpstr>
      <vt:lpstr>PowerPoint Presentation</vt:lpstr>
      <vt:lpstr>disclaimer</vt:lpstr>
      <vt:lpstr>COPYRIGHT NOTICE OF ORIGINAL MATERIALS</vt:lpstr>
      <vt:lpstr>What we’ll cover</vt:lpstr>
      <vt:lpstr>CMS’ Proposal for “Incident to” Medicare Behavioral Health Services </vt:lpstr>
      <vt:lpstr>Physician fee schedule rulemaking process in medicare</vt:lpstr>
      <vt:lpstr>PowerPoint Presentation</vt:lpstr>
      <vt:lpstr>Behavioral Health Coverage in Medicare Part B</vt:lpstr>
      <vt:lpstr>Mental Health Clinicians Recognized under Medicare Part B PFS</vt:lpstr>
      <vt:lpstr>Payment for Mental Health Services under Medicare Part B PFS</vt:lpstr>
      <vt:lpstr>PowerPoint Presentation</vt:lpstr>
      <vt:lpstr>The “Incident to” Concept</vt:lpstr>
      <vt:lpstr>“Incident to” Services – Terminology </vt:lpstr>
      <vt:lpstr>“Incident to” Services – Terminology </vt:lpstr>
      <vt:lpstr>“Incident to” Services – Terminology </vt:lpstr>
      <vt:lpstr>Criteria for Qualifying “Incident to” Services </vt:lpstr>
      <vt:lpstr>“General” vs. “Direct” Supervision </vt:lpstr>
      <vt:lpstr>Billing and Payment for “Incident to” Services </vt:lpstr>
      <vt:lpstr>Supervising Physician/Practitioner Is “Rendering Provider” on CMS-1500 Claim Form</vt:lpstr>
      <vt:lpstr>What Physician/Practitioner Attests to in Signing CMS-1500</vt:lpstr>
      <vt:lpstr>Areas of Noncompliance Identified by HHS Office of Inspector General (OIG) Audits of Medicare Psychotherapy Services  </vt:lpstr>
      <vt:lpstr>Example of Non-Compliant “Incident-to” Claim, from HHS/OIG Audit </vt:lpstr>
      <vt:lpstr>PowerPoint Presentation</vt:lpstr>
      <vt:lpstr>CMS CY2023 PFS NPRM Proposal – “Incident to” Services </vt:lpstr>
      <vt:lpstr>CMS CY2023 PFS NPRM Proposal – “Incident to” Services </vt:lpstr>
      <vt:lpstr>CMS CY2023 PFS NPRM Proposal – “Incident to” Services </vt:lpstr>
      <vt:lpstr>CMS CY2023 PFS NPRM Proposal – “Incident to” Services </vt:lpstr>
      <vt:lpstr>CMS CY2023 PFS NPRM Proposal – “Incident to” Services </vt:lpstr>
      <vt:lpstr>CMS CY2023 PFS NPRM Proposal on “Incident to” Services – Opportunities, Unanswered Questions</vt:lpstr>
      <vt:lpstr>PowerPoint Presentation</vt:lpstr>
      <vt:lpstr>Medicare as Primary Payor</vt:lpstr>
      <vt:lpstr>MEDICAID’S DUAL ROLE AS SECONDARY PAYER FOR DUAL ELIGIBLES</vt:lpstr>
      <vt:lpstr>MEDICAID AS PAYOR OF LAST RESORT</vt:lpstr>
      <vt:lpstr>“MEDICARE COST-SHARING”: HOW MEDICAID MAKES MEDICARE AFFORDABLE</vt:lpstr>
      <vt:lpstr>“MEDICARE COST-SHARING”: HOW MEDICAID MAKES MEDICARE AFFORDABLE</vt:lpstr>
      <vt:lpstr>MOST DUAL ELIGIBLES RECEIVE FULL MEDICAID BENEFITS</vt:lpstr>
      <vt:lpstr>SCENARIO 1: MEDICARE ALLOWED AMOUNT IS HIGHER THAN MEDICAID RATE</vt:lpstr>
      <vt:lpstr>EXAMPLE STATE PLAN LANGUAGE – WASHINGTON STATE</vt:lpstr>
      <vt:lpstr>SCENARIO 2: MEDICAID PAYMENT RATE IS HIGHER THAN MEDICARE ALLOWED AMOUNT</vt:lpstr>
      <vt:lpstr>What if medicare does not cover the service?</vt:lpstr>
      <vt:lpstr>Operational issues that differ from state to state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Boyd, Destiny</dc:creator>
  <cp:lastModifiedBy>Neal Comstock</cp:lastModifiedBy>
  <cp:revision>5</cp:revision>
  <cp:lastPrinted>2019-11-18T16:34:10Z</cp:lastPrinted>
  <dcterms:created xsi:type="dcterms:W3CDTF">2022-08-16T14:02:56Z</dcterms:created>
  <dcterms:modified xsi:type="dcterms:W3CDTF">2023-02-21T20:23:20Z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0x010100CEC56C0E7E0F704981E365B7DECFC31D</vt:lpwstr>
  </property>
  <property fmtid="{D5CDD505-2E9C-101B-9397-08002B2CF9AE}" pid="3" name="MediaServiceImageTags">
    <vt:lpwstr/>
  </property>
</Properties>
</file>