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3" r:id="rId2"/>
    <p:sldId id="257" r:id="rId3"/>
    <p:sldId id="447" r:id="rId4"/>
    <p:sldId id="353" r:id="rId5"/>
    <p:sldId id="468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4" r:id="rId14"/>
    <p:sldId id="467" r:id="rId15"/>
    <p:sldId id="465" r:id="rId16"/>
    <p:sldId id="466" r:id="rId17"/>
    <p:sldId id="472" r:id="rId18"/>
    <p:sldId id="473" r:id="rId19"/>
    <p:sldId id="469" r:id="rId20"/>
    <p:sldId id="470" r:id="rId21"/>
    <p:sldId id="471" r:id="rId22"/>
    <p:sldId id="463" r:id="rId23"/>
    <p:sldId id="4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8480" autoAdjust="0"/>
  </p:normalViewPr>
  <p:slideViewPr>
    <p:cSldViewPr snapToGrid="0">
      <p:cViewPr varScale="1">
        <p:scale>
          <a:sx n="76" d="100"/>
          <a:sy n="76" d="100"/>
        </p:scale>
        <p:origin x="19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D19A3-C289-4308-9D8D-9DC500AF0EDF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49890-D17D-41A6-8459-16F2E9A21B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7C2EA-18D3-4BA4-BD75-7775479E97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270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8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70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89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2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9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3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FF6A7-8F69-4A1B-9909-A4C9AF0657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1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7C2EA-18D3-4BA4-BD75-7775479E97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1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8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49890-D17D-41A6-8459-16F2E9A21B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2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3533" y="1361408"/>
            <a:ext cx="10524067" cy="664212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3533" y="2453069"/>
            <a:ext cx="10524067" cy="28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3533" y="2327656"/>
            <a:ext cx="10524067" cy="35270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92332"/>
            <a:ext cx="109728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7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9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91067" y="1334440"/>
            <a:ext cx="5122719" cy="473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855265" y="1317680"/>
            <a:ext cx="5929700" cy="4752920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92332"/>
            <a:ext cx="109728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5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12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491066" y="1280164"/>
            <a:ext cx="11293897" cy="47142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92332"/>
            <a:ext cx="109728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2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tCon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192332"/>
            <a:ext cx="109728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1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37FE7D3C-0CE4-48A8-A08B-3C1AC44DC39E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4645F287-EB3B-4C04-BF6A-E547B2C576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2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C8A2-6064-2A47-8547-D740BA7EB158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698F-5D8C-6243-A976-502993315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9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92332"/>
            <a:ext cx="10972800" cy="690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6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800" b="1" i="0" kern="1200" baseline="0">
          <a:solidFill>
            <a:srgbClr val="558ED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nationalcouncil.org/wp-content/uploads/2018/05/18_Recovery-Housing-Toolkit_5.3.2018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ationalcouncil.org/capitol-connector/2018/05/ccbhcs-are-transforming-opioid-addiction-treatment-acces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2600" y="1528591"/>
            <a:ext cx="10490200" cy="2889303"/>
          </a:xfrm>
        </p:spPr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SUPPORT for Patients and Communities Act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Deep Dive into provisions designed to increase access to treatment</a:t>
            </a:r>
          </a:p>
        </p:txBody>
      </p:sp>
      <p:pic>
        <p:nvPicPr>
          <p:cNvPr id="4" name="Picture 3" descr="http://capitolmuseum.ca.gov/uploadedImages/Capitol_Museum/The_Museum/Virtual_Tours/History,_Restoration_and_Expansion/The_Building/Planning/us_capitol.gif">
            <a:extLst>
              <a:ext uri="{FF2B5EF4-FFF2-40B4-BE49-F238E27FC236}">
                <a16:creationId xmlns:a16="http://schemas.microsoft.com/office/drawing/2014/main" id="{0F9346E5-EECA-43C0-B444-DAA70B489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306" y="2442989"/>
            <a:ext cx="1995694" cy="39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1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8E7569C-E4CC-410E-8DC1-5100EB65F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32" y="940990"/>
            <a:ext cx="10524067" cy="664212"/>
          </a:xfrm>
        </p:spPr>
        <p:txBody>
          <a:bodyPr/>
          <a:lstStyle/>
          <a:p>
            <a:r>
              <a:rPr lang="en-US" dirty="0"/>
              <a:t>Ensuring Access to Quality Sober Living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5E6BD-CF47-49C0-88AC-90296744B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225" y="2786063"/>
            <a:ext cx="4614862" cy="2597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Requires SAMHSA to disseminate </a:t>
            </a:r>
            <a:r>
              <a:rPr lang="en-US" b="1" dirty="0">
                <a:latin typeface="+mn-lt"/>
              </a:rPr>
              <a:t>best practices for operating recovery housing </a:t>
            </a:r>
            <a:r>
              <a:rPr lang="en-US" dirty="0">
                <a:latin typeface="+mn-lt"/>
              </a:rPr>
              <a:t>to the states, including model state laws to support their adoption.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949EC7-2623-4B6A-BCC1-169D3B13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Housing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AE176B-A320-430D-A66B-7A6056DA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08" y="2165556"/>
            <a:ext cx="2990850" cy="37514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81DE0A-5A78-48E3-AADB-71A48741580B}"/>
              </a:ext>
            </a:extLst>
          </p:cNvPr>
          <p:cNvSpPr/>
          <p:nvPr/>
        </p:nvSpPr>
        <p:spPr>
          <a:xfrm>
            <a:off x="7990602" y="2567752"/>
            <a:ext cx="41051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National Council has been a longtime supporter of recovery housing standards. The bill aligns closely with the recommendations of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National Council’s Recovery Housing Toolkit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created in partnership with the National Alliance for Recovery Residences (NARR), to assist states in creating recovery residence certification programs.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75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B927A88-2994-48EB-A115-2AE47CD13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966" y="1003300"/>
            <a:ext cx="10524067" cy="664212"/>
          </a:xfrm>
        </p:spPr>
        <p:txBody>
          <a:bodyPr>
            <a:normAutofit/>
          </a:bodyPr>
          <a:lstStyle/>
          <a:p>
            <a:r>
              <a:rPr lang="en-US" dirty="0"/>
              <a:t>TREAT Act/Addiction Treatment Access Improvement Act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355DA-848C-434C-B926-47D03998F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462" y="1788064"/>
            <a:ext cx="9753073" cy="37026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Expands access to MAT by: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Eliminating the sunset date for </a:t>
            </a:r>
            <a:r>
              <a:rPr lang="en-US" b="1" dirty="0">
                <a:latin typeface="+mn-lt"/>
              </a:rPr>
              <a:t>nurse practitioners’ (NPs) and physician assistants’ (PAs)</a:t>
            </a:r>
            <a:r>
              <a:rPr lang="en-US" dirty="0">
                <a:latin typeface="+mn-lt"/>
              </a:rPr>
              <a:t> prescribing authority for buprenorphine;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Temporarily expanding buprenorphine prescribing authority to include </a:t>
            </a:r>
            <a:r>
              <a:rPr lang="en-US" b="1" dirty="0">
                <a:latin typeface="+mn-lt"/>
              </a:rPr>
              <a:t>nurse anesthetists, clinical nurse specialists and nurse midwives</a:t>
            </a:r>
            <a:r>
              <a:rPr lang="en-US" dirty="0">
                <a:latin typeface="+mn-lt"/>
              </a:rPr>
              <a:t>;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Permitting a DATA-2000 waivered-practitioner to </a:t>
            </a:r>
            <a:r>
              <a:rPr lang="en-US" b="1" dirty="0">
                <a:latin typeface="+mn-lt"/>
              </a:rPr>
              <a:t>start immediately treating 100 patients at a time with buprenorphine </a:t>
            </a:r>
            <a:r>
              <a:rPr lang="en-US" dirty="0">
                <a:latin typeface="+mn-lt"/>
              </a:rPr>
              <a:t>(in lieu of the initial 30 patient cap) if the practitioner meets certain requirements, and;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latin typeface="+mn-lt"/>
              </a:rPr>
              <a:t>Codifies a change that expanded the number of patients that a physician can treat with buprenorphine at any one time to </a:t>
            </a:r>
            <a:r>
              <a:rPr lang="en-US" b="1" dirty="0">
                <a:latin typeface="+mn-lt"/>
              </a:rPr>
              <a:t>275 patients, up from 100 patients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15C6E5-7036-47DE-8350-EA431478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 Prescribing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C3AE2-7A0B-4997-B18C-048D3F87EC8C}"/>
              </a:ext>
            </a:extLst>
          </p:cNvPr>
          <p:cNvSpPr txBox="1"/>
          <p:nvPr/>
        </p:nvSpPr>
        <p:spPr>
          <a:xfrm>
            <a:off x="4043363" y="5584306"/>
            <a:ext cx="7881938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Bottom Line: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More MAT prescribers and higher patient caps</a:t>
            </a:r>
          </a:p>
        </p:txBody>
      </p:sp>
    </p:spTree>
    <p:extLst>
      <p:ext uri="{BB962C8B-B14F-4D97-AF65-F5344CB8AC3E}">
        <p14:creationId xmlns:p14="http://schemas.microsoft.com/office/powerpoint/2010/main" val="373333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99328B-55EB-4DB6-8E05-FB1A4135B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966" y="1097061"/>
            <a:ext cx="10524067" cy="664212"/>
          </a:xfrm>
        </p:spPr>
        <p:txBody>
          <a:bodyPr/>
          <a:lstStyle/>
          <a:p>
            <a:r>
              <a:rPr lang="en-US" dirty="0"/>
              <a:t> CHIP Mental Health Parity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86B7B-C22F-4262-90E0-D90BF4C77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1594" y="2166984"/>
            <a:ext cx="4400543" cy="3470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Ensures children and pregnant women covered under the Children’s Health Insurance Program (CHIP) can </a:t>
            </a:r>
            <a:r>
              <a:rPr lang="en-US" b="1" dirty="0">
                <a:latin typeface="+mn-lt"/>
              </a:rPr>
              <a:t>access mental health and substance use disorder services at parity </a:t>
            </a:r>
            <a:r>
              <a:rPr lang="en-US" dirty="0">
                <a:latin typeface="+mn-lt"/>
              </a:rPr>
              <a:t>with other health care services.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E3433E-E89C-4DA6-A558-3B1A3E5D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for CHIP </a:t>
            </a:r>
          </a:p>
        </p:txBody>
      </p:sp>
      <p:sp>
        <p:nvSpPr>
          <p:cNvPr id="5" name="AutoShape 2" descr="https://www.thenationalcouncil.org/capitol-connector/files/2018/06/parity-at-risk-220x168.jpg">
            <a:extLst>
              <a:ext uri="{FF2B5EF4-FFF2-40B4-BE49-F238E27FC236}">
                <a16:creationId xmlns:a16="http://schemas.microsoft.com/office/drawing/2014/main" id="{51100078-2D43-4F1C-B009-82DDEF5EE4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8250" y="2628900"/>
            <a:ext cx="2095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9CFFC-7F29-4232-B1FB-291944AEC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70" y="2166984"/>
            <a:ext cx="4627962" cy="347097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0516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8D008-DED2-4854-BA9F-97FFDDE96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20099" y="3737325"/>
            <a:ext cx="3474244" cy="21693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The National Council has long supported and advocated for a change to the IMD restrictions on residential addiction treatment, but was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disappointed to see little concurrent investment in community-based services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A59688-6B94-4540-83B4-CD55C74EC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9946"/>
            <a:ext cx="10972800" cy="690416"/>
          </a:xfrm>
        </p:spPr>
        <p:txBody>
          <a:bodyPr/>
          <a:lstStyle/>
          <a:p>
            <a:r>
              <a:rPr lang="en-US" dirty="0"/>
              <a:t>IMD Rule Repeal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2490AF-B032-4E20-A36F-2C13ADEE6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1408726"/>
            <a:ext cx="3474244" cy="220267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1AA808-6F29-4BDF-9FEC-4D4B526D85BF}"/>
              </a:ext>
            </a:extLst>
          </p:cNvPr>
          <p:cNvSpPr txBox="1"/>
          <p:nvPr/>
        </p:nvSpPr>
        <p:spPr>
          <a:xfrm>
            <a:off x="823912" y="1518546"/>
            <a:ext cx="67188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Temporarily</a:t>
            </a:r>
            <a:r>
              <a:rPr lang="en-US" sz="2400" dirty="0"/>
              <a:t> repeals the Institutions for Mental Disease (IMD) exclusion, a policy that prohibits Medicaid payment for residential SUD and mental health care in facilities with more than 16 beds. </a:t>
            </a:r>
          </a:p>
          <a:p>
            <a:endParaRPr lang="en-US" sz="2400" dirty="0"/>
          </a:p>
          <a:p>
            <a:r>
              <a:rPr lang="en-US" sz="2400" dirty="0"/>
              <a:t>The repeal would last for </a:t>
            </a:r>
            <a:r>
              <a:rPr lang="en-US" sz="2400" b="1" dirty="0"/>
              <a:t>five years </a:t>
            </a:r>
            <a:r>
              <a:rPr lang="en-US" sz="2400" dirty="0"/>
              <a:t>and </a:t>
            </a:r>
            <a:r>
              <a:rPr lang="en-US" sz="2400" b="1" dirty="0"/>
              <a:t>cover residential treatment for all substance use disorders for up to 30 days within the previous 12 months</a:t>
            </a:r>
            <a:r>
              <a:rPr lang="en-US" sz="2400" dirty="0"/>
              <a:t>. To be eligible to receive federal matching funds, states must meet maintenance of effort and other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21450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24C30-9E93-464B-A3BD-9489D764C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4938" y="1558139"/>
            <a:ext cx="4964905" cy="2744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The bill creates a demonstration project that would </a:t>
            </a:r>
            <a:r>
              <a:rPr lang="en-US" b="1" dirty="0">
                <a:latin typeface="+mn-lt"/>
              </a:rPr>
              <a:t>allow Medicare beneficiaries to receive MAT and certain wraparound services at an Opioid Treatment Program (OTP)</a:t>
            </a:r>
            <a:r>
              <a:rPr lang="en-US" dirty="0">
                <a:latin typeface="+mn-lt"/>
              </a:rPr>
              <a:t>, also known as a methadone clinic.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9FA327-2CE1-4549-A325-CF979F46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4741"/>
            <a:ext cx="10972800" cy="690416"/>
          </a:xfrm>
        </p:spPr>
        <p:txBody>
          <a:bodyPr/>
          <a:lstStyle/>
          <a:p>
            <a:r>
              <a:rPr lang="en-US" dirty="0"/>
              <a:t>Medicare OTP Access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B71CA-D310-4914-9423-00A02629F5BD}"/>
              </a:ext>
            </a:extLst>
          </p:cNvPr>
          <p:cNvSpPr txBox="1"/>
          <p:nvPr/>
        </p:nvSpPr>
        <p:spPr>
          <a:xfrm>
            <a:off x="1431131" y="4675097"/>
            <a:ext cx="900861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/>
            <a:r>
              <a:rPr lang="en-US" sz="2400" b="1" u="sng" dirty="0">
                <a:solidFill>
                  <a:schemeClr val="tx2"/>
                </a:solidFill>
              </a:rPr>
              <a:t>Did you know</a:t>
            </a:r>
            <a:r>
              <a:rPr lang="en-US" sz="2400" b="1" dirty="0">
                <a:solidFill>
                  <a:schemeClr val="tx2"/>
                </a:solidFill>
              </a:rPr>
              <a:t>: Currently, OTPs are not recognized as Medicare providers, meaning that Medicare beneficiaries receiving MAT at OTPs must pay out-of-pocket.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D63EB-E691-473D-9718-0BCAA9669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58" y="4809090"/>
            <a:ext cx="981541" cy="981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13811-0AEC-45D0-863A-93AD53F5A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29" y="1558139"/>
            <a:ext cx="2971909" cy="255604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5138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E98D1-35B9-4744-8D6B-726612BC0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841" y="1082040"/>
            <a:ext cx="6828472" cy="468693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b="1" dirty="0">
                <a:latin typeface="+mn-lt"/>
              </a:rPr>
              <a:t>Extends the 90% enhanced federal match for Medicaid health home services focused on care coordination for beneficiaries with SUDs </a:t>
            </a:r>
            <a:r>
              <a:rPr lang="en-US" dirty="0">
                <a:latin typeface="+mn-lt"/>
              </a:rPr>
              <a:t>from </a:t>
            </a:r>
            <a:r>
              <a:rPr lang="en-US" b="1" dirty="0">
                <a:latin typeface="+mn-lt"/>
              </a:rPr>
              <a:t>8 to 10 quarters </a:t>
            </a:r>
            <a:r>
              <a:rPr lang="en-US" dirty="0">
                <a:latin typeface="+mn-lt"/>
              </a:rPr>
              <a:t>for states that elect that option. 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Also includes a requirement for state Medicaid programs to provide coverage for </a:t>
            </a:r>
            <a:r>
              <a:rPr lang="en-US" u="sng" dirty="0">
                <a:latin typeface="+mn-lt"/>
              </a:rPr>
              <a:t>all forms of medication-assisted treatment</a:t>
            </a:r>
            <a:r>
              <a:rPr lang="en-US" dirty="0">
                <a:latin typeface="+mn-lt"/>
              </a:rPr>
              <a:t>, unless the state certifies with HHS that it cannot do so due to provider shortages.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5A6152-C6AD-4706-A439-AB1FD15E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Homes for SUDs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3DD4A-BD56-4E22-9ECA-8227BEAEF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1475504"/>
            <a:ext cx="3587611" cy="35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9357-3573-4E82-AD02-42FA926B07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9220" y="2232268"/>
            <a:ext cx="10620376" cy="39737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Authorizes </a:t>
            </a:r>
            <a:r>
              <a:rPr lang="en-US" b="1" dirty="0">
                <a:latin typeface="+mn-lt"/>
              </a:rPr>
              <a:t>new demonstration to help states increase the number of specialty SUD treatment providers participating in Medicaid.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The HHS Secretary would award </a:t>
            </a:r>
            <a:r>
              <a:rPr lang="en-US" b="1" dirty="0">
                <a:latin typeface="+mn-lt"/>
              </a:rPr>
              <a:t>18-month planning grants, totaling $50 million, to 10 states</a:t>
            </a:r>
            <a:r>
              <a:rPr lang="en-US" dirty="0">
                <a:latin typeface="+mn-lt"/>
              </a:rPr>
              <a:t>, giving preference to those with average or higher SUD prevalence, particularly OUD.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HHS would then select up to </a:t>
            </a:r>
            <a:r>
              <a:rPr lang="en-US" b="1" dirty="0">
                <a:latin typeface="+mn-lt"/>
              </a:rPr>
              <a:t>5 states to receive enhanced federal matching funds for Medicaid SUD treatment services </a:t>
            </a:r>
            <a:r>
              <a:rPr lang="en-US" dirty="0">
                <a:latin typeface="+mn-lt"/>
              </a:rPr>
              <a:t>during the 36 month waiver implementation.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3D4C3-32AF-4EA9-93A0-FB0D41E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42875"/>
            <a:ext cx="2771726" cy="185151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4B8B8E-CF43-4A1B-B797-A33DB203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963" y="723423"/>
            <a:ext cx="6396037" cy="690416"/>
          </a:xfrm>
        </p:spPr>
        <p:txBody>
          <a:bodyPr/>
          <a:lstStyle/>
          <a:p>
            <a:r>
              <a:rPr lang="en-US" dirty="0"/>
              <a:t>Medicaid SUD Providers Demo </a:t>
            </a:r>
          </a:p>
        </p:txBody>
      </p:sp>
    </p:spTree>
    <p:extLst>
      <p:ext uri="{BB962C8B-B14F-4D97-AF65-F5344CB8AC3E}">
        <p14:creationId xmlns:p14="http://schemas.microsoft.com/office/powerpoint/2010/main" val="376979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498080-9E13-46B3-B4D9-9B54A07B1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32" y="882748"/>
            <a:ext cx="10524067" cy="6642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1BA62-4565-41FF-876D-9A2069B09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013" y="1025183"/>
            <a:ext cx="12091987" cy="5640485"/>
          </a:xfrm>
        </p:spPr>
        <p:txBody>
          <a:bodyPr>
            <a:normAutofit fontScale="62500" lnSpcReduction="20000"/>
          </a:bodyPr>
          <a:lstStyle/>
          <a:p>
            <a:r>
              <a:rPr lang="en-US" sz="3200" i="1" dirty="0">
                <a:latin typeface="+mn-lt"/>
              </a:rPr>
              <a:t>Sec. 3203: </a:t>
            </a:r>
            <a:r>
              <a:rPr lang="en-US" sz="3200" dirty="0">
                <a:latin typeface="+mn-lt"/>
              </a:rPr>
              <a:t>Grants for </a:t>
            </a:r>
            <a:r>
              <a:rPr lang="en-US" sz="3200" b="1" dirty="0">
                <a:latin typeface="+mn-lt"/>
              </a:rPr>
              <a:t>medical schools to develop curricula</a:t>
            </a:r>
            <a:r>
              <a:rPr lang="en-US" sz="3200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to help physicians obtain DATA-2000 waivers</a:t>
            </a:r>
            <a:r>
              <a:rPr lang="en-US" sz="3200" dirty="0">
                <a:latin typeface="+mn-lt"/>
              </a:rPr>
              <a:t>.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Sec. 6083: </a:t>
            </a:r>
            <a:r>
              <a:rPr lang="en-US" sz="3200" dirty="0">
                <a:latin typeface="+mn-lt"/>
              </a:rPr>
              <a:t>Grants for </a:t>
            </a:r>
            <a:r>
              <a:rPr lang="en-US" sz="3200" b="1" dirty="0">
                <a:latin typeface="+mn-lt"/>
              </a:rPr>
              <a:t>FQHCs and Rural Health Clinics </a:t>
            </a:r>
            <a:r>
              <a:rPr lang="en-US" sz="3200" dirty="0">
                <a:latin typeface="+mn-lt"/>
              </a:rPr>
              <a:t>to help offset costs associated with training practitioners to obtain </a:t>
            </a:r>
            <a:r>
              <a:rPr lang="en-US" sz="3200" b="1" dirty="0">
                <a:latin typeface="+mn-lt"/>
              </a:rPr>
              <a:t>DATA-2000 waivers</a:t>
            </a:r>
            <a:r>
              <a:rPr lang="en-US" sz="3200" dirty="0">
                <a:latin typeface="+mn-lt"/>
              </a:rPr>
              <a:t>.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Sec. 7102: </a:t>
            </a:r>
            <a:r>
              <a:rPr lang="en-US" sz="3200" dirty="0">
                <a:latin typeface="+mn-lt"/>
              </a:rPr>
              <a:t>Grants for </a:t>
            </a:r>
            <a:r>
              <a:rPr lang="en-US" sz="3200" b="1" dirty="0">
                <a:latin typeface="+mn-lt"/>
              </a:rPr>
              <a:t>nonprofit community providers </a:t>
            </a:r>
            <a:r>
              <a:rPr lang="en-US" sz="3200" dirty="0">
                <a:latin typeface="+mn-lt"/>
              </a:rPr>
              <a:t>or local education entities to provide </a:t>
            </a:r>
            <a:r>
              <a:rPr lang="en-US" sz="3200" b="1" dirty="0">
                <a:latin typeface="+mn-lt"/>
              </a:rPr>
              <a:t>prevention, treatment and recovery services for children, adolescents and young adults </a:t>
            </a:r>
            <a:r>
              <a:rPr lang="en-US" sz="3200" dirty="0">
                <a:latin typeface="+mn-lt"/>
              </a:rPr>
              <a:t>with SUDs.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Sec. 7121: </a:t>
            </a:r>
            <a:r>
              <a:rPr lang="en-US" sz="3200" dirty="0">
                <a:latin typeface="+mn-lt"/>
              </a:rPr>
              <a:t>Authorizes a SAMHSA grant program for </a:t>
            </a:r>
            <a:r>
              <a:rPr lang="en-US" sz="3200" b="1" dirty="0">
                <a:latin typeface="+mn-lt"/>
              </a:rPr>
              <a:t>SUD treatment providers to establish or operate Comprehensive Opioid Recovery Centers (CORCs)</a:t>
            </a:r>
            <a:r>
              <a:rPr lang="en-US" sz="3200" dirty="0">
                <a:latin typeface="+mn-lt"/>
              </a:rPr>
              <a:t>.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Sec. 7134: </a:t>
            </a:r>
            <a:r>
              <a:rPr lang="en-US" sz="3200" dirty="0">
                <a:latin typeface="+mn-lt"/>
              </a:rPr>
              <a:t>Grants for </a:t>
            </a:r>
            <a:r>
              <a:rPr lang="en-US" sz="3200" b="1" dirty="0">
                <a:latin typeface="+mn-lt"/>
              </a:rPr>
              <a:t>educational agencies to link with mental health systems </a:t>
            </a:r>
            <a:r>
              <a:rPr lang="en-US" sz="3200" dirty="0">
                <a:latin typeface="+mn-lt"/>
              </a:rPr>
              <a:t>in order to improve </a:t>
            </a:r>
            <a:r>
              <a:rPr lang="en-US" sz="3200" b="1" dirty="0">
                <a:latin typeface="+mn-lt"/>
              </a:rPr>
              <a:t>trauma support services and mental health care for students</a:t>
            </a:r>
            <a:r>
              <a:rPr lang="en-US" sz="3200" dirty="0">
                <a:latin typeface="+mn-lt"/>
              </a:rPr>
              <a:t>. </a:t>
            </a:r>
          </a:p>
          <a:p>
            <a:endParaRPr lang="en-US" sz="3200" dirty="0">
              <a:latin typeface="+mn-lt"/>
            </a:endParaRPr>
          </a:p>
          <a:p>
            <a:r>
              <a:rPr lang="en-US" sz="3200" i="1" dirty="0">
                <a:latin typeface="+mn-lt"/>
              </a:rPr>
              <a:t>Sec. 7183 “Career Act”: </a:t>
            </a:r>
            <a:r>
              <a:rPr lang="en-US" sz="3200" dirty="0">
                <a:latin typeface="+mn-lt"/>
              </a:rPr>
              <a:t>Grants for </a:t>
            </a:r>
            <a:r>
              <a:rPr lang="en-US" sz="3200" b="1" dirty="0">
                <a:latin typeface="+mn-lt"/>
              </a:rPr>
              <a:t>SUD treatment and recovery support providers to help individuals in recovery from a SUD transition to independent living and the workforce. </a:t>
            </a:r>
            <a:r>
              <a:rPr lang="en-US" sz="3200" dirty="0">
                <a:latin typeface="+mn-lt"/>
              </a:rPr>
              <a:t>Grantees must have the ability to partner with local employers, community stakeholders government agencies, tribal entities and/or workforce development boards.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4D69AC-6365-40F3-B112-61EC67C7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2" y="192332"/>
            <a:ext cx="10972800" cy="690416"/>
          </a:xfrm>
        </p:spPr>
        <p:txBody>
          <a:bodyPr/>
          <a:lstStyle/>
          <a:p>
            <a:r>
              <a:rPr lang="en-US" dirty="0"/>
              <a:t>New Grants </a:t>
            </a:r>
          </a:p>
        </p:txBody>
      </p:sp>
    </p:spTree>
    <p:extLst>
      <p:ext uri="{BB962C8B-B14F-4D97-AF65-F5344CB8AC3E}">
        <p14:creationId xmlns:p14="http://schemas.microsoft.com/office/powerpoint/2010/main" val="31667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BCCDC-DAAD-4CD6-B67A-9569D57F7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7225" y="1414463"/>
            <a:ext cx="8878490" cy="489977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>
                <a:latin typeface="+mn-lt"/>
              </a:rPr>
              <a:t>Sec. 7181: </a:t>
            </a:r>
            <a:r>
              <a:rPr lang="en-US" dirty="0">
                <a:latin typeface="+mn-lt"/>
              </a:rPr>
              <a:t>Reauthorizes the </a:t>
            </a:r>
            <a:r>
              <a:rPr lang="en-US" b="1" dirty="0">
                <a:latin typeface="+mn-lt"/>
              </a:rPr>
              <a:t>State Opioid Targeted Response Grant (Opioid STR) </a:t>
            </a:r>
            <a:r>
              <a:rPr lang="en-US" dirty="0">
                <a:latin typeface="+mn-lt"/>
              </a:rPr>
              <a:t>and improves flexibility for states in using the grants. Funding is reauthorized at $500 million a year for 2019-2021. </a:t>
            </a:r>
          </a:p>
          <a:p>
            <a:endParaRPr lang="en-US" b="1" dirty="0">
              <a:latin typeface="+mn-lt"/>
            </a:endParaRPr>
          </a:p>
          <a:p>
            <a:r>
              <a:rPr lang="en-US" i="1" dirty="0">
                <a:latin typeface="+mn-lt"/>
              </a:rPr>
              <a:t>Sec. 7062: </a:t>
            </a:r>
            <a:r>
              <a:rPr lang="en-US" dirty="0">
                <a:latin typeface="+mn-lt"/>
              </a:rPr>
              <a:t>Reauthorizes the Residential Treatment for Pregnant and Postpartum Women grant program, which provides funds to providers and other entities to </a:t>
            </a:r>
            <a:r>
              <a:rPr lang="en-US" b="1" dirty="0">
                <a:latin typeface="+mn-lt"/>
              </a:rPr>
              <a:t>expand comprehensive treatment, prevention and recovery support services for women and their children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in residential </a:t>
            </a:r>
            <a:r>
              <a:rPr lang="en-US" dirty="0">
                <a:latin typeface="+mn-lt"/>
              </a:rPr>
              <a:t>substance use treatment facilities.</a:t>
            </a:r>
          </a:p>
          <a:p>
            <a:endParaRPr lang="en-US" dirty="0">
              <a:latin typeface="+mn-lt"/>
            </a:endParaRPr>
          </a:p>
          <a:p>
            <a:r>
              <a:rPr lang="en-US" i="1" dirty="0">
                <a:latin typeface="+mn-lt"/>
              </a:rPr>
              <a:t>Sec. 8092: </a:t>
            </a:r>
            <a:r>
              <a:rPr lang="en-US" dirty="0">
                <a:latin typeface="+mn-lt"/>
              </a:rPr>
              <a:t>Reauthorizes the Dept. of Justice’s Comprehensive Opioid Abuse Program (COAP) through 2023. Program </a:t>
            </a:r>
            <a:r>
              <a:rPr lang="en-US" b="1" dirty="0">
                <a:latin typeface="+mn-lt"/>
              </a:rPr>
              <a:t>includes grant funding for drug courts and improving linkages between local law enforcement and addiction treatment providers</a:t>
            </a:r>
            <a:r>
              <a:rPr lang="en-US" dirty="0">
                <a:latin typeface="+mn-lt"/>
              </a:rPr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E0F09D-2476-4AD7-9F25-2E189121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9557" y="340376"/>
            <a:ext cx="10972800" cy="690416"/>
          </a:xfrm>
        </p:spPr>
        <p:txBody>
          <a:bodyPr/>
          <a:lstStyle/>
          <a:p>
            <a:r>
              <a:rPr lang="en-US" dirty="0"/>
              <a:t>Reauthorized Grants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ED5624-6A4D-4134-9105-1A2C706AA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12" y="204643"/>
            <a:ext cx="1643063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5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9E109-6C4E-4AF4-B295-42537DB2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8584"/>
            <a:ext cx="10972800" cy="690416"/>
          </a:xfrm>
        </p:spPr>
        <p:txBody>
          <a:bodyPr/>
          <a:lstStyle/>
          <a:p>
            <a:r>
              <a:rPr lang="en-US" sz="8800" dirty="0">
                <a:solidFill>
                  <a:srgbClr val="FF0000"/>
                </a:solidFill>
              </a:rPr>
              <a:t>What’s Not In? </a:t>
            </a:r>
          </a:p>
        </p:txBody>
      </p:sp>
    </p:spTree>
    <p:extLst>
      <p:ext uri="{BB962C8B-B14F-4D97-AF65-F5344CB8AC3E}">
        <p14:creationId xmlns:p14="http://schemas.microsoft.com/office/powerpoint/2010/main" val="100586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319817"/>
            <a:ext cx="10972800" cy="690416"/>
          </a:xfrm>
        </p:spPr>
        <p:txBody>
          <a:bodyPr/>
          <a:lstStyle/>
          <a:p>
            <a:r>
              <a:rPr lang="en-US" dirty="0"/>
              <a:t> Timeline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5274" y="1430712"/>
            <a:ext cx="11601449" cy="3996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Spring 2018: </a:t>
            </a:r>
            <a:r>
              <a:rPr lang="en-US" dirty="0"/>
              <a:t>House and Senate begin work on wide-ranging opioid packages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June 22</a:t>
            </a:r>
            <a:r>
              <a:rPr lang="en-US" dirty="0"/>
              <a:t>: House passes their bill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Sept. 17</a:t>
            </a:r>
            <a:r>
              <a:rPr lang="en-US" dirty="0"/>
              <a:t>: Senate passes their bill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Sept. 25</a:t>
            </a:r>
            <a:r>
              <a:rPr lang="en-US" dirty="0"/>
              <a:t>: House and Senate release text of </a:t>
            </a:r>
            <a:r>
              <a:rPr lang="en-US" u="sng" dirty="0"/>
              <a:t>compromise</a:t>
            </a:r>
            <a:r>
              <a:rPr lang="en-US" dirty="0"/>
              <a:t> opioid bill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House passes compromise bill on </a:t>
            </a:r>
            <a:r>
              <a:rPr lang="en-US" b="1" dirty="0"/>
              <a:t>Sept. 28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and Senate concurs on </a:t>
            </a:r>
            <a:r>
              <a:rPr lang="en-US" b="1" dirty="0"/>
              <a:t>Oct. 3</a:t>
            </a:r>
            <a:r>
              <a:rPr lang="en-US" b="1" baseline="30000" dirty="0"/>
              <a:t>rd</a:t>
            </a:r>
            <a:r>
              <a:rPr lang="en-US" b="1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9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82D3D-AF43-4D78-8CD7-4CE411996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834387"/>
            <a:ext cx="10524067" cy="3527044"/>
          </a:xfrm>
        </p:spPr>
        <p:txBody>
          <a:bodyPr/>
          <a:lstStyle/>
          <a:p>
            <a:r>
              <a:rPr lang="en-US" dirty="0">
                <a:latin typeface="+mn-lt"/>
              </a:rPr>
              <a:t>Few provisions spend any money</a:t>
            </a:r>
          </a:p>
          <a:p>
            <a:pPr lvl="1"/>
            <a:r>
              <a:rPr lang="en-US" dirty="0">
                <a:latin typeface="+mn-lt"/>
              </a:rPr>
              <a:t>Most investment is made via short-term grants, not insurance coverage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Not a comprehensive response to addiction crisis</a:t>
            </a:r>
          </a:p>
          <a:p>
            <a:pPr lvl="1"/>
            <a:r>
              <a:rPr lang="en-US" dirty="0">
                <a:latin typeface="+mn-lt"/>
              </a:rPr>
              <a:t>Does not support the full continuum-of-care for SUDs</a:t>
            </a:r>
          </a:p>
          <a:p>
            <a:pPr lvl="1"/>
            <a:r>
              <a:rPr lang="en-US" dirty="0">
                <a:latin typeface="+mn-lt"/>
              </a:rPr>
              <a:t>Very OUD focused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4DA301-2561-42E7-8839-C9150FA3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Funding </a:t>
            </a:r>
          </a:p>
        </p:txBody>
      </p:sp>
      <p:pic>
        <p:nvPicPr>
          <p:cNvPr id="5" name="Picture 2" descr="Image result for caveat">
            <a:extLst>
              <a:ext uri="{FF2B5EF4-FFF2-40B4-BE49-F238E27FC236}">
                <a16:creationId xmlns:a16="http://schemas.microsoft.com/office/drawing/2014/main" id="{CB9EA19F-5CEC-41B8-9EBE-990744F2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61" y="3597909"/>
            <a:ext cx="2422718" cy="2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7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C3578-8289-44EB-8DE0-46D795F31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240" y="2812163"/>
            <a:ext cx="11399519" cy="367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Congress missed the opportunity to make a </a:t>
            </a:r>
            <a:r>
              <a:rPr lang="en-US" u="sng" dirty="0">
                <a:latin typeface="+mn-lt"/>
              </a:rPr>
              <a:t>meaningful, long-term investment</a:t>
            </a:r>
            <a:r>
              <a:rPr lang="en-US" dirty="0">
                <a:latin typeface="+mn-lt"/>
              </a:rPr>
              <a:t> in our nation’s addiction treatment system by not including the </a:t>
            </a:r>
            <a:r>
              <a:rPr lang="en-US" b="1" dirty="0">
                <a:latin typeface="+mn-lt"/>
              </a:rPr>
              <a:t>Excellence in Mental Health and Addiction Treatment Expansion Act.</a:t>
            </a:r>
          </a:p>
          <a:p>
            <a:pPr lvl="1"/>
            <a:r>
              <a:rPr lang="en-US" dirty="0">
                <a:latin typeface="+mn-lt"/>
              </a:rPr>
              <a:t>The bill would expand the current eight-state, two-year Certified Community Behavioral Health Clinics (CCBHCs) program.</a:t>
            </a:r>
          </a:p>
          <a:p>
            <a:pPr lvl="1"/>
            <a:r>
              <a:rPr lang="en-US" dirty="0">
                <a:latin typeface="+mn-lt"/>
              </a:rPr>
              <a:t>Active CCBHCs have shown </a:t>
            </a:r>
            <a:r>
              <a:rPr lang="en-US" dirty="0">
                <a:latin typeface="+mn-lt"/>
                <a:hlinkClick r:id="rId3"/>
              </a:rPr>
              <a:t>tremendous results </a:t>
            </a:r>
            <a:r>
              <a:rPr lang="en-US" dirty="0">
                <a:latin typeface="+mn-lt"/>
              </a:rPr>
              <a:t>in dramatically improving access to opioid addiction treatment and other addiction care.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3A7DD3-196A-4D0A-B37C-969F552C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040013"/>
            <a:ext cx="7924800" cy="690416"/>
          </a:xfrm>
        </p:spPr>
        <p:txBody>
          <a:bodyPr/>
          <a:lstStyle/>
          <a:p>
            <a:r>
              <a:rPr lang="en-US" dirty="0"/>
              <a:t>Certified Community Behavioral Health Clinics (CCBHCs)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5A8C7-4A9A-4EC9-AA55-B443A00E2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144018"/>
            <a:ext cx="3162300" cy="24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7D27FF-4372-4F33-B2CD-B8B5FAC07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966" y="1003300"/>
            <a:ext cx="10524067" cy="664212"/>
          </a:xfrm>
        </p:spPr>
        <p:txBody>
          <a:bodyPr/>
          <a:lstStyle/>
          <a:p>
            <a:r>
              <a:rPr lang="en-US" dirty="0"/>
              <a:t>The Overdose Prevention and Patient Safety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33C46-4F58-4E86-A902-95AAB4F45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366" y="1991360"/>
            <a:ext cx="6496474" cy="3619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This bill would have </a:t>
            </a:r>
            <a:r>
              <a:rPr lang="en-US" b="1" dirty="0">
                <a:latin typeface="+mn-lt"/>
              </a:rPr>
              <a:t>aligned 42 CFR Part 2</a:t>
            </a:r>
            <a:r>
              <a:rPr lang="en-US" dirty="0">
                <a:latin typeface="+mn-lt"/>
              </a:rPr>
              <a:t>, the regulation governing the privacy of SUD treatment records, </a:t>
            </a:r>
            <a:r>
              <a:rPr lang="en-US" b="1" dirty="0">
                <a:latin typeface="+mn-lt"/>
              </a:rPr>
              <a:t>with how other health care records are shared through HIPAA</a:t>
            </a:r>
            <a:r>
              <a:rPr lang="en-US" dirty="0">
                <a:latin typeface="+mn-lt"/>
              </a:rPr>
              <a:t>. </a:t>
            </a:r>
          </a:p>
          <a:p>
            <a:pPr lvl="1"/>
            <a:r>
              <a:rPr lang="en-US" dirty="0">
                <a:latin typeface="+mn-lt"/>
              </a:rPr>
              <a:t>Bill passed the House, but was not included in final opioid package. Expect to see this bill again next session.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4C2B43-8963-4FBB-B95F-55A30C1B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42 CFR Part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AC37D-6225-47B0-9C4F-1B7F5942B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1991360"/>
            <a:ext cx="4953000" cy="36195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1912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2BD9-4524-49C9-9E06-8E605D63F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2332"/>
            <a:ext cx="10972800" cy="690416"/>
          </a:xfrm>
        </p:spPr>
        <p:txBody>
          <a:bodyPr/>
          <a:lstStyle/>
          <a:p>
            <a:r>
              <a:rPr lang="en-US" dirty="0"/>
              <a:t>What’s Next?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8A5969-AFC3-4FBE-BCB7-C3AFAE663CBF}"/>
              </a:ext>
            </a:extLst>
          </p:cNvPr>
          <p:cNvSpPr txBox="1"/>
          <p:nvPr/>
        </p:nvSpPr>
        <p:spPr>
          <a:xfrm>
            <a:off x="535780" y="1128713"/>
            <a:ext cx="111204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National Council and our members will rally Congress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Create sustainable investment in behavioral health through Medicaid, Medicare and other insurance options.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Fund all elements of the continuum-of-care.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Appropriate funding for key provisions of the Opioid Package during the 2020 appropriations cycle.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D782F-0908-4DB5-AA5B-01C0994A54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1" b="31596"/>
          <a:stretch/>
        </p:blipFill>
        <p:spPr>
          <a:xfrm>
            <a:off x="3545681" y="5339893"/>
            <a:ext cx="5100637" cy="78581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178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2B69-3078-4317-9867-A97DECF7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Opioid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18C7-D085-4621-8079-5ADC4D29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45618"/>
            <a:ext cx="11263313" cy="3268571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More than 70 unique bills were rolled into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H.R. 6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aka the Substance Use–Disorder Prevention that Promotes Opioid Recovery and Treatment for Patients and Communities Act’’ or the ‘‘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for Patients and Communities 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https://www.thenationalcouncil.org/capitol-connector/files/2018/05/senate-opioids-activity.jpg">
            <a:extLst>
              <a:ext uri="{FF2B5EF4-FFF2-40B4-BE49-F238E27FC236}">
                <a16:creationId xmlns:a16="http://schemas.microsoft.com/office/drawing/2014/main" id="{75FF4FF6-3F4E-46E0-9B77-E19182F6F1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3914" y="2635289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D92C2-E0CF-4618-8E43-E2BA17B383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637111"/>
            <a:ext cx="10972801" cy="25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0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1C41C6-D03C-4B5B-B105-E158362E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69076"/>
          </a:xfrm>
        </p:spPr>
        <p:txBody>
          <a:bodyPr/>
          <a:lstStyle/>
          <a:p>
            <a:r>
              <a:rPr lang="en-US" sz="4000" dirty="0"/>
              <a:t>Highlights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7F15D60-9DC5-4B63-9CED-437B1BA47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74856"/>
              </p:ext>
            </p:extLst>
          </p:nvPr>
        </p:nvGraphicFramePr>
        <p:xfrm>
          <a:off x="1700213" y="1347128"/>
          <a:ext cx="4395788" cy="48158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395788">
                  <a:extLst>
                    <a:ext uri="{9D8B030D-6E8A-4147-A177-3AD203B41FA5}">
                      <a16:colId xmlns:a16="http://schemas.microsoft.com/office/drawing/2014/main" val="976695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What’s In?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1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Telemedicine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12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SUD Treatment Workforce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42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Behavioral Health 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9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Recovery Housing Best Practices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4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MAT Prescribing Expansions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46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Parity for CHIP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9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Temporary IMD Rule Repeal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93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Medicare OTP Access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6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Health Homes for SUDs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94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SUD Provider - Medicaid Capacity Demo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9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New and Reauthorized Grants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079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F54811-97E2-430E-9E8B-6E574C774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02469"/>
              </p:ext>
            </p:extLst>
          </p:nvPr>
        </p:nvGraphicFramePr>
        <p:xfrm>
          <a:off x="6096000" y="1347128"/>
          <a:ext cx="2668905" cy="16459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668905">
                  <a:extLst>
                    <a:ext uri="{9D8B030D-6E8A-4147-A177-3AD203B41FA5}">
                      <a16:colId xmlns:a16="http://schemas.microsoft.com/office/drawing/2014/main" val="976695379"/>
                    </a:ext>
                  </a:extLst>
                </a:gridCol>
              </a:tblGrid>
              <a:tr h="4523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What’s Not?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16644"/>
                  </a:ext>
                </a:extLst>
              </a:tr>
              <a:tr h="3816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Long-term Funding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07542"/>
                  </a:ext>
                </a:extLst>
              </a:tr>
              <a:tr h="3711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CCBHC Expansion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769901"/>
                  </a:ext>
                </a:extLst>
              </a:tr>
              <a:tr h="3607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42 CFR Part 2 Overhaul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709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4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9594A-7B55-4200-B6ED-4682A2F9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2612"/>
            <a:ext cx="10972800" cy="690416"/>
          </a:xfrm>
        </p:spPr>
        <p:txBody>
          <a:bodyPr/>
          <a:lstStyle/>
          <a:p>
            <a:r>
              <a:rPr lang="en-US" sz="9600" dirty="0">
                <a:solidFill>
                  <a:srgbClr val="00B050"/>
                </a:solidFill>
              </a:rPr>
              <a:t>What’s In?</a:t>
            </a:r>
          </a:p>
        </p:txBody>
      </p:sp>
    </p:spTree>
    <p:extLst>
      <p:ext uri="{BB962C8B-B14F-4D97-AF65-F5344CB8AC3E}">
        <p14:creationId xmlns:p14="http://schemas.microsoft.com/office/powerpoint/2010/main" val="369019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2ACABA-C21D-4CF4-BF5A-7FB46B4C5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58" y="1050289"/>
            <a:ext cx="10524067" cy="664212"/>
          </a:xfrm>
        </p:spPr>
        <p:txBody>
          <a:bodyPr/>
          <a:lstStyle/>
          <a:p>
            <a:r>
              <a:rPr lang="en-US" dirty="0"/>
              <a:t>The Special Registration for Telemedicine Clarification Act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CE682-41B8-4E56-BC8C-561A9AB6C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58" y="1802611"/>
            <a:ext cx="4947179" cy="3358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Requires the DEA to finalize a special registration pathway for additional providers to register with DEA in order to expand access to controlled substances prescribed via telemedicine, </a:t>
            </a:r>
            <a:r>
              <a:rPr lang="en-US" b="1" dirty="0">
                <a:latin typeface="+mn-lt"/>
              </a:rPr>
              <a:t>including MAT medications and certain psychiatric medications.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BF5DB27-09EF-429D-822D-B2D232E8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2088"/>
            <a:ext cx="10972800" cy="690562"/>
          </a:xfrm>
        </p:spPr>
        <p:txBody>
          <a:bodyPr/>
          <a:lstStyle/>
          <a:p>
            <a:r>
              <a:rPr lang="en-US" sz="4400" dirty="0"/>
              <a:t>Telemedicine</a:t>
            </a:r>
            <a:r>
              <a:rPr lang="en-US" sz="4400" b="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625962-44F7-4EDE-BB0F-A21534B61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65" y="1882140"/>
            <a:ext cx="4181475" cy="23269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5DCFF8-4D83-4797-B19E-28234280DD3D}"/>
              </a:ext>
            </a:extLst>
          </p:cNvPr>
          <p:cNvSpPr txBox="1"/>
          <p:nvPr/>
        </p:nvSpPr>
        <p:spPr>
          <a:xfrm>
            <a:off x="724958" y="5161380"/>
            <a:ext cx="4767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*This bill was a direct result of National Council advocacy efforts.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1EBAE-092A-4911-BC53-002EC28FF869}"/>
              </a:ext>
            </a:extLst>
          </p:cNvPr>
          <p:cNvSpPr txBox="1"/>
          <p:nvPr/>
        </p:nvSpPr>
        <p:spPr>
          <a:xfrm>
            <a:off x="6519865" y="4376758"/>
            <a:ext cx="5215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National Council member Richard Nance (pictured above) testifies before the House Energy and Commerce Committee on how the bill would expand MAT access in rural and frontier areas of Utah. </a:t>
            </a:r>
          </a:p>
        </p:txBody>
      </p:sp>
    </p:spTree>
    <p:extLst>
      <p:ext uri="{BB962C8B-B14F-4D97-AF65-F5344CB8AC3E}">
        <p14:creationId xmlns:p14="http://schemas.microsoft.com/office/powerpoint/2010/main" val="96892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52DCDA-89B2-46EF-9C91-9571A822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03300"/>
            <a:ext cx="12191999" cy="690416"/>
          </a:xfrm>
        </p:spPr>
        <p:txBody>
          <a:bodyPr>
            <a:normAutofit/>
          </a:bodyPr>
          <a:lstStyle/>
          <a:p>
            <a:r>
              <a:rPr lang="en-US" dirty="0"/>
              <a:t>The Substance Use Disorder Workforce Loan Repayment Act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D587F-5796-4373-8BDA-20498A177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9441" y="2098768"/>
            <a:ext cx="5227109" cy="237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Creates a </a:t>
            </a:r>
            <a:r>
              <a:rPr lang="en-US" b="1" dirty="0">
                <a:latin typeface="+mn-lt"/>
              </a:rPr>
              <a:t>student loan forgiveness program</a:t>
            </a:r>
            <a:r>
              <a:rPr lang="en-US" dirty="0">
                <a:latin typeface="+mn-lt"/>
              </a:rPr>
              <a:t> for students pursuing careers in addiction treatment and recovery.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35438C-8008-4330-A4EF-3BE716BA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F91F4-BB39-4DDA-96F4-90EDFF0EB1C4}"/>
              </a:ext>
            </a:extLst>
          </p:cNvPr>
          <p:cNvSpPr txBox="1"/>
          <p:nvPr/>
        </p:nvSpPr>
        <p:spPr>
          <a:xfrm>
            <a:off x="6539441" y="4287137"/>
            <a:ext cx="5371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*This legislation was introduced as a result of education and advocacy by the National Council and the Association for Behavioral Healthcare in Massachusetts.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3A862-BB47-48E4-BFBE-441B1B820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3" y="2223814"/>
            <a:ext cx="5089209" cy="33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6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B3C6E0-2366-4C77-97D8-730CEADA4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33" y="1029302"/>
            <a:ext cx="10524067" cy="664212"/>
          </a:xfrm>
        </p:spPr>
        <p:txBody>
          <a:bodyPr/>
          <a:lstStyle/>
          <a:p>
            <a:r>
              <a:rPr lang="en-US" dirty="0"/>
              <a:t>Improving Access to Mental Health Services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023B6-535C-4A88-A5E6-FDC647452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4501" y="4675537"/>
            <a:ext cx="9115425" cy="1565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Will allow behavioral health National Health Service Corps professionals to </a:t>
            </a:r>
            <a:r>
              <a:rPr lang="en-US" b="1" dirty="0">
                <a:latin typeface="+mn-lt"/>
              </a:rPr>
              <a:t>work in schools and other community-based settings</a:t>
            </a:r>
            <a:r>
              <a:rPr lang="en-US" dirty="0">
                <a:latin typeface="+mn-lt"/>
              </a:rPr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74063-735F-441B-B538-54B01410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(continued)</a:t>
            </a:r>
          </a:p>
        </p:txBody>
      </p:sp>
      <p:sp>
        <p:nvSpPr>
          <p:cNvPr id="5" name="AutoShape 2" descr="Image result for national health service corps">
            <a:extLst>
              <a:ext uri="{FF2B5EF4-FFF2-40B4-BE49-F238E27FC236}">
                <a16:creationId xmlns:a16="http://schemas.microsoft.com/office/drawing/2014/main" id="{82AA86F5-DD4A-475D-AB7F-A84BBACC3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5788" y="1728788"/>
            <a:ext cx="34004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8EEB93-A957-4E78-B0B9-EECA54CCA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8" y="1693514"/>
            <a:ext cx="299466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0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8963A3C-CC1B-4029-9FA2-B53883431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5" y="1027162"/>
            <a:ext cx="11837591" cy="664212"/>
          </a:xfrm>
        </p:spPr>
        <p:txBody>
          <a:bodyPr>
            <a:normAutofit/>
          </a:bodyPr>
          <a:lstStyle/>
          <a:p>
            <a:r>
              <a:rPr lang="en-US" dirty="0"/>
              <a:t>Improving Access to Behavioral Health Information Technology Act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C1DBA-A547-4A87-9D03-30B79F3A9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57661"/>
            <a:ext cx="4838701" cy="1766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Incentivizes behavioral health providers to adopt </a:t>
            </a:r>
            <a:r>
              <a:rPr lang="en-US" b="1" dirty="0">
                <a:latin typeface="+mn-lt"/>
              </a:rPr>
              <a:t>electronic health records (EHRs) </a:t>
            </a:r>
            <a:r>
              <a:rPr lang="en-US" dirty="0">
                <a:latin typeface="+mn-lt"/>
              </a:rPr>
              <a:t>to improve patient care.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5679AB-56CE-4285-9DE4-712D8ED3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34CF39-F971-4C20-98E4-C7C8C35158E8}"/>
              </a:ext>
            </a:extLst>
          </p:cNvPr>
          <p:cNvSpPr/>
          <p:nvPr/>
        </p:nvSpPr>
        <p:spPr>
          <a:xfrm>
            <a:off x="4471988" y="4716591"/>
            <a:ext cx="7708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National Council has been working for passage of this legislation since 2009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when behavioral health providers were left out of a law that created financial incentives for providers and hospitals to implement EHR systems.</a:t>
            </a:r>
          </a:p>
        </p:txBody>
      </p:sp>
      <p:sp>
        <p:nvSpPr>
          <p:cNvPr id="6" name="AutoShape 2" descr="https://www.thenationalcouncil.org/capitol-connector/files/2018/06/BH-IT-legislation.jpg">
            <a:extLst>
              <a:ext uri="{FF2B5EF4-FFF2-40B4-BE49-F238E27FC236}">
                <a16:creationId xmlns:a16="http://schemas.microsoft.com/office/drawing/2014/main" id="{FA91C788-DE61-48F6-9198-84DAA9024F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4750" y="1838325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B8301C-DCF8-45AC-857A-49557847E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r="15871" b="17075"/>
          <a:stretch/>
        </p:blipFill>
        <p:spPr>
          <a:xfrm>
            <a:off x="6743700" y="1704070"/>
            <a:ext cx="3386138" cy="27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0638"/>
      </p:ext>
    </p:extLst>
  </p:cSld>
  <p:clrMapOvr>
    <a:masterClrMapping/>
  </p:clrMapOvr>
</p:sld>
</file>

<file path=ppt/theme/theme1.xml><?xml version="1.0" encoding="utf-8"?>
<a:theme xmlns:a="http://schemas.openxmlformats.org/drawingml/2006/main" name="1_NatCon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1539</Words>
  <Application>Microsoft Office PowerPoint</Application>
  <PresentationFormat>Widescreen</PresentationFormat>
  <Paragraphs>142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1_NatCon Slide Master</vt:lpstr>
      <vt:lpstr>SUPPORT for Patients and Communities Act  Deep Dive into provisions designed to increase access to treatment</vt:lpstr>
      <vt:lpstr> Timeline</vt:lpstr>
      <vt:lpstr>Federal Opioid Legislation</vt:lpstr>
      <vt:lpstr>Highlights</vt:lpstr>
      <vt:lpstr>What’s In?</vt:lpstr>
      <vt:lpstr>Telemedicine </vt:lpstr>
      <vt:lpstr>Workforce </vt:lpstr>
      <vt:lpstr>Workforce (continued)</vt:lpstr>
      <vt:lpstr>Behavioral Health IT</vt:lpstr>
      <vt:lpstr>Recovery Housing</vt:lpstr>
      <vt:lpstr>MAT Prescribing</vt:lpstr>
      <vt:lpstr>Parity for CHIP </vt:lpstr>
      <vt:lpstr>IMD Rule Repeal</vt:lpstr>
      <vt:lpstr>Medicare OTP Access </vt:lpstr>
      <vt:lpstr>Health Homes for SUDs </vt:lpstr>
      <vt:lpstr>Medicaid SUD Providers Demo </vt:lpstr>
      <vt:lpstr>New Grants </vt:lpstr>
      <vt:lpstr>Reauthorized Grants </vt:lpstr>
      <vt:lpstr>What’s Not In? </vt:lpstr>
      <vt:lpstr>Sustainable Funding </vt:lpstr>
      <vt:lpstr>Certified Community Behavioral Health Clinics (CCBHCs)</vt:lpstr>
      <vt:lpstr>42 CFR Part 2</vt:lpstr>
      <vt:lpstr>What’s Next?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Legislation Update</dc:title>
  <dc:creator>Stephanie Pellitt</dc:creator>
  <cp:lastModifiedBy>Chuck Ingoglia</cp:lastModifiedBy>
  <cp:revision>57</cp:revision>
  <dcterms:created xsi:type="dcterms:W3CDTF">2018-10-09T14:38:34Z</dcterms:created>
  <dcterms:modified xsi:type="dcterms:W3CDTF">2018-10-16T16:34:26Z</dcterms:modified>
</cp:coreProperties>
</file>