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7" r:id="rId5"/>
    <p:sldId id="2160" r:id="rId6"/>
    <p:sldId id="260" r:id="rId7"/>
    <p:sldId id="2147375885" r:id="rId8"/>
    <p:sldId id="2184" r:id="rId9"/>
    <p:sldId id="2147375886" r:id="rId10"/>
    <p:sldId id="2147375882" r:id="rId11"/>
    <p:sldId id="2147375869" r:id="rId12"/>
    <p:sldId id="2147375881" r:id="rId13"/>
    <p:sldId id="2192" r:id="rId14"/>
    <p:sldId id="2194" r:id="rId15"/>
    <p:sldId id="2191" r:id="rId16"/>
    <p:sldId id="2147375880" r:id="rId17"/>
    <p:sldId id="2147375884" r:id="rId18"/>
    <p:sldId id="2147375883" r:id="rId19"/>
    <p:sldId id="2225"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40E013-A415-A8BF-3B73-8E522CB47972}" name="Peter Delia" initials="PD" userId="S::PeterD@thenationalcouncil.org::023ccfb5-a998-4411-bd5a-af8545349615" providerId="AD"/>
  <p188:author id="{15C21052-DAC8-2357-5E7F-42E8C479EB00}" name="Stephanie Katz" initials="SK" userId="S::stephaniek@thenationalcouncil.org::2994743a-2c55-4112-9c86-d9d20322557b" providerId="AD"/>
  <p188:author id="{0A62A29E-9619-9B46-EF1E-E421AED80939}" name="Peter Delia" initials="PD" userId="S::peterd@thenationalcouncil.org::023ccfb5-a998-4411-bd5a-af85453496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0"/>
  </p:normalViewPr>
  <p:slideViewPr>
    <p:cSldViewPr snapToGrid="0">
      <p:cViewPr varScale="1">
        <p:scale>
          <a:sx n="68" d="100"/>
          <a:sy n="68" d="100"/>
        </p:scale>
        <p:origin x="43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4690C6-BC51-494C-BFCE-564BCB736592}" type="doc">
      <dgm:prSet loTypeId="urn:microsoft.com/office/officeart/2005/8/layout/process4" loCatId="list" qsTypeId="urn:microsoft.com/office/officeart/2005/8/quickstyle/simple1" qsCatId="simple" csTypeId="urn:microsoft.com/office/officeart/2005/8/colors/accent2_2" csCatId="accent2" phldr="1"/>
      <dgm:spPr/>
      <dgm:t>
        <a:bodyPr/>
        <a:lstStyle/>
        <a:p>
          <a:endParaRPr lang="en-US"/>
        </a:p>
      </dgm:t>
    </dgm:pt>
    <dgm:pt modelId="{43ACE5C6-710C-40AD-9CD3-8F03E4E76EDE}">
      <dgm:prSet phldrT="[Text]"/>
      <dgm:spPr/>
      <dgm:t>
        <a:bodyPr/>
        <a:lstStyle/>
        <a:p>
          <a:r>
            <a:rPr lang="en-US" b="1">
              <a:latin typeface="Cambria" panose="02040503050406030204" pitchFamily="18" charset="0"/>
              <a:ea typeface="Cambria" panose="02040503050406030204" pitchFamily="18" charset="0"/>
            </a:rPr>
            <a:t>Even with the November election, 2024 will be a busy year in Washington.</a:t>
          </a:r>
        </a:p>
      </dgm:t>
    </dgm:pt>
    <dgm:pt modelId="{C10EE939-8E7D-43B4-8415-96A12AC8D032}" type="parTrans" cxnId="{EFE719CC-DB30-4C14-961F-935B2C5AE4F8}">
      <dgm:prSet/>
      <dgm:spPr/>
      <dgm:t>
        <a:bodyPr/>
        <a:lstStyle/>
        <a:p>
          <a:endParaRPr lang="en-US">
            <a:latin typeface="Cambria" panose="02040503050406030204" pitchFamily="18" charset="0"/>
            <a:ea typeface="Cambria" panose="02040503050406030204" pitchFamily="18" charset="0"/>
          </a:endParaRPr>
        </a:p>
      </dgm:t>
    </dgm:pt>
    <dgm:pt modelId="{B7A58FF7-EE12-4458-89D2-1AA41487A6D5}" type="sibTrans" cxnId="{EFE719CC-DB30-4C14-961F-935B2C5AE4F8}">
      <dgm:prSet/>
      <dgm:spPr/>
      <dgm:t>
        <a:bodyPr/>
        <a:lstStyle/>
        <a:p>
          <a:endParaRPr lang="en-US">
            <a:latin typeface="Cambria" panose="02040503050406030204" pitchFamily="18" charset="0"/>
            <a:ea typeface="Cambria" panose="02040503050406030204" pitchFamily="18" charset="0"/>
          </a:endParaRPr>
        </a:p>
      </dgm:t>
    </dgm:pt>
    <dgm:pt modelId="{B1E369FA-7085-44A4-B675-EA28FB422CE2}">
      <dgm:prSet phldrT="[Text]"/>
      <dgm:spPr/>
      <dgm:t>
        <a:bodyPr/>
        <a:lstStyle/>
        <a:p>
          <a:r>
            <a:rPr lang="en-US" b="1">
              <a:latin typeface="Cambria" panose="02040503050406030204" pitchFamily="18" charset="0"/>
              <a:ea typeface="Cambria" panose="02040503050406030204" pitchFamily="18" charset="0"/>
            </a:rPr>
            <a:t>Expect appropriations pile-ups at the beginning &amp; end of this year. </a:t>
          </a:r>
        </a:p>
      </dgm:t>
    </dgm:pt>
    <dgm:pt modelId="{CB5C7494-D962-4ECF-A8E6-02BAD323DAFF}" type="parTrans" cxnId="{A2F53E7C-B919-41F4-AD64-296DB41C6075}">
      <dgm:prSet/>
      <dgm:spPr/>
      <dgm:t>
        <a:bodyPr/>
        <a:lstStyle/>
        <a:p>
          <a:endParaRPr lang="en-US">
            <a:latin typeface="Cambria" panose="02040503050406030204" pitchFamily="18" charset="0"/>
            <a:ea typeface="Cambria" panose="02040503050406030204" pitchFamily="18" charset="0"/>
          </a:endParaRPr>
        </a:p>
      </dgm:t>
    </dgm:pt>
    <dgm:pt modelId="{C6A1BEBB-C3F2-4208-8CAB-0922B76B7EE3}" type="sibTrans" cxnId="{A2F53E7C-B919-41F4-AD64-296DB41C6075}">
      <dgm:prSet/>
      <dgm:spPr/>
      <dgm:t>
        <a:bodyPr/>
        <a:lstStyle/>
        <a:p>
          <a:endParaRPr lang="en-US">
            <a:latin typeface="Cambria" panose="02040503050406030204" pitchFamily="18" charset="0"/>
            <a:ea typeface="Cambria" panose="02040503050406030204" pitchFamily="18" charset="0"/>
          </a:endParaRPr>
        </a:p>
      </dgm:t>
    </dgm:pt>
    <dgm:pt modelId="{DA22F7B7-9003-4C93-AEBF-DABBB4ADD968}">
      <dgm:prSet phldrT="[Text]"/>
      <dgm:spPr/>
      <dgm:t>
        <a:bodyPr/>
        <a:lstStyle/>
        <a:p>
          <a:r>
            <a:rPr lang="en-US" dirty="0">
              <a:latin typeface="Cambria" panose="02040503050406030204" pitchFamily="18" charset="0"/>
              <a:ea typeface="Cambria" panose="02040503050406030204" pitchFamily="18" charset="0"/>
            </a:rPr>
            <a:t>Lawmakers are facing two government funding deadlines in March 2024 with much work to do on its lagging appropriations process. This could prompt Congress to punt some, if not all, of its pending legislative priorities to the “lame duck” session following the election. </a:t>
          </a:r>
        </a:p>
      </dgm:t>
    </dgm:pt>
    <dgm:pt modelId="{9CD14EF4-A54D-48AA-A1FB-C0EEBA8AA670}" type="parTrans" cxnId="{F6B7D2E0-B94F-45CC-9F27-BABE419745BD}">
      <dgm:prSet/>
      <dgm:spPr/>
      <dgm:t>
        <a:bodyPr/>
        <a:lstStyle/>
        <a:p>
          <a:endParaRPr lang="en-US">
            <a:latin typeface="Cambria" panose="02040503050406030204" pitchFamily="18" charset="0"/>
            <a:ea typeface="Cambria" panose="02040503050406030204" pitchFamily="18" charset="0"/>
          </a:endParaRPr>
        </a:p>
      </dgm:t>
    </dgm:pt>
    <dgm:pt modelId="{82A1379E-9C5F-410A-ADFA-3F5F8BFFC679}" type="sibTrans" cxnId="{F6B7D2E0-B94F-45CC-9F27-BABE419745BD}">
      <dgm:prSet/>
      <dgm:spPr/>
      <dgm:t>
        <a:bodyPr/>
        <a:lstStyle/>
        <a:p>
          <a:endParaRPr lang="en-US">
            <a:latin typeface="Cambria" panose="02040503050406030204" pitchFamily="18" charset="0"/>
            <a:ea typeface="Cambria" panose="02040503050406030204" pitchFamily="18" charset="0"/>
          </a:endParaRPr>
        </a:p>
      </dgm:t>
    </dgm:pt>
    <dgm:pt modelId="{EEE3AEC9-E312-4C5B-B218-45A4C46D438D}">
      <dgm:prSet phldrT="[Text]"/>
      <dgm:spPr/>
      <dgm:t>
        <a:bodyPr/>
        <a:lstStyle/>
        <a:p>
          <a:r>
            <a:rPr lang="en-US" b="1">
              <a:latin typeface="Cambria" panose="02040503050406030204" pitchFamily="18" charset="0"/>
              <a:ea typeface="Cambria" panose="02040503050406030204" pitchFamily="18" charset="0"/>
            </a:rPr>
            <a:t>Can Congress clinch a bipartisan tax deal ahead of the TCJA sunset? </a:t>
          </a:r>
        </a:p>
      </dgm:t>
    </dgm:pt>
    <dgm:pt modelId="{E1C69867-1571-42D3-A62B-B669D0103873}" type="parTrans" cxnId="{23937350-ED7D-4D76-AB91-958C6249699B}">
      <dgm:prSet/>
      <dgm:spPr/>
      <dgm:t>
        <a:bodyPr/>
        <a:lstStyle/>
        <a:p>
          <a:endParaRPr lang="en-US">
            <a:latin typeface="Cambria" panose="02040503050406030204" pitchFamily="18" charset="0"/>
            <a:ea typeface="Cambria" panose="02040503050406030204" pitchFamily="18" charset="0"/>
          </a:endParaRPr>
        </a:p>
      </dgm:t>
    </dgm:pt>
    <dgm:pt modelId="{FC0252B7-9E42-4F16-BBCC-0FF15E0E1C3F}" type="sibTrans" cxnId="{23937350-ED7D-4D76-AB91-958C6249699B}">
      <dgm:prSet/>
      <dgm:spPr/>
      <dgm:t>
        <a:bodyPr/>
        <a:lstStyle/>
        <a:p>
          <a:endParaRPr lang="en-US">
            <a:latin typeface="Cambria" panose="02040503050406030204" pitchFamily="18" charset="0"/>
            <a:ea typeface="Cambria" panose="02040503050406030204" pitchFamily="18" charset="0"/>
          </a:endParaRPr>
        </a:p>
      </dgm:t>
    </dgm:pt>
    <dgm:pt modelId="{CE793DD4-FFAF-4F01-AF5E-F8656DA6EFA7}">
      <dgm:prSet phldrT="[Text]"/>
      <dgm:spPr/>
      <dgm:t>
        <a:bodyPr/>
        <a:lstStyle/>
        <a:p>
          <a:r>
            <a:rPr lang="en-US">
              <a:latin typeface="Cambria" panose="02040503050406030204" pitchFamily="18" charset="0"/>
              <a:ea typeface="Cambria" panose="02040503050406030204" pitchFamily="18" charset="0"/>
            </a:rPr>
            <a:t>The outcome of bipartisan tax talks between the chairs of Ways &amp; Means and Finance could provide lawmakers with momentum ahead of a pivotal year in 2025, when many of the core TCJA provisions will expire absent congressional action.  </a:t>
          </a:r>
        </a:p>
      </dgm:t>
    </dgm:pt>
    <dgm:pt modelId="{154A4111-5BA4-43BF-A4D4-DC7018F8928A}" type="parTrans" cxnId="{ECE26C12-4422-4D20-A947-FFEC6767ADF6}">
      <dgm:prSet/>
      <dgm:spPr/>
      <dgm:t>
        <a:bodyPr/>
        <a:lstStyle/>
        <a:p>
          <a:endParaRPr lang="en-US">
            <a:latin typeface="Cambria" panose="02040503050406030204" pitchFamily="18" charset="0"/>
            <a:ea typeface="Cambria" panose="02040503050406030204" pitchFamily="18" charset="0"/>
          </a:endParaRPr>
        </a:p>
      </dgm:t>
    </dgm:pt>
    <dgm:pt modelId="{DD257F05-500D-412D-9EB6-2CC31E5E0963}" type="sibTrans" cxnId="{ECE26C12-4422-4D20-A947-FFEC6767ADF6}">
      <dgm:prSet/>
      <dgm:spPr/>
      <dgm:t>
        <a:bodyPr/>
        <a:lstStyle/>
        <a:p>
          <a:endParaRPr lang="en-US">
            <a:latin typeface="Cambria" panose="02040503050406030204" pitchFamily="18" charset="0"/>
            <a:ea typeface="Cambria" panose="02040503050406030204" pitchFamily="18" charset="0"/>
          </a:endParaRPr>
        </a:p>
      </dgm:t>
    </dgm:pt>
    <dgm:pt modelId="{C2C851A6-25F1-47BD-9B54-7D1BEB0357AF}">
      <dgm:prSet phldrT="[Text]"/>
      <dgm:spPr/>
      <dgm:t>
        <a:bodyPr/>
        <a:lstStyle/>
        <a:p>
          <a:r>
            <a:rPr lang="en-US">
              <a:latin typeface="Cambria" panose="02040503050406030204" pitchFamily="18" charset="0"/>
              <a:ea typeface="Cambria" panose="02040503050406030204" pitchFamily="18" charset="0"/>
            </a:rPr>
            <a:t>Several expiring policies and programs will need to be addressed in the new year, including the FAA, National Flood Insurance Program, and more. </a:t>
          </a:r>
        </a:p>
      </dgm:t>
    </dgm:pt>
    <dgm:pt modelId="{30FD29DF-FB66-4868-B3B9-AB0B10B8E4C3}" type="parTrans" cxnId="{CF00893C-3B47-40C0-BAEA-499DCD822FFC}">
      <dgm:prSet/>
      <dgm:spPr/>
      <dgm:t>
        <a:bodyPr/>
        <a:lstStyle/>
        <a:p>
          <a:endParaRPr lang="en-US"/>
        </a:p>
      </dgm:t>
    </dgm:pt>
    <dgm:pt modelId="{8CFAF4B7-57D7-464F-AF2F-BF9CF6605434}" type="sibTrans" cxnId="{CF00893C-3B47-40C0-BAEA-499DCD822FFC}">
      <dgm:prSet/>
      <dgm:spPr/>
      <dgm:t>
        <a:bodyPr/>
        <a:lstStyle/>
        <a:p>
          <a:endParaRPr lang="en-US"/>
        </a:p>
      </dgm:t>
    </dgm:pt>
    <dgm:pt modelId="{ABF9901B-D856-449C-BF77-E995C9C73C65}">
      <dgm:prSet phldrT="[Text]"/>
      <dgm:spPr/>
      <dgm:t>
        <a:bodyPr/>
        <a:lstStyle/>
        <a:p>
          <a:r>
            <a:rPr lang="en-US" b="1">
              <a:latin typeface="Cambria" panose="02040503050406030204" pitchFamily="18" charset="0"/>
              <a:ea typeface="Cambria" panose="02040503050406030204" pitchFamily="18" charset="0"/>
            </a:rPr>
            <a:t>Other odds &amp; ends. </a:t>
          </a:r>
        </a:p>
      </dgm:t>
    </dgm:pt>
    <dgm:pt modelId="{4602C92D-1809-4A5C-8E05-8780161E9AE3}" type="parTrans" cxnId="{57837DD2-3289-4710-BE33-3AD1A3BE8DFA}">
      <dgm:prSet/>
      <dgm:spPr/>
      <dgm:t>
        <a:bodyPr/>
        <a:lstStyle/>
        <a:p>
          <a:endParaRPr lang="en-US"/>
        </a:p>
      </dgm:t>
    </dgm:pt>
    <dgm:pt modelId="{FEDF7281-E447-4A3F-A978-9807082F38AE}" type="sibTrans" cxnId="{57837DD2-3289-4710-BE33-3AD1A3BE8DFA}">
      <dgm:prSet/>
      <dgm:spPr/>
      <dgm:t>
        <a:bodyPr/>
        <a:lstStyle/>
        <a:p>
          <a:endParaRPr lang="en-US"/>
        </a:p>
      </dgm:t>
    </dgm:pt>
    <dgm:pt modelId="{D289C91B-547B-41BD-8E62-42BCDE878090}">
      <dgm:prSet phldrT="[Text]"/>
      <dgm:spPr/>
      <dgm:t>
        <a:bodyPr/>
        <a:lstStyle/>
        <a:p>
          <a:r>
            <a:rPr lang="en-US" b="0">
              <a:latin typeface="Cambria" panose="02040503050406030204" pitchFamily="18" charset="0"/>
              <a:ea typeface="Cambria" panose="02040503050406030204" pitchFamily="18" charset="0"/>
            </a:rPr>
            <a:t>Limited floor bandwidth due to the upcoming 2024 election will place pressure on lawmakers to work fast on pending legislative priorities.  </a:t>
          </a:r>
        </a:p>
      </dgm:t>
    </dgm:pt>
    <dgm:pt modelId="{CC4A036D-E043-4ADD-A888-EA4D805E985C}" type="parTrans" cxnId="{FE8A770F-75C0-412B-B378-EAF9585C8959}">
      <dgm:prSet/>
      <dgm:spPr/>
      <dgm:t>
        <a:bodyPr/>
        <a:lstStyle/>
        <a:p>
          <a:endParaRPr lang="en-US"/>
        </a:p>
      </dgm:t>
    </dgm:pt>
    <dgm:pt modelId="{AFEAF1C9-427E-4B4A-A54F-ADB3C8C83E65}" type="sibTrans" cxnId="{FE8A770F-75C0-412B-B378-EAF9585C8959}">
      <dgm:prSet/>
      <dgm:spPr/>
      <dgm:t>
        <a:bodyPr/>
        <a:lstStyle/>
        <a:p>
          <a:endParaRPr lang="en-US"/>
        </a:p>
      </dgm:t>
    </dgm:pt>
    <dgm:pt modelId="{782319B7-EDD4-4856-AD02-2108F446C811}" type="pres">
      <dgm:prSet presAssocID="{534690C6-BC51-494C-BFCE-564BCB736592}" presName="Name0" presStyleCnt="0">
        <dgm:presLayoutVars>
          <dgm:dir/>
          <dgm:animLvl val="lvl"/>
          <dgm:resizeHandles val="exact"/>
        </dgm:presLayoutVars>
      </dgm:prSet>
      <dgm:spPr/>
    </dgm:pt>
    <dgm:pt modelId="{1A391BED-B132-49FF-BDC8-E716466CF60E}" type="pres">
      <dgm:prSet presAssocID="{ABF9901B-D856-449C-BF77-E995C9C73C65}" presName="boxAndChildren" presStyleCnt="0"/>
      <dgm:spPr/>
    </dgm:pt>
    <dgm:pt modelId="{9F9FFD12-CCCD-4113-BA71-975BE085B229}" type="pres">
      <dgm:prSet presAssocID="{ABF9901B-D856-449C-BF77-E995C9C73C65}" presName="parentTextBox" presStyleLbl="node1" presStyleIdx="0" presStyleCnt="4"/>
      <dgm:spPr/>
    </dgm:pt>
    <dgm:pt modelId="{D912D78A-9CED-44FC-A727-F56FE1382DB0}" type="pres">
      <dgm:prSet presAssocID="{ABF9901B-D856-449C-BF77-E995C9C73C65}" presName="entireBox" presStyleLbl="node1" presStyleIdx="0" presStyleCnt="4"/>
      <dgm:spPr/>
    </dgm:pt>
    <dgm:pt modelId="{357A9864-2AE3-479B-B485-CE30551737E9}" type="pres">
      <dgm:prSet presAssocID="{ABF9901B-D856-449C-BF77-E995C9C73C65}" presName="descendantBox" presStyleCnt="0"/>
      <dgm:spPr/>
    </dgm:pt>
    <dgm:pt modelId="{6BCF94D1-C43C-4817-80AC-857F86D137E1}" type="pres">
      <dgm:prSet presAssocID="{C2C851A6-25F1-47BD-9B54-7D1BEB0357AF}" presName="childTextBox" presStyleLbl="fgAccFollowNode1" presStyleIdx="0" presStyleCnt="4" custLinFactNeighborY="4198">
        <dgm:presLayoutVars>
          <dgm:bulletEnabled val="1"/>
        </dgm:presLayoutVars>
      </dgm:prSet>
      <dgm:spPr/>
    </dgm:pt>
    <dgm:pt modelId="{F4CA0FAF-C86F-4BD9-9392-5292CA48CD37}" type="pres">
      <dgm:prSet presAssocID="{FC0252B7-9E42-4F16-BBCC-0FF15E0E1C3F}" presName="sp" presStyleCnt="0"/>
      <dgm:spPr/>
    </dgm:pt>
    <dgm:pt modelId="{5F6010D6-36A6-42BD-8DE1-F2420D7CDFC0}" type="pres">
      <dgm:prSet presAssocID="{EEE3AEC9-E312-4C5B-B218-45A4C46D438D}" presName="arrowAndChildren" presStyleCnt="0"/>
      <dgm:spPr/>
    </dgm:pt>
    <dgm:pt modelId="{E80E58F9-6937-4875-B67F-0011D7566FC0}" type="pres">
      <dgm:prSet presAssocID="{EEE3AEC9-E312-4C5B-B218-45A4C46D438D}" presName="parentTextArrow" presStyleLbl="node1" presStyleIdx="0" presStyleCnt="4"/>
      <dgm:spPr/>
    </dgm:pt>
    <dgm:pt modelId="{7ED36B3F-C4A7-4B25-8C47-6C387E20D40B}" type="pres">
      <dgm:prSet presAssocID="{EEE3AEC9-E312-4C5B-B218-45A4C46D438D}" presName="arrow" presStyleLbl="node1" presStyleIdx="1" presStyleCnt="4"/>
      <dgm:spPr/>
    </dgm:pt>
    <dgm:pt modelId="{5FA6B0FC-4B57-4DAB-A1F4-6C90D126306D}" type="pres">
      <dgm:prSet presAssocID="{EEE3AEC9-E312-4C5B-B218-45A4C46D438D}" presName="descendantArrow" presStyleCnt="0"/>
      <dgm:spPr/>
    </dgm:pt>
    <dgm:pt modelId="{41AD0226-D6EC-4A09-9A33-ECF71A91A885}" type="pres">
      <dgm:prSet presAssocID="{CE793DD4-FFAF-4F01-AF5E-F8656DA6EFA7}" presName="childTextArrow" presStyleLbl="fgAccFollowNode1" presStyleIdx="1" presStyleCnt="4">
        <dgm:presLayoutVars>
          <dgm:bulletEnabled val="1"/>
        </dgm:presLayoutVars>
      </dgm:prSet>
      <dgm:spPr/>
    </dgm:pt>
    <dgm:pt modelId="{E834980C-8C5B-431B-BFBE-42E5AFBB03B3}" type="pres">
      <dgm:prSet presAssocID="{C6A1BEBB-C3F2-4208-8CAB-0922B76B7EE3}" presName="sp" presStyleCnt="0"/>
      <dgm:spPr/>
    </dgm:pt>
    <dgm:pt modelId="{64AF0150-C5A4-44FF-B728-72C286B46FBB}" type="pres">
      <dgm:prSet presAssocID="{B1E369FA-7085-44A4-B675-EA28FB422CE2}" presName="arrowAndChildren" presStyleCnt="0"/>
      <dgm:spPr/>
    </dgm:pt>
    <dgm:pt modelId="{47D8EBAE-F212-4935-9156-39223ED1F2F6}" type="pres">
      <dgm:prSet presAssocID="{B1E369FA-7085-44A4-B675-EA28FB422CE2}" presName="parentTextArrow" presStyleLbl="node1" presStyleIdx="1" presStyleCnt="4"/>
      <dgm:spPr/>
    </dgm:pt>
    <dgm:pt modelId="{73682DC7-C939-41B1-A66F-847BD9FA1313}" type="pres">
      <dgm:prSet presAssocID="{B1E369FA-7085-44A4-B675-EA28FB422CE2}" presName="arrow" presStyleLbl="node1" presStyleIdx="2" presStyleCnt="4"/>
      <dgm:spPr/>
    </dgm:pt>
    <dgm:pt modelId="{8BFBFE32-469E-472C-BC54-5B28D3F0B929}" type="pres">
      <dgm:prSet presAssocID="{B1E369FA-7085-44A4-B675-EA28FB422CE2}" presName="descendantArrow" presStyleCnt="0"/>
      <dgm:spPr/>
    </dgm:pt>
    <dgm:pt modelId="{5EDB4632-0F48-464C-8FFD-847D35BC944E}" type="pres">
      <dgm:prSet presAssocID="{DA22F7B7-9003-4C93-AEBF-DABBB4ADD968}" presName="childTextArrow" presStyleLbl="fgAccFollowNode1" presStyleIdx="2" presStyleCnt="4">
        <dgm:presLayoutVars>
          <dgm:bulletEnabled val="1"/>
        </dgm:presLayoutVars>
      </dgm:prSet>
      <dgm:spPr/>
    </dgm:pt>
    <dgm:pt modelId="{1E1311C5-EABA-4AAD-8066-BD422863477F}" type="pres">
      <dgm:prSet presAssocID="{B7A58FF7-EE12-4458-89D2-1AA41487A6D5}" presName="sp" presStyleCnt="0"/>
      <dgm:spPr/>
    </dgm:pt>
    <dgm:pt modelId="{D44506C7-4B0A-48FF-87FD-623DAE980545}" type="pres">
      <dgm:prSet presAssocID="{43ACE5C6-710C-40AD-9CD3-8F03E4E76EDE}" presName="arrowAndChildren" presStyleCnt="0"/>
      <dgm:spPr/>
    </dgm:pt>
    <dgm:pt modelId="{CEA3DADB-6531-4E36-8761-C146628A81CE}" type="pres">
      <dgm:prSet presAssocID="{43ACE5C6-710C-40AD-9CD3-8F03E4E76EDE}" presName="parentTextArrow" presStyleLbl="node1" presStyleIdx="2" presStyleCnt="4"/>
      <dgm:spPr/>
    </dgm:pt>
    <dgm:pt modelId="{DED8DC02-BAB4-4A15-8172-398A570BB5FC}" type="pres">
      <dgm:prSet presAssocID="{43ACE5C6-710C-40AD-9CD3-8F03E4E76EDE}" presName="arrow" presStyleLbl="node1" presStyleIdx="3" presStyleCnt="4" custLinFactNeighborX="0" custLinFactNeighborY="-872"/>
      <dgm:spPr/>
    </dgm:pt>
    <dgm:pt modelId="{B3CBA399-B66D-4899-AE09-8E7042C3309F}" type="pres">
      <dgm:prSet presAssocID="{43ACE5C6-710C-40AD-9CD3-8F03E4E76EDE}" presName="descendantArrow" presStyleCnt="0"/>
      <dgm:spPr/>
    </dgm:pt>
    <dgm:pt modelId="{68F27076-70E2-4877-BB20-C1E43ABE12F1}" type="pres">
      <dgm:prSet presAssocID="{D289C91B-547B-41BD-8E62-42BCDE878090}" presName="childTextArrow" presStyleLbl="fgAccFollowNode1" presStyleIdx="3" presStyleCnt="4" custLinFactNeighborY="3816">
        <dgm:presLayoutVars>
          <dgm:bulletEnabled val="1"/>
        </dgm:presLayoutVars>
      </dgm:prSet>
      <dgm:spPr/>
    </dgm:pt>
  </dgm:ptLst>
  <dgm:cxnLst>
    <dgm:cxn modelId="{FE8A770F-75C0-412B-B378-EAF9585C8959}" srcId="{43ACE5C6-710C-40AD-9CD3-8F03E4E76EDE}" destId="{D289C91B-547B-41BD-8E62-42BCDE878090}" srcOrd="0" destOrd="0" parTransId="{CC4A036D-E043-4ADD-A888-EA4D805E985C}" sibTransId="{AFEAF1C9-427E-4B4A-A54F-ADB3C8C83E65}"/>
    <dgm:cxn modelId="{ECE26C12-4422-4D20-A947-FFEC6767ADF6}" srcId="{EEE3AEC9-E312-4C5B-B218-45A4C46D438D}" destId="{CE793DD4-FFAF-4F01-AF5E-F8656DA6EFA7}" srcOrd="0" destOrd="0" parTransId="{154A4111-5BA4-43BF-A4D4-DC7018F8928A}" sibTransId="{DD257F05-500D-412D-9EB6-2CC31E5E0963}"/>
    <dgm:cxn modelId="{A450B315-E167-4236-9746-C81E7F49E339}" type="presOf" srcId="{C2C851A6-25F1-47BD-9B54-7D1BEB0357AF}" destId="{6BCF94D1-C43C-4817-80AC-857F86D137E1}" srcOrd="0" destOrd="0" presId="urn:microsoft.com/office/officeart/2005/8/layout/process4"/>
    <dgm:cxn modelId="{F3D3BE1A-41E8-41F0-B240-FDEA5CFC4F60}" type="presOf" srcId="{534690C6-BC51-494C-BFCE-564BCB736592}" destId="{782319B7-EDD4-4856-AD02-2108F446C811}" srcOrd="0" destOrd="0" presId="urn:microsoft.com/office/officeart/2005/8/layout/process4"/>
    <dgm:cxn modelId="{3E51A230-7039-41EF-8E80-38F5A43FC2F9}" type="presOf" srcId="{DA22F7B7-9003-4C93-AEBF-DABBB4ADD968}" destId="{5EDB4632-0F48-464C-8FFD-847D35BC944E}" srcOrd="0" destOrd="0" presId="urn:microsoft.com/office/officeart/2005/8/layout/process4"/>
    <dgm:cxn modelId="{9DBD8531-A11D-4106-AC3D-B8A2A578D22E}" type="presOf" srcId="{CE793DD4-FFAF-4F01-AF5E-F8656DA6EFA7}" destId="{41AD0226-D6EC-4A09-9A33-ECF71A91A885}" srcOrd="0" destOrd="0" presId="urn:microsoft.com/office/officeart/2005/8/layout/process4"/>
    <dgm:cxn modelId="{CF00893C-3B47-40C0-BAEA-499DCD822FFC}" srcId="{ABF9901B-D856-449C-BF77-E995C9C73C65}" destId="{C2C851A6-25F1-47BD-9B54-7D1BEB0357AF}" srcOrd="0" destOrd="0" parTransId="{30FD29DF-FB66-4868-B3B9-AB0B10B8E4C3}" sibTransId="{8CFAF4B7-57D7-464F-AF2F-BF9CF6605434}"/>
    <dgm:cxn modelId="{9AAB2241-B046-4970-AAE3-1B885B1DA3D4}" type="presOf" srcId="{43ACE5C6-710C-40AD-9CD3-8F03E4E76EDE}" destId="{CEA3DADB-6531-4E36-8761-C146628A81CE}" srcOrd="0" destOrd="0" presId="urn:microsoft.com/office/officeart/2005/8/layout/process4"/>
    <dgm:cxn modelId="{9DCECF6C-ED0F-4DFF-96B9-EE5DC78EA8BD}" type="presOf" srcId="{43ACE5C6-710C-40AD-9CD3-8F03E4E76EDE}" destId="{DED8DC02-BAB4-4A15-8172-398A570BB5FC}" srcOrd="1" destOrd="0" presId="urn:microsoft.com/office/officeart/2005/8/layout/process4"/>
    <dgm:cxn modelId="{23937350-ED7D-4D76-AB91-958C6249699B}" srcId="{534690C6-BC51-494C-BFCE-564BCB736592}" destId="{EEE3AEC9-E312-4C5B-B218-45A4C46D438D}" srcOrd="2" destOrd="0" parTransId="{E1C69867-1571-42D3-A62B-B669D0103873}" sibTransId="{FC0252B7-9E42-4F16-BBCC-0FF15E0E1C3F}"/>
    <dgm:cxn modelId="{3A411072-BE19-4763-B23B-2A0F3AEFF877}" type="presOf" srcId="{ABF9901B-D856-449C-BF77-E995C9C73C65}" destId="{D912D78A-9CED-44FC-A727-F56FE1382DB0}" srcOrd="1" destOrd="0" presId="urn:microsoft.com/office/officeart/2005/8/layout/process4"/>
    <dgm:cxn modelId="{A2F53E7C-B919-41F4-AD64-296DB41C6075}" srcId="{534690C6-BC51-494C-BFCE-564BCB736592}" destId="{B1E369FA-7085-44A4-B675-EA28FB422CE2}" srcOrd="1" destOrd="0" parTransId="{CB5C7494-D962-4ECF-A8E6-02BAD323DAFF}" sibTransId="{C6A1BEBB-C3F2-4208-8CAB-0922B76B7EE3}"/>
    <dgm:cxn modelId="{1BED4999-33A3-4162-BE08-7BF4507BDEFC}" type="presOf" srcId="{EEE3AEC9-E312-4C5B-B218-45A4C46D438D}" destId="{7ED36B3F-C4A7-4B25-8C47-6C387E20D40B}" srcOrd="1" destOrd="0" presId="urn:microsoft.com/office/officeart/2005/8/layout/process4"/>
    <dgm:cxn modelId="{F300599A-D159-4C2A-8E1D-0B2DFDBE4B14}" type="presOf" srcId="{ABF9901B-D856-449C-BF77-E995C9C73C65}" destId="{9F9FFD12-CCCD-4113-BA71-975BE085B229}" srcOrd="0" destOrd="0" presId="urn:microsoft.com/office/officeart/2005/8/layout/process4"/>
    <dgm:cxn modelId="{6323DDC1-6CF5-4B6C-A262-F816B89AA980}" type="presOf" srcId="{D289C91B-547B-41BD-8E62-42BCDE878090}" destId="{68F27076-70E2-4877-BB20-C1E43ABE12F1}" srcOrd="0" destOrd="0" presId="urn:microsoft.com/office/officeart/2005/8/layout/process4"/>
    <dgm:cxn modelId="{A11F86C2-7066-4B16-9F4A-241AA30DC26B}" type="presOf" srcId="{B1E369FA-7085-44A4-B675-EA28FB422CE2}" destId="{73682DC7-C939-41B1-A66F-847BD9FA1313}" srcOrd="1" destOrd="0" presId="urn:microsoft.com/office/officeart/2005/8/layout/process4"/>
    <dgm:cxn modelId="{EFE719CC-DB30-4C14-961F-935B2C5AE4F8}" srcId="{534690C6-BC51-494C-BFCE-564BCB736592}" destId="{43ACE5C6-710C-40AD-9CD3-8F03E4E76EDE}" srcOrd="0" destOrd="0" parTransId="{C10EE939-8E7D-43B4-8415-96A12AC8D032}" sibTransId="{B7A58FF7-EE12-4458-89D2-1AA41487A6D5}"/>
    <dgm:cxn modelId="{57837DD2-3289-4710-BE33-3AD1A3BE8DFA}" srcId="{534690C6-BC51-494C-BFCE-564BCB736592}" destId="{ABF9901B-D856-449C-BF77-E995C9C73C65}" srcOrd="3" destOrd="0" parTransId="{4602C92D-1809-4A5C-8E05-8780161E9AE3}" sibTransId="{FEDF7281-E447-4A3F-A978-9807082F38AE}"/>
    <dgm:cxn modelId="{F6B7D2E0-B94F-45CC-9F27-BABE419745BD}" srcId="{B1E369FA-7085-44A4-B675-EA28FB422CE2}" destId="{DA22F7B7-9003-4C93-AEBF-DABBB4ADD968}" srcOrd="0" destOrd="0" parTransId="{9CD14EF4-A54D-48AA-A1FB-C0EEBA8AA670}" sibTransId="{82A1379E-9C5F-410A-ADFA-3F5F8BFFC679}"/>
    <dgm:cxn modelId="{DE034AE9-FF7F-497F-B777-BD7001E9BCD4}" type="presOf" srcId="{B1E369FA-7085-44A4-B675-EA28FB422CE2}" destId="{47D8EBAE-F212-4935-9156-39223ED1F2F6}" srcOrd="0" destOrd="0" presId="urn:microsoft.com/office/officeart/2005/8/layout/process4"/>
    <dgm:cxn modelId="{0F8B69F1-4EA5-4489-9C86-B68505243231}" type="presOf" srcId="{EEE3AEC9-E312-4C5B-B218-45A4C46D438D}" destId="{E80E58F9-6937-4875-B67F-0011D7566FC0}" srcOrd="0" destOrd="0" presId="urn:microsoft.com/office/officeart/2005/8/layout/process4"/>
    <dgm:cxn modelId="{A85F384B-E947-41A8-821F-426131B4F60C}" type="presParOf" srcId="{782319B7-EDD4-4856-AD02-2108F446C811}" destId="{1A391BED-B132-49FF-BDC8-E716466CF60E}" srcOrd="0" destOrd="0" presId="urn:microsoft.com/office/officeart/2005/8/layout/process4"/>
    <dgm:cxn modelId="{14AB5B07-6C38-473C-B4C0-CE904BE646B4}" type="presParOf" srcId="{1A391BED-B132-49FF-BDC8-E716466CF60E}" destId="{9F9FFD12-CCCD-4113-BA71-975BE085B229}" srcOrd="0" destOrd="0" presId="urn:microsoft.com/office/officeart/2005/8/layout/process4"/>
    <dgm:cxn modelId="{1CD142A0-E9B1-40DF-8E2A-B5B1D4927F37}" type="presParOf" srcId="{1A391BED-B132-49FF-BDC8-E716466CF60E}" destId="{D912D78A-9CED-44FC-A727-F56FE1382DB0}" srcOrd="1" destOrd="0" presId="urn:microsoft.com/office/officeart/2005/8/layout/process4"/>
    <dgm:cxn modelId="{1499BCFE-1A5B-4F06-96A5-482DE848F5E3}" type="presParOf" srcId="{1A391BED-B132-49FF-BDC8-E716466CF60E}" destId="{357A9864-2AE3-479B-B485-CE30551737E9}" srcOrd="2" destOrd="0" presId="urn:microsoft.com/office/officeart/2005/8/layout/process4"/>
    <dgm:cxn modelId="{D8DD646C-481C-4459-BFD1-BF22367A9115}" type="presParOf" srcId="{357A9864-2AE3-479B-B485-CE30551737E9}" destId="{6BCF94D1-C43C-4817-80AC-857F86D137E1}" srcOrd="0" destOrd="0" presId="urn:microsoft.com/office/officeart/2005/8/layout/process4"/>
    <dgm:cxn modelId="{A147BDF3-23FE-403F-B892-573AE59039A2}" type="presParOf" srcId="{782319B7-EDD4-4856-AD02-2108F446C811}" destId="{F4CA0FAF-C86F-4BD9-9392-5292CA48CD37}" srcOrd="1" destOrd="0" presId="urn:microsoft.com/office/officeart/2005/8/layout/process4"/>
    <dgm:cxn modelId="{D76DD9A7-5602-4190-AFD2-1D30B8EDE3C7}" type="presParOf" srcId="{782319B7-EDD4-4856-AD02-2108F446C811}" destId="{5F6010D6-36A6-42BD-8DE1-F2420D7CDFC0}" srcOrd="2" destOrd="0" presId="urn:microsoft.com/office/officeart/2005/8/layout/process4"/>
    <dgm:cxn modelId="{3AE23093-A4FD-4DEB-A1FE-2548A9394E53}" type="presParOf" srcId="{5F6010D6-36A6-42BD-8DE1-F2420D7CDFC0}" destId="{E80E58F9-6937-4875-B67F-0011D7566FC0}" srcOrd="0" destOrd="0" presId="urn:microsoft.com/office/officeart/2005/8/layout/process4"/>
    <dgm:cxn modelId="{7D424132-F05B-41E1-9D00-9453FB352087}" type="presParOf" srcId="{5F6010D6-36A6-42BD-8DE1-F2420D7CDFC0}" destId="{7ED36B3F-C4A7-4B25-8C47-6C387E20D40B}" srcOrd="1" destOrd="0" presId="urn:microsoft.com/office/officeart/2005/8/layout/process4"/>
    <dgm:cxn modelId="{DC05FE0E-3783-4EF4-9AB3-45FAA723DB45}" type="presParOf" srcId="{5F6010D6-36A6-42BD-8DE1-F2420D7CDFC0}" destId="{5FA6B0FC-4B57-4DAB-A1F4-6C90D126306D}" srcOrd="2" destOrd="0" presId="urn:microsoft.com/office/officeart/2005/8/layout/process4"/>
    <dgm:cxn modelId="{42B52F9E-F89A-4C3F-8588-CD1612E995A3}" type="presParOf" srcId="{5FA6B0FC-4B57-4DAB-A1F4-6C90D126306D}" destId="{41AD0226-D6EC-4A09-9A33-ECF71A91A885}" srcOrd="0" destOrd="0" presId="urn:microsoft.com/office/officeart/2005/8/layout/process4"/>
    <dgm:cxn modelId="{BE4997AB-79C6-4E7F-A481-90CD6CEE4D9B}" type="presParOf" srcId="{782319B7-EDD4-4856-AD02-2108F446C811}" destId="{E834980C-8C5B-431B-BFBE-42E5AFBB03B3}" srcOrd="3" destOrd="0" presId="urn:microsoft.com/office/officeart/2005/8/layout/process4"/>
    <dgm:cxn modelId="{26A289D9-DEAE-4EEC-9EC3-BF257B0D66A6}" type="presParOf" srcId="{782319B7-EDD4-4856-AD02-2108F446C811}" destId="{64AF0150-C5A4-44FF-B728-72C286B46FBB}" srcOrd="4" destOrd="0" presId="urn:microsoft.com/office/officeart/2005/8/layout/process4"/>
    <dgm:cxn modelId="{DC1CFD10-A87A-4AE8-A57D-EEB2A1DC705A}" type="presParOf" srcId="{64AF0150-C5A4-44FF-B728-72C286B46FBB}" destId="{47D8EBAE-F212-4935-9156-39223ED1F2F6}" srcOrd="0" destOrd="0" presId="urn:microsoft.com/office/officeart/2005/8/layout/process4"/>
    <dgm:cxn modelId="{3967DAB3-E2B4-402E-8F67-1C9A688B0C9A}" type="presParOf" srcId="{64AF0150-C5A4-44FF-B728-72C286B46FBB}" destId="{73682DC7-C939-41B1-A66F-847BD9FA1313}" srcOrd="1" destOrd="0" presId="urn:microsoft.com/office/officeart/2005/8/layout/process4"/>
    <dgm:cxn modelId="{3DA1379D-3486-4BD0-A6B4-68649DEB1D30}" type="presParOf" srcId="{64AF0150-C5A4-44FF-B728-72C286B46FBB}" destId="{8BFBFE32-469E-472C-BC54-5B28D3F0B929}" srcOrd="2" destOrd="0" presId="urn:microsoft.com/office/officeart/2005/8/layout/process4"/>
    <dgm:cxn modelId="{A0D458A6-98D1-42D5-8C77-6199E9238BFF}" type="presParOf" srcId="{8BFBFE32-469E-472C-BC54-5B28D3F0B929}" destId="{5EDB4632-0F48-464C-8FFD-847D35BC944E}" srcOrd="0" destOrd="0" presId="urn:microsoft.com/office/officeart/2005/8/layout/process4"/>
    <dgm:cxn modelId="{FFD1281F-3B9F-4DF0-B132-F279FB87D6B4}" type="presParOf" srcId="{782319B7-EDD4-4856-AD02-2108F446C811}" destId="{1E1311C5-EABA-4AAD-8066-BD422863477F}" srcOrd="5" destOrd="0" presId="urn:microsoft.com/office/officeart/2005/8/layout/process4"/>
    <dgm:cxn modelId="{0C424BC4-B082-4CC0-B1EC-47AF875BFFEB}" type="presParOf" srcId="{782319B7-EDD4-4856-AD02-2108F446C811}" destId="{D44506C7-4B0A-48FF-87FD-623DAE980545}" srcOrd="6" destOrd="0" presId="urn:microsoft.com/office/officeart/2005/8/layout/process4"/>
    <dgm:cxn modelId="{59CFD279-065A-418B-8325-FF7617A486B1}" type="presParOf" srcId="{D44506C7-4B0A-48FF-87FD-623DAE980545}" destId="{CEA3DADB-6531-4E36-8761-C146628A81CE}" srcOrd="0" destOrd="0" presId="urn:microsoft.com/office/officeart/2005/8/layout/process4"/>
    <dgm:cxn modelId="{9621574B-8760-4778-A776-6989AD9EAB59}" type="presParOf" srcId="{D44506C7-4B0A-48FF-87FD-623DAE980545}" destId="{DED8DC02-BAB4-4A15-8172-398A570BB5FC}" srcOrd="1" destOrd="0" presId="urn:microsoft.com/office/officeart/2005/8/layout/process4"/>
    <dgm:cxn modelId="{84D16359-B21E-47CA-BCAD-A3E0FB38846D}" type="presParOf" srcId="{D44506C7-4B0A-48FF-87FD-623DAE980545}" destId="{B3CBA399-B66D-4899-AE09-8E7042C3309F}" srcOrd="2" destOrd="0" presId="urn:microsoft.com/office/officeart/2005/8/layout/process4"/>
    <dgm:cxn modelId="{1E933A8A-3AD8-4E6D-A4CC-78C49CEF98FA}" type="presParOf" srcId="{B3CBA399-B66D-4899-AE09-8E7042C3309F}" destId="{68F27076-70E2-4877-BB20-C1E43ABE12F1}" srcOrd="0" destOrd="0" presId="urn:microsoft.com/office/officeart/2005/8/layout/process4"/>
  </dgm:cxnLst>
  <dgm:bg/>
  <dgm:whole>
    <a:ln>
      <a:solidFill>
        <a:schemeClr val="bg1">
          <a:lumMod val="95000"/>
        </a:schemeClr>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2D78A-9CED-44FC-A727-F56FE1382DB0}">
      <dsp:nvSpPr>
        <dsp:cNvPr id="0" name=""/>
        <dsp:cNvSpPr/>
      </dsp:nvSpPr>
      <dsp:spPr>
        <a:xfrm>
          <a:off x="0" y="4322296"/>
          <a:ext cx="6428106" cy="94561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latin typeface="Cambria" panose="02040503050406030204" pitchFamily="18" charset="0"/>
              <a:ea typeface="Cambria" panose="02040503050406030204" pitchFamily="18" charset="0"/>
            </a:rPr>
            <a:t>Other odds &amp; ends. </a:t>
          </a:r>
        </a:p>
      </dsp:txBody>
      <dsp:txXfrm>
        <a:off x="0" y="4322296"/>
        <a:ext cx="6428106" cy="510630"/>
      </dsp:txXfrm>
    </dsp:sp>
    <dsp:sp modelId="{6BCF94D1-C43C-4817-80AC-857F86D137E1}">
      <dsp:nvSpPr>
        <dsp:cNvPr id="0" name=""/>
        <dsp:cNvSpPr/>
      </dsp:nvSpPr>
      <dsp:spPr>
        <a:xfrm>
          <a:off x="0" y="4832275"/>
          <a:ext cx="6428106" cy="434981"/>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latin typeface="Cambria" panose="02040503050406030204" pitchFamily="18" charset="0"/>
              <a:ea typeface="Cambria" panose="02040503050406030204" pitchFamily="18" charset="0"/>
            </a:rPr>
            <a:t>Several expiring policies and programs will need to be addressed in the new year, including the FAA, National Flood Insurance Program, and more. </a:t>
          </a:r>
        </a:p>
      </dsp:txBody>
      <dsp:txXfrm>
        <a:off x="0" y="4832275"/>
        <a:ext cx="6428106" cy="434981"/>
      </dsp:txXfrm>
    </dsp:sp>
    <dsp:sp modelId="{7ED36B3F-C4A7-4B25-8C47-6C387E20D40B}">
      <dsp:nvSpPr>
        <dsp:cNvPr id="0" name=""/>
        <dsp:cNvSpPr/>
      </dsp:nvSpPr>
      <dsp:spPr>
        <a:xfrm rot="10800000">
          <a:off x="0" y="2882128"/>
          <a:ext cx="6428106" cy="1454352"/>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latin typeface="Cambria" panose="02040503050406030204" pitchFamily="18" charset="0"/>
              <a:ea typeface="Cambria" panose="02040503050406030204" pitchFamily="18" charset="0"/>
            </a:rPr>
            <a:t>Can Congress clinch a bipartisan tax deal ahead of the TCJA sunset? </a:t>
          </a:r>
        </a:p>
      </dsp:txBody>
      <dsp:txXfrm rot="-10800000">
        <a:off x="0" y="2882128"/>
        <a:ext cx="6428106" cy="510477"/>
      </dsp:txXfrm>
    </dsp:sp>
    <dsp:sp modelId="{41AD0226-D6EC-4A09-9A33-ECF71A91A885}">
      <dsp:nvSpPr>
        <dsp:cNvPr id="0" name=""/>
        <dsp:cNvSpPr/>
      </dsp:nvSpPr>
      <dsp:spPr>
        <a:xfrm>
          <a:off x="0" y="3392606"/>
          <a:ext cx="6428106" cy="434851"/>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latin typeface="Cambria" panose="02040503050406030204" pitchFamily="18" charset="0"/>
              <a:ea typeface="Cambria" panose="02040503050406030204" pitchFamily="18" charset="0"/>
            </a:rPr>
            <a:t>The outcome of bipartisan tax talks between the chairs of Ways &amp; Means and Finance could provide lawmakers with momentum ahead of a pivotal year in 2025, when many of the core TCJA provisions will expire absent congressional action.  </a:t>
          </a:r>
        </a:p>
      </dsp:txBody>
      <dsp:txXfrm>
        <a:off x="0" y="3392606"/>
        <a:ext cx="6428106" cy="434851"/>
      </dsp:txXfrm>
    </dsp:sp>
    <dsp:sp modelId="{73682DC7-C939-41B1-A66F-847BD9FA1313}">
      <dsp:nvSpPr>
        <dsp:cNvPr id="0" name=""/>
        <dsp:cNvSpPr/>
      </dsp:nvSpPr>
      <dsp:spPr>
        <a:xfrm rot="10800000">
          <a:off x="0" y="1441959"/>
          <a:ext cx="6428106" cy="1454352"/>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latin typeface="Cambria" panose="02040503050406030204" pitchFamily="18" charset="0"/>
              <a:ea typeface="Cambria" panose="02040503050406030204" pitchFamily="18" charset="0"/>
            </a:rPr>
            <a:t>Expect appropriations pile-ups at the beginning &amp; end of this year. </a:t>
          </a:r>
        </a:p>
      </dsp:txBody>
      <dsp:txXfrm rot="-10800000">
        <a:off x="0" y="1441959"/>
        <a:ext cx="6428106" cy="510477"/>
      </dsp:txXfrm>
    </dsp:sp>
    <dsp:sp modelId="{5EDB4632-0F48-464C-8FFD-847D35BC944E}">
      <dsp:nvSpPr>
        <dsp:cNvPr id="0" name=""/>
        <dsp:cNvSpPr/>
      </dsp:nvSpPr>
      <dsp:spPr>
        <a:xfrm>
          <a:off x="0" y="1952437"/>
          <a:ext cx="6428106" cy="434851"/>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mbria" panose="02040503050406030204" pitchFamily="18" charset="0"/>
              <a:ea typeface="Cambria" panose="02040503050406030204" pitchFamily="18" charset="0"/>
            </a:rPr>
            <a:t>Lawmakers are facing two government funding deadlines in March 2024 with much work to do on its lagging appropriations process. This could prompt Congress to punt some, if not all, of its pending legislative priorities to the “lame duck” session following the election. </a:t>
          </a:r>
        </a:p>
      </dsp:txBody>
      <dsp:txXfrm>
        <a:off x="0" y="1952437"/>
        <a:ext cx="6428106" cy="434851"/>
      </dsp:txXfrm>
    </dsp:sp>
    <dsp:sp modelId="{DED8DC02-BAB4-4A15-8172-398A570BB5FC}">
      <dsp:nvSpPr>
        <dsp:cNvPr id="0" name=""/>
        <dsp:cNvSpPr/>
      </dsp:nvSpPr>
      <dsp:spPr>
        <a:xfrm rot="10800000">
          <a:off x="0" y="0"/>
          <a:ext cx="6428106" cy="1454352"/>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latin typeface="Cambria" panose="02040503050406030204" pitchFamily="18" charset="0"/>
              <a:ea typeface="Cambria" panose="02040503050406030204" pitchFamily="18" charset="0"/>
            </a:rPr>
            <a:t>Even with the November election, 2024 will be a busy year in Washington.</a:t>
          </a:r>
        </a:p>
      </dsp:txBody>
      <dsp:txXfrm rot="-10800000">
        <a:off x="0" y="0"/>
        <a:ext cx="6428106" cy="510477"/>
      </dsp:txXfrm>
    </dsp:sp>
    <dsp:sp modelId="{68F27076-70E2-4877-BB20-C1E43ABE12F1}">
      <dsp:nvSpPr>
        <dsp:cNvPr id="0" name=""/>
        <dsp:cNvSpPr/>
      </dsp:nvSpPr>
      <dsp:spPr>
        <a:xfrm>
          <a:off x="0" y="528863"/>
          <a:ext cx="6428106" cy="434851"/>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b="0" kern="1200">
              <a:latin typeface="Cambria" panose="02040503050406030204" pitchFamily="18" charset="0"/>
              <a:ea typeface="Cambria" panose="02040503050406030204" pitchFamily="18" charset="0"/>
            </a:rPr>
            <a:t>Limited floor bandwidth due to the upcoming 2024 election will place pressure on lawmakers to work fast on pending legislative priorities.  </a:t>
          </a:r>
        </a:p>
      </dsp:txBody>
      <dsp:txXfrm>
        <a:off x="0" y="528863"/>
        <a:ext cx="6428106" cy="43485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CE18C-2F14-40D4-8553-77079BE71645}" type="datetimeFigureOut">
              <a:rPr lang="en-US" smtClean="0"/>
              <a:t>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83CAB-ABB4-44EA-A26F-388D15928C6D}" type="slidenum">
              <a:rPr lang="en-US" smtClean="0"/>
              <a:t>‹#›</a:t>
            </a:fld>
            <a:endParaRPr lang="en-US"/>
          </a:p>
        </p:txBody>
      </p:sp>
    </p:spTree>
    <p:extLst>
      <p:ext uri="{BB962C8B-B14F-4D97-AF65-F5344CB8AC3E}">
        <p14:creationId xmlns:p14="http://schemas.microsoft.com/office/powerpoint/2010/main" val="832954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elehealth.hhs.gov/providers/policy-changes-during-the-covid-19-public-health-emergency/policy-changes-after-the-covid-19-public-health-emergenc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lehealth.hhs.gov/providers/policy-changes-during-the-covid-19-public-health-emergency/policy-changes-after-the-covid-19-public-health-emergenc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C83CAB-ABB4-44EA-A26F-388D15928C6D}" type="slidenum">
              <a:rPr lang="en-US" smtClean="0"/>
              <a:t>1</a:t>
            </a:fld>
            <a:endParaRPr lang="en-US"/>
          </a:p>
        </p:txBody>
      </p:sp>
    </p:spTree>
    <p:extLst>
      <p:ext uri="{BB962C8B-B14F-4D97-AF65-F5344CB8AC3E}">
        <p14:creationId xmlns:p14="http://schemas.microsoft.com/office/powerpoint/2010/main" val="269511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C83CAB-ABB4-44EA-A26F-388D15928C6D}" type="slidenum">
              <a:rPr lang="en-US" smtClean="0"/>
              <a:t>2</a:t>
            </a:fld>
            <a:endParaRPr lang="en-US"/>
          </a:p>
        </p:txBody>
      </p:sp>
    </p:spTree>
    <p:extLst>
      <p:ext uri="{BB962C8B-B14F-4D97-AF65-F5344CB8AC3E}">
        <p14:creationId xmlns:p14="http://schemas.microsoft.com/office/powerpoint/2010/main" val="1830004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C83CAB-ABB4-44EA-A26F-388D15928C6D}" type="slidenum">
              <a:rPr lang="en-US" smtClean="0"/>
              <a:t>3</a:t>
            </a:fld>
            <a:endParaRPr lang="en-US"/>
          </a:p>
        </p:txBody>
      </p:sp>
    </p:spTree>
    <p:extLst>
      <p:ext uri="{BB962C8B-B14F-4D97-AF65-F5344CB8AC3E}">
        <p14:creationId xmlns:p14="http://schemas.microsoft.com/office/powerpoint/2010/main" val="2040890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Reyna</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3BDCE6-D41F-4F5F-BBC6-B2C2C708EC7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843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EDA52-9ABD-40AD-8D16-F8A0851C41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916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Telehealth policy changes after the COVID-19 public health emergency | Telehealth.HHS.gov</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EDA52-9ABD-40AD-8D16-F8A0851C41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5603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Telehealth policy changes after the COVID-19 public health emergency | Telehealth.HHS.gov</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EDA52-9ABD-40AD-8D16-F8A0851C41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898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EDA52-9ABD-40AD-8D16-F8A0851C41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482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B91268-AB86-9148-9731-ABF65121557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133838-55F5-1E4A-B5FD-9A4BE6FC20E8}"/>
              </a:ext>
            </a:extLst>
          </p:cNvPr>
          <p:cNvSpPr>
            <a:spLocks noGrp="1"/>
          </p:cNvSpPr>
          <p:nvPr>
            <p:ph type="ctrTitle" hasCustomPrompt="1"/>
          </p:nvPr>
        </p:nvSpPr>
        <p:spPr>
          <a:xfrm>
            <a:off x="584752" y="3692938"/>
            <a:ext cx="11022496" cy="1655763"/>
          </a:xfrm>
        </p:spPr>
        <p:txBody>
          <a:bodyPr anchor="t" anchorCtr="0">
            <a:noAutofit/>
          </a:bodyPr>
          <a:lstStyle>
            <a:lvl1pPr algn="ctr">
              <a:defRPr sz="6000" b="0" i="0">
                <a:solidFill>
                  <a:srgbClr val="EA5E29"/>
                </a:solidFill>
                <a:latin typeface="Calibri Light" panose="020F0302020204030204" pitchFamily="34" charset="0"/>
                <a:cs typeface="Calibri Light" panose="020F0302020204030204" pitchFamily="34" charset="0"/>
              </a:defRPr>
            </a:lvl1pPr>
          </a:lstStyle>
          <a:p>
            <a:r>
              <a:rPr lang="en-US"/>
              <a:t>Set Title Slide Font Between </a:t>
            </a:r>
            <a:br>
              <a:rPr lang="en-US"/>
            </a:br>
            <a:r>
              <a:rPr lang="en-US"/>
              <a:t>40-65pt</a:t>
            </a:r>
          </a:p>
        </p:txBody>
      </p:sp>
      <p:sp>
        <p:nvSpPr>
          <p:cNvPr id="3" name="Subtitle 2">
            <a:extLst>
              <a:ext uri="{FF2B5EF4-FFF2-40B4-BE49-F238E27FC236}">
                <a16:creationId xmlns:a16="http://schemas.microsoft.com/office/drawing/2014/main" id="{79732EF6-2C34-0345-AA20-6335C996C994}"/>
              </a:ext>
            </a:extLst>
          </p:cNvPr>
          <p:cNvSpPr>
            <a:spLocks noGrp="1"/>
          </p:cNvSpPr>
          <p:nvPr>
            <p:ph type="subTitle" idx="1" hasCustomPrompt="1"/>
          </p:nvPr>
        </p:nvSpPr>
        <p:spPr>
          <a:xfrm>
            <a:off x="584752" y="5440778"/>
            <a:ext cx="11022496" cy="1052098"/>
          </a:xfrm>
        </p:spPr>
        <p:txBody>
          <a:bodyPr>
            <a:noAutofit/>
          </a:bodyPr>
          <a:lstStyle>
            <a:lvl1pPr marL="0" indent="0" algn="ctr">
              <a:lnSpc>
                <a:spcPct val="100000"/>
              </a:lnSpc>
              <a:spcBef>
                <a:spcPts val="0"/>
              </a:spcBef>
              <a:buNone/>
              <a:defRPr sz="2400" b="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Set subtitle font between 24-35pt. If titles cannot fit within these ranges, </a:t>
            </a:r>
            <a:br>
              <a:rPr lang="en-US"/>
            </a:br>
            <a:r>
              <a:rPr lang="en-US"/>
              <a:t>copy edits may be necessary.</a:t>
            </a:r>
          </a:p>
        </p:txBody>
      </p:sp>
      <p:sp>
        <p:nvSpPr>
          <p:cNvPr id="6" name="Slide Number Placeholder 5">
            <a:extLst>
              <a:ext uri="{FF2B5EF4-FFF2-40B4-BE49-F238E27FC236}">
                <a16:creationId xmlns:a16="http://schemas.microsoft.com/office/drawing/2014/main" id="{E1628CAE-3A65-6A4A-842D-CE02EAE9337A}"/>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222602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C477-A744-A64A-A692-71EE06AFB0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5EE790-1786-8349-89E6-3C07E13B35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E8626-9C1B-FF43-8AAA-1207A5F4AB75}"/>
              </a:ext>
            </a:extLst>
          </p:cNvPr>
          <p:cNvSpPr>
            <a:spLocks noGrp="1"/>
          </p:cNvSpPr>
          <p:nvPr>
            <p:ph type="dt" sz="half" idx="10"/>
          </p:nvPr>
        </p:nvSpPr>
        <p:spPr/>
        <p:txBody>
          <a:bodyPr/>
          <a:lstStyle/>
          <a:p>
            <a:fld id="{13746214-5550-7C43-AB36-F5FA31A12F1C}" type="datetimeFigureOut">
              <a:rPr lang="en-US" smtClean="0"/>
              <a:t>2/5/2024</a:t>
            </a:fld>
            <a:endParaRPr lang="en-US"/>
          </a:p>
        </p:txBody>
      </p:sp>
      <p:sp>
        <p:nvSpPr>
          <p:cNvPr id="5" name="Footer Placeholder 4">
            <a:extLst>
              <a:ext uri="{FF2B5EF4-FFF2-40B4-BE49-F238E27FC236}">
                <a16:creationId xmlns:a16="http://schemas.microsoft.com/office/drawing/2014/main" id="{E37BA9A0-6CA9-014C-8A1D-C6459898E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353FB-5DE6-1044-A383-D3856AAD35FD}"/>
              </a:ext>
            </a:extLst>
          </p:cNvPr>
          <p:cNvSpPr>
            <a:spLocks noGrp="1"/>
          </p:cNvSpPr>
          <p:nvPr>
            <p:ph type="sldNum" sz="quarter" idx="12"/>
          </p:nvPr>
        </p:nvSpPr>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22481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AC10-D300-BD46-9679-F8E2272D65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7906DB-83BD-6C47-B6A4-A94ACD60BC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29A26C-206B-6344-8299-4A5F98C258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92961F-B116-D444-8F64-AF767696CAB7}"/>
              </a:ext>
            </a:extLst>
          </p:cNvPr>
          <p:cNvSpPr>
            <a:spLocks noGrp="1"/>
          </p:cNvSpPr>
          <p:nvPr>
            <p:ph type="dt" sz="half" idx="10"/>
          </p:nvPr>
        </p:nvSpPr>
        <p:spPr/>
        <p:txBody>
          <a:bodyPr/>
          <a:lstStyle/>
          <a:p>
            <a:fld id="{13746214-5550-7C43-AB36-F5FA31A12F1C}" type="datetimeFigureOut">
              <a:rPr lang="en-US" smtClean="0"/>
              <a:t>2/5/2024</a:t>
            </a:fld>
            <a:endParaRPr lang="en-US"/>
          </a:p>
        </p:txBody>
      </p:sp>
      <p:sp>
        <p:nvSpPr>
          <p:cNvPr id="6" name="Footer Placeholder 5">
            <a:extLst>
              <a:ext uri="{FF2B5EF4-FFF2-40B4-BE49-F238E27FC236}">
                <a16:creationId xmlns:a16="http://schemas.microsoft.com/office/drawing/2014/main" id="{31F057B0-99B2-754E-AAE2-7B8A465B7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C14A52-B0E5-C447-9F69-98A8143F59F9}"/>
              </a:ext>
            </a:extLst>
          </p:cNvPr>
          <p:cNvSpPr>
            <a:spLocks noGrp="1"/>
          </p:cNvSpPr>
          <p:nvPr>
            <p:ph type="sldNum" sz="quarter" idx="12"/>
          </p:nvPr>
        </p:nvSpPr>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288046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92B32-7DD0-6840-9D76-89EA118035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030410-7F4A-1944-82BA-5B23A02F59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032C3-928A-2E48-8545-6F8C5D5B08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9BD89F-CFE6-0140-B528-E416CD2A23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640DDA-050A-E441-9554-2DBE759106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296A34-DBE8-4F49-9003-FF8B55A9716B}"/>
              </a:ext>
            </a:extLst>
          </p:cNvPr>
          <p:cNvSpPr>
            <a:spLocks noGrp="1"/>
          </p:cNvSpPr>
          <p:nvPr>
            <p:ph type="dt" sz="half" idx="10"/>
          </p:nvPr>
        </p:nvSpPr>
        <p:spPr/>
        <p:txBody>
          <a:bodyPr/>
          <a:lstStyle/>
          <a:p>
            <a:fld id="{13746214-5550-7C43-AB36-F5FA31A12F1C}" type="datetimeFigureOut">
              <a:rPr lang="en-US" smtClean="0"/>
              <a:t>2/5/2024</a:t>
            </a:fld>
            <a:endParaRPr lang="en-US"/>
          </a:p>
        </p:txBody>
      </p:sp>
      <p:sp>
        <p:nvSpPr>
          <p:cNvPr id="8" name="Footer Placeholder 7">
            <a:extLst>
              <a:ext uri="{FF2B5EF4-FFF2-40B4-BE49-F238E27FC236}">
                <a16:creationId xmlns:a16="http://schemas.microsoft.com/office/drawing/2014/main" id="{B564170C-36DE-7B45-BC19-1CFEC7C320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5788E8-E58A-F54A-983D-8ECA932EEE11}"/>
              </a:ext>
            </a:extLst>
          </p:cNvPr>
          <p:cNvSpPr>
            <a:spLocks noGrp="1"/>
          </p:cNvSpPr>
          <p:nvPr>
            <p:ph type="sldNum" sz="quarter" idx="12"/>
          </p:nvPr>
        </p:nvSpPr>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2616131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336E-6AA0-154E-B50C-A797F98430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4D01E2-EB03-8B4C-B53C-6015AFE832C6}"/>
              </a:ext>
            </a:extLst>
          </p:cNvPr>
          <p:cNvSpPr>
            <a:spLocks noGrp="1"/>
          </p:cNvSpPr>
          <p:nvPr>
            <p:ph type="dt" sz="half" idx="10"/>
          </p:nvPr>
        </p:nvSpPr>
        <p:spPr/>
        <p:txBody>
          <a:bodyPr/>
          <a:lstStyle/>
          <a:p>
            <a:fld id="{13746214-5550-7C43-AB36-F5FA31A12F1C}" type="datetimeFigureOut">
              <a:rPr lang="en-US" smtClean="0"/>
              <a:t>2/5/2024</a:t>
            </a:fld>
            <a:endParaRPr lang="en-US"/>
          </a:p>
        </p:txBody>
      </p:sp>
      <p:sp>
        <p:nvSpPr>
          <p:cNvPr id="4" name="Footer Placeholder 3">
            <a:extLst>
              <a:ext uri="{FF2B5EF4-FFF2-40B4-BE49-F238E27FC236}">
                <a16:creationId xmlns:a16="http://schemas.microsoft.com/office/drawing/2014/main" id="{23E6F6AA-6EB4-F346-A629-60BA13FC15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9730DD-AC28-C844-8721-CD3F87A0CDCB}"/>
              </a:ext>
            </a:extLst>
          </p:cNvPr>
          <p:cNvSpPr>
            <a:spLocks noGrp="1"/>
          </p:cNvSpPr>
          <p:nvPr>
            <p:ph type="sldNum" sz="quarter" idx="12"/>
          </p:nvPr>
        </p:nvSpPr>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1422140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FBFF09-B5B9-7D4C-9409-022588356670}"/>
              </a:ext>
            </a:extLst>
          </p:cNvPr>
          <p:cNvSpPr>
            <a:spLocks noGrp="1"/>
          </p:cNvSpPr>
          <p:nvPr>
            <p:ph type="dt" sz="half" idx="10"/>
          </p:nvPr>
        </p:nvSpPr>
        <p:spPr/>
        <p:txBody>
          <a:bodyPr/>
          <a:lstStyle/>
          <a:p>
            <a:fld id="{13746214-5550-7C43-AB36-F5FA31A12F1C}" type="datetimeFigureOut">
              <a:rPr lang="en-US" smtClean="0"/>
              <a:t>2/5/2024</a:t>
            </a:fld>
            <a:endParaRPr lang="en-US"/>
          </a:p>
        </p:txBody>
      </p:sp>
      <p:sp>
        <p:nvSpPr>
          <p:cNvPr id="3" name="Footer Placeholder 2">
            <a:extLst>
              <a:ext uri="{FF2B5EF4-FFF2-40B4-BE49-F238E27FC236}">
                <a16:creationId xmlns:a16="http://schemas.microsoft.com/office/drawing/2014/main" id="{742392EF-F9A7-AA4A-824D-7D4F67BB4B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38E9AA-176C-4342-BE50-790B3110A60B}"/>
              </a:ext>
            </a:extLst>
          </p:cNvPr>
          <p:cNvSpPr>
            <a:spLocks noGrp="1"/>
          </p:cNvSpPr>
          <p:nvPr>
            <p:ph type="sldNum" sz="quarter" idx="12"/>
          </p:nvPr>
        </p:nvSpPr>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64357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1AE26-5A3C-5D4F-A744-CDFB9BEF37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A1C979-822C-924E-B3FB-A028760588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270275-0A6C-F145-BF29-DD225BCBFD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204813-4A48-E540-B5BC-3EA76A386FBF}"/>
              </a:ext>
            </a:extLst>
          </p:cNvPr>
          <p:cNvSpPr>
            <a:spLocks noGrp="1"/>
          </p:cNvSpPr>
          <p:nvPr>
            <p:ph type="dt" sz="half" idx="10"/>
          </p:nvPr>
        </p:nvSpPr>
        <p:spPr/>
        <p:txBody>
          <a:bodyPr/>
          <a:lstStyle/>
          <a:p>
            <a:fld id="{13746214-5550-7C43-AB36-F5FA31A12F1C}" type="datetimeFigureOut">
              <a:rPr lang="en-US" smtClean="0"/>
              <a:t>2/5/2024</a:t>
            </a:fld>
            <a:endParaRPr lang="en-US"/>
          </a:p>
        </p:txBody>
      </p:sp>
      <p:sp>
        <p:nvSpPr>
          <p:cNvPr id="6" name="Footer Placeholder 5">
            <a:extLst>
              <a:ext uri="{FF2B5EF4-FFF2-40B4-BE49-F238E27FC236}">
                <a16:creationId xmlns:a16="http://schemas.microsoft.com/office/drawing/2014/main" id="{63E7008E-56CF-F941-8AA4-1FC4CB3C54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3B0082-2812-C648-B177-90AAEC2EA499}"/>
              </a:ext>
            </a:extLst>
          </p:cNvPr>
          <p:cNvSpPr>
            <a:spLocks noGrp="1"/>
          </p:cNvSpPr>
          <p:nvPr>
            <p:ph type="sldNum" sz="quarter" idx="12"/>
          </p:nvPr>
        </p:nvSpPr>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2835145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4F90-B777-6A42-A136-62B95B051F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60E9F2-635E-A446-9FC9-C6FA6729F9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1CFAF-595B-3348-AED7-FA0A35711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4A3ED4-EC41-9B4F-ABB9-CD4C6135B6ED}"/>
              </a:ext>
            </a:extLst>
          </p:cNvPr>
          <p:cNvSpPr>
            <a:spLocks noGrp="1"/>
          </p:cNvSpPr>
          <p:nvPr>
            <p:ph type="dt" sz="half" idx="10"/>
          </p:nvPr>
        </p:nvSpPr>
        <p:spPr/>
        <p:txBody>
          <a:bodyPr/>
          <a:lstStyle/>
          <a:p>
            <a:fld id="{13746214-5550-7C43-AB36-F5FA31A12F1C}" type="datetimeFigureOut">
              <a:rPr lang="en-US" smtClean="0"/>
              <a:t>2/5/2024</a:t>
            </a:fld>
            <a:endParaRPr lang="en-US"/>
          </a:p>
        </p:txBody>
      </p:sp>
      <p:sp>
        <p:nvSpPr>
          <p:cNvPr id="6" name="Footer Placeholder 5">
            <a:extLst>
              <a:ext uri="{FF2B5EF4-FFF2-40B4-BE49-F238E27FC236}">
                <a16:creationId xmlns:a16="http://schemas.microsoft.com/office/drawing/2014/main" id="{B01D2566-9A6F-DE48-B0D3-8F6D92EF48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BA6D34-1D1A-2349-8502-A82467BD014B}"/>
              </a:ext>
            </a:extLst>
          </p:cNvPr>
          <p:cNvSpPr>
            <a:spLocks noGrp="1"/>
          </p:cNvSpPr>
          <p:nvPr>
            <p:ph type="sldNum" sz="quarter" idx="12"/>
          </p:nvPr>
        </p:nvSpPr>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2341886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E2A02-139F-5340-AD07-B2D54EA997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70B628-F90B-BD4C-8597-5225D90BB2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C2B12-808B-6740-9417-98198A2087B3}"/>
              </a:ext>
            </a:extLst>
          </p:cNvPr>
          <p:cNvSpPr>
            <a:spLocks noGrp="1"/>
          </p:cNvSpPr>
          <p:nvPr>
            <p:ph type="dt" sz="half" idx="10"/>
          </p:nvPr>
        </p:nvSpPr>
        <p:spPr/>
        <p:txBody>
          <a:bodyPr/>
          <a:lstStyle/>
          <a:p>
            <a:fld id="{13746214-5550-7C43-AB36-F5FA31A12F1C}" type="datetimeFigureOut">
              <a:rPr lang="en-US" smtClean="0"/>
              <a:t>2/5/2024</a:t>
            </a:fld>
            <a:endParaRPr lang="en-US"/>
          </a:p>
        </p:txBody>
      </p:sp>
      <p:sp>
        <p:nvSpPr>
          <p:cNvPr id="5" name="Footer Placeholder 4">
            <a:extLst>
              <a:ext uri="{FF2B5EF4-FFF2-40B4-BE49-F238E27FC236}">
                <a16:creationId xmlns:a16="http://schemas.microsoft.com/office/drawing/2014/main" id="{67A1EE7F-93D1-AD48-83EB-1E717DAAC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A5D21-05C6-9846-AD9D-99164A28B775}"/>
              </a:ext>
            </a:extLst>
          </p:cNvPr>
          <p:cNvSpPr>
            <a:spLocks noGrp="1"/>
          </p:cNvSpPr>
          <p:nvPr>
            <p:ph type="sldNum" sz="quarter" idx="12"/>
          </p:nvPr>
        </p:nvSpPr>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978336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DB5153-2D01-794F-85D4-09FB975730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D6F538-FEED-8748-87C2-4A1227C005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3A9F1-AF1B-B448-9E2C-55A618AB2667}"/>
              </a:ext>
            </a:extLst>
          </p:cNvPr>
          <p:cNvSpPr>
            <a:spLocks noGrp="1"/>
          </p:cNvSpPr>
          <p:nvPr>
            <p:ph type="dt" sz="half" idx="10"/>
          </p:nvPr>
        </p:nvSpPr>
        <p:spPr/>
        <p:txBody>
          <a:bodyPr/>
          <a:lstStyle/>
          <a:p>
            <a:fld id="{13746214-5550-7C43-AB36-F5FA31A12F1C}" type="datetimeFigureOut">
              <a:rPr lang="en-US" smtClean="0"/>
              <a:t>2/5/2024</a:t>
            </a:fld>
            <a:endParaRPr lang="en-US"/>
          </a:p>
        </p:txBody>
      </p:sp>
      <p:sp>
        <p:nvSpPr>
          <p:cNvPr id="5" name="Footer Placeholder 4">
            <a:extLst>
              <a:ext uri="{FF2B5EF4-FFF2-40B4-BE49-F238E27FC236}">
                <a16:creationId xmlns:a16="http://schemas.microsoft.com/office/drawing/2014/main" id="{03D2B82B-9E3D-0146-AF01-C89FD2ED89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026A7-EDD4-114A-AE79-3E03380DDC3D}"/>
              </a:ext>
            </a:extLst>
          </p:cNvPr>
          <p:cNvSpPr>
            <a:spLocks noGrp="1"/>
          </p:cNvSpPr>
          <p:nvPr>
            <p:ph type="sldNum" sz="quarter" idx="12"/>
          </p:nvPr>
        </p:nvSpPr>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1850194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564874" y="365125"/>
            <a:ext cx="11062252" cy="1325563"/>
          </a:xfrm>
        </p:spPr>
        <p:txBody>
          <a:bodyPr>
            <a:noAutofit/>
          </a:bodyPr>
          <a:lstStyle>
            <a:lvl1pPr>
              <a:defRPr sz="4500" b="0" i="0">
                <a:solidFill>
                  <a:srgbClr val="EA5E29"/>
                </a:solidFill>
                <a:latin typeface="Calibri Light" panose="020F0302020204030204" pitchFamily="34" charset="0"/>
                <a:cs typeface="Calibri Light" panose="020F0302020204030204" pitchFamily="34" charset="0"/>
              </a:defRPr>
            </a:lvl1pPr>
          </a:lstStyle>
          <a:p>
            <a:r>
              <a:rPr lang="en-US"/>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564874" y="1825626"/>
            <a:ext cx="11062252" cy="4014215"/>
          </a:xfrm>
        </p:spPr>
        <p:txBody>
          <a:bodyPr>
            <a:noAutofit/>
          </a:bodyPr>
          <a:lstStyle>
            <a:lvl1pPr marL="342900" indent="-342900">
              <a:lnSpc>
                <a:spcPct val="100000"/>
              </a:lnSpc>
              <a:buFont typeface="Arial" panose="020B0604020202020204" pitchFamily="34" charset="0"/>
              <a:buChar char="•"/>
              <a:defRPr sz="2000" b="0" i="0">
                <a:latin typeface="+mn-lt"/>
                <a:cs typeface="Calibri Light" panose="020F0302020204030204" pitchFamily="34" charset="0"/>
              </a:defRPr>
            </a:lvl1pPr>
            <a:lvl2pPr>
              <a:defRPr sz="2000"/>
            </a:lvl2pPr>
            <a:lvl3pPr>
              <a:defRPr sz="2000"/>
            </a:lvl3pPr>
            <a:lvl4pPr>
              <a:defRPr sz="2000"/>
            </a:lvl4pPr>
          </a:lstStyle>
          <a:p>
            <a:pPr lvl="0"/>
            <a:r>
              <a:rPr lang="en-US"/>
              <a:t>Set body text font between 18-22pt. If body text cannot fit within these ranges, push text to second slide or copy edits may be necessary.</a:t>
            </a:r>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043874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738252-D25F-464B-8188-40A5EDA9A292}"/>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625D5A0F-7A41-234D-9DDA-A6A755F208F3}"/>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F0EEAC10-D300-BD46-9679-F8E2272D6548}"/>
              </a:ext>
            </a:extLst>
          </p:cNvPr>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
        <p:nvSpPr>
          <p:cNvPr id="3" name="Content Placeholder 2">
            <a:extLst>
              <a:ext uri="{FF2B5EF4-FFF2-40B4-BE49-F238E27FC236}">
                <a16:creationId xmlns:a16="http://schemas.microsoft.com/office/drawing/2014/main" id="{0B7906DB-83BD-6C47-B6A4-A94ACD60BCFF}"/>
              </a:ext>
            </a:extLst>
          </p:cNvPr>
          <p:cNvSpPr>
            <a:spLocks noGrp="1"/>
          </p:cNvSpPr>
          <p:nvPr>
            <p:ph sz="half" idx="1" hasCustomPrompt="1"/>
          </p:nvPr>
        </p:nvSpPr>
        <p:spPr>
          <a:xfrm>
            <a:off x="838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a:extLst>
              <a:ext uri="{FF2B5EF4-FFF2-40B4-BE49-F238E27FC236}">
                <a16:creationId xmlns:a16="http://schemas.microsoft.com/office/drawing/2014/main" id="{0B29A26C-206B-6344-8299-4A5F98C258A8}"/>
              </a:ext>
            </a:extLst>
          </p:cNvPr>
          <p:cNvSpPr>
            <a:spLocks noGrp="1"/>
          </p:cNvSpPr>
          <p:nvPr>
            <p:ph sz="half" idx="2" hasCustomPrompt="1"/>
          </p:nvPr>
        </p:nvSpPr>
        <p:spPr>
          <a:xfrm>
            <a:off x="6172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3819321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441F09-DB47-B048-A636-B1ABE63651C7}"/>
              </a:ext>
            </a:extLst>
          </p:cNvPr>
          <p:cNvPicPr>
            <a:picLocks noChangeAspect="1"/>
          </p:cNvPicPr>
          <p:nvPr userDrawn="1"/>
        </p:nvPicPr>
        <p:blipFill>
          <a:blip r:embed="rId2"/>
          <a:srcRect/>
          <a:stretch/>
        </p:blipFill>
        <p:spPr>
          <a:xfrm>
            <a:off x="0" y="0"/>
            <a:ext cx="12192000" cy="6858000"/>
          </a:xfrm>
          <a:prstGeom prst="rect">
            <a:avLst/>
          </a:prstGeom>
        </p:spPr>
      </p:pic>
      <p:sp>
        <p:nvSpPr>
          <p:cNvPr id="11" name="Slide Number Placeholder 5">
            <a:extLst>
              <a:ext uri="{FF2B5EF4-FFF2-40B4-BE49-F238E27FC236}">
                <a16:creationId xmlns:a16="http://schemas.microsoft.com/office/drawing/2014/main" id="{9B6DBFBC-95BD-BE41-B158-FB8732847D3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38692B32-7DD0-6840-9D76-89EA118035DF}"/>
              </a:ext>
            </a:extLst>
          </p:cNvPr>
          <p:cNvSpPr>
            <a:spLocks noGrp="1"/>
          </p:cNvSpPr>
          <p:nvPr>
            <p:ph type="title" hasCustomPrompt="1"/>
          </p:nvPr>
        </p:nvSpPr>
        <p:spPr>
          <a:xfrm>
            <a:off x="839788" y="365125"/>
            <a:ext cx="10515600" cy="1325563"/>
          </a:xfrm>
        </p:spPr>
        <p:txBody>
          <a:bodyPr>
            <a:noAutofit/>
          </a:bodyPr>
          <a:lstStyle>
            <a:lvl1pPr>
              <a:defRPr>
                <a:solidFill>
                  <a:srgbClr val="EA5E29"/>
                </a:solidFill>
              </a:defRPr>
            </a:lvl1pPr>
          </a:lstStyle>
          <a:p>
            <a:r>
              <a:rPr lang="en-US"/>
              <a:t>Set Title Font Between 35-55pt</a:t>
            </a:r>
          </a:p>
        </p:txBody>
      </p:sp>
      <p:sp>
        <p:nvSpPr>
          <p:cNvPr id="3" name="Text Placeholder 2">
            <a:extLst>
              <a:ext uri="{FF2B5EF4-FFF2-40B4-BE49-F238E27FC236}">
                <a16:creationId xmlns:a16="http://schemas.microsoft.com/office/drawing/2014/main" id="{4F030410-7F4A-1944-82BA-5B23A02F5989}"/>
              </a:ext>
            </a:extLst>
          </p:cNvPr>
          <p:cNvSpPr>
            <a:spLocks noGrp="1"/>
          </p:cNvSpPr>
          <p:nvPr>
            <p:ph type="body" idx="1" hasCustomPrompt="1"/>
          </p:nvPr>
        </p:nvSpPr>
        <p:spPr>
          <a:xfrm>
            <a:off x="839788" y="1681163"/>
            <a:ext cx="5157787"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4" name="Content Placeholder 3">
            <a:extLst>
              <a:ext uri="{FF2B5EF4-FFF2-40B4-BE49-F238E27FC236}">
                <a16:creationId xmlns:a16="http://schemas.microsoft.com/office/drawing/2014/main" id="{4BA032C3-928A-2E48-8545-6F8C5D5B08D7}"/>
              </a:ext>
            </a:extLst>
          </p:cNvPr>
          <p:cNvSpPr>
            <a:spLocks noGrp="1"/>
          </p:cNvSpPr>
          <p:nvPr>
            <p:ph sz="half" idx="2" hasCustomPrompt="1"/>
          </p:nvPr>
        </p:nvSpPr>
        <p:spPr>
          <a:xfrm>
            <a:off x="839788" y="2505075"/>
            <a:ext cx="5157787"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a:extLst>
              <a:ext uri="{FF2B5EF4-FFF2-40B4-BE49-F238E27FC236}">
                <a16:creationId xmlns:a16="http://schemas.microsoft.com/office/drawing/2014/main" id="{749BD89F-CFE6-0140-B528-E416CD2A23BE}"/>
              </a:ext>
            </a:extLst>
          </p:cNvPr>
          <p:cNvSpPr>
            <a:spLocks noGrp="1"/>
          </p:cNvSpPr>
          <p:nvPr>
            <p:ph type="body" sz="quarter" idx="3" hasCustomPrompt="1"/>
          </p:nvPr>
        </p:nvSpPr>
        <p:spPr>
          <a:xfrm>
            <a:off x="6172200" y="1681163"/>
            <a:ext cx="5183188"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6" name="Content Placeholder 5">
            <a:extLst>
              <a:ext uri="{FF2B5EF4-FFF2-40B4-BE49-F238E27FC236}">
                <a16:creationId xmlns:a16="http://schemas.microsoft.com/office/drawing/2014/main" id="{6A640DDA-050A-E441-9554-2DBE7591064D}"/>
              </a:ext>
            </a:extLst>
          </p:cNvPr>
          <p:cNvSpPr>
            <a:spLocks noGrp="1"/>
          </p:cNvSpPr>
          <p:nvPr>
            <p:ph sz="quarter" idx="4" hasCustomPrompt="1"/>
          </p:nvPr>
        </p:nvSpPr>
        <p:spPr>
          <a:xfrm>
            <a:off x="6172200" y="2505075"/>
            <a:ext cx="5183188"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301272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41592C-9981-4841-904D-07EDED18F70F}"/>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90A09872-845A-144A-B6E6-5BE32F03C25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BDBE336E-6AA0-154E-B50C-A797F984307C}"/>
              </a:ext>
            </a:extLst>
          </p:cNvPr>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Tree>
    <p:extLst>
      <p:ext uri="{BB962C8B-B14F-4D97-AF65-F5344CB8AC3E}">
        <p14:creationId xmlns:p14="http://schemas.microsoft.com/office/powerpoint/2010/main" val="421193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0BC382-B8B7-F548-B731-C20C8254CE8E}"/>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713CA1E7-3D9B-884F-98FA-9775E26D36D8}"/>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293958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4EBE40-104E-C344-9510-48039709E2F2}"/>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A33B9628-2A63-2043-9A11-CAEC1F373932}"/>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5641AE26-5A3C-5D4F-A744-CDFB9BEF377C}"/>
              </a:ext>
            </a:extLst>
          </p:cNvPr>
          <p:cNvSpPr>
            <a:spLocks noGrp="1"/>
          </p:cNvSpPr>
          <p:nvPr>
            <p:ph type="title" hasCustomPrompt="1"/>
          </p:nvPr>
        </p:nvSpPr>
        <p:spPr>
          <a:xfrm>
            <a:off x="839788" y="457200"/>
            <a:ext cx="3932237" cy="1600200"/>
          </a:xfrm>
        </p:spPr>
        <p:txBody>
          <a:bodyPr anchor="b">
            <a:noAutofit/>
          </a:bodyPr>
          <a:lstStyle>
            <a:lvl1pPr>
              <a:defRPr sz="3200">
                <a:solidFill>
                  <a:srgbClr val="EA5E29"/>
                </a:solidFill>
              </a:defRPr>
            </a:lvl1pPr>
          </a:lstStyle>
          <a:p>
            <a:r>
              <a:rPr lang="en-US"/>
              <a:t>Set Title Font Between 30-40pt</a:t>
            </a:r>
          </a:p>
        </p:txBody>
      </p:sp>
      <p:sp>
        <p:nvSpPr>
          <p:cNvPr id="3" name="Content Placeholder 2">
            <a:extLst>
              <a:ext uri="{FF2B5EF4-FFF2-40B4-BE49-F238E27FC236}">
                <a16:creationId xmlns:a16="http://schemas.microsoft.com/office/drawing/2014/main" id="{4AA1C979-822C-924E-B3FB-A0287605888A}"/>
              </a:ext>
            </a:extLst>
          </p:cNvPr>
          <p:cNvSpPr>
            <a:spLocks noGrp="1"/>
          </p:cNvSpPr>
          <p:nvPr>
            <p:ph idx="1" hasCustomPrompt="1"/>
          </p:nvPr>
        </p:nvSpPr>
        <p:spPr>
          <a:xfrm>
            <a:off x="5183188" y="457201"/>
            <a:ext cx="6172200" cy="4572000"/>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a:extLst>
              <a:ext uri="{FF2B5EF4-FFF2-40B4-BE49-F238E27FC236}">
                <a16:creationId xmlns:a16="http://schemas.microsoft.com/office/drawing/2014/main" id="{AA270275-0A6C-F145-BF29-DD225BCBFD40}"/>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607287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927D83-B179-554F-947A-B64035D82E97}"/>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52322D32-9A4A-9947-8748-DC302AA9A41B}"/>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27BC4F90-B777-6A42-A136-62B95B051F0F}"/>
              </a:ext>
            </a:extLst>
          </p:cNvPr>
          <p:cNvSpPr>
            <a:spLocks noGrp="1"/>
          </p:cNvSpPr>
          <p:nvPr>
            <p:ph type="title" hasCustomPrompt="1"/>
          </p:nvPr>
        </p:nvSpPr>
        <p:spPr>
          <a:xfrm>
            <a:off x="839788" y="457200"/>
            <a:ext cx="3932237" cy="1600200"/>
          </a:xfrm>
        </p:spPr>
        <p:txBody>
          <a:bodyPr anchor="b">
            <a:noAutofit/>
          </a:bodyPr>
          <a:lstStyle>
            <a:lvl1pPr>
              <a:defRPr sz="3200">
                <a:solidFill>
                  <a:srgbClr val="EA5E29"/>
                </a:solidFill>
              </a:defRPr>
            </a:lvl1pPr>
          </a:lstStyle>
          <a:p>
            <a:r>
              <a:rPr lang="en-US"/>
              <a:t>Set Title Font Between 30-40pt</a:t>
            </a:r>
          </a:p>
        </p:txBody>
      </p:sp>
      <p:sp>
        <p:nvSpPr>
          <p:cNvPr id="3" name="Picture Placeholder 2">
            <a:extLst>
              <a:ext uri="{FF2B5EF4-FFF2-40B4-BE49-F238E27FC236}">
                <a16:creationId xmlns:a16="http://schemas.microsoft.com/office/drawing/2014/main" id="{5C60E9F2-635E-A446-9FC9-C6FA6729F936}"/>
              </a:ext>
            </a:extLst>
          </p:cNvPr>
          <p:cNvSpPr>
            <a:spLocks noGrp="1"/>
          </p:cNvSpPr>
          <p:nvPr>
            <p:ph type="pic" idx="1"/>
          </p:nvPr>
        </p:nvSpPr>
        <p:spPr>
          <a:xfrm>
            <a:off x="5183188" y="457201"/>
            <a:ext cx="61722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1CFAF-595B-3348-AED7-FA0A35711001}"/>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4224554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564874" y="365125"/>
            <a:ext cx="11062252" cy="1325563"/>
          </a:xfrm>
        </p:spPr>
        <p:txBody>
          <a:bodyPr>
            <a:noAutofit/>
          </a:bodyPr>
          <a:lstStyle>
            <a:lvl1pPr>
              <a:defRPr sz="4500" b="0" i="0">
                <a:solidFill>
                  <a:srgbClr val="EA5E29"/>
                </a:solidFill>
                <a:latin typeface="Calibri Light" panose="020F0302020204030204" pitchFamily="34" charset="0"/>
                <a:cs typeface="Calibri Light" panose="020F0302020204030204" pitchFamily="34" charset="0"/>
              </a:defRPr>
            </a:lvl1pPr>
          </a:lstStyle>
          <a:p>
            <a:r>
              <a:rPr lang="en-US"/>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564874" y="1825625"/>
            <a:ext cx="11062252" cy="4018584"/>
          </a:xfrm>
        </p:spPr>
        <p:txBody>
          <a:bodyPr>
            <a:noAutofit/>
          </a:bodyPr>
          <a:lstStyle>
            <a:lvl1pPr marL="0" indent="0">
              <a:buNone/>
              <a:defRPr sz="2200" b="0" i="0">
                <a:latin typeface="Calibri Light" panose="020F0302020204030204" pitchFamily="34" charset="0"/>
                <a:cs typeface="Calibri Light" panose="020F0302020204030204" pitchFamily="34" charset="0"/>
              </a:defRPr>
            </a:lvl1pPr>
          </a:lstStyle>
          <a:p>
            <a:pPr lvl="0"/>
            <a:r>
              <a:rPr lang="en-US"/>
              <a:t>Set body text font between 18-22pt. If body text cannot fit within these ranges, push text to second slide or copy edits may be necessary.</a:t>
            </a:r>
          </a:p>
          <a:p>
            <a:pPr lvl="0"/>
            <a:endParaRPr lang="en-US"/>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999519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FAB1E-1DCF-084E-AF8A-EB63ED4C0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DE003-1416-0943-B751-76EB793B8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EC401-84AA-DA45-98ED-029205FBA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46214-5550-7C43-AB36-F5FA31A12F1C}" type="datetimeFigureOut">
              <a:rPr lang="en-US" smtClean="0"/>
              <a:t>2/5/2024</a:t>
            </a:fld>
            <a:endParaRPr lang="en-US"/>
          </a:p>
        </p:txBody>
      </p:sp>
      <p:sp>
        <p:nvSpPr>
          <p:cNvPr id="5" name="Footer Placeholder 4">
            <a:extLst>
              <a:ext uri="{FF2B5EF4-FFF2-40B4-BE49-F238E27FC236}">
                <a16:creationId xmlns:a16="http://schemas.microsoft.com/office/drawing/2014/main" id="{2E7561BC-D6DD-5E48-85C7-D8DCA93C1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3EE7F-2D09-EC4F-8996-BE5EE8B27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3F615-0371-7B44-8B36-5A304F524AD2}" type="slidenum">
              <a:rPr lang="en-US" smtClean="0"/>
              <a:t>‹#›</a:t>
            </a:fld>
            <a:endParaRPr lang="en-US"/>
          </a:p>
        </p:txBody>
      </p:sp>
    </p:spTree>
    <p:extLst>
      <p:ext uri="{BB962C8B-B14F-4D97-AF65-F5344CB8AC3E}">
        <p14:creationId xmlns:p14="http://schemas.microsoft.com/office/powerpoint/2010/main" val="555910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hyperlink" Target="mailto:policy@thenationalcouncil.org" TargetMode="External"/><Relationship Id="rId4" Type="http://schemas.openxmlformats.org/officeDocument/2006/relationships/hyperlink" Target="mailto:reynat@thenationalcouncil.org" TargetMode="Externa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jpe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E0A1-9D43-EA4B-9DB3-6FFE70159C2D}"/>
              </a:ext>
            </a:extLst>
          </p:cNvPr>
          <p:cNvSpPr>
            <a:spLocks noGrp="1"/>
          </p:cNvSpPr>
          <p:nvPr>
            <p:ph type="ctrTitle"/>
          </p:nvPr>
        </p:nvSpPr>
        <p:spPr>
          <a:xfrm>
            <a:off x="671068" y="2998967"/>
            <a:ext cx="9917684" cy="1463305"/>
          </a:xfrm>
        </p:spPr>
        <p:txBody>
          <a:bodyPr/>
          <a:lstStyle/>
          <a:p>
            <a:r>
              <a:rPr lang="en-US" dirty="0">
                <a:latin typeface="Calibri Light"/>
                <a:cs typeface="Calibri Light"/>
              </a:rPr>
              <a:t>Political Outlook &amp; National Council Goals 2024</a:t>
            </a:r>
            <a:br>
              <a:rPr lang="en-US" dirty="0">
                <a:latin typeface="Calibri Light"/>
                <a:cs typeface="Calibri Light"/>
              </a:rPr>
            </a:br>
            <a:br>
              <a:rPr lang="en-US" sz="2000" dirty="0">
                <a:latin typeface="Calibri Light"/>
                <a:cs typeface="Calibri Light"/>
              </a:rPr>
            </a:br>
            <a:r>
              <a:rPr lang="en-US" sz="3600" dirty="0">
                <a:solidFill>
                  <a:schemeClr val="bg2">
                    <a:lumMod val="50000"/>
                  </a:schemeClr>
                </a:solidFill>
                <a:latin typeface="Calibri Light"/>
                <a:cs typeface="Calibri Light"/>
              </a:rPr>
              <a:t>National Council for Mental Wellbeing</a:t>
            </a:r>
            <a:br>
              <a:rPr lang="en-US" sz="3600" dirty="0">
                <a:solidFill>
                  <a:schemeClr val="bg2">
                    <a:lumMod val="50000"/>
                  </a:schemeClr>
                </a:solidFill>
                <a:latin typeface="Calibri Light"/>
                <a:cs typeface="Calibri Light"/>
              </a:rPr>
            </a:br>
            <a:r>
              <a:rPr lang="en-US" sz="2400" dirty="0">
                <a:solidFill>
                  <a:schemeClr val="bg2">
                    <a:lumMod val="50000"/>
                  </a:schemeClr>
                </a:solidFill>
                <a:latin typeface="Calibri Light"/>
                <a:cs typeface="Calibri Light"/>
              </a:rPr>
              <a:t>Reyna Taylor, SVP, Policy and Advocacy</a:t>
            </a:r>
          </a:p>
        </p:txBody>
      </p:sp>
      <p:pic>
        <p:nvPicPr>
          <p:cNvPr id="4" name="Picture 3" descr="http://capitolmuseum.ca.gov/uploadedImages/Capitol_Museum/The_Museum/Virtual_Tours/History,_Restoration_and_Expansion/The_Building/Planning/us_capitol.gif">
            <a:extLst>
              <a:ext uri="{FF2B5EF4-FFF2-40B4-BE49-F238E27FC236}">
                <a16:creationId xmlns:a16="http://schemas.microsoft.com/office/drawing/2014/main" id="{44F3BA81-3D61-45D1-84B7-4AE2F4A9412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169152" y="2854446"/>
            <a:ext cx="2022848" cy="400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44859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463E-1086-9747-B594-9AB1E1F519F5}"/>
              </a:ext>
            </a:extLst>
          </p:cNvPr>
          <p:cNvSpPr>
            <a:spLocks noGrp="1"/>
          </p:cNvSpPr>
          <p:nvPr>
            <p:ph type="title"/>
          </p:nvPr>
        </p:nvSpPr>
        <p:spPr>
          <a:xfrm>
            <a:off x="656314" y="256033"/>
            <a:ext cx="11062252" cy="1124712"/>
          </a:xfrm>
        </p:spPr>
        <p:txBody>
          <a:bodyPr/>
          <a:lstStyle/>
          <a:p>
            <a:pPr algn="ctr"/>
            <a:br>
              <a:rPr lang="en-US" sz="3600" b="1">
                <a:latin typeface="Calibri Light"/>
                <a:cs typeface="Calibri Light"/>
              </a:rPr>
            </a:br>
            <a:br>
              <a:rPr lang="en-US" sz="3600" b="1">
                <a:latin typeface="Calibri Light"/>
                <a:cs typeface="Calibri Light"/>
              </a:rPr>
            </a:br>
            <a:br>
              <a:rPr lang="en-US" sz="3600" b="1">
                <a:latin typeface="Calibri Light"/>
                <a:cs typeface="Calibri Light"/>
              </a:rPr>
            </a:br>
            <a:r>
              <a:rPr lang="en-US" sz="3600" b="1">
                <a:latin typeface="Calibri Light"/>
                <a:cs typeface="Calibri Light"/>
              </a:rPr>
              <a:t>2024 House Races to Watch</a:t>
            </a:r>
            <a:br>
              <a:rPr lang="en-US" sz="3200">
                <a:solidFill>
                  <a:schemeClr val="tx1"/>
                </a:solidFill>
              </a:rPr>
            </a:br>
            <a:r>
              <a:rPr lang="en-US" sz="1800" i="1">
                <a:latin typeface="Cambria" panose="02040503050406030204" pitchFamily="18" charset="0"/>
                <a:ea typeface="Cambria" panose="02040503050406030204" pitchFamily="18" charset="0"/>
              </a:rPr>
              <a:t>The outcome of races in these 24 districts could ultimately decide which party controls the House in the 119</a:t>
            </a:r>
            <a:r>
              <a:rPr lang="en-US" sz="1800" i="1" baseline="30000">
                <a:latin typeface="Cambria" panose="02040503050406030204" pitchFamily="18" charset="0"/>
                <a:ea typeface="Cambria" panose="02040503050406030204" pitchFamily="18" charset="0"/>
              </a:rPr>
              <a:t>th</a:t>
            </a:r>
            <a:r>
              <a:rPr lang="en-US" sz="1800" i="1">
                <a:latin typeface="Cambria" panose="02040503050406030204" pitchFamily="18" charset="0"/>
                <a:ea typeface="Cambria" panose="02040503050406030204" pitchFamily="18" charset="0"/>
              </a:rPr>
              <a:t> Congress.  </a:t>
            </a:r>
            <a:br>
              <a:rPr lang="en-US" sz="1200" i="1">
                <a:latin typeface="Cambria" panose="02040503050406030204" pitchFamily="18" charset="0"/>
                <a:ea typeface="Cambria" panose="02040503050406030204" pitchFamily="18" charset="0"/>
              </a:rPr>
            </a:br>
            <a:br>
              <a:rPr lang="en-US" sz="3600" b="1">
                <a:latin typeface="Calibri Light"/>
                <a:cs typeface="Calibri Light"/>
              </a:rPr>
            </a:br>
            <a:endParaRPr lang="en-US" sz="3600" b="1">
              <a:latin typeface="Calibri Light"/>
              <a:cs typeface="Calibri Light"/>
            </a:endParaRPr>
          </a:p>
        </p:txBody>
      </p:sp>
      <p:pic>
        <p:nvPicPr>
          <p:cNvPr id="3" name="Picture 2">
            <a:extLst>
              <a:ext uri="{FF2B5EF4-FFF2-40B4-BE49-F238E27FC236}">
                <a16:creationId xmlns:a16="http://schemas.microsoft.com/office/drawing/2014/main" id="{6B403B6C-A9FA-60B4-D0B9-63803048FE9F}"/>
              </a:ext>
            </a:extLst>
          </p:cNvPr>
          <p:cNvPicPr>
            <a:picLocks noChangeAspect="1"/>
          </p:cNvPicPr>
          <p:nvPr/>
        </p:nvPicPr>
        <p:blipFill>
          <a:blip r:embed="rId4"/>
          <a:stretch>
            <a:fillRect/>
          </a:stretch>
        </p:blipFill>
        <p:spPr>
          <a:xfrm>
            <a:off x="261619" y="1197864"/>
            <a:ext cx="9915192" cy="5120640"/>
          </a:xfrm>
          <a:prstGeom prst="rect">
            <a:avLst/>
          </a:prstGeom>
        </p:spPr>
      </p:pic>
    </p:spTree>
    <p:custDataLst>
      <p:tags r:id="rId1"/>
    </p:custDataLst>
    <p:extLst>
      <p:ext uri="{BB962C8B-B14F-4D97-AF65-F5344CB8AC3E}">
        <p14:creationId xmlns:p14="http://schemas.microsoft.com/office/powerpoint/2010/main" val="3724149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AEBE-7117-F25E-D3C2-97D0154B8287}"/>
              </a:ext>
            </a:extLst>
          </p:cNvPr>
          <p:cNvSpPr>
            <a:spLocks noGrp="1"/>
          </p:cNvSpPr>
          <p:nvPr>
            <p:ph type="title"/>
          </p:nvPr>
        </p:nvSpPr>
        <p:spPr>
          <a:xfrm>
            <a:off x="507956" y="282830"/>
            <a:ext cx="11062252" cy="735330"/>
          </a:xfrm>
        </p:spPr>
        <p:txBody>
          <a:bodyPr/>
          <a:lstStyle/>
          <a:p>
            <a:pPr algn="ctr"/>
            <a:r>
              <a:rPr lang="en-US" sz="3600" b="1">
                <a:latin typeface="Calibri Light"/>
                <a:cs typeface="Calibri Light"/>
              </a:rPr>
              <a:t>Cook Political Report House Ratings </a:t>
            </a:r>
          </a:p>
        </p:txBody>
      </p:sp>
      <p:pic>
        <p:nvPicPr>
          <p:cNvPr id="7" name="Content Placeholder 6">
            <a:extLst>
              <a:ext uri="{FF2B5EF4-FFF2-40B4-BE49-F238E27FC236}">
                <a16:creationId xmlns:a16="http://schemas.microsoft.com/office/drawing/2014/main" id="{5EA16445-0D3C-CD71-88B2-E07F257B2B28}"/>
              </a:ext>
            </a:extLst>
          </p:cNvPr>
          <p:cNvPicPr>
            <a:picLocks noGrp="1" noChangeAspect="1"/>
          </p:cNvPicPr>
          <p:nvPr>
            <p:ph idx="1"/>
          </p:nvPr>
        </p:nvPicPr>
        <p:blipFill>
          <a:blip r:embed="rId4"/>
          <a:stretch>
            <a:fillRect/>
          </a:stretch>
        </p:blipFill>
        <p:spPr>
          <a:xfrm>
            <a:off x="923544" y="1018160"/>
            <a:ext cx="10021824" cy="4139343"/>
          </a:xfrm>
        </p:spPr>
      </p:pic>
    </p:spTree>
    <p:custDataLst>
      <p:tags r:id="rId1"/>
    </p:custDataLst>
    <p:extLst>
      <p:ext uri="{BB962C8B-B14F-4D97-AF65-F5344CB8AC3E}">
        <p14:creationId xmlns:p14="http://schemas.microsoft.com/office/powerpoint/2010/main" val="3281330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AEBE-7117-F25E-D3C2-97D0154B8287}"/>
              </a:ext>
            </a:extLst>
          </p:cNvPr>
          <p:cNvSpPr>
            <a:spLocks noGrp="1"/>
          </p:cNvSpPr>
          <p:nvPr>
            <p:ph type="title"/>
          </p:nvPr>
        </p:nvSpPr>
        <p:spPr>
          <a:xfrm>
            <a:off x="564874" y="356617"/>
            <a:ext cx="6128534" cy="733374"/>
          </a:xfrm>
        </p:spPr>
        <p:txBody>
          <a:bodyPr/>
          <a:lstStyle/>
          <a:p>
            <a:pPr algn="ctr"/>
            <a:r>
              <a:rPr lang="en-US" sz="3500" b="1"/>
              <a:t>2024 Senate Map</a:t>
            </a:r>
          </a:p>
        </p:txBody>
      </p:sp>
      <p:pic>
        <p:nvPicPr>
          <p:cNvPr id="6" name="Content Placeholder 5">
            <a:extLst>
              <a:ext uri="{FF2B5EF4-FFF2-40B4-BE49-F238E27FC236}">
                <a16:creationId xmlns:a16="http://schemas.microsoft.com/office/drawing/2014/main" id="{B3144A95-AFBC-9BB7-9F5B-3496992732E6}"/>
              </a:ext>
            </a:extLst>
          </p:cNvPr>
          <p:cNvPicPr>
            <a:picLocks noGrp="1" noChangeAspect="1"/>
          </p:cNvPicPr>
          <p:nvPr>
            <p:ph idx="1"/>
          </p:nvPr>
        </p:nvPicPr>
        <p:blipFill>
          <a:blip r:embed="rId4"/>
          <a:stretch>
            <a:fillRect/>
          </a:stretch>
        </p:blipFill>
        <p:spPr>
          <a:xfrm>
            <a:off x="95793" y="1295272"/>
            <a:ext cx="7096176" cy="4703192"/>
          </a:xfrm>
          <a:prstGeom prst="rect">
            <a:avLst/>
          </a:prstGeom>
        </p:spPr>
      </p:pic>
      <p:sp>
        <p:nvSpPr>
          <p:cNvPr id="8" name="TextBox 7">
            <a:extLst>
              <a:ext uri="{FF2B5EF4-FFF2-40B4-BE49-F238E27FC236}">
                <a16:creationId xmlns:a16="http://schemas.microsoft.com/office/drawing/2014/main" id="{A8227E39-8550-8BC9-F579-3C8159519DFE}"/>
              </a:ext>
            </a:extLst>
          </p:cNvPr>
          <p:cNvSpPr txBox="1"/>
          <p:nvPr/>
        </p:nvSpPr>
        <p:spPr>
          <a:xfrm>
            <a:off x="6894576" y="621805"/>
            <a:ext cx="4270248" cy="4982903"/>
          </a:xfrm>
          <a:prstGeom prst="rect">
            <a:avLst/>
          </a:prstGeom>
          <a:noFill/>
          <a:ln w="38100">
            <a:solidFill>
              <a:schemeClr val="accent2"/>
            </a:solidFill>
          </a:ln>
        </p:spPr>
        <p:txBody>
          <a:bodyPr wrap="square">
            <a:spAutoFit/>
          </a:bodyPr>
          <a:lstStyle/>
          <a:p>
            <a:pPr marL="285750" indent="-285750">
              <a:lnSpc>
                <a:spcPct val="90000"/>
              </a:lnSpc>
              <a:spcAft>
                <a:spcPts val="600"/>
              </a:spcAft>
              <a:buFont typeface="Arial" panose="020B0604020202020204" pitchFamily="34" charset="0"/>
              <a:buChar char="•"/>
            </a:pPr>
            <a:r>
              <a:rPr lang="en-US" sz="1900">
                <a:latin typeface="Cambria" panose="02040503050406030204" pitchFamily="18" charset="0"/>
                <a:ea typeface="Cambria" panose="02040503050406030204" pitchFamily="18" charset="0"/>
              </a:rPr>
              <a:t>Several Democratic senators are facing tough re-election bids in both swing states and states won by former President Donald Trump in 2020. </a:t>
            </a:r>
          </a:p>
          <a:p>
            <a:pPr marL="285750" indent="-285750">
              <a:lnSpc>
                <a:spcPct val="90000"/>
              </a:lnSpc>
              <a:spcAft>
                <a:spcPts val="600"/>
              </a:spcAft>
              <a:buFont typeface="Arial" panose="020B0604020202020204" pitchFamily="34" charset="0"/>
              <a:buChar char="•"/>
            </a:pPr>
            <a:r>
              <a:rPr lang="en-US" sz="1900">
                <a:latin typeface="Cambria" panose="02040503050406030204" pitchFamily="18" charset="0"/>
                <a:ea typeface="Cambria" panose="02040503050406030204" pitchFamily="18" charset="0"/>
              </a:rPr>
              <a:t>On the other hand, Senate GOP incumbents up this cycle are widely expected to be re-elected, though the DSCC is hopeful to remain competitive in states such as Florida and Texas. </a:t>
            </a:r>
          </a:p>
          <a:p>
            <a:pPr marL="285750" indent="-285750">
              <a:lnSpc>
                <a:spcPct val="90000"/>
              </a:lnSpc>
              <a:spcAft>
                <a:spcPts val="600"/>
              </a:spcAft>
              <a:buFont typeface="Arial" panose="020B0604020202020204" pitchFamily="34" charset="0"/>
              <a:buChar char="•"/>
            </a:pPr>
            <a:r>
              <a:rPr lang="en-US" sz="1900">
                <a:latin typeface="Cambria" panose="02040503050406030204" pitchFamily="18" charset="0"/>
                <a:ea typeface="Cambria" panose="02040503050406030204" pitchFamily="18" charset="0"/>
              </a:rPr>
              <a:t>In contrast to the 2022 cycle, NRSC Chair Steve Daines (R-MT) and Leader Mitch McConnell (R-KY) have taken a more active role in candidate recruitment with hopes of toppling some of the more vulnerable Democrats up this cycle. </a:t>
            </a:r>
          </a:p>
        </p:txBody>
      </p:sp>
    </p:spTree>
    <p:custDataLst>
      <p:tags r:id="rId1"/>
    </p:custDataLst>
    <p:extLst>
      <p:ext uri="{BB962C8B-B14F-4D97-AF65-F5344CB8AC3E}">
        <p14:creationId xmlns:p14="http://schemas.microsoft.com/office/powerpoint/2010/main" val="3533357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E7095-3392-D949-FE6F-C0F76D51CE00}"/>
              </a:ext>
            </a:extLst>
          </p:cNvPr>
          <p:cNvSpPr>
            <a:spLocks noGrp="1"/>
          </p:cNvSpPr>
          <p:nvPr>
            <p:ph type="title"/>
          </p:nvPr>
        </p:nvSpPr>
        <p:spPr>
          <a:xfrm>
            <a:off x="564874" y="261430"/>
            <a:ext cx="11062252" cy="849242"/>
          </a:xfrm>
        </p:spPr>
        <p:txBody>
          <a:bodyPr/>
          <a:lstStyle/>
          <a:p>
            <a:pPr algn="ctr"/>
            <a:r>
              <a:rPr lang="en-US" sz="3600" b="1">
                <a:latin typeface="Calibri Light"/>
                <a:cs typeface="Calibri Light"/>
              </a:rPr>
              <a:t>Cook Political Report House Ratings </a:t>
            </a:r>
            <a:endParaRPr lang="en-US" sz="3600"/>
          </a:p>
        </p:txBody>
      </p:sp>
      <p:pic>
        <p:nvPicPr>
          <p:cNvPr id="7" name="Content Placeholder 6">
            <a:extLst>
              <a:ext uri="{FF2B5EF4-FFF2-40B4-BE49-F238E27FC236}">
                <a16:creationId xmlns:a16="http://schemas.microsoft.com/office/drawing/2014/main" id="{693C3395-D77B-2F53-E8AD-67AAFC82E288}"/>
              </a:ext>
            </a:extLst>
          </p:cNvPr>
          <p:cNvPicPr>
            <a:picLocks noGrp="1" noChangeAspect="1"/>
          </p:cNvPicPr>
          <p:nvPr>
            <p:ph idx="1"/>
          </p:nvPr>
        </p:nvPicPr>
        <p:blipFill>
          <a:blip r:embed="rId3"/>
          <a:stretch>
            <a:fillRect/>
          </a:stretch>
        </p:blipFill>
        <p:spPr>
          <a:xfrm>
            <a:off x="1181100" y="1110672"/>
            <a:ext cx="9829800" cy="4055689"/>
          </a:xfrm>
        </p:spPr>
      </p:pic>
    </p:spTree>
    <p:custDataLst>
      <p:tags r:id="rId1"/>
    </p:custDataLst>
    <p:extLst>
      <p:ext uri="{BB962C8B-B14F-4D97-AF65-F5344CB8AC3E}">
        <p14:creationId xmlns:p14="http://schemas.microsoft.com/office/powerpoint/2010/main" val="5831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BAF6-EE54-77B4-22D3-B1182DFB0E55}"/>
              </a:ext>
            </a:extLst>
          </p:cNvPr>
          <p:cNvSpPr>
            <a:spLocks noGrp="1"/>
          </p:cNvSpPr>
          <p:nvPr>
            <p:ph type="title"/>
          </p:nvPr>
        </p:nvSpPr>
        <p:spPr/>
        <p:txBody>
          <a:bodyPr/>
          <a:lstStyle/>
          <a:p>
            <a:pPr algn="ctr"/>
            <a:r>
              <a:rPr lang="en-US" sz="3600"/>
              <a:t>2024 Primary/General Elections and Congressional Outlook</a:t>
            </a:r>
          </a:p>
        </p:txBody>
      </p:sp>
      <p:sp>
        <p:nvSpPr>
          <p:cNvPr id="3" name="Content Placeholder 2">
            <a:extLst>
              <a:ext uri="{FF2B5EF4-FFF2-40B4-BE49-F238E27FC236}">
                <a16:creationId xmlns:a16="http://schemas.microsoft.com/office/drawing/2014/main" id="{CBEC61DB-8267-2C61-8A32-D0E7114C596D}"/>
              </a:ext>
            </a:extLst>
          </p:cNvPr>
          <p:cNvSpPr>
            <a:spLocks noGrp="1"/>
          </p:cNvSpPr>
          <p:nvPr>
            <p:ph idx="1"/>
          </p:nvPr>
        </p:nvSpPr>
        <p:spPr>
          <a:xfrm>
            <a:off x="671200" y="1421892"/>
            <a:ext cx="11062252" cy="4014215"/>
          </a:xfrm>
        </p:spPr>
        <p:txBody>
          <a:bodyPr vert="horz" lIns="91440" tIns="45720" rIns="91440" bIns="45720" rtlCol="0" anchor="t">
            <a:noAutofit/>
          </a:bodyPr>
          <a:lstStyle/>
          <a:p>
            <a:r>
              <a:rPr lang="en-US" sz="1800" u="sng" dirty="0">
                <a:cs typeface="Calibri Light"/>
              </a:rPr>
              <a:t>Presidential Election</a:t>
            </a:r>
          </a:p>
          <a:p>
            <a:pPr lvl="1"/>
            <a:r>
              <a:rPr lang="en-US" sz="1800" dirty="0"/>
              <a:t>The best assumption at this point is that Donald Trump gets the Republican nomination, while Biden will obtain the Democratic nomination.  Once that happens, the impact to the Hill and its ability to advance any policies will become even more difficult.  That is why it is important for Congress to pass a long-term funding deal quickly. </a:t>
            </a:r>
            <a:endParaRPr lang="en-US" sz="1800" dirty="0">
              <a:cs typeface="Calibri"/>
            </a:endParaRPr>
          </a:p>
          <a:p>
            <a:pPr lvl="1"/>
            <a:r>
              <a:rPr lang="en-US" sz="1800" dirty="0"/>
              <a:t>There are a range of policies that the President could act on, including more support for 988, CCBHCs and behavioral telehealth.  </a:t>
            </a:r>
            <a:endParaRPr lang="en-US" sz="1800" dirty="0">
              <a:cs typeface="Calibri"/>
            </a:endParaRPr>
          </a:p>
          <a:p>
            <a:pPr lvl="1"/>
            <a:r>
              <a:rPr lang="en-US" sz="1800" dirty="0"/>
              <a:t>We predict, given the current political environment, that the House will be controlled by Democrats while the Senate will have a Republican majority.  The outcome of the presidential election is more difficult to predict at this time.</a:t>
            </a:r>
            <a:endParaRPr lang="en-US" sz="1800" dirty="0">
              <a:cs typeface="Calibri"/>
            </a:endParaRPr>
          </a:p>
          <a:p>
            <a:pPr lvl="1"/>
            <a:r>
              <a:rPr lang="en-US" sz="1800" dirty="0"/>
              <a:t>Of note, the House was reduced to a 2-vote majority on January 22 (following Rep. Bill Johnson’s retirement).  New York’s 3</a:t>
            </a:r>
            <a:r>
              <a:rPr lang="en-US" sz="1800" baseline="30000" dirty="0"/>
              <a:t>rd</a:t>
            </a:r>
            <a:r>
              <a:rPr lang="en-US" sz="1800" dirty="0"/>
              <a:t> Congressional district will also hold a special election on February 13. Should that race be won by a Democrat, Republicans will hold a one seat majority until other special elections are held to fill open Republican-leaning seats.</a:t>
            </a:r>
            <a:endParaRPr lang="en-US" sz="1800" dirty="0">
              <a:cs typeface="Calibri"/>
            </a:endParaRPr>
          </a:p>
          <a:p>
            <a:pPr lvl="1"/>
            <a:endParaRPr lang="en-US" dirty="0"/>
          </a:p>
        </p:txBody>
      </p:sp>
    </p:spTree>
    <p:custDataLst>
      <p:tags r:id="rId1"/>
    </p:custDataLst>
    <p:extLst>
      <p:ext uri="{BB962C8B-B14F-4D97-AF65-F5344CB8AC3E}">
        <p14:creationId xmlns:p14="http://schemas.microsoft.com/office/powerpoint/2010/main" val="1946187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AF11-B6B2-2F24-B59A-0F74F86383B7}"/>
              </a:ext>
            </a:extLst>
          </p:cNvPr>
          <p:cNvSpPr>
            <a:spLocks noGrp="1"/>
          </p:cNvSpPr>
          <p:nvPr>
            <p:ph type="title"/>
          </p:nvPr>
        </p:nvSpPr>
        <p:spPr/>
        <p:txBody>
          <a:bodyPr/>
          <a:lstStyle/>
          <a:p>
            <a:pPr algn="ctr"/>
            <a:r>
              <a:rPr kumimoji="0" lang="en-US" sz="3200" b="0" i="0" u="none" strike="noStrike" kern="1200" cap="none" spc="0" normalizeH="0" baseline="0" noProof="0">
                <a:ln>
                  <a:noFill/>
                </a:ln>
                <a:solidFill>
                  <a:srgbClr val="EA5E29"/>
                </a:solidFill>
                <a:effectLst/>
                <a:uLnTx/>
                <a:uFillTx/>
                <a:latin typeface="Calibri Light" panose="020F0302020204030204" pitchFamily="34" charset="0"/>
                <a:ea typeface="+mj-ea"/>
                <a:cs typeface="Calibri Light" panose="020F0302020204030204" pitchFamily="34" charset="0"/>
              </a:rPr>
              <a:t>Federal Policymaking in 2024 and Beyond – Caucuses</a:t>
            </a:r>
            <a:endParaRPr lang="en-US"/>
          </a:p>
        </p:txBody>
      </p:sp>
      <p:sp>
        <p:nvSpPr>
          <p:cNvPr id="3" name="Content Placeholder 2">
            <a:extLst>
              <a:ext uri="{FF2B5EF4-FFF2-40B4-BE49-F238E27FC236}">
                <a16:creationId xmlns:a16="http://schemas.microsoft.com/office/drawing/2014/main" id="{532034F0-EA6D-272D-BD70-E48D74CFC474}"/>
              </a:ext>
            </a:extLst>
          </p:cNvPr>
          <p:cNvSpPr>
            <a:spLocks noGrp="1"/>
          </p:cNvSpPr>
          <p:nvPr>
            <p:ph idx="1"/>
          </p:nvPr>
        </p:nvSpPr>
        <p:spPr>
          <a:xfrm>
            <a:off x="564874" y="1350138"/>
            <a:ext cx="11062252" cy="4014215"/>
          </a:xfrm>
        </p:spPr>
        <p:txBody>
          <a:bodyPr/>
          <a:lstStyle/>
          <a:p>
            <a:r>
              <a:rPr lang="en-US" sz="1800" u="sng"/>
              <a:t>Senate Mental Health Caucus</a:t>
            </a:r>
          </a:p>
          <a:p>
            <a:pPr lvl="1"/>
            <a:r>
              <a:rPr lang="en-US" sz="1800"/>
              <a:t>The past year saw the creation of the first Senate Mental Health Caucus since 2006. The Caucus aims to improve prevention and early intervention efforts, expand the country's mental health professional workforce, enhance our nation's crisis response services, and increase access to evidence-based mental health treatment and common-sense solutions.</a:t>
            </a:r>
          </a:p>
          <a:p>
            <a:pPr lvl="1"/>
            <a:r>
              <a:rPr lang="en-US" sz="1800"/>
              <a:t>Both co-chairs, Sen. Padilla (D-CA) and Sen. Tillis (R-NC), have seen their lives personally impacted by mental health challenges.</a:t>
            </a:r>
          </a:p>
          <a:p>
            <a:pPr marL="457200" lvl="1" indent="0">
              <a:buNone/>
            </a:pPr>
            <a:endParaRPr lang="en-US" sz="1800"/>
          </a:p>
          <a:p>
            <a:pPr marL="457200" lvl="1" indent="0">
              <a:buNone/>
            </a:pPr>
            <a:r>
              <a:rPr lang="en-US" sz="1800" u="sng"/>
              <a:t>House Mental Health Caucus</a:t>
            </a:r>
          </a:p>
          <a:p>
            <a:pPr lvl="1"/>
            <a:r>
              <a:rPr lang="en-US" sz="1800"/>
              <a:t>Currently chaired by Rep. Napolitano (D-CA), the House Mental Health Caucus serves as a bipartisan forum where Members of Congress and their staff can work together to elevate mental health issues as a national priority by holding informational briefings to pursue common legislative goals and raising awareness of important mental health issues.</a:t>
            </a:r>
          </a:p>
          <a:p>
            <a:pPr lvl="1"/>
            <a:r>
              <a:rPr lang="en-US" sz="1800"/>
              <a:t>Rep. Napolitano is retiring, and we believe she may pass the torch to another Democrat. </a:t>
            </a:r>
          </a:p>
          <a:p>
            <a:pPr lvl="1"/>
            <a:endParaRPr lang="en-US"/>
          </a:p>
        </p:txBody>
      </p:sp>
    </p:spTree>
    <p:custDataLst>
      <p:tags r:id="rId1"/>
    </p:custDataLst>
    <p:extLst>
      <p:ext uri="{BB962C8B-B14F-4D97-AF65-F5344CB8AC3E}">
        <p14:creationId xmlns:p14="http://schemas.microsoft.com/office/powerpoint/2010/main" val="3059039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187A-C282-E661-4704-549C3E32A552}"/>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410C83AB-DD5B-C738-F3EB-BD260ADC4AB7}"/>
              </a:ext>
            </a:extLst>
          </p:cNvPr>
          <p:cNvSpPr>
            <a:spLocks noGrp="1"/>
          </p:cNvSpPr>
          <p:nvPr>
            <p:ph idx="1"/>
          </p:nvPr>
        </p:nvSpPr>
        <p:spPr>
          <a:xfrm>
            <a:off x="564874" y="1472184"/>
            <a:ext cx="8990606" cy="4416552"/>
          </a:xfrm>
          <a:ln w="38100">
            <a:solidFill>
              <a:schemeClr val="accent2"/>
            </a:solidFill>
          </a:ln>
        </p:spPr>
        <p:txBody>
          <a:bodyPr/>
          <a:lstStyle/>
          <a:p>
            <a:pPr algn="ctr"/>
            <a:endParaRPr lang="en-US" sz="2800"/>
          </a:p>
          <a:p>
            <a:pPr algn="ctr"/>
            <a:r>
              <a:rPr lang="en-US" sz="2800"/>
              <a:t>Reyna Taylor, SVP, Policy and Advocacy at </a:t>
            </a:r>
            <a:r>
              <a:rPr lang="en-US" sz="2800" u="sng"/>
              <a:t>R</a:t>
            </a:r>
            <a:r>
              <a:rPr lang="en-US" sz="2800" u="sng">
                <a:hlinkClick r:id="rId4">
                  <a:extLst>
                    <a:ext uri="{A12FA001-AC4F-418D-AE19-62706E023703}">
                      <ahyp:hlinkClr xmlns:ahyp="http://schemas.microsoft.com/office/drawing/2018/hyperlinkcolor" val="tx"/>
                    </a:ext>
                  </a:extLst>
                </a:hlinkClick>
              </a:rPr>
              <a:t>eynaT@thenationalcouncil.org</a:t>
            </a:r>
            <a:endParaRPr lang="en-US" sz="2800" u="sng"/>
          </a:p>
          <a:p>
            <a:pPr marL="0" indent="0" algn="ctr">
              <a:buNone/>
            </a:pPr>
            <a:r>
              <a:rPr lang="en-US" sz="2800"/>
              <a:t>Or </a:t>
            </a:r>
          </a:p>
          <a:p>
            <a:pPr algn="ctr"/>
            <a:r>
              <a:rPr lang="en-US" sz="2800"/>
              <a:t>National Council’s policy team at </a:t>
            </a:r>
          </a:p>
          <a:p>
            <a:pPr marL="0" indent="0" algn="ctr">
              <a:buNone/>
            </a:pPr>
            <a:r>
              <a:rPr lang="en-US" sz="2800">
                <a:hlinkClick r:id="rId5">
                  <a:extLst>
                    <a:ext uri="{A12FA001-AC4F-418D-AE19-62706E023703}">
                      <ahyp:hlinkClr xmlns:ahyp="http://schemas.microsoft.com/office/drawing/2018/hyperlinkcolor" val="tx"/>
                    </a:ext>
                  </a:extLst>
                </a:hlinkClick>
              </a:rPr>
              <a:t>Policy@thenationalcouncil.org</a:t>
            </a:r>
            <a:endParaRPr lang="en-US" sz="2800"/>
          </a:p>
        </p:txBody>
      </p:sp>
    </p:spTree>
    <p:custDataLst>
      <p:tags r:id="rId1"/>
    </p:custDataLst>
    <p:extLst>
      <p:ext uri="{BB962C8B-B14F-4D97-AF65-F5344CB8AC3E}">
        <p14:creationId xmlns:p14="http://schemas.microsoft.com/office/powerpoint/2010/main" val="952229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1A27A-3123-3B2B-C111-2B9E6A09B965}"/>
              </a:ext>
            </a:extLst>
          </p:cNvPr>
          <p:cNvSpPr>
            <a:spLocks noGrp="1"/>
          </p:cNvSpPr>
          <p:nvPr>
            <p:ph type="title"/>
          </p:nvPr>
        </p:nvSpPr>
        <p:spPr>
          <a:xfrm>
            <a:off x="3813048" y="94146"/>
            <a:ext cx="6641495" cy="829780"/>
          </a:xfrm>
        </p:spPr>
        <p:txBody>
          <a:bodyPr/>
          <a:lstStyle/>
          <a:p>
            <a:r>
              <a:rPr lang="en-US" sz="3600" b="1">
                <a:latin typeface="Calibri Light"/>
                <a:cs typeface="Calibri Light"/>
              </a:rPr>
              <a:t>Setting the Stage</a:t>
            </a:r>
            <a:endParaRPr lang="en-US" sz="3600" b="1"/>
          </a:p>
        </p:txBody>
      </p:sp>
      <p:pic>
        <p:nvPicPr>
          <p:cNvPr id="1030" name="Picture 6">
            <a:extLst>
              <a:ext uri="{FF2B5EF4-FFF2-40B4-BE49-F238E27FC236}">
                <a16:creationId xmlns:a16="http://schemas.microsoft.com/office/drawing/2014/main" id="{7F7B9292-1249-4190-0B9E-99701289D7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3048" cy="60286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4">
            <a:extLst>
              <a:ext uri="{FF2B5EF4-FFF2-40B4-BE49-F238E27FC236}">
                <a16:creationId xmlns:a16="http://schemas.microsoft.com/office/drawing/2014/main" id="{5B1BE908-64D1-633B-4A0E-962D48FF2568}"/>
              </a:ext>
            </a:extLst>
          </p:cNvPr>
          <p:cNvGraphicFramePr>
            <a:graphicFrameLocks noGrp="1"/>
          </p:cNvGraphicFramePr>
          <p:nvPr>
            <p:ph idx="1"/>
            <p:extLst>
              <p:ext uri="{D42A27DB-BD31-4B8C-83A1-F6EECF244321}">
                <p14:modId xmlns:p14="http://schemas.microsoft.com/office/powerpoint/2010/main" val="991749764"/>
              </p:ext>
            </p:extLst>
          </p:nvPr>
        </p:nvGraphicFramePr>
        <p:xfrm>
          <a:off x="3813175" y="758952"/>
          <a:ext cx="6428106" cy="52697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4242595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91DC16-84B6-366A-7D5C-C60C59403478}"/>
              </a:ext>
            </a:extLst>
          </p:cNvPr>
          <p:cNvSpPr txBox="1"/>
          <p:nvPr/>
        </p:nvSpPr>
        <p:spPr>
          <a:xfrm>
            <a:off x="219455" y="1389592"/>
            <a:ext cx="4148921" cy="615553"/>
          </a:xfrm>
          <a:prstGeom prst="rect">
            <a:avLst/>
          </a:prstGeom>
          <a:solidFill>
            <a:schemeClr val="bg1">
              <a:alpha val="54000"/>
            </a:schemeClr>
          </a:solidFill>
        </p:spPr>
        <p:txBody>
          <a:bodyPr wrap="square" rtlCol="0">
            <a:spAutoFit/>
          </a:bodyPr>
          <a:lstStyle/>
          <a:p>
            <a:pPr algn="ctr"/>
            <a:endParaRPr lang="en-US">
              <a:solidFill>
                <a:srgbClr val="303030"/>
              </a:solidFill>
              <a:latin typeface="Cambria" panose="02040503050406030204" pitchFamily="18" charset="0"/>
              <a:ea typeface="Cambria" panose="02040503050406030204" pitchFamily="18" charset="0"/>
            </a:endParaRPr>
          </a:p>
          <a:p>
            <a:pPr algn="ctr"/>
            <a:r>
              <a:rPr lang="en-US" sz="1600" b="1">
                <a:solidFill>
                  <a:srgbClr val="303030"/>
                </a:solidFill>
                <a:latin typeface="Cambria" panose="02040503050406030204" pitchFamily="18" charset="0"/>
                <a:ea typeface="Cambria" panose="02040503050406030204" pitchFamily="18" charset="0"/>
              </a:rPr>
              <a:t>Where Things Stand</a:t>
            </a:r>
          </a:p>
        </p:txBody>
      </p:sp>
      <p:sp>
        <p:nvSpPr>
          <p:cNvPr id="4" name="Rectangle: Rounded Corners 3">
            <a:extLst>
              <a:ext uri="{FF2B5EF4-FFF2-40B4-BE49-F238E27FC236}">
                <a16:creationId xmlns:a16="http://schemas.microsoft.com/office/drawing/2014/main" id="{A1EB0BCA-710D-780E-982B-9C8469FEC019}"/>
              </a:ext>
            </a:extLst>
          </p:cNvPr>
          <p:cNvSpPr/>
          <p:nvPr/>
        </p:nvSpPr>
        <p:spPr>
          <a:xfrm>
            <a:off x="219455" y="1258961"/>
            <a:ext cx="3703322" cy="4701359"/>
          </a:xfrm>
          <a:prstGeom prst="roundRect">
            <a:avLst/>
          </a:prstGeom>
          <a:solidFill>
            <a:schemeClr val="accent2"/>
          </a:solidFill>
          <a:ln>
            <a:noFill/>
          </a:ln>
        </p:spPr>
        <p:style>
          <a:lnRef idx="2">
            <a:schemeClr val="accent1">
              <a:shade val="50000"/>
            </a:schemeClr>
          </a:lnRef>
          <a:fillRef idx="1002">
            <a:schemeClr val="dk2"/>
          </a:fillRef>
          <a:effectRef idx="0">
            <a:schemeClr val="accent1"/>
          </a:effectRef>
          <a:fontRef idx="minor">
            <a:schemeClr val="lt1"/>
          </a:fontRef>
        </p:style>
        <p:txBody>
          <a:bodyPr lIns="91440" tIns="45720" rIns="91440" bIns="45720" rtlCol="0" anchor="t"/>
          <a:lstStyle/>
          <a:p>
            <a:pPr marL="102870" algn="ctr">
              <a:spcAft>
                <a:spcPts val="200"/>
              </a:spcAft>
            </a:pPr>
            <a:r>
              <a:rPr lang="en-US" sz="1500" b="1" i="1" dirty="0">
                <a:latin typeface="Cambria" panose="02040503050406030204" pitchFamily="18" charset="0"/>
                <a:ea typeface="Cambria" panose="02040503050406030204" pitchFamily="18" charset="0"/>
              </a:rPr>
              <a:t>Where Things Stand</a:t>
            </a:r>
            <a:endParaRPr lang="en-US" sz="1500" i="1" dirty="0">
              <a:latin typeface="Cambria"/>
              <a:ea typeface="Cambria"/>
            </a:endParaRPr>
          </a:p>
          <a:p>
            <a:pPr marL="388620" indent="-285750">
              <a:spcAft>
                <a:spcPts val="200"/>
              </a:spcAft>
              <a:buFont typeface="Arial" panose="020B0604020202020204" pitchFamily="34" charset="0"/>
              <a:buChar char="•"/>
            </a:pPr>
            <a:r>
              <a:rPr lang="en-US" sz="1400" b="1" dirty="0">
                <a:latin typeface="Cambria"/>
                <a:ea typeface="Cambria"/>
              </a:rPr>
              <a:t>Funding for Agriculture-FDA, Energy-Water, Transportation-HUD, and </a:t>
            </a:r>
            <a:r>
              <a:rPr lang="en-US" sz="1400" b="1" dirty="0" err="1">
                <a:latin typeface="Cambria"/>
                <a:ea typeface="Cambria"/>
              </a:rPr>
              <a:t>MilCon</a:t>
            </a:r>
            <a:r>
              <a:rPr lang="en-US" sz="1400" b="1" dirty="0">
                <a:latin typeface="Cambria"/>
                <a:ea typeface="Cambria"/>
              </a:rPr>
              <a:t>-VA runs through March 1, 2024, with everything else, including Labor-H, funded through March 8.</a:t>
            </a:r>
          </a:p>
          <a:p>
            <a:pPr marL="388620" indent="-285750">
              <a:spcAft>
                <a:spcPts val="200"/>
              </a:spcAft>
              <a:buFont typeface="Arial" panose="020B0604020202020204" pitchFamily="34" charset="0"/>
              <a:buChar char="•"/>
            </a:pPr>
            <a:r>
              <a:rPr lang="en-US" sz="1400" b="1" dirty="0">
                <a:latin typeface="Cambria"/>
                <a:ea typeface="Cambria"/>
              </a:rPr>
              <a:t>Lawmakers must contend with a clause from the bipartisan debt ceiling legislation that institutes a one percent across-the-board funding cut if all 12 spending bills do not pass prior to the end of 2023. </a:t>
            </a:r>
          </a:p>
          <a:p>
            <a:pPr marL="388620" indent="-285750">
              <a:spcAft>
                <a:spcPts val="200"/>
              </a:spcAft>
              <a:buFont typeface="Arial" panose="020B0604020202020204" pitchFamily="34" charset="0"/>
              <a:buChar char="•"/>
            </a:pPr>
            <a:r>
              <a:rPr lang="en-US" sz="1400" b="1" dirty="0">
                <a:latin typeface="Cambria"/>
                <a:ea typeface="Cambria"/>
              </a:rPr>
              <a:t>Bipartisan cooperation will be needed to ensure that the government remains funded at levels that are closer to the ones outlined in the Fiscal Responsibility Act. </a:t>
            </a:r>
          </a:p>
          <a:p>
            <a:pPr marL="285750" indent="-182880">
              <a:spcAft>
                <a:spcPts val="200"/>
              </a:spcAft>
              <a:buFont typeface="Arial" panose="020B0604020202020204" pitchFamily="34" charset="0"/>
              <a:buChar char="•"/>
            </a:pPr>
            <a:endParaRPr lang="en-US" sz="1400" dirty="0">
              <a:latin typeface="Cambria"/>
              <a:ea typeface="Cambria"/>
            </a:endParaRPr>
          </a:p>
        </p:txBody>
      </p:sp>
      <p:graphicFrame>
        <p:nvGraphicFramePr>
          <p:cNvPr id="5" name="Table 4">
            <a:extLst>
              <a:ext uri="{FF2B5EF4-FFF2-40B4-BE49-F238E27FC236}">
                <a16:creationId xmlns:a16="http://schemas.microsoft.com/office/drawing/2014/main" id="{2248E3F0-14AA-0B26-5329-893092562358}"/>
              </a:ext>
            </a:extLst>
          </p:cNvPr>
          <p:cNvGraphicFramePr>
            <a:graphicFrameLocks noGrp="1"/>
          </p:cNvGraphicFramePr>
          <p:nvPr>
            <p:extLst>
              <p:ext uri="{D42A27DB-BD31-4B8C-83A1-F6EECF244321}">
                <p14:modId xmlns:p14="http://schemas.microsoft.com/office/powerpoint/2010/main" val="3072169250"/>
              </p:ext>
            </p:extLst>
          </p:nvPr>
        </p:nvGraphicFramePr>
        <p:xfrm>
          <a:off x="4087368" y="169759"/>
          <a:ext cx="6094476" cy="5790561"/>
        </p:xfrm>
        <a:graphic>
          <a:graphicData uri="http://schemas.openxmlformats.org/drawingml/2006/table">
            <a:tbl>
              <a:tblPr firstRow="1" bandRow="1">
                <a:tableStyleId>{F5AB1C69-6EDB-4FF4-983F-18BD219EF322}</a:tableStyleId>
              </a:tblPr>
              <a:tblGrid>
                <a:gridCol w="2534336">
                  <a:extLst>
                    <a:ext uri="{9D8B030D-6E8A-4147-A177-3AD203B41FA5}">
                      <a16:colId xmlns:a16="http://schemas.microsoft.com/office/drawing/2014/main" val="157197646"/>
                    </a:ext>
                  </a:extLst>
                </a:gridCol>
                <a:gridCol w="1956853">
                  <a:extLst>
                    <a:ext uri="{9D8B030D-6E8A-4147-A177-3AD203B41FA5}">
                      <a16:colId xmlns:a16="http://schemas.microsoft.com/office/drawing/2014/main" val="3795168813"/>
                    </a:ext>
                  </a:extLst>
                </a:gridCol>
                <a:gridCol w="1603287">
                  <a:extLst>
                    <a:ext uri="{9D8B030D-6E8A-4147-A177-3AD203B41FA5}">
                      <a16:colId xmlns:a16="http://schemas.microsoft.com/office/drawing/2014/main" val="177060589"/>
                    </a:ext>
                  </a:extLst>
                </a:gridCol>
              </a:tblGrid>
              <a:tr h="278937">
                <a:tc gridSpan="3">
                  <a:txBody>
                    <a:bodyPr/>
                    <a:lstStyle/>
                    <a:p>
                      <a:pPr lvl="0" algn="ctr">
                        <a:buNone/>
                      </a:pPr>
                      <a:r>
                        <a:rPr lang="en-US" sz="1400" b="1">
                          <a:latin typeface="Cambria"/>
                        </a:rPr>
                        <a:t>Status of FY 2024 Appropriations Bills </a:t>
                      </a:r>
                    </a:p>
                  </a:txBody>
                  <a:tcPr anchor="ctr">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95259412"/>
                  </a:ext>
                </a:extLst>
              </a:tr>
              <a:tr h="278937">
                <a:tc>
                  <a:txBody>
                    <a:bodyPr/>
                    <a:lstStyle/>
                    <a:p>
                      <a:pPr lvl="0" algn="ctr">
                        <a:buNone/>
                      </a:pPr>
                      <a:r>
                        <a:rPr lang="en-US" sz="1200" b="1">
                          <a:solidFill>
                            <a:schemeClr val="bg1"/>
                          </a:solidFill>
                          <a:latin typeface="Cambria"/>
                        </a:rPr>
                        <a:t>Bill</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solidFill>
                  </a:tcPr>
                </a:tc>
                <a:tc>
                  <a:txBody>
                    <a:bodyPr/>
                    <a:lstStyle/>
                    <a:p>
                      <a:pPr algn="ctr"/>
                      <a:r>
                        <a:rPr lang="en-US" sz="1200" b="1">
                          <a:solidFill>
                            <a:schemeClr val="bg1"/>
                          </a:solidFill>
                          <a:latin typeface="Cambria"/>
                        </a:rPr>
                        <a:t>House</a:t>
                      </a:r>
                      <a:endParaRPr lang="en-US" sz="1400"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solidFill>
                  </a:tcPr>
                </a:tc>
                <a:tc>
                  <a:txBody>
                    <a:bodyPr/>
                    <a:lstStyle/>
                    <a:p>
                      <a:pPr lvl="0" algn="ctr">
                        <a:buNone/>
                      </a:pPr>
                      <a:r>
                        <a:rPr lang="en-US" sz="1200" b="1">
                          <a:solidFill>
                            <a:schemeClr val="bg1"/>
                          </a:solidFill>
                          <a:latin typeface="Cambria"/>
                        </a:rPr>
                        <a:t>Senate</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2"/>
                    </a:solidFill>
                  </a:tcPr>
                </a:tc>
                <a:extLst>
                  <a:ext uri="{0D108BD9-81ED-4DB2-BD59-A6C34878D82A}">
                    <a16:rowId xmlns:a16="http://schemas.microsoft.com/office/drawing/2014/main" val="290398748"/>
                  </a:ext>
                </a:extLst>
              </a:tr>
              <a:tr h="278937">
                <a:tc>
                  <a:txBody>
                    <a:bodyPr/>
                    <a:lstStyle/>
                    <a:p>
                      <a:pPr lvl="0">
                        <a:buNone/>
                      </a:pPr>
                      <a:r>
                        <a:rPr lang="en-US" sz="1200" b="1">
                          <a:latin typeface="Cambria"/>
                        </a:rPr>
                        <a:t>Agriculture-FDA</a:t>
                      </a:r>
                    </a:p>
                  </a:txBody>
                  <a:tcPr anchor="ctr">
                    <a:lnR w="12700" cap="flat" cmpd="sng" algn="ctr">
                      <a:solidFill>
                        <a:schemeClr val="bg1"/>
                      </a:solidFill>
                      <a:prstDash val="solid"/>
                      <a:round/>
                      <a:headEnd type="none" w="med" len="med"/>
                      <a:tailEnd type="none" w="med" len="med"/>
                    </a:lnR>
                    <a:solidFill>
                      <a:schemeClr val="accent2">
                        <a:lumMod val="40000"/>
                        <a:lumOff val="60000"/>
                      </a:schemeClr>
                    </a:solidFill>
                  </a:tcPr>
                </a:tc>
                <a:tc>
                  <a:txBody>
                    <a:bodyPr/>
                    <a:lstStyle/>
                    <a:p>
                      <a:pPr lvl="0">
                        <a:buNone/>
                      </a:pPr>
                      <a:r>
                        <a:rPr lang="en-US" sz="1200">
                          <a:latin typeface="Cambria"/>
                        </a:rPr>
                        <a:t>Initial Passage Failed</a:t>
                      </a:r>
                    </a:p>
                  </a:txBody>
                  <a:tcPr anchor="ctr">
                    <a:lnL w="12700" cap="flat" cmpd="sng" algn="ctr">
                      <a:solidFill>
                        <a:schemeClr val="bg1"/>
                      </a:solidFill>
                      <a:prstDash val="solid"/>
                      <a:round/>
                      <a:headEnd type="none" w="med" len="med"/>
                      <a:tailEnd type="none" w="med" len="med"/>
                    </a:lnL>
                    <a:solidFill>
                      <a:schemeClr val="accent4">
                        <a:lumMod val="25000"/>
                        <a:lumOff val="75000"/>
                      </a:schemeClr>
                    </a:solidFill>
                  </a:tcPr>
                </a:tc>
                <a:tc>
                  <a:txBody>
                    <a:bodyPr/>
                    <a:lstStyle/>
                    <a:p>
                      <a:pPr lvl="0">
                        <a:buNone/>
                      </a:pPr>
                      <a:r>
                        <a:rPr lang="en-US" sz="1200">
                          <a:latin typeface="Cambria"/>
                        </a:rPr>
                        <a:t>Passed Senate</a:t>
                      </a:r>
                    </a:p>
                  </a:txBody>
                  <a:tcPr anchor="ctr">
                    <a:solidFill>
                      <a:schemeClr val="tx2">
                        <a:lumMod val="60000"/>
                        <a:lumOff val="40000"/>
                      </a:schemeClr>
                    </a:solidFill>
                  </a:tcPr>
                </a:tc>
                <a:extLst>
                  <a:ext uri="{0D108BD9-81ED-4DB2-BD59-A6C34878D82A}">
                    <a16:rowId xmlns:a16="http://schemas.microsoft.com/office/drawing/2014/main" val="4000200881"/>
                  </a:ext>
                </a:extLst>
              </a:tr>
              <a:tr h="464895">
                <a:tc>
                  <a:txBody>
                    <a:bodyPr/>
                    <a:lstStyle/>
                    <a:p>
                      <a:r>
                        <a:rPr lang="en-US" sz="1200" b="1">
                          <a:latin typeface="Cambria"/>
                        </a:rPr>
                        <a:t>Commerce-Justice-Science</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r>
                        <a:rPr lang="en-US" sz="1200">
                          <a:latin typeface="Cambria"/>
                        </a:rPr>
                        <a:t>Floor Proceedings Postponed</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200">
                          <a:latin typeface="Cambria"/>
                        </a:rPr>
                        <a:t>Passed Full Committee</a:t>
                      </a:r>
                    </a:p>
                  </a:txBody>
                  <a:tcPr anchor="ctr">
                    <a:solidFill>
                      <a:schemeClr val="tx2">
                        <a:lumMod val="20000"/>
                        <a:lumOff val="80000"/>
                      </a:schemeClr>
                    </a:solidFill>
                  </a:tcPr>
                </a:tc>
                <a:extLst>
                  <a:ext uri="{0D108BD9-81ED-4DB2-BD59-A6C34878D82A}">
                    <a16:rowId xmlns:a16="http://schemas.microsoft.com/office/drawing/2014/main" val="344257669"/>
                  </a:ext>
                </a:extLst>
              </a:tr>
              <a:tr h="464895">
                <a:tc>
                  <a:txBody>
                    <a:bodyPr/>
                    <a:lstStyle/>
                    <a:p>
                      <a:r>
                        <a:rPr lang="en-US" sz="1200" b="1">
                          <a:latin typeface="Cambria"/>
                        </a:rPr>
                        <a:t>Defense</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lumMod val="40000"/>
                        <a:lumOff val="60000"/>
                      </a:schemeClr>
                    </a:solidFill>
                  </a:tcPr>
                </a:tc>
                <a:tc>
                  <a:txBody>
                    <a:bodyPr/>
                    <a:lstStyle/>
                    <a:p>
                      <a:r>
                        <a:rPr lang="en-US" sz="1200">
                          <a:latin typeface="Cambria"/>
                        </a:rPr>
                        <a:t>Passed House </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r>
                        <a:rPr lang="en-US" sz="1200">
                          <a:latin typeface="Cambria"/>
                        </a:rPr>
                        <a:t>Passed Full Committee</a:t>
                      </a:r>
                    </a:p>
                  </a:txBody>
                  <a:tcPr anchor="ctr">
                    <a:solidFill>
                      <a:schemeClr val="tx2">
                        <a:lumMod val="20000"/>
                        <a:lumOff val="80000"/>
                      </a:schemeClr>
                    </a:solidFill>
                  </a:tcPr>
                </a:tc>
                <a:extLst>
                  <a:ext uri="{0D108BD9-81ED-4DB2-BD59-A6C34878D82A}">
                    <a16:rowId xmlns:a16="http://schemas.microsoft.com/office/drawing/2014/main" val="1041568064"/>
                  </a:ext>
                </a:extLst>
              </a:tr>
              <a:tr h="464895">
                <a:tc>
                  <a:txBody>
                    <a:bodyPr/>
                    <a:lstStyle/>
                    <a:p>
                      <a:r>
                        <a:rPr lang="en-US" sz="1200" b="1">
                          <a:latin typeface="Cambria"/>
                        </a:rPr>
                        <a:t>Energy-Water</a:t>
                      </a:r>
                    </a:p>
                  </a:txBody>
                  <a:tcPr anchor="ctr">
                    <a:solidFill>
                      <a:schemeClr val="accent2">
                        <a:lumMod val="60000"/>
                        <a:lumOff val="40000"/>
                      </a:schemeClr>
                    </a:solidFill>
                  </a:tcPr>
                </a:tc>
                <a:tc>
                  <a:txBody>
                    <a:bodyPr/>
                    <a:lstStyle/>
                    <a:p>
                      <a:r>
                        <a:rPr lang="en-US" sz="1200">
                          <a:latin typeface="Cambria"/>
                        </a:rPr>
                        <a:t>Passed House</a:t>
                      </a:r>
                    </a:p>
                  </a:txBody>
                  <a:tcPr anchor="ctr">
                    <a:solidFill>
                      <a:schemeClr val="accent1">
                        <a:lumMod val="40000"/>
                        <a:lumOff val="60000"/>
                      </a:schemeClr>
                    </a:solidFill>
                  </a:tcPr>
                </a:tc>
                <a:tc>
                  <a:txBody>
                    <a:bodyPr/>
                    <a:lstStyle/>
                    <a:p>
                      <a:r>
                        <a:rPr lang="en-US" sz="1200">
                          <a:latin typeface="Cambria"/>
                        </a:rPr>
                        <a:t>Passed Full Committee</a:t>
                      </a:r>
                    </a:p>
                  </a:txBody>
                  <a:tcPr anchor="ctr">
                    <a:solidFill>
                      <a:schemeClr val="tx2">
                        <a:lumMod val="20000"/>
                        <a:lumOff val="80000"/>
                      </a:schemeClr>
                    </a:solidFill>
                  </a:tcPr>
                </a:tc>
                <a:extLst>
                  <a:ext uri="{0D108BD9-81ED-4DB2-BD59-A6C34878D82A}">
                    <a16:rowId xmlns:a16="http://schemas.microsoft.com/office/drawing/2014/main" val="883230020"/>
                  </a:ext>
                </a:extLst>
              </a:tr>
              <a:tr h="464895">
                <a:tc>
                  <a:txBody>
                    <a:bodyPr/>
                    <a:lstStyle/>
                    <a:p>
                      <a:r>
                        <a:rPr lang="en-US" sz="1200" b="1">
                          <a:latin typeface="Cambria"/>
                        </a:rPr>
                        <a:t>Financial Services &amp; General Government </a:t>
                      </a:r>
                    </a:p>
                  </a:txBody>
                  <a:tcPr anchor="ctr">
                    <a:solidFill>
                      <a:schemeClr val="accent2">
                        <a:lumMod val="40000"/>
                        <a:lumOff val="60000"/>
                      </a:schemeClr>
                    </a:solidFill>
                  </a:tcPr>
                </a:tc>
                <a:tc>
                  <a:txBody>
                    <a:bodyPr/>
                    <a:lstStyle/>
                    <a:p>
                      <a:r>
                        <a:rPr lang="en-US" sz="1200">
                          <a:latin typeface="Cambria"/>
                        </a:rPr>
                        <a:t>Considered on the Floor, Proceedings Postponed </a:t>
                      </a:r>
                    </a:p>
                  </a:txBody>
                  <a:tcPr anchor="ctr">
                    <a:solidFill>
                      <a:srgbClr val="D99694"/>
                    </a:solidFill>
                  </a:tcPr>
                </a:tc>
                <a:tc>
                  <a:txBody>
                    <a:bodyPr/>
                    <a:lstStyle/>
                    <a:p>
                      <a:r>
                        <a:rPr lang="en-US" sz="1200">
                          <a:latin typeface="Cambria"/>
                        </a:rPr>
                        <a:t>Passed Full Committee</a:t>
                      </a:r>
                    </a:p>
                  </a:txBody>
                  <a:tcPr anchor="ctr">
                    <a:solidFill>
                      <a:schemeClr val="tx2">
                        <a:lumMod val="20000"/>
                        <a:lumOff val="80000"/>
                      </a:schemeClr>
                    </a:solidFill>
                  </a:tcPr>
                </a:tc>
                <a:extLst>
                  <a:ext uri="{0D108BD9-81ED-4DB2-BD59-A6C34878D82A}">
                    <a16:rowId xmlns:a16="http://schemas.microsoft.com/office/drawing/2014/main" val="3966951868"/>
                  </a:ext>
                </a:extLst>
              </a:tr>
              <a:tr h="464895">
                <a:tc>
                  <a:txBody>
                    <a:bodyPr/>
                    <a:lstStyle/>
                    <a:p>
                      <a:r>
                        <a:rPr lang="en-US" sz="1200" b="1">
                          <a:latin typeface="Cambria"/>
                        </a:rPr>
                        <a:t>Homeland Security </a:t>
                      </a:r>
                    </a:p>
                  </a:txBody>
                  <a:tcPr anchor="ctr">
                    <a:solidFill>
                      <a:schemeClr val="accent2">
                        <a:lumMod val="60000"/>
                        <a:lumOff val="40000"/>
                      </a:schemeClr>
                    </a:solidFill>
                  </a:tcPr>
                </a:tc>
                <a:tc>
                  <a:txBody>
                    <a:bodyPr/>
                    <a:lstStyle/>
                    <a:p>
                      <a:r>
                        <a:rPr lang="en-US" sz="1200">
                          <a:latin typeface="Cambria"/>
                        </a:rPr>
                        <a:t>Passed House</a:t>
                      </a:r>
                    </a:p>
                  </a:txBody>
                  <a:tcPr anchor="ctr">
                    <a:solidFill>
                      <a:schemeClr val="accent1">
                        <a:lumMod val="40000"/>
                        <a:lumOff val="60000"/>
                      </a:schemeClr>
                    </a:solidFill>
                  </a:tcPr>
                </a:tc>
                <a:tc>
                  <a:txBody>
                    <a:bodyPr/>
                    <a:lstStyle/>
                    <a:p>
                      <a:pPr marL="0" algn="l" defTabSz="914400" rtl="0" eaLnBrk="1" latinLnBrk="0" hangingPunct="1"/>
                      <a:r>
                        <a:rPr lang="en-US" sz="1200" kern="1200">
                          <a:solidFill>
                            <a:schemeClr val="dk1"/>
                          </a:solidFill>
                          <a:latin typeface="Cambria"/>
                          <a:ea typeface="+mn-ea"/>
                          <a:cs typeface="+mn-cs"/>
                        </a:rPr>
                        <a:t>Passed Full Committee</a:t>
                      </a:r>
                    </a:p>
                  </a:txBody>
                  <a:tcPr anchor="ctr">
                    <a:solidFill>
                      <a:schemeClr val="tx2">
                        <a:lumMod val="20000"/>
                        <a:lumOff val="80000"/>
                      </a:schemeClr>
                    </a:solidFill>
                  </a:tcPr>
                </a:tc>
                <a:extLst>
                  <a:ext uri="{0D108BD9-81ED-4DB2-BD59-A6C34878D82A}">
                    <a16:rowId xmlns:a16="http://schemas.microsoft.com/office/drawing/2014/main" val="1248758512"/>
                  </a:ext>
                </a:extLst>
              </a:tr>
              <a:tr h="464895">
                <a:tc>
                  <a:txBody>
                    <a:bodyPr/>
                    <a:lstStyle/>
                    <a:p>
                      <a:r>
                        <a:rPr lang="en-US" sz="1200" b="1">
                          <a:latin typeface="Cambria"/>
                        </a:rPr>
                        <a:t>Interior-Environment </a:t>
                      </a:r>
                    </a:p>
                  </a:txBody>
                  <a:tcPr anchor="ctr">
                    <a:solidFill>
                      <a:schemeClr val="accent2">
                        <a:lumMod val="40000"/>
                        <a:lumOff val="60000"/>
                      </a:schemeClr>
                    </a:solidFill>
                  </a:tcPr>
                </a:tc>
                <a:tc>
                  <a:txBody>
                    <a:bodyPr/>
                    <a:lstStyle/>
                    <a:p>
                      <a:pPr marL="0" algn="l" defTabSz="914400" rtl="0" eaLnBrk="1" latinLnBrk="0" hangingPunct="1"/>
                      <a:r>
                        <a:rPr lang="en-US" sz="1200" kern="1200">
                          <a:solidFill>
                            <a:schemeClr val="dk1"/>
                          </a:solidFill>
                          <a:latin typeface="Cambria"/>
                          <a:ea typeface="+mn-ea"/>
                          <a:cs typeface="+mn-cs"/>
                        </a:rPr>
                        <a:t>Considered on the Floor, Proceedings Postponed </a:t>
                      </a:r>
                    </a:p>
                  </a:txBody>
                  <a:tcPr anchor="ctr">
                    <a:solidFill>
                      <a:srgbClr val="D99694"/>
                    </a:solidFill>
                  </a:tcPr>
                </a:tc>
                <a:tc>
                  <a:txBody>
                    <a:bodyPr/>
                    <a:lstStyle/>
                    <a:p>
                      <a:pPr marL="0" algn="l" defTabSz="914400" rtl="0" eaLnBrk="1" latinLnBrk="0" hangingPunct="1"/>
                      <a:r>
                        <a:rPr lang="en-US" sz="1200" kern="1200">
                          <a:solidFill>
                            <a:schemeClr val="dk1"/>
                          </a:solidFill>
                          <a:latin typeface="Cambria"/>
                          <a:ea typeface="+mn-ea"/>
                          <a:cs typeface="+mn-cs"/>
                        </a:rPr>
                        <a:t>Passed Full Committee</a:t>
                      </a:r>
                    </a:p>
                  </a:txBody>
                  <a:tcPr anchor="ctr">
                    <a:solidFill>
                      <a:schemeClr val="tx2">
                        <a:lumMod val="20000"/>
                        <a:lumOff val="80000"/>
                      </a:schemeClr>
                    </a:solidFill>
                  </a:tcPr>
                </a:tc>
                <a:extLst>
                  <a:ext uri="{0D108BD9-81ED-4DB2-BD59-A6C34878D82A}">
                    <a16:rowId xmlns:a16="http://schemas.microsoft.com/office/drawing/2014/main" val="1484047936"/>
                  </a:ext>
                </a:extLst>
              </a:tr>
              <a:tr h="464895">
                <a:tc>
                  <a:txBody>
                    <a:bodyPr/>
                    <a:lstStyle/>
                    <a:p>
                      <a:r>
                        <a:rPr lang="en-US" sz="1200" b="1">
                          <a:latin typeface="Cambria"/>
                        </a:rPr>
                        <a:t>Labor-HHS-Education</a:t>
                      </a:r>
                    </a:p>
                  </a:txBody>
                  <a:tcPr anchor="ctr">
                    <a:solidFill>
                      <a:schemeClr val="accent2">
                        <a:lumMod val="60000"/>
                        <a:lumOff val="40000"/>
                      </a:schemeClr>
                    </a:solidFill>
                  </a:tcPr>
                </a:tc>
                <a:tc>
                  <a:txBody>
                    <a:bodyPr/>
                    <a:lstStyle/>
                    <a:p>
                      <a:pPr marL="0" algn="l" defTabSz="914400" rtl="0" eaLnBrk="1" latinLnBrk="0" hangingPunct="1"/>
                      <a:r>
                        <a:rPr lang="en-US" sz="1200" kern="1200">
                          <a:solidFill>
                            <a:schemeClr val="dk1"/>
                          </a:solidFill>
                          <a:latin typeface="Cambria"/>
                          <a:ea typeface="+mn-ea"/>
                          <a:cs typeface="+mn-cs"/>
                        </a:rPr>
                        <a:t>Considered on the Floor, Proceedings Postponed </a:t>
                      </a:r>
                    </a:p>
                  </a:txBody>
                  <a:tcPr anchor="ctr">
                    <a:solidFill>
                      <a:srgbClr val="D99694"/>
                    </a:solidFill>
                  </a:tcPr>
                </a:tc>
                <a:tc>
                  <a:txBody>
                    <a:bodyPr/>
                    <a:lstStyle/>
                    <a:p>
                      <a:r>
                        <a:rPr lang="en-US" sz="1200">
                          <a:latin typeface="Cambria"/>
                        </a:rPr>
                        <a:t>Passed Full Committee</a:t>
                      </a:r>
                    </a:p>
                  </a:txBody>
                  <a:tcPr anchor="ctr">
                    <a:solidFill>
                      <a:schemeClr val="tx2">
                        <a:lumMod val="20000"/>
                        <a:lumOff val="80000"/>
                      </a:schemeClr>
                    </a:solidFill>
                  </a:tcPr>
                </a:tc>
                <a:extLst>
                  <a:ext uri="{0D108BD9-81ED-4DB2-BD59-A6C34878D82A}">
                    <a16:rowId xmlns:a16="http://schemas.microsoft.com/office/drawing/2014/main" val="247681673"/>
                  </a:ext>
                </a:extLst>
              </a:tr>
              <a:tr h="464895">
                <a:tc>
                  <a:txBody>
                    <a:bodyPr/>
                    <a:lstStyle/>
                    <a:p>
                      <a:r>
                        <a:rPr lang="en-US" sz="1200" b="1">
                          <a:latin typeface="Cambria"/>
                        </a:rPr>
                        <a:t>Legislative Branch </a:t>
                      </a:r>
                    </a:p>
                  </a:txBody>
                  <a:tcPr anchor="ctr">
                    <a:solidFill>
                      <a:schemeClr val="accent2">
                        <a:lumMod val="40000"/>
                        <a:lumOff val="60000"/>
                      </a:schemeClr>
                    </a:solidFill>
                  </a:tcPr>
                </a:tc>
                <a:tc>
                  <a:txBody>
                    <a:bodyPr/>
                    <a:lstStyle/>
                    <a:p>
                      <a:r>
                        <a:rPr lang="en-US" sz="1200">
                          <a:latin typeface="Cambria"/>
                        </a:rPr>
                        <a:t>Considered on the Floor, Proceedings Postponed </a:t>
                      </a:r>
                    </a:p>
                  </a:txBody>
                  <a:tcPr anchor="ctr">
                    <a:solidFill>
                      <a:srgbClr val="D99694"/>
                    </a:solidFill>
                  </a:tcPr>
                </a:tc>
                <a:tc>
                  <a:txBody>
                    <a:bodyPr/>
                    <a:lstStyle/>
                    <a:p>
                      <a:r>
                        <a:rPr lang="en-US" sz="1200">
                          <a:latin typeface="Cambria"/>
                        </a:rPr>
                        <a:t>Passed Full Committee</a:t>
                      </a:r>
                    </a:p>
                  </a:txBody>
                  <a:tcPr anchor="ctr">
                    <a:solidFill>
                      <a:schemeClr val="tx2">
                        <a:lumMod val="20000"/>
                        <a:lumOff val="80000"/>
                      </a:schemeClr>
                    </a:solidFill>
                  </a:tcPr>
                </a:tc>
                <a:extLst>
                  <a:ext uri="{0D108BD9-81ED-4DB2-BD59-A6C34878D82A}">
                    <a16:rowId xmlns:a16="http://schemas.microsoft.com/office/drawing/2014/main" val="3381839439"/>
                  </a:ext>
                </a:extLst>
              </a:tr>
              <a:tr h="278937">
                <a:tc>
                  <a:txBody>
                    <a:bodyPr/>
                    <a:lstStyle/>
                    <a:p>
                      <a:pPr lvl="0">
                        <a:buNone/>
                      </a:pPr>
                      <a:r>
                        <a:rPr lang="en-US" sz="1200" b="1" err="1">
                          <a:latin typeface="Cambria"/>
                        </a:rPr>
                        <a:t>MilCon</a:t>
                      </a:r>
                      <a:r>
                        <a:rPr lang="en-US" sz="1200" b="1">
                          <a:latin typeface="Cambria"/>
                        </a:rPr>
                        <a:t>-VA</a:t>
                      </a:r>
                    </a:p>
                  </a:txBody>
                  <a:tcPr anchor="ctr">
                    <a:solidFill>
                      <a:schemeClr val="accent2">
                        <a:lumMod val="60000"/>
                        <a:lumOff val="40000"/>
                      </a:schemeClr>
                    </a:solidFill>
                  </a:tcPr>
                </a:tc>
                <a:tc>
                  <a:txBody>
                    <a:bodyPr/>
                    <a:lstStyle/>
                    <a:p>
                      <a:pPr lvl="0">
                        <a:buNone/>
                      </a:pPr>
                      <a:r>
                        <a:rPr lang="en-US" sz="1200">
                          <a:latin typeface="Cambria"/>
                        </a:rPr>
                        <a:t>Passed House</a:t>
                      </a:r>
                    </a:p>
                  </a:txBody>
                  <a:tcPr anchor="ctr">
                    <a:solidFill>
                      <a:schemeClr val="accent1">
                        <a:lumMod val="40000"/>
                        <a:lumOff val="60000"/>
                      </a:schemeClr>
                    </a:solidFill>
                  </a:tcPr>
                </a:tc>
                <a:tc>
                  <a:txBody>
                    <a:bodyPr/>
                    <a:lstStyle/>
                    <a:p>
                      <a:pPr lvl="0">
                        <a:buNone/>
                      </a:pPr>
                      <a:r>
                        <a:rPr lang="en-US" sz="1200">
                          <a:latin typeface="Cambria"/>
                        </a:rPr>
                        <a:t>Passed Senate</a:t>
                      </a:r>
                    </a:p>
                  </a:txBody>
                  <a:tcPr anchor="ctr">
                    <a:solidFill>
                      <a:schemeClr val="tx2">
                        <a:lumMod val="60000"/>
                        <a:lumOff val="40000"/>
                      </a:schemeClr>
                    </a:solidFill>
                  </a:tcPr>
                </a:tc>
                <a:extLst>
                  <a:ext uri="{0D108BD9-81ED-4DB2-BD59-A6C34878D82A}">
                    <a16:rowId xmlns:a16="http://schemas.microsoft.com/office/drawing/2014/main" val="3492829122"/>
                  </a:ext>
                </a:extLst>
              </a:tr>
              <a:tr h="464895">
                <a:tc>
                  <a:txBody>
                    <a:bodyPr/>
                    <a:lstStyle/>
                    <a:p>
                      <a:pPr lvl="0">
                        <a:buNone/>
                      </a:pPr>
                      <a:r>
                        <a:rPr lang="en-US" sz="1200" b="1">
                          <a:latin typeface="Cambria"/>
                        </a:rPr>
                        <a:t>State-Foreign Ops</a:t>
                      </a:r>
                    </a:p>
                  </a:txBody>
                  <a:tcPr anchor="ctr">
                    <a:solidFill>
                      <a:schemeClr val="accent2">
                        <a:lumMod val="40000"/>
                        <a:lumOff val="60000"/>
                      </a:schemeClr>
                    </a:solidFill>
                  </a:tcPr>
                </a:tc>
                <a:tc>
                  <a:txBody>
                    <a:bodyPr/>
                    <a:lstStyle/>
                    <a:p>
                      <a:pPr lvl="0">
                        <a:buNone/>
                      </a:pPr>
                      <a:r>
                        <a:rPr lang="en-US" sz="1200">
                          <a:latin typeface="Cambria"/>
                        </a:rPr>
                        <a:t>Passed House </a:t>
                      </a:r>
                    </a:p>
                  </a:txBody>
                  <a:tcPr anchor="ctr">
                    <a:solidFill>
                      <a:schemeClr val="accent1">
                        <a:lumMod val="40000"/>
                        <a:lumOff val="60000"/>
                      </a:schemeClr>
                    </a:solidFill>
                  </a:tcPr>
                </a:tc>
                <a:tc>
                  <a:txBody>
                    <a:bodyPr/>
                    <a:lstStyle/>
                    <a:p>
                      <a:pPr lvl="0">
                        <a:buNone/>
                      </a:pPr>
                      <a:r>
                        <a:rPr lang="en-US" sz="1200">
                          <a:latin typeface="Cambria"/>
                        </a:rPr>
                        <a:t>Passed Full Committee</a:t>
                      </a:r>
                    </a:p>
                  </a:txBody>
                  <a:tcPr anchor="ctr">
                    <a:solidFill>
                      <a:schemeClr val="tx2">
                        <a:lumMod val="20000"/>
                        <a:lumOff val="80000"/>
                      </a:schemeClr>
                    </a:solidFill>
                  </a:tcPr>
                </a:tc>
                <a:extLst>
                  <a:ext uri="{0D108BD9-81ED-4DB2-BD59-A6C34878D82A}">
                    <a16:rowId xmlns:a16="http://schemas.microsoft.com/office/drawing/2014/main" val="1436082769"/>
                  </a:ext>
                </a:extLst>
              </a:tr>
              <a:tr h="464895">
                <a:tc>
                  <a:txBody>
                    <a:bodyPr/>
                    <a:lstStyle/>
                    <a:p>
                      <a:pPr lvl="0">
                        <a:buNone/>
                      </a:pPr>
                      <a:r>
                        <a:rPr lang="en-US" sz="1200" b="1">
                          <a:latin typeface="Cambria"/>
                        </a:rPr>
                        <a:t>Transportation-HUD </a:t>
                      </a:r>
                    </a:p>
                  </a:txBody>
                  <a:tcPr anchor="ctr">
                    <a:solidFill>
                      <a:schemeClr val="accent2">
                        <a:lumMod val="60000"/>
                        <a:lumOff val="40000"/>
                      </a:schemeClr>
                    </a:solidFill>
                  </a:tcPr>
                </a:tc>
                <a:tc>
                  <a:txBody>
                    <a:bodyPr/>
                    <a:lstStyle/>
                    <a:p>
                      <a:r>
                        <a:rPr lang="en-US" sz="1200">
                          <a:latin typeface="Cambria"/>
                        </a:rPr>
                        <a:t>Considered on the Floor, Proceedings Postponed </a:t>
                      </a:r>
                    </a:p>
                  </a:txBody>
                  <a:tcPr anchor="ctr">
                    <a:solidFill>
                      <a:srgbClr val="D99694"/>
                    </a:solidFill>
                  </a:tcPr>
                </a:tc>
                <a:tc>
                  <a:txBody>
                    <a:bodyPr/>
                    <a:lstStyle/>
                    <a:p>
                      <a:pPr lvl="0">
                        <a:buNone/>
                      </a:pPr>
                      <a:r>
                        <a:rPr lang="en-US" sz="1200">
                          <a:latin typeface="Cambria"/>
                        </a:rPr>
                        <a:t>Passed Senate</a:t>
                      </a:r>
                    </a:p>
                  </a:txBody>
                  <a:tcPr anchor="ctr">
                    <a:solidFill>
                      <a:schemeClr val="tx2">
                        <a:lumMod val="60000"/>
                        <a:lumOff val="40000"/>
                      </a:schemeClr>
                    </a:solidFill>
                  </a:tcPr>
                </a:tc>
                <a:extLst>
                  <a:ext uri="{0D108BD9-81ED-4DB2-BD59-A6C34878D82A}">
                    <a16:rowId xmlns:a16="http://schemas.microsoft.com/office/drawing/2014/main" val="350966150"/>
                  </a:ext>
                </a:extLst>
              </a:tr>
            </a:tbl>
          </a:graphicData>
        </a:graphic>
      </p:graphicFrame>
      <p:sp>
        <p:nvSpPr>
          <p:cNvPr id="7" name="TextBox 6">
            <a:extLst>
              <a:ext uri="{FF2B5EF4-FFF2-40B4-BE49-F238E27FC236}">
                <a16:creationId xmlns:a16="http://schemas.microsoft.com/office/drawing/2014/main" id="{B41136BB-7173-BBAB-85CB-B9F97B743B3E}"/>
              </a:ext>
            </a:extLst>
          </p:cNvPr>
          <p:cNvSpPr txBox="1"/>
          <p:nvPr/>
        </p:nvSpPr>
        <p:spPr>
          <a:xfrm>
            <a:off x="-864870" y="169759"/>
            <a:ext cx="6094476" cy="646331"/>
          </a:xfrm>
          <a:prstGeom prst="rect">
            <a:avLst/>
          </a:prstGeom>
          <a:noFill/>
        </p:spPr>
        <p:txBody>
          <a:bodyPr wrap="square">
            <a:spAutoFit/>
          </a:bodyPr>
          <a:lstStyle/>
          <a:p>
            <a:pPr algn="ctr"/>
            <a:r>
              <a:rPr lang="en-US" sz="3600" b="1">
                <a:solidFill>
                  <a:srgbClr val="EA5E29"/>
                </a:solidFill>
                <a:latin typeface="Calibri Light"/>
                <a:ea typeface="+mj-ea"/>
                <a:cs typeface="Calibri Light"/>
              </a:rPr>
              <a:t>Setting the Stage</a:t>
            </a:r>
          </a:p>
        </p:txBody>
      </p:sp>
    </p:spTree>
    <p:custDataLst>
      <p:tags r:id="rId1"/>
    </p:custDataLst>
    <p:extLst>
      <p:ext uri="{BB962C8B-B14F-4D97-AF65-F5344CB8AC3E}">
        <p14:creationId xmlns:p14="http://schemas.microsoft.com/office/powerpoint/2010/main" val="3552868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78D65-D4C6-A57D-3C27-0EF1029D5306}"/>
              </a:ext>
            </a:extLst>
          </p:cNvPr>
          <p:cNvSpPr>
            <a:spLocks noGrp="1"/>
          </p:cNvSpPr>
          <p:nvPr>
            <p:ph type="title"/>
          </p:nvPr>
        </p:nvSpPr>
        <p:spPr>
          <a:xfrm>
            <a:off x="361674" y="944245"/>
            <a:ext cx="4880886" cy="2327275"/>
          </a:xfrm>
        </p:spPr>
        <p:txBody>
          <a:bodyPr/>
          <a:lstStyle/>
          <a:p>
            <a:r>
              <a:rPr lang="en-US" dirty="0"/>
              <a:t>What Can We Get Done in the 118</a:t>
            </a:r>
            <a:r>
              <a:rPr lang="en-US" baseline="30000" dirty="0"/>
              <a:t>th</a:t>
            </a:r>
            <a:r>
              <a:rPr lang="en-US" dirty="0"/>
              <a:t> Congress?</a:t>
            </a:r>
          </a:p>
        </p:txBody>
      </p:sp>
      <p:pic>
        <p:nvPicPr>
          <p:cNvPr id="4" name="Picture 2" descr="https://pbs.twimg.com/media/CT3-X2TUwAAZ5vJ.jpg:large">
            <a:extLst>
              <a:ext uri="{FF2B5EF4-FFF2-40B4-BE49-F238E27FC236}">
                <a16:creationId xmlns:a16="http://schemas.microsoft.com/office/drawing/2014/main" id="{2FC5E733-585A-8387-BD32-10D1E51500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81040" y="367314"/>
            <a:ext cx="4264003" cy="573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71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19A36-D945-4B69-7749-72A571723C7C}"/>
              </a:ext>
            </a:extLst>
          </p:cNvPr>
          <p:cNvSpPr>
            <a:spLocks noGrp="1"/>
          </p:cNvSpPr>
          <p:nvPr>
            <p:ph type="title"/>
          </p:nvPr>
        </p:nvSpPr>
        <p:spPr>
          <a:xfrm>
            <a:off x="564874" y="-167232"/>
            <a:ext cx="11062252" cy="1325563"/>
          </a:xfrm>
        </p:spPr>
        <p:txBody>
          <a:bodyPr/>
          <a:lstStyle/>
          <a:p>
            <a:pPr algn="ctr"/>
            <a:r>
              <a:rPr kumimoji="0" lang="en-US" sz="4000" i="0" u="sng" strike="noStrike" kern="1200" cap="none" spc="0" normalizeH="0" baseline="0" noProof="0">
                <a:ln>
                  <a:noFill/>
                </a:ln>
                <a:solidFill>
                  <a:srgbClr val="EA5E29"/>
                </a:solidFill>
                <a:effectLst/>
                <a:uLnTx/>
                <a:uFillTx/>
                <a:latin typeface="Calibri Light"/>
                <a:cs typeface="Calibri Light"/>
              </a:rPr>
              <a:t>2024 </a:t>
            </a:r>
            <a:r>
              <a:rPr lang="en-US" sz="4000" u="sng">
                <a:latin typeface="Calibri Light"/>
                <a:cs typeface="Calibri Light"/>
              </a:rPr>
              <a:t>Policy Strategic </a:t>
            </a:r>
            <a:r>
              <a:rPr kumimoji="0" lang="en-US" sz="4000" i="0" u="sng" strike="noStrike" kern="1200" cap="none" spc="0" normalizeH="0" baseline="0" noProof="0">
                <a:ln>
                  <a:noFill/>
                </a:ln>
                <a:solidFill>
                  <a:srgbClr val="EA5E29"/>
                </a:solidFill>
                <a:effectLst/>
                <a:uLnTx/>
                <a:uFillTx/>
                <a:latin typeface="Calibri Light"/>
                <a:cs typeface="Calibri Light"/>
              </a:rPr>
              <a:t>Goals</a:t>
            </a:r>
            <a:endParaRPr lang="en-US" sz="4000">
              <a:latin typeface="Calibri Light"/>
              <a:cs typeface="Calibri Light"/>
            </a:endParaRPr>
          </a:p>
        </p:txBody>
      </p:sp>
      <p:sp>
        <p:nvSpPr>
          <p:cNvPr id="3" name="Content Placeholder 2">
            <a:extLst>
              <a:ext uri="{FF2B5EF4-FFF2-40B4-BE49-F238E27FC236}">
                <a16:creationId xmlns:a16="http://schemas.microsoft.com/office/drawing/2014/main" id="{9E6DB4C9-C570-5605-DB5C-6C78D56C9C3D}"/>
              </a:ext>
            </a:extLst>
          </p:cNvPr>
          <p:cNvSpPr>
            <a:spLocks noGrp="1"/>
          </p:cNvSpPr>
          <p:nvPr>
            <p:ph idx="1"/>
          </p:nvPr>
        </p:nvSpPr>
        <p:spPr>
          <a:xfrm>
            <a:off x="679696" y="990556"/>
            <a:ext cx="11062252" cy="4018584"/>
          </a:xfrm>
        </p:spPr>
        <p:txBody>
          <a:bodyPr vert="horz" lIns="91440" tIns="45720" rIns="91440" bIns="45720" rtlCol="0" anchor="t">
            <a:noAutofit/>
          </a:bodyPr>
          <a:lstStyle/>
          <a:p>
            <a:pPr marL="342900" indent="-342900">
              <a:buFont typeface="Arial" panose="020B0604020202020204" pitchFamily="34" charset="0"/>
              <a:buChar char="•"/>
            </a:pPr>
            <a:r>
              <a:rPr lang="en-US" b="1" u="sng" dirty="0">
                <a:latin typeface="Calibri"/>
                <a:ea typeface="Calibri" panose="020F0502020204030204" pitchFamily="34" charset="0"/>
                <a:cs typeface="Calibri"/>
              </a:rPr>
              <a:t>Workforce:</a:t>
            </a:r>
            <a:r>
              <a:rPr lang="en-US" dirty="0">
                <a:latin typeface="Calibri"/>
                <a:ea typeface="Calibri" panose="020F0502020204030204" pitchFamily="34" charset="0"/>
                <a:cs typeface="Calibri"/>
              </a:rPr>
              <a:t> The National Council seeks to advance legislative and regulatory measures that bolster the mental health and substance use disorder treatment workforce, increase diversity and retention of existing members of the workforce, and ensure consistent accessibility and delivery of quality services and care.</a:t>
            </a:r>
            <a:endParaRPr lang="en-US" u="sng" dirty="0">
              <a:latin typeface="Calibri"/>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b="1" u="sng" dirty="0">
                <a:latin typeface="Calibri"/>
                <a:ea typeface="Calibri" panose="020F0502020204030204" pitchFamily="34" charset="0"/>
                <a:cs typeface="Calibri"/>
              </a:rPr>
              <a:t>Substance Use Disorder:</a:t>
            </a:r>
            <a:r>
              <a:rPr lang="en-US" b="1" dirty="0">
                <a:latin typeface="Calibri"/>
                <a:ea typeface="Calibri" panose="020F0502020204030204" pitchFamily="34" charset="0"/>
                <a:cs typeface="Calibri"/>
              </a:rPr>
              <a:t> </a:t>
            </a:r>
            <a:r>
              <a:rPr lang="en-US" dirty="0">
                <a:solidFill>
                  <a:srgbClr val="242424"/>
                </a:solidFill>
                <a:latin typeface="Calibri"/>
                <a:ea typeface="Calibri" panose="020F0502020204030204" pitchFamily="34" charset="0"/>
                <a:cs typeface="Calibri"/>
              </a:rPr>
              <a:t>The National Council advances policies that reinforce substance use disorder services across the continuum of care, and increase recovery supports and overdose prevention.</a:t>
            </a:r>
            <a:endParaRPr lang="en-US" u="sng" dirty="0">
              <a:latin typeface="Calibri"/>
              <a:ea typeface="Calibri" panose="020F0502020204030204" pitchFamily="34" charset="0"/>
              <a:cs typeface="Calibri"/>
            </a:endParaRPr>
          </a:p>
          <a:p>
            <a:pPr marL="342900" indent="-342900">
              <a:buFont typeface="Arial" panose="020B0604020202020204" pitchFamily="34" charset="0"/>
              <a:buChar char="•"/>
            </a:pPr>
            <a:r>
              <a:rPr lang="en-US" b="1" u="sng" dirty="0">
                <a:latin typeface="Calibri"/>
                <a:ea typeface="Calibri"/>
                <a:cs typeface="Calibri"/>
              </a:rPr>
              <a:t>Access: </a:t>
            </a:r>
            <a:r>
              <a:rPr lang="en-US" dirty="0">
                <a:latin typeface="Calibri"/>
                <a:ea typeface="Calibri"/>
                <a:cs typeface="Calibri"/>
              </a:rPr>
              <a:t>The National Council advances policies that ensure equitable access to comprehensive mental health and substance use treatment services, prevention, and awareness, including a DEI lens on licensure pass rates and building a diverse workforce.</a:t>
            </a:r>
            <a:endParaRPr lang="en-US" u="sng" dirty="0">
              <a:latin typeface="Calibri"/>
              <a:ea typeface="Calibri"/>
              <a:cs typeface="Calibri" panose="020F0502020204030204" pitchFamily="34" charset="0"/>
            </a:endParaRPr>
          </a:p>
          <a:p>
            <a:pPr marL="342900" indent="-342900">
              <a:buFont typeface="Arial" panose="020B0604020202020204" pitchFamily="34" charset="0"/>
              <a:buChar char="•"/>
            </a:pPr>
            <a:r>
              <a:rPr lang="en-US" b="1" u="sng" dirty="0">
                <a:latin typeface="Calibri"/>
                <a:ea typeface="Calibri" panose="020F0502020204030204" pitchFamily="34" charset="0"/>
                <a:cs typeface="Calibri"/>
              </a:rPr>
              <a:t>Certified Community Behavioral Health Clinics (CCBHCs):</a:t>
            </a:r>
            <a:r>
              <a:rPr lang="en-US" dirty="0">
                <a:latin typeface="Calibri"/>
                <a:ea typeface="Calibri" panose="020F0502020204030204" pitchFamily="34" charset="0"/>
                <a:cs typeface="Calibri"/>
              </a:rPr>
              <a:t> </a:t>
            </a:r>
            <a:r>
              <a:rPr lang="en-US" dirty="0">
                <a:solidFill>
                  <a:srgbClr val="242424"/>
                </a:solidFill>
                <a:latin typeface="Calibri"/>
                <a:ea typeface="Calibri" panose="020F0502020204030204" pitchFamily="34" charset="0"/>
                <a:cs typeface="Calibri"/>
              </a:rPr>
              <a:t>The National Council works to increase access to comprehensive mental health and substance use disorder treatment services through the advancement of the CCBHC model through legislative and regulatory measures, and adoption of the model at the state level.</a:t>
            </a:r>
            <a:endParaRPr lang="en-US" sz="2000" u="sng" dirty="0">
              <a:latin typeface="Calibri"/>
              <a:ea typeface="Calibri" panose="020F0502020204030204" pitchFamily="34" charset="0"/>
              <a:cs typeface="Calibri"/>
            </a:endParaRPr>
          </a:p>
        </p:txBody>
      </p:sp>
    </p:spTree>
    <p:custDataLst>
      <p:tags r:id="rId1"/>
    </p:custDataLst>
    <p:extLst>
      <p:ext uri="{BB962C8B-B14F-4D97-AF65-F5344CB8AC3E}">
        <p14:creationId xmlns:p14="http://schemas.microsoft.com/office/powerpoint/2010/main" val="3532622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9" name="Group 1048">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050" name="Rectangle 1049">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Rectangle 1050">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52" name="Rectangle 1051">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ectangle 1052">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4FABDB1-2C18-1CA0-3304-3950FD1FFE88}"/>
              </a:ext>
            </a:extLst>
          </p:cNvPr>
          <p:cNvSpPr>
            <a:spLocks noGrp="1"/>
          </p:cNvSpPr>
          <p:nvPr>
            <p:ph type="title"/>
          </p:nvPr>
        </p:nvSpPr>
        <p:spPr>
          <a:xfrm>
            <a:off x="755484" y="739835"/>
            <a:ext cx="3702580" cy="2270493"/>
          </a:xfrm>
        </p:spPr>
        <p:txBody>
          <a:bodyPr vert="horz" lIns="91440" tIns="45720" rIns="91440" bIns="45720" rtlCol="0" anchor="b">
            <a:normAutofit/>
          </a:bodyPr>
          <a:lstStyle/>
          <a:p>
            <a:r>
              <a:rPr lang="en-US" sz="3200" kern="1200" dirty="0">
                <a:solidFill>
                  <a:srgbClr val="FFFFFF"/>
                </a:solidFill>
                <a:latin typeface="+mj-lt"/>
                <a:ea typeface="+mj-ea"/>
                <a:cs typeface="+mj-cs"/>
              </a:rPr>
              <a:t>What comes next in the 119</a:t>
            </a:r>
            <a:r>
              <a:rPr lang="en-US" sz="3200" kern="1200" baseline="30000" dirty="0">
                <a:solidFill>
                  <a:srgbClr val="FFFFFF"/>
                </a:solidFill>
                <a:latin typeface="+mj-lt"/>
                <a:ea typeface="+mj-ea"/>
                <a:cs typeface="+mj-cs"/>
              </a:rPr>
              <a:t>th</a:t>
            </a:r>
            <a:r>
              <a:rPr lang="en-US" sz="3200" kern="1200" dirty="0">
                <a:solidFill>
                  <a:srgbClr val="FFFFFF"/>
                </a:solidFill>
                <a:latin typeface="+mj-lt"/>
                <a:ea typeface="+mj-ea"/>
                <a:cs typeface="+mj-cs"/>
              </a:rPr>
              <a:t>?</a:t>
            </a:r>
          </a:p>
        </p:txBody>
      </p:sp>
      <p:pic>
        <p:nvPicPr>
          <p:cNvPr id="1026" name="Picture 2" descr="undefined">
            <a:extLst>
              <a:ext uri="{FF2B5EF4-FFF2-40B4-BE49-F238E27FC236}">
                <a16:creationId xmlns:a16="http://schemas.microsoft.com/office/drawing/2014/main" id="{AC4235C3-1473-618D-86CC-891ADDA1C83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02"/>
          <a:stretch/>
        </p:blipFill>
        <p:spPr bwMode="auto">
          <a:xfrm>
            <a:off x="6058917" y="787114"/>
            <a:ext cx="5299776" cy="5283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18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80CF8-EF10-AEFB-C710-925991CE80F7}"/>
              </a:ext>
            </a:extLst>
          </p:cNvPr>
          <p:cNvSpPr>
            <a:spLocks noGrp="1"/>
          </p:cNvSpPr>
          <p:nvPr>
            <p:ph type="title"/>
          </p:nvPr>
        </p:nvSpPr>
        <p:spPr>
          <a:xfrm>
            <a:off x="564874" y="-137160"/>
            <a:ext cx="11062252" cy="1325563"/>
          </a:xfrm>
        </p:spPr>
        <p:txBody>
          <a:bodyPr/>
          <a:lstStyle/>
          <a:p>
            <a:pPr algn="ctr"/>
            <a:r>
              <a:rPr lang="en-US" sz="3200" dirty="0"/>
              <a:t>Federal Policymaking in 2024 and Beyond – Appropriations</a:t>
            </a:r>
          </a:p>
        </p:txBody>
      </p:sp>
      <p:sp>
        <p:nvSpPr>
          <p:cNvPr id="3" name="Content Placeholder 2">
            <a:extLst>
              <a:ext uri="{FF2B5EF4-FFF2-40B4-BE49-F238E27FC236}">
                <a16:creationId xmlns:a16="http://schemas.microsoft.com/office/drawing/2014/main" id="{9636CCC0-2254-1848-1F54-CF1086FE0F0D}"/>
              </a:ext>
            </a:extLst>
          </p:cNvPr>
          <p:cNvSpPr>
            <a:spLocks noGrp="1"/>
          </p:cNvSpPr>
          <p:nvPr>
            <p:ph idx="1"/>
          </p:nvPr>
        </p:nvSpPr>
        <p:spPr>
          <a:xfrm>
            <a:off x="682368" y="795444"/>
            <a:ext cx="11062252" cy="3962023"/>
          </a:xfrm>
        </p:spPr>
        <p:txBody>
          <a:bodyPr vert="horz" lIns="91440" tIns="45720" rIns="91440" bIns="45720" rtlCol="0" anchor="t">
            <a:noAutofit/>
          </a:bodyPr>
          <a:lstStyle/>
          <a:p>
            <a:r>
              <a:rPr lang="en-US" sz="1800" dirty="0">
                <a:solidFill>
                  <a:srgbClr val="000000"/>
                </a:solidFill>
                <a:effectLst/>
                <a:latin typeface="Calibri" panose="020F0502020204030204" pitchFamily="34" charset="0"/>
                <a:ea typeface="Calibri" panose="020F0502020204030204" pitchFamily="34" charset="0"/>
              </a:rPr>
              <a:t>Congress faces two critical </a:t>
            </a:r>
            <a:r>
              <a:rPr lang="en-US" sz="1800" dirty="0">
                <a:effectLst/>
                <a:latin typeface="Calibri" panose="020F0502020204030204" pitchFamily="34" charset="0"/>
                <a:ea typeface="Calibri" panose="020F0502020204030204" pitchFamily="34" charset="0"/>
              </a:rPr>
              <a:t>deadlines </a:t>
            </a:r>
            <a:r>
              <a:rPr lang="en-US" sz="1800" dirty="0">
                <a:solidFill>
                  <a:srgbClr val="000000"/>
                </a:solidFill>
                <a:effectLst/>
                <a:latin typeface="Calibri" panose="020F0502020204030204" pitchFamily="34" charset="0"/>
                <a:ea typeface="Calibri" panose="020F0502020204030204" pitchFamily="34" charset="0"/>
              </a:rPr>
              <a:t>in March to prevent a government shutdown, and House Republicans are working on negotiating multiple funding packages to pass all 12 FY24 spending bills within a month. </a:t>
            </a:r>
            <a:endParaRPr lang="en-US" sz="1800" dirty="0">
              <a:ea typeface="+mn-lt"/>
              <a:cs typeface="+mn-lt"/>
            </a:endParaRPr>
          </a:p>
          <a:p>
            <a:r>
              <a:rPr lang="en-US" sz="1800" dirty="0">
                <a:ea typeface="+mn-lt"/>
                <a:cs typeface="+mn-lt"/>
              </a:rPr>
              <a:t>Congressional leaders recently announced a deal over top line numbers, meaning the total federal spending allowed in fiscal year 2024.</a:t>
            </a:r>
            <a:endParaRPr lang="en-US" sz="1800" dirty="0">
              <a:ea typeface="Calibri"/>
            </a:endParaRPr>
          </a:p>
          <a:p>
            <a:r>
              <a:rPr lang="en-US" sz="1800" dirty="0">
                <a:ea typeface="+mn-lt"/>
                <a:cs typeface="+mn-lt"/>
              </a:rPr>
              <a:t>House and Senate Appropriations leaders also recently struck an agreement on funding allocations, otherwise known as 302(b)s, for all 12 bills. </a:t>
            </a:r>
          </a:p>
          <a:p>
            <a:r>
              <a:rPr lang="en-US" sz="1800" dirty="0">
                <a:ea typeface="Calibri"/>
                <a:cs typeface="Calibri"/>
              </a:rPr>
              <a:t>Overall, this is a deal that mostly should hold federal funding level for FY2024, however it leaves open the need to agree to funding levels for each bill as well as continued negotiations over policy riders that Republicans would like to add that are considered poison pills by Democrats and many Senate Republicans.</a:t>
            </a:r>
          </a:p>
          <a:p>
            <a:r>
              <a:rPr lang="en-US" sz="1800" dirty="0">
                <a:ea typeface="+mn-lt"/>
                <a:cs typeface="+mn-lt"/>
              </a:rPr>
              <a:t>It is likely that a health care package will be attached to the appropriations bills. Staff are currently negotiating the deal with final decisions excepted soon. This may include:</a:t>
            </a:r>
          </a:p>
          <a:p>
            <a:pPr lvl="1">
              <a:buFont typeface="Courier New" panose="020B0604020202020204" pitchFamily="34" charset="0"/>
              <a:buChar char="o"/>
            </a:pPr>
            <a:r>
              <a:rPr lang="en-US" sz="1800" dirty="0">
                <a:ea typeface="+mn-lt"/>
                <a:cs typeface="+mn-lt"/>
              </a:rPr>
              <a:t>A SUPPORT Act extension plus additional Medicaid policies. Though a final agreement has not been reached on which policies will be included,</a:t>
            </a:r>
          </a:p>
          <a:p>
            <a:pPr lvl="1">
              <a:buFont typeface="Courier New" panose="020B0604020202020204" pitchFamily="34" charset="0"/>
              <a:buChar char="o"/>
            </a:pPr>
            <a:r>
              <a:rPr lang="en-US" sz="1800" dirty="0">
                <a:ea typeface="+mn-lt"/>
                <a:cs typeface="+mn-lt"/>
              </a:rPr>
              <a:t>A DSH cut delay</a:t>
            </a:r>
          </a:p>
          <a:p>
            <a:pPr lvl="1">
              <a:buFont typeface="Courier New" panose="020B0604020202020204" pitchFamily="34" charset="0"/>
              <a:buChar char="o"/>
            </a:pPr>
            <a:r>
              <a:rPr lang="en-US" sz="1800" dirty="0">
                <a:ea typeface="+mn-lt"/>
                <a:cs typeface="+mn-lt"/>
              </a:rPr>
              <a:t>An Extension of the Community Health Centers</a:t>
            </a:r>
          </a:p>
          <a:p>
            <a:r>
              <a:rPr lang="en-US" sz="1800" dirty="0">
                <a:ea typeface="Calibri"/>
                <a:cs typeface="Calibri Light"/>
              </a:rPr>
              <a:t>More details should emerge in the coming weeks.</a:t>
            </a:r>
            <a:endParaRPr lang="en-US" sz="1800" dirty="0">
              <a:ea typeface="Calibri"/>
            </a:endParaRPr>
          </a:p>
        </p:txBody>
      </p:sp>
    </p:spTree>
    <p:custDataLst>
      <p:tags r:id="rId1"/>
    </p:custDataLst>
    <p:extLst>
      <p:ext uri="{BB962C8B-B14F-4D97-AF65-F5344CB8AC3E}">
        <p14:creationId xmlns:p14="http://schemas.microsoft.com/office/powerpoint/2010/main" val="4223222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8203EB5-E66B-4E3A-A819-8E3B4A66E4AB}"/>
              </a:ext>
            </a:extLst>
          </p:cNvPr>
          <p:cNvSpPr txBox="1">
            <a:spLocks/>
          </p:cNvSpPr>
          <p:nvPr/>
        </p:nvSpPr>
        <p:spPr bwMode="auto">
          <a:xfrm>
            <a:off x="326065" y="171247"/>
            <a:ext cx="10972800" cy="503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342900" rtl="0" eaLnBrk="1" fontAlgn="base" hangingPunct="1">
              <a:spcBef>
                <a:spcPct val="0"/>
              </a:spcBef>
              <a:spcAft>
                <a:spcPct val="0"/>
              </a:spcAft>
              <a:defRPr sz="2250" b="1" kern="1200">
                <a:solidFill>
                  <a:srgbClr val="0050A0"/>
                </a:solidFill>
                <a:latin typeface="Open Sans" panose="020B0606030504020204" pitchFamily="34" charset="0"/>
                <a:ea typeface="Open Sans" panose="020B0606030504020204" pitchFamily="34" charset="0"/>
                <a:cs typeface="Open Sans" panose="020B0606030504020204" pitchFamily="34" charset="0"/>
              </a:defRPr>
            </a:lvl1pPr>
            <a:lvl2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2pPr>
            <a:lvl3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3pPr>
            <a:lvl4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4pPr>
            <a:lvl5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5pPr>
            <a:lvl6pPr marL="3429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6pPr>
            <a:lvl7pPr marL="6858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7pPr>
            <a:lvl8pPr marL="10287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8pPr>
            <a:lvl9pPr marL="13716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9pPr>
          </a:lstStyle>
          <a:p>
            <a:pPr algn="ctr"/>
            <a:r>
              <a:rPr lang="en-US" sz="3600">
                <a:solidFill>
                  <a:srgbClr val="EA5E29"/>
                </a:solidFill>
                <a:latin typeface="Calibri Light"/>
                <a:ea typeface="+mj-ea"/>
                <a:cs typeface="Calibri Light"/>
              </a:rPr>
              <a:t>What could Federal Policymaking Look Like After 2024? </a:t>
            </a:r>
          </a:p>
        </p:txBody>
      </p:sp>
      <p:pic>
        <p:nvPicPr>
          <p:cNvPr id="7" name="Picture 6">
            <a:extLst>
              <a:ext uri="{FF2B5EF4-FFF2-40B4-BE49-F238E27FC236}">
                <a16:creationId xmlns:a16="http://schemas.microsoft.com/office/drawing/2014/main" id="{D705162C-2D9F-FDF0-F456-9BD32E0A49D1}"/>
              </a:ext>
            </a:extLst>
          </p:cNvPr>
          <p:cNvPicPr>
            <a:picLocks noChangeAspect="1"/>
          </p:cNvPicPr>
          <p:nvPr/>
        </p:nvPicPr>
        <p:blipFill>
          <a:blip r:embed="rId4"/>
          <a:stretch>
            <a:fillRect/>
          </a:stretch>
        </p:blipFill>
        <p:spPr>
          <a:xfrm>
            <a:off x="152805" y="951644"/>
            <a:ext cx="10061044" cy="4534756"/>
          </a:xfrm>
          <a:prstGeom prst="rect">
            <a:avLst/>
          </a:prstGeom>
        </p:spPr>
      </p:pic>
    </p:spTree>
    <p:custDataLst>
      <p:tags r:id="rId1"/>
    </p:custDataLst>
    <p:extLst>
      <p:ext uri="{BB962C8B-B14F-4D97-AF65-F5344CB8AC3E}">
        <p14:creationId xmlns:p14="http://schemas.microsoft.com/office/powerpoint/2010/main" val="1128337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1D356-B39D-B65D-5088-8B3142D5C13D}"/>
              </a:ext>
            </a:extLst>
          </p:cNvPr>
          <p:cNvSpPr>
            <a:spLocks noGrp="1"/>
          </p:cNvSpPr>
          <p:nvPr>
            <p:ph type="title"/>
          </p:nvPr>
        </p:nvSpPr>
        <p:spPr/>
        <p:txBody>
          <a:bodyPr/>
          <a:lstStyle/>
          <a:p>
            <a:pPr algn="ctr"/>
            <a:r>
              <a:rPr lang="en-US" sz="3200" u="sng" dirty="0"/>
              <a:t>Federal Policymaking in 2024 and Beyond – Behavioral Health</a:t>
            </a:r>
          </a:p>
        </p:txBody>
      </p:sp>
      <p:sp>
        <p:nvSpPr>
          <p:cNvPr id="3" name="Content Placeholder 2">
            <a:extLst>
              <a:ext uri="{FF2B5EF4-FFF2-40B4-BE49-F238E27FC236}">
                <a16:creationId xmlns:a16="http://schemas.microsoft.com/office/drawing/2014/main" id="{B50E3740-00C0-2B15-210C-2C1687E8135C}"/>
              </a:ext>
            </a:extLst>
          </p:cNvPr>
          <p:cNvSpPr>
            <a:spLocks noGrp="1"/>
          </p:cNvSpPr>
          <p:nvPr>
            <p:ph idx="1"/>
          </p:nvPr>
        </p:nvSpPr>
        <p:spPr>
          <a:xfrm>
            <a:off x="327130" y="1624458"/>
            <a:ext cx="11062252" cy="4014215"/>
          </a:xfrm>
        </p:spPr>
        <p:txBody>
          <a:bodyPr vert="horz" lIns="91440" tIns="45720" rIns="91440" bIns="45720" rtlCol="0" anchor="t">
            <a:noAutofit/>
          </a:bodyPr>
          <a:lstStyle/>
          <a:p>
            <a:pPr>
              <a:lnSpc>
                <a:spcPct val="107000"/>
              </a:lnSpc>
              <a:spcBef>
                <a:spcPts val="0"/>
              </a:spcBef>
            </a:pPr>
            <a:r>
              <a:rPr lang="en-US" kern="100" dirty="0">
                <a:latin typeface="Calibri"/>
                <a:ea typeface="Calibri"/>
                <a:cs typeface="Times New Roman"/>
              </a:rPr>
              <a:t>As</a:t>
            </a:r>
            <a:r>
              <a:rPr lang="en-US" sz="2000" kern="100" dirty="0">
                <a:effectLst/>
                <a:latin typeface="Calibri"/>
                <a:ea typeface="Calibri"/>
                <a:cs typeface="Times New Roman"/>
              </a:rPr>
              <a:t> we look ahead to 2024 and what will happen around mental health and substance use policies, the outstanding policy package most likely to move will be reauthorization of the SUPPORT Act along with any associated new policy riders.</a:t>
            </a:r>
            <a:r>
              <a:rPr lang="en-US" kern="100" dirty="0">
                <a:latin typeface="Calibri"/>
                <a:ea typeface="Calibri"/>
                <a:cs typeface="Times New Roman"/>
              </a:rPr>
              <a:t> </a:t>
            </a:r>
            <a:r>
              <a:rPr lang="en-US" sz="2000" kern="100" dirty="0">
                <a:effectLst/>
                <a:latin typeface="Calibri"/>
                <a:ea typeface="Calibri"/>
                <a:cs typeface="Times New Roman"/>
              </a:rPr>
              <a:t> Members and staff remain optimistic that the SUPPORT Act will be reauthorized and will include a definition of CCBHCs within Medicaid</a:t>
            </a:r>
            <a:r>
              <a:rPr lang="en-US" kern="100" dirty="0">
                <a:latin typeface="Calibri"/>
                <a:ea typeface="Calibri"/>
                <a:cs typeface="Times New Roman"/>
              </a:rPr>
              <a:t>.</a:t>
            </a:r>
            <a:r>
              <a:rPr lang="en-US" sz="2000" kern="100" dirty="0">
                <a:effectLst/>
                <a:latin typeface="Calibri"/>
                <a:ea typeface="Calibri"/>
                <a:cs typeface="Times New Roman"/>
              </a:rPr>
              <a:t> </a:t>
            </a:r>
            <a:r>
              <a:rPr lang="en-US" kern="100" dirty="0">
                <a:latin typeface="Calibri"/>
                <a:ea typeface="Calibri"/>
                <a:cs typeface="Times New Roman"/>
              </a:rPr>
              <a:t>Other bipartisan policies, such as the Due Process Continuity of Care Act, may also be included in a larger legislative package.</a:t>
            </a:r>
            <a:endParaRPr lang="en-US" sz="2000" kern="100" dirty="0" err="1">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000" kern="100" dirty="0">
                <a:latin typeface="Calibri" panose="020F0502020204030204" pitchFamily="34" charset="0"/>
                <a:ea typeface="Calibri" panose="020F0502020204030204" pitchFamily="34" charset="0"/>
                <a:cs typeface="Times New Roman" panose="02020603050405020304" pitchFamily="18" charset="0"/>
              </a:rPr>
              <a:t>T</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he timing of this action is tied to other “must pass” bills that are less certain.  It is unlikely that the SUPPORT Act will advance outside of a larger legislative package. If a deal comes together to enact a four-agency minibus or extend current funding levels through the end of fiscal year 2024, the SUPPORT Act will likely be included. Should that not happen, reauthorization likely would lag until a broader deal is reached.</a:t>
            </a:r>
          </a:p>
          <a:p>
            <a:endParaRPr lang="en-US" dirty="0"/>
          </a:p>
        </p:txBody>
      </p:sp>
    </p:spTree>
    <p:custDataLst>
      <p:tags r:id="rId1"/>
    </p:custDataLst>
    <p:extLst>
      <p:ext uri="{BB962C8B-B14F-4D97-AF65-F5344CB8AC3E}">
        <p14:creationId xmlns:p14="http://schemas.microsoft.com/office/powerpoint/2010/main" val="16453289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8fdab44-d785-40f7-b481-360ec8a3ba9c">
      <Terms xmlns="http://schemas.microsoft.com/office/infopath/2007/PartnerControls"/>
    </lcf76f155ced4ddcb4097134ff3c332f>
    <TaxCatchAll xmlns="353f8bf1-3be0-4f29-b9e3-5ad9eb4dee5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EC56C0E7E0F704981E365B7DECFC31D" ma:contentTypeVersion="17" ma:contentTypeDescription="Create a new document." ma:contentTypeScope="" ma:versionID="9965557597c210f7fca5beda51ec33a2">
  <xsd:schema xmlns:xsd="http://www.w3.org/2001/XMLSchema" xmlns:xs="http://www.w3.org/2001/XMLSchema" xmlns:p="http://schemas.microsoft.com/office/2006/metadata/properties" xmlns:ns2="28fdab44-d785-40f7-b481-360ec8a3ba9c" xmlns:ns3="353f8bf1-3be0-4f29-b9e3-5ad9eb4dee55" targetNamespace="http://schemas.microsoft.com/office/2006/metadata/properties" ma:root="true" ma:fieldsID="8e85635c04f7e86f6146566e2b7344b4" ns2:_="" ns3:_="">
    <xsd:import namespace="28fdab44-d785-40f7-b481-360ec8a3ba9c"/>
    <xsd:import namespace="353f8bf1-3be0-4f29-b9e3-5ad9eb4dee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dab44-d785-40f7-b481-360ec8a3ba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98304ef-af6d-4835-9de1-cb437459200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3f8bf1-3be0-4f29-b9e3-5ad9eb4dee5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136e4d5-8d9b-48ae-a6d2-9c881bd3c322}" ma:internalName="TaxCatchAll" ma:showField="CatchAllData" ma:web="353f8bf1-3be0-4f29-b9e3-5ad9eb4dee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F28C54-1018-407C-8C64-33FC8D89BD4E}">
  <ds:schemaRefs>
    <ds:schemaRef ds:uri="28fdab44-d785-40f7-b481-360ec8a3ba9c"/>
    <ds:schemaRef ds:uri="353f8bf1-3be0-4f29-b9e3-5ad9eb4dee5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4BC6105-B6CD-4804-A43C-CE9709E1DA57}">
  <ds:schemaRefs>
    <ds:schemaRef ds:uri="28fdab44-d785-40f7-b481-360ec8a3ba9c"/>
    <ds:schemaRef ds:uri="353f8bf1-3be0-4f29-b9e3-5ad9eb4dee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D2D60F8-7315-4814-AD55-EC5047F42A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1830</TotalTime>
  <Words>1601</Words>
  <Application>Microsoft Office PowerPoint</Application>
  <PresentationFormat>Widescreen</PresentationFormat>
  <Paragraphs>117</Paragraphs>
  <Slides>16</Slides>
  <Notes>8</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Cambria</vt:lpstr>
      <vt:lpstr>Courier New</vt:lpstr>
      <vt:lpstr>1_Office Theme</vt:lpstr>
      <vt:lpstr>Political Outlook &amp; National Council Goals 2024  National Council for Mental Wellbeing Reyna Taylor, SVP, Policy and Advocacy</vt:lpstr>
      <vt:lpstr>Setting the Stage</vt:lpstr>
      <vt:lpstr>PowerPoint Presentation</vt:lpstr>
      <vt:lpstr>What Can We Get Done in the 118th Congress?</vt:lpstr>
      <vt:lpstr>2024 Policy Strategic Goals</vt:lpstr>
      <vt:lpstr>What comes next in the 119th?</vt:lpstr>
      <vt:lpstr>Federal Policymaking in 2024 and Beyond – Appropriations</vt:lpstr>
      <vt:lpstr>PowerPoint Presentation</vt:lpstr>
      <vt:lpstr>Federal Policymaking in 2024 and Beyond – Behavioral Health</vt:lpstr>
      <vt:lpstr>   2024 House Races to Watch The outcome of races in these 24 districts could ultimately decide which party controls the House in the 119th Congress.    </vt:lpstr>
      <vt:lpstr>Cook Political Report House Ratings </vt:lpstr>
      <vt:lpstr>2024 Senate Map</vt:lpstr>
      <vt:lpstr>Cook Political Report House Ratings </vt:lpstr>
      <vt:lpstr>2024 Primary/General Elections and Congressional Outlook</vt:lpstr>
      <vt:lpstr>Federal Policymaking in 2024 and Beyond – Caucuses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Policy Update  National Council for Mental Wellbeing</dc:title>
  <dc:creator>Malka Berro</dc:creator>
  <cp:lastModifiedBy>Neal Comstock</cp:lastModifiedBy>
  <cp:revision>70</cp:revision>
  <dcterms:created xsi:type="dcterms:W3CDTF">2023-04-13T16:18:51Z</dcterms:created>
  <dcterms:modified xsi:type="dcterms:W3CDTF">2024-02-05T16:51:12Z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0x010100CEC56C0E7E0F704981E365B7DECFC31D</vt:lpwstr>
  </property>
  <property fmtid="{D5CDD505-2E9C-101B-9397-08002B2CF9AE}" pid="3" name="MediaServiceImageTags">
    <vt:lpwstr/>
  </property>
  <property fmtid="{D5CDD505-2E9C-101B-9397-08002B2CF9AE}" pid="4" name="ArticulateGUID">
    <vt:lpwstr>4BAF736F-2F92-4C32-ABB6-C07168C27CB8</vt:lpwstr>
  </property>
  <property fmtid="{D5CDD505-2E9C-101B-9397-08002B2CF9AE}" pid="5" name="ArticulatePath">
    <vt:lpwstr>AE Meeting January 2024 Political Outlook (002)</vt:lpwstr>
  </property>
</Properties>
</file>