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58" r:id="rId7"/>
    <p:sldId id="259" r:id="rId8"/>
    <p:sldId id="260" r:id="rId9"/>
    <p:sldId id="268" r:id="rId10"/>
    <p:sldId id="261" r:id="rId11"/>
    <p:sldId id="262" r:id="rId12"/>
    <p:sldId id="269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15901C-FF49-0F24-4913-76BB89C3C1E8}" name="J'Neal Woods" initials="JW" userId="S::JnealW@thenationalcouncil.org::2192a036-b892-4a6e-91f4-508f01f3403c" providerId="AD"/>
  <p188:author id="{33A3C056-DF6D-385B-04D9-3EA1F8558BD5}" name="Cortney Lovell" initials="CL" userId="S::CortneyL@thenationalcouncil.org::5eed0193-7bed-47cb-a7c1-721b559d74e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605F"/>
    <a:srgbClr val="EA5E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507C8-68DF-416F-BE93-27C2DB32EEBE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A7700-9A84-409C-A86D-3BBD14545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3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0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1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9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29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J’Neal</a:t>
            </a:r>
            <a:r>
              <a:rPr lang="en-US"/>
              <a:t> + Cortney + Liz +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2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48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</a:t>
            </a:r>
          </a:p>
          <a:p>
            <a:r>
              <a:rPr lang="en-US"/>
              <a:t>- Spend more time on goals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68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J’Neal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33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5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4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4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6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Cortney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CA7700-9A84-409C-A86D-3BBD14545A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71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5B91268-AB86-9148-9731-ABF6512155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133838-55F5-1E4A-B5FD-9A4BE6FC20E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752" y="3692938"/>
            <a:ext cx="11022496" cy="1655763"/>
          </a:xfrm>
        </p:spPr>
        <p:txBody>
          <a:bodyPr anchor="t" anchorCtr="0">
            <a:noAutofit/>
          </a:bodyPr>
          <a:lstStyle>
            <a:lvl1pPr algn="ctr">
              <a:defRPr sz="60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Set Title Slide Font Between </a:t>
            </a:r>
            <a:br>
              <a:rPr lang="en-US"/>
            </a:br>
            <a:r>
              <a:rPr lang="en-US"/>
              <a:t>40-65pt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2EF6-2C34-0345-AA20-6335C996C99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4752" y="5440778"/>
            <a:ext cx="11022496" cy="1052098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Set subtitle font between 24-35pt. If titles cannot fit within these ranges, </a:t>
            </a:r>
            <a:br>
              <a:rPr lang="en-US"/>
            </a:br>
            <a:r>
              <a:rPr lang="en-US"/>
              <a:t>copy edits may be necessary.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28CAE-3A65-6A4A-842D-CE02EAE9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4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A435658-2B81-3940-BC8A-142D004868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90F14D-D7C6-4744-9649-46967A36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874" y="365125"/>
            <a:ext cx="11062252" cy="1325563"/>
          </a:xfrm>
        </p:spPr>
        <p:txBody>
          <a:bodyPr>
            <a:noAutofit/>
          </a:bodyPr>
          <a:lstStyle>
            <a:lvl1pPr>
              <a:defRPr sz="4500" b="0" i="0">
                <a:solidFill>
                  <a:srgbClr val="EA5E2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Set Title Font Between 35-55pt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D1DA2-A021-7142-B956-10996DCC09D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4874" y="1825626"/>
            <a:ext cx="11062252" cy="4014215"/>
          </a:xfrm>
        </p:spPr>
        <p:txBody>
          <a:bodyPr>
            <a:no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i="0">
                <a:latin typeface="+mn-lt"/>
                <a:cs typeface="Calibri Light" panose="020F0302020204030204" pitchFamily="34" charset="0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E8183-5489-2A49-9A6F-02B2ED2B4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738252-D25F-464B-8188-40A5EDA9A2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5D5A0F-7A41-234D-9DDA-A6A755F20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EEAC10-D300-BD46-9679-F8E2272D65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/>
              <a:t>Set Title Font Between 35-55pt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906DB-83BD-6C47-B6A4-A94ACD60BCF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059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9A26C-206B-6344-8299-4A5F98C258A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05936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78751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F441F09-DB47-B048-A636-B1ABE6365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B6DBFBC-95BD-BE41-B158-FB873284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92B32-7DD0-6840-9D76-89EA118035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/>
              <a:t>Set Title Font Between 35-55pt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30410-7F4A-1944-82BA-5B23A02F598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Subtitle text between 24-30pt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032C3-928A-2E48-8545-6F8C5D5B08D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37991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9BD89F-CFE6-0140-B528-E416CD2A23B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EA5E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Subtitle text between 24-30pt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40DDA-050A-E441-9554-2DBE7591064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37991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</p:txBody>
      </p:sp>
    </p:spTree>
    <p:extLst>
      <p:ext uri="{BB962C8B-B14F-4D97-AF65-F5344CB8AC3E}">
        <p14:creationId xmlns:p14="http://schemas.microsoft.com/office/powerpoint/2010/main" val="289777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41592C-9981-4841-904D-07EDED18F7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A09872-845A-144A-B6E6-5BE32F03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E336E-6AA0-154E-B50C-A797F98430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>
                <a:solidFill>
                  <a:srgbClr val="EA5E29"/>
                </a:solidFill>
              </a:defRPr>
            </a:lvl1pPr>
          </a:lstStyle>
          <a:p>
            <a:r>
              <a:rPr lang="en-US"/>
              <a:t>Set Title Font Between 35-55pt</a:t>
            </a:r>
          </a:p>
        </p:txBody>
      </p:sp>
    </p:spTree>
    <p:extLst>
      <p:ext uri="{BB962C8B-B14F-4D97-AF65-F5344CB8AC3E}">
        <p14:creationId xmlns:p14="http://schemas.microsoft.com/office/powerpoint/2010/main" val="91683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0BC382-B8B7-F548-B731-C20C8254CE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CA1E7-3D9B-884F-98FA-9775E26D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5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74EBE40-104E-C344-9510-48039709E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3B9628-2A63-2043-9A11-CAEC1F37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41AE26-5A3C-5D4F-A744-CDFB9BEF37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/>
              <a:t>Set Title Font Between 30-40pt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1C979-822C-924E-B3FB-A0287605888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457201"/>
            <a:ext cx="6172200" cy="457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  <a:p>
            <a:pPr lvl="1"/>
            <a:r>
              <a:rPr lang="en-US"/>
              <a:t>Second</a:t>
            </a:r>
          </a:p>
          <a:p>
            <a:pPr lvl="2"/>
            <a:r>
              <a:rPr lang="en-US"/>
              <a:t>Third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70275-0A6C-F145-BF29-DD225BCBFD4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2656880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0927D83-B179-554F-947A-B64035D82E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322D32-9A4A-9947-8748-DC302AA9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BC4F90-B777-6A42-A136-62B95B051F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3200">
                <a:solidFill>
                  <a:srgbClr val="EA5E29"/>
                </a:solidFill>
              </a:defRPr>
            </a:lvl1pPr>
          </a:lstStyle>
          <a:p>
            <a:r>
              <a:rPr lang="en-US"/>
              <a:t>Set Title Font Between 30-40pt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60E9F2-635E-A446-9FC9-C6FA6729F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1CFAF-595B-3348-AED7-FA0A3571100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Set body text font between 18-22pt. If body text cannot fit within these ranges, push text to second slide or copy edits may be necessary.</a:t>
            </a:r>
          </a:p>
        </p:txBody>
      </p:sp>
    </p:spTree>
    <p:extLst>
      <p:ext uri="{BB962C8B-B14F-4D97-AF65-F5344CB8AC3E}">
        <p14:creationId xmlns:p14="http://schemas.microsoft.com/office/powerpoint/2010/main" val="105006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FAB1E-1DCF-084E-AF8A-EB63ED4C0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DE003-1416-0943-B751-76EB793B8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EC401-84AA-DA45-98ED-029205FBAA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6214-5550-7C43-AB36-F5FA31A12F1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561BC-D6DD-5E48-85C7-D8DCA93C1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3EE7F-2D09-EC4F-8996-BE5EE8B27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3F615-0371-7B44-8B36-5A304F524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6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cmw.awardsplatform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cmw.awardsplatform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nealW@thenationalcouncil.or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data/tables/time-series/demo/popest/2020s-total-cities-and-town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m.gov/" TargetMode="External"/><Relationship Id="rId4" Type="http://schemas.openxmlformats.org/officeDocument/2006/relationships/hyperlink" Target="https://www.census.gov/data/tables/time-series/demo/popest/2020s-counties-total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6E0A1-9D43-EA4B-9DB3-6FFE70159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949" y="3563418"/>
            <a:ext cx="11018520" cy="1655763"/>
          </a:xfrm>
        </p:spPr>
        <p:txBody>
          <a:bodyPr/>
          <a:lstStyle/>
          <a:p>
            <a:r>
              <a:rPr lang="en-US" sz="4800" dirty="0"/>
              <a:t>Building Community Capacity Through Community Behavioral Health Organizations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5C444DBF-F3D3-1B01-ED9B-444DE6743FF4}"/>
              </a:ext>
            </a:extLst>
          </p:cNvPr>
          <p:cNvSpPr txBox="1"/>
          <p:nvPr/>
        </p:nvSpPr>
        <p:spPr>
          <a:xfrm>
            <a:off x="1963699" y="6235879"/>
            <a:ext cx="8873259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i="1" spc="-5">
                <a:latin typeface="Calibri"/>
                <a:cs typeface="Calibri"/>
              </a:rPr>
              <a:t>This project </a:t>
            </a:r>
            <a:r>
              <a:rPr sz="1100" i="1">
                <a:latin typeface="Calibri"/>
                <a:cs typeface="Calibri"/>
              </a:rPr>
              <a:t>is </a:t>
            </a:r>
            <a:r>
              <a:rPr sz="1100" i="1" spc="-5">
                <a:latin typeface="Calibri"/>
                <a:cs typeface="Calibri"/>
              </a:rPr>
              <a:t>supported by </a:t>
            </a:r>
            <a:r>
              <a:rPr sz="1100" i="1">
                <a:latin typeface="Calibri"/>
                <a:cs typeface="Calibri"/>
              </a:rPr>
              <a:t>the </a:t>
            </a:r>
            <a:r>
              <a:rPr sz="1100" i="1" spc="-5">
                <a:latin typeface="Calibri"/>
                <a:cs typeface="Calibri"/>
              </a:rPr>
              <a:t>Centers for Disease Control and </a:t>
            </a:r>
            <a:r>
              <a:rPr sz="1100" i="1">
                <a:latin typeface="Calibri"/>
                <a:cs typeface="Calibri"/>
              </a:rPr>
              <a:t>Prevention </a:t>
            </a:r>
            <a:r>
              <a:rPr sz="1100" i="1" spc="-5">
                <a:latin typeface="Calibri"/>
                <a:cs typeface="Calibri"/>
              </a:rPr>
              <a:t>(CDC) of </a:t>
            </a:r>
            <a:r>
              <a:rPr sz="1100" i="1">
                <a:latin typeface="Calibri"/>
                <a:cs typeface="Calibri"/>
              </a:rPr>
              <a:t>the </a:t>
            </a:r>
            <a:r>
              <a:rPr sz="1100" i="1" spc="-5">
                <a:latin typeface="Calibri"/>
                <a:cs typeface="Calibri"/>
              </a:rPr>
              <a:t>U.S. Department of </a:t>
            </a:r>
            <a:r>
              <a:rPr sz="1100" i="1">
                <a:latin typeface="Calibri"/>
                <a:cs typeface="Calibri"/>
              </a:rPr>
              <a:t>Health  </a:t>
            </a:r>
            <a:r>
              <a:rPr sz="1100" i="1" spc="-5">
                <a:latin typeface="Calibri"/>
                <a:cs typeface="Calibri"/>
              </a:rPr>
              <a:t>and </a:t>
            </a:r>
            <a:r>
              <a:rPr sz="1100" i="1">
                <a:latin typeface="Calibri"/>
                <a:cs typeface="Calibri"/>
              </a:rPr>
              <a:t>Human </a:t>
            </a:r>
            <a:r>
              <a:rPr sz="1100" i="1" spc="-5">
                <a:latin typeface="Calibri"/>
                <a:cs typeface="Calibri"/>
              </a:rPr>
              <a:t>Services (HHS) as part of </a:t>
            </a:r>
            <a:r>
              <a:rPr sz="1100" i="1">
                <a:latin typeface="Calibri"/>
                <a:cs typeface="Calibri"/>
              </a:rPr>
              <a:t>a </a:t>
            </a:r>
            <a:r>
              <a:rPr sz="1100" i="1" spc="-5">
                <a:latin typeface="Calibri"/>
                <a:cs typeface="Calibri"/>
              </a:rPr>
              <a:t>financial assistance award totaling </a:t>
            </a:r>
            <a:r>
              <a:rPr sz="1100" i="1">
                <a:latin typeface="Calibri"/>
                <a:cs typeface="Calibri"/>
              </a:rPr>
              <a:t>$</a:t>
            </a:r>
            <a:r>
              <a:rPr lang="en-US" sz="1100" i="1">
                <a:latin typeface="Calibri"/>
                <a:cs typeface="Calibri"/>
              </a:rPr>
              <a:t>3</a:t>
            </a:r>
            <a:r>
              <a:rPr sz="1100" i="1">
                <a:latin typeface="Calibri"/>
                <a:cs typeface="Calibri"/>
              </a:rPr>
              <a:t>,000,000 </a:t>
            </a:r>
            <a:r>
              <a:rPr sz="1100" i="1" spc="-5">
                <a:latin typeface="Calibri"/>
                <a:cs typeface="Calibri"/>
              </a:rPr>
              <a:t>with </a:t>
            </a:r>
            <a:r>
              <a:rPr sz="1100" i="1">
                <a:latin typeface="Calibri"/>
                <a:cs typeface="Calibri"/>
              </a:rPr>
              <a:t>100% </a:t>
            </a:r>
            <a:r>
              <a:rPr sz="1100" i="1" spc="-5">
                <a:latin typeface="Calibri"/>
                <a:cs typeface="Calibri"/>
              </a:rPr>
              <a:t>funded by  CDC/HHS. The </a:t>
            </a:r>
            <a:r>
              <a:rPr sz="1100" i="1">
                <a:latin typeface="Calibri"/>
                <a:cs typeface="Calibri"/>
              </a:rPr>
              <a:t>contents </a:t>
            </a:r>
            <a:r>
              <a:rPr sz="1100" i="1" spc="-5">
                <a:latin typeface="Calibri"/>
                <a:cs typeface="Calibri"/>
              </a:rPr>
              <a:t>are those of </a:t>
            </a:r>
            <a:r>
              <a:rPr sz="1100" i="1">
                <a:latin typeface="Calibri"/>
                <a:cs typeface="Calibri"/>
              </a:rPr>
              <a:t>the </a:t>
            </a:r>
            <a:r>
              <a:rPr sz="1100" i="1" spc="-5">
                <a:latin typeface="Calibri"/>
                <a:cs typeface="Calibri"/>
              </a:rPr>
              <a:t>author(s) and do not necessarily represent </a:t>
            </a:r>
            <a:r>
              <a:rPr sz="1100" i="1">
                <a:latin typeface="Calibri"/>
                <a:cs typeface="Calibri"/>
              </a:rPr>
              <a:t>the </a:t>
            </a:r>
            <a:r>
              <a:rPr sz="1100" i="1" spc="-5">
                <a:latin typeface="Calibri"/>
                <a:cs typeface="Calibri"/>
              </a:rPr>
              <a:t>official views of, nor an  endorsement by, CDC/HHS or </a:t>
            </a:r>
            <a:r>
              <a:rPr sz="1100" i="1">
                <a:latin typeface="Calibri"/>
                <a:cs typeface="Calibri"/>
              </a:rPr>
              <a:t>the </a:t>
            </a:r>
            <a:r>
              <a:rPr sz="1100" i="1" spc="-5">
                <a:latin typeface="Calibri"/>
                <a:cs typeface="Calibri"/>
              </a:rPr>
              <a:t>U.S.</a:t>
            </a:r>
            <a:r>
              <a:rPr sz="1100" i="1" spc="-15">
                <a:latin typeface="Calibri"/>
                <a:cs typeface="Calibri"/>
              </a:rPr>
              <a:t> </a:t>
            </a:r>
            <a:r>
              <a:rPr sz="1100" i="1" spc="-5">
                <a:latin typeface="Calibri"/>
                <a:cs typeface="Calibri"/>
              </a:rPr>
              <a:t>Government.</a:t>
            </a:r>
            <a:endParaRPr sz="11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485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4CE1C-EBE3-D49A-D811-E862D3169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Funding Restrictions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9AFE35E-D273-387F-3D18-DB6D081F75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220731"/>
              </p:ext>
            </p:extLst>
          </p:nvPr>
        </p:nvGraphicFramePr>
        <p:xfrm>
          <a:off x="1175738" y="1719435"/>
          <a:ext cx="8485498" cy="3466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1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153"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800" b="1" u="none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Examples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b="1" u="none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Allowable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 of</a:t>
                      </a:r>
                      <a:r>
                        <a:rPr sz="1800" b="1" u="none" spc="-8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endParaRPr sz="1800" u="none">
                        <a:latin typeface="Calibri"/>
                        <a:cs typeface="Calibri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marL="231775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800" b="1" u="none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Examples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800" b="1" u="none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Unallowable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Use of</a:t>
                      </a:r>
                      <a:r>
                        <a:rPr sz="1800" b="1" u="none" spc="-7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u="none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Funds</a:t>
                      </a:r>
                      <a:endParaRPr sz="1800" u="none">
                        <a:latin typeface="Calibri"/>
                        <a:cs typeface="Calibri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48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lang="en-US" sz="1800" spc="-5">
                          <a:latin typeface="Calibri"/>
                          <a:cs typeface="Calibri"/>
                        </a:rPr>
                        <a:t>Enhance and expand existing programs </a:t>
                      </a: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Salaries and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wages </a:t>
                      </a:r>
                      <a:r>
                        <a:rPr sz="1800" spc="-20"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>
                          <a:latin typeface="Calibri"/>
                          <a:cs typeface="Calibri"/>
                        </a:rPr>
                        <a:t>staff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Fringe</a:t>
                      </a:r>
                      <a:r>
                        <a:rPr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benefits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Consultant</a:t>
                      </a:r>
                      <a:r>
                        <a:rPr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costs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Equipment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Supplies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35">
                          <a:latin typeface="Calibri"/>
                          <a:cs typeface="Calibri"/>
                        </a:rPr>
                        <a:t>Travel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Contractual</a:t>
                      </a:r>
                      <a:r>
                        <a:rPr sz="18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costs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205" algn="l"/>
                          <a:tab pos="371475" algn="l"/>
                        </a:tabLst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Indirect</a:t>
                      </a:r>
                      <a:r>
                        <a:rPr sz="1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costs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370840" marR="211454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5">
                          <a:latin typeface="Calibri"/>
                          <a:cs typeface="Calibri"/>
                        </a:rPr>
                        <a:t>Naloxone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(Narcan), syringes,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harm  reduction kits,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furniture,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and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equipment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20">
                          <a:latin typeface="Calibri"/>
                          <a:cs typeface="Calibri"/>
                        </a:rPr>
                        <a:t>HIV/HCV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or other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STD/STI</a:t>
                      </a:r>
                      <a:r>
                        <a:rPr sz="1800" spc="3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testing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5">
                          <a:latin typeface="Calibri"/>
                          <a:cs typeface="Calibri"/>
                        </a:rPr>
                        <a:t>Drug disposal </a:t>
                      </a:r>
                      <a:r>
                        <a:rPr sz="1800" spc="-15">
                          <a:latin typeface="Calibri"/>
                          <a:cs typeface="Calibri"/>
                        </a:rPr>
                        <a:t>programs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 supplies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Provision </a:t>
                      </a:r>
                      <a:r>
                        <a:rPr sz="1800" spc="-5">
                          <a:latin typeface="Calibri"/>
                          <a:cs typeface="Calibri"/>
                        </a:rPr>
                        <a:t>of medical/clinical</a:t>
                      </a:r>
                      <a:r>
                        <a:rPr sz="18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latin typeface="Calibri"/>
                          <a:cs typeface="Calibri"/>
                        </a:rPr>
                        <a:t>care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370840" algn="l"/>
                          <a:tab pos="371475" algn="l"/>
                        </a:tabLst>
                      </a:pPr>
                      <a:r>
                        <a:rPr sz="1800" spc="-10">
                          <a:latin typeface="Calibri"/>
                          <a:cs typeface="Calibri"/>
                        </a:rPr>
                        <a:t>Research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4">
            <a:extLst>
              <a:ext uri="{FF2B5EF4-FFF2-40B4-BE49-F238E27FC236}">
                <a16:creationId xmlns:a16="http://schemas.microsoft.com/office/drawing/2014/main" id="{A1D281B6-F247-661C-AC18-2DAE4DBBD72E}"/>
              </a:ext>
            </a:extLst>
          </p:cNvPr>
          <p:cNvSpPr/>
          <p:nvPr/>
        </p:nvSpPr>
        <p:spPr>
          <a:xfrm>
            <a:off x="2348579" y="5489240"/>
            <a:ext cx="6139815" cy="436833"/>
          </a:xfrm>
          <a:custGeom>
            <a:avLst/>
            <a:gdLst/>
            <a:ahLst/>
            <a:cxnLst/>
            <a:rect l="l" t="t" r="r" b="b"/>
            <a:pathLst>
              <a:path w="6139815" h="541020">
                <a:moveTo>
                  <a:pt x="6139434" y="0"/>
                </a:moveTo>
                <a:lnTo>
                  <a:pt x="90170" y="0"/>
                </a:lnTo>
                <a:lnTo>
                  <a:pt x="55072" y="7086"/>
                </a:lnTo>
                <a:lnTo>
                  <a:pt x="26411" y="26411"/>
                </a:lnTo>
                <a:lnTo>
                  <a:pt x="7086" y="55072"/>
                </a:lnTo>
                <a:lnTo>
                  <a:pt x="0" y="90170"/>
                </a:lnTo>
                <a:lnTo>
                  <a:pt x="0" y="541020"/>
                </a:lnTo>
                <a:lnTo>
                  <a:pt x="6049264" y="541020"/>
                </a:lnTo>
                <a:lnTo>
                  <a:pt x="6084355" y="533933"/>
                </a:lnTo>
                <a:lnTo>
                  <a:pt x="6113018" y="514608"/>
                </a:lnTo>
                <a:lnTo>
                  <a:pt x="6132345" y="485947"/>
                </a:lnTo>
                <a:lnTo>
                  <a:pt x="6139434" y="450850"/>
                </a:lnTo>
                <a:lnTo>
                  <a:pt x="6139434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BB573A-4EEA-10ED-DFB7-B0A0132EDEE9}"/>
              </a:ext>
            </a:extLst>
          </p:cNvPr>
          <p:cNvSpPr txBox="1"/>
          <p:nvPr/>
        </p:nvSpPr>
        <p:spPr>
          <a:xfrm>
            <a:off x="2678546" y="553837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600" b="1" spc="-5">
                <a:latin typeface="Calibri"/>
                <a:cs typeface="Calibri"/>
              </a:rPr>
              <a:t>Please </a:t>
            </a:r>
            <a:r>
              <a:rPr lang="en-US" sz="1600" b="1" spc="-15">
                <a:latin typeface="Calibri"/>
                <a:cs typeface="Calibri"/>
              </a:rPr>
              <a:t>refer </a:t>
            </a:r>
            <a:r>
              <a:rPr lang="en-US" sz="1600" b="1" spc="-10">
                <a:latin typeface="Calibri"/>
                <a:cs typeface="Calibri"/>
              </a:rPr>
              <a:t>to </a:t>
            </a:r>
            <a:r>
              <a:rPr lang="en-US" sz="1600" b="1">
                <a:latin typeface="Calibri"/>
                <a:cs typeface="Calibri"/>
              </a:rPr>
              <a:t>the </a:t>
            </a:r>
            <a:r>
              <a:rPr lang="en-US" sz="1600" b="1" spc="-30">
                <a:latin typeface="Calibri"/>
                <a:cs typeface="Calibri"/>
              </a:rPr>
              <a:t>RFA </a:t>
            </a:r>
            <a:r>
              <a:rPr lang="en-US" sz="1600" b="1" spc="-10">
                <a:latin typeface="Calibri"/>
                <a:cs typeface="Calibri"/>
              </a:rPr>
              <a:t>for </a:t>
            </a:r>
            <a:r>
              <a:rPr lang="en-US" sz="1600" b="1">
                <a:latin typeface="Calibri"/>
                <a:cs typeface="Calibri"/>
              </a:rPr>
              <a:t>a </a:t>
            </a:r>
            <a:r>
              <a:rPr lang="en-US" sz="1600" b="1" spc="-5">
                <a:latin typeface="Calibri"/>
                <a:cs typeface="Calibri"/>
              </a:rPr>
              <a:t>complete list </a:t>
            </a:r>
            <a:r>
              <a:rPr lang="en-US" sz="1600" b="1">
                <a:latin typeface="Calibri"/>
                <a:cs typeface="Calibri"/>
              </a:rPr>
              <a:t>of </a:t>
            </a:r>
            <a:r>
              <a:rPr lang="en-US" sz="1600" b="1" spc="-5">
                <a:latin typeface="Calibri"/>
                <a:cs typeface="Calibri"/>
              </a:rPr>
              <a:t>funding</a:t>
            </a:r>
            <a:r>
              <a:rPr lang="en-US" sz="1600" b="1" spc="15">
                <a:latin typeface="Calibri"/>
                <a:cs typeface="Calibri"/>
              </a:rPr>
              <a:t> </a:t>
            </a:r>
            <a:r>
              <a:rPr lang="en-US" sz="1600" b="1" spc="-5">
                <a:latin typeface="Calibri"/>
                <a:cs typeface="Calibri"/>
              </a:rPr>
              <a:t>restrictions.</a:t>
            </a:r>
            <a:endParaRPr lang="en-US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0054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B2CF-9105-2194-83C5-96151511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Overview</a:t>
            </a: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3EBDAC0-068B-90F2-8ADC-BB729E30A393}"/>
              </a:ext>
            </a:extLst>
          </p:cNvPr>
          <p:cNvSpPr/>
          <p:nvPr/>
        </p:nvSpPr>
        <p:spPr>
          <a:xfrm>
            <a:off x="1286648" y="1425030"/>
            <a:ext cx="3477260" cy="2555875"/>
          </a:xfrm>
          <a:custGeom>
            <a:avLst/>
            <a:gdLst/>
            <a:ahLst/>
            <a:cxnLst/>
            <a:rect l="l" t="t" r="r" b="b"/>
            <a:pathLst>
              <a:path w="3477260" h="2555875">
                <a:moveTo>
                  <a:pt x="3477006" y="0"/>
                </a:moveTo>
                <a:lnTo>
                  <a:pt x="425970" y="0"/>
                </a:lnTo>
                <a:lnTo>
                  <a:pt x="379556" y="2500"/>
                </a:lnTo>
                <a:lnTo>
                  <a:pt x="334590" y="9826"/>
                </a:lnTo>
                <a:lnTo>
                  <a:pt x="291331" y="21720"/>
                </a:lnTo>
                <a:lnTo>
                  <a:pt x="250040" y="37919"/>
                </a:lnTo>
                <a:lnTo>
                  <a:pt x="210976" y="58166"/>
                </a:lnTo>
                <a:lnTo>
                  <a:pt x="174398" y="82198"/>
                </a:lnTo>
                <a:lnTo>
                  <a:pt x="140568" y="109757"/>
                </a:lnTo>
                <a:lnTo>
                  <a:pt x="109745" y="140581"/>
                </a:lnTo>
                <a:lnTo>
                  <a:pt x="82188" y="174412"/>
                </a:lnTo>
                <a:lnTo>
                  <a:pt x="58158" y="210989"/>
                </a:lnTo>
                <a:lnTo>
                  <a:pt x="37914" y="250051"/>
                </a:lnTo>
                <a:lnTo>
                  <a:pt x="21716" y="291340"/>
                </a:lnTo>
                <a:lnTo>
                  <a:pt x="9825" y="334593"/>
                </a:lnTo>
                <a:lnTo>
                  <a:pt x="2499" y="379553"/>
                </a:lnTo>
                <a:lnTo>
                  <a:pt x="0" y="425958"/>
                </a:lnTo>
                <a:lnTo>
                  <a:pt x="0" y="2555748"/>
                </a:lnTo>
                <a:lnTo>
                  <a:pt x="3051048" y="2555748"/>
                </a:lnTo>
                <a:lnTo>
                  <a:pt x="3097452" y="2553247"/>
                </a:lnTo>
                <a:lnTo>
                  <a:pt x="3142412" y="2545921"/>
                </a:lnTo>
                <a:lnTo>
                  <a:pt x="3185665" y="2534027"/>
                </a:lnTo>
                <a:lnTo>
                  <a:pt x="3226954" y="2517828"/>
                </a:lnTo>
                <a:lnTo>
                  <a:pt x="3266016" y="2497582"/>
                </a:lnTo>
                <a:lnTo>
                  <a:pt x="3302593" y="2473549"/>
                </a:lnTo>
                <a:lnTo>
                  <a:pt x="3336424" y="2445990"/>
                </a:lnTo>
                <a:lnTo>
                  <a:pt x="3367248" y="2415166"/>
                </a:lnTo>
                <a:lnTo>
                  <a:pt x="3394807" y="2381335"/>
                </a:lnTo>
                <a:lnTo>
                  <a:pt x="3418840" y="2344758"/>
                </a:lnTo>
                <a:lnTo>
                  <a:pt x="3439086" y="2305696"/>
                </a:lnTo>
                <a:lnTo>
                  <a:pt x="3455285" y="2264407"/>
                </a:lnTo>
                <a:lnTo>
                  <a:pt x="3467179" y="2221154"/>
                </a:lnTo>
                <a:lnTo>
                  <a:pt x="3474505" y="2176194"/>
                </a:lnTo>
                <a:lnTo>
                  <a:pt x="3477006" y="2129790"/>
                </a:lnTo>
                <a:lnTo>
                  <a:pt x="3477006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88E823D0-A3E8-7B5D-35C4-866C089FB5A0}"/>
              </a:ext>
            </a:extLst>
          </p:cNvPr>
          <p:cNvSpPr/>
          <p:nvPr/>
        </p:nvSpPr>
        <p:spPr>
          <a:xfrm>
            <a:off x="2840551" y="4449549"/>
            <a:ext cx="5293360" cy="1471930"/>
          </a:xfrm>
          <a:custGeom>
            <a:avLst/>
            <a:gdLst/>
            <a:ahLst/>
            <a:cxnLst/>
            <a:rect l="l" t="t" r="r" b="b"/>
            <a:pathLst>
              <a:path w="5293359" h="1471929">
                <a:moveTo>
                  <a:pt x="5292852" y="0"/>
                </a:moveTo>
                <a:lnTo>
                  <a:pt x="245237" y="0"/>
                </a:lnTo>
                <a:lnTo>
                  <a:pt x="195830" y="4984"/>
                </a:lnTo>
                <a:lnTo>
                  <a:pt x="149804" y="19280"/>
                </a:lnTo>
                <a:lnTo>
                  <a:pt x="108148" y="41898"/>
                </a:lnTo>
                <a:lnTo>
                  <a:pt x="71850" y="71850"/>
                </a:lnTo>
                <a:lnTo>
                  <a:pt x="41898" y="108148"/>
                </a:lnTo>
                <a:lnTo>
                  <a:pt x="19280" y="149804"/>
                </a:lnTo>
                <a:lnTo>
                  <a:pt x="4984" y="195830"/>
                </a:lnTo>
                <a:lnTo>
                  <a:pt x="0" y="245237"/>
                </a:lnTo>
                <a:lnTo>
                  <a:pt x="0" y="1471422"/>
                </a:lnTo>
                <a:lnTo>
                  <a:pt x="5047615" y="1471422"/>
                </a:lnTo>
                <a:lnTo>
                  <a:pt x="5097021" y="1466439"/>
                </a:lnTo>
                <a:lnTo>
                  <a:pt x="5143047" y="1452148"/>
                </a:lnTo>
                <a:lnTo>
                  <a:pt x="5184703" y="1429537"/>
                </a:lnTo>
                <a:lnTo>
                  <a:pt x="5221001" y="1399590"/>
                </a:lnTo>
                <a:lnTo>
                  <a:pt x="5250953" y="1363295"/>
                </a:lnTo>
                <a:lnTo>
                  <a:pt x="5273571" y="1321638"/>
                </a:lnTo>
                <a:lnTo>
                  <a:pt x="5287867" y="1275606"/>
                </a:lnTo>
                <a:lnTo>
                  <a:pt x="5292852" y="1226185"/>
                </a:lnTo>
                <a:lnTo>
                  <a:pt x="5292852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>
            <a:extLst>
              <a:ext uri="{FF2B5EF4-FFF2-40B4-BE49-F238E27FC236}">
                <a16:creationId xmlns:a16="http://schemas.microsoft.com/office/drawing/2014/main" id="{40B4CA8E-F603-486B-67EF-9E2BEAA99206}"/>
              </a:ext>
            </a:extLst>
          </p:cNvPr>
          <p:cNvSpPr/>
          <p:nvPr/>
        </p:nvSpPr>
        <p:spPr>
          <a:xfrm>
            <a:off x="6096000" y="1425031"/>
            <a:ext cx="3477260" cy="2555875"/>
          </a:xfrm>
          <a:custGeom>
            <a:avLst/>
            <a:gdLst/>
            <a:ahLst/>
            <a:cxnLst/>
            <a:rect l="l" t="t" r="r" b="b"/>
            <a:pathLst>
              <a:path w="3477260" h="2555875">
                <a:moveTo>
                  <a:pt x="3477006" y="0"/>
                </a:moveTo>
                <a:lnTo>
                  <a:pt x="425970" y="0"/>
                </a:lnTo>
                <a:lnTo>
                  <a:pt x="379556" y="2500"/>
                </a:lnTo>
                <a:lnTo>
                  <a:pt x="334590" y="9826"/>
                </a:lnTo>
                <a:lnTo>
                  <a:pt x="291331" y="21720"/>
                </a:lnTo>
                <a:lnTo>
                  <a:pt x="250040" y="37919"/>
                </a:lnTo>
                <a:lnTo>
                  <a:pt x="210976" y="58166"/>
                </a:lnTo>
                <a:lnTo>
                  <a:pt x="174398" y="82198"/>
                </a:lnTo>
                <a:lnTo>
                  <a:pt x="140568" y="109757"/>
                </a:lnTo>
                <a:lnTo>
                  <a:pt x="109745" y="140581"/>
                </a:lnTo>
                <a:lnTo>
                  <a:pt x="82188" y="174412"/>
                </a:lnTo>
                <a:lnTo>
                  <a:pt x="58158" y="210989"/>
                </a:lnTo>
                <a:lnTo>
                  <a:pt x="37914" y="250051"/>
                </a:lnTo>
                <a:lnTo>
                  <a:pt x="21716" y="291340"/>
                </a:lnTo>
                <a:lnTo>
                  <a:pt x="9825" y="334593"/>
                </a:lnTo>
                <a:lnTo>
                  <a:pt x="2499" y="379553"/>
                </a:lnTo>
                <a:lnTo>
                  <a:pt x="0" y="425958"/>
                </a:lnTo>
                <a:lnTo>
                  <a:pt x="0" y="2555748"/>
                </a:lnTo>
                <a:lnTo>
                  <a:pt x="3051048" y="2555748"/>
                </a:lnTo>
                <a:lnTo>
                  <a:pt x="3097452" y="2553247"/>
                </a:lnTo>
                <a:lnTo>
                  <a:pt x="3142412" y="2545921"/>
                </a:lnTo>
                <a:lnTo>
                  <a:pt x="3185665" y="2534027"/>
                </a:lnTo>
                <a:lnTo>
                  <a:pt x="3226954" y="2517828"/>
                </a:lnTo>
                <a:lnTo>
                  <a:pt x="3266016" y="2497582"/>
                </a:lnTo>
                <a:lnTo>
                  <a:pt x="3302593" y="2473549"/>
                </a:lnTo>
                <a:lnTo>
                  <a:pt x="3336424" y="2445990"/>
                </a:lnTo>
                <a:lnTo>
                  <a:pt x="3367248" y="2415166"/>
                </a:lnTo>
                <a:lnTo>
                  <a:pt x="3394807" y="2381335"/>
                </a:lnTo>
                <a:lnTo>
                  <a:pt x="3418840" y="2344758"/>
                </a:lnTo>
                <a:lnTo>
                  <a:pt x="3439086" y="2305696"/>
                </a:lnTo>
                <a:lnTo>
                  <a:pt x="3455285" y="2264407"/>
                </a:lnTo>
                <a:lnTo>
                  <a:pt x="3467179" y="2221154"/>
                </a:lnTo>
                <a:lnTo>
                  <a:pt x="3474505" y="2176194"/>
                </a:lnTo>
                <a:lnTo>
                  <a:pt x="3477006" y="2129790"/>
                </a:lnTo>
                <a:lnTo>
                  <a:pt x="3477006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>
            <a:extLst>
              <a:ext uri="{FF2B5EF4-FFF2-40B4-BE49-F238E27FC236}">
                <a16:creationId xmlns:a16="http://schemas.microsoft.com/office/drawing/2014/main" id="{1E63F831-6151-2978-339F-24D917243483}"/>
              </a:ext>
            </a:extLst>
          </p:cNvPr>
          <p:cNvSpPr txBox="1"/>
          <p:nvPr/>
        </p:nvSpPr>
        <p:spPr>
          <a:xfrm>
            <a:off x="1501913" y="1849283"/>
            <a:ext cx="3046730" cy="20082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600" b="1" spc="-5">
                <a:latin typeface="Calibri"/>
                <a:cs typeface="Calibri"/>
              </a:rPr>
              <a:t>Application</a:t>
            </a:r>
            <a:r>
              <a:rPr sz="1600" b="1" spc="-60">
                <a:latin typeface="Calibri"/>
                <a:cs typeface="Calibri"/>
              </a:rPr>
              <a:t> </a:t>
            </a:r>
            <a:r>
              <a:rPr sz="1600" b="1" spc="-5">
                <a:latin typeface="Calibri"/>
                <a:cs typeface="Calibri"/>
              </a:rPr>
              <a:t>Process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1400" spc="-5">
                <a:latin typeface="Calibri"/>
                <a:cs typeface="Calibri"/>
              </a:rPr>
              <a:t>The </a:t>
            </a:r>
            <a:r>
              <a:rPr sz="1400" spc="-30">
                <a:latin typeface="Calibri"/>
                <a:cs typeface="Calibri"/>
              </a:rPr>
              <a:t>RFA </a:t>
            </a:r>
            <a:r>
              <a:rPr sz="1400" spc="-5">
                <a:latin typeface="Calibri"/>
                <a:cs typeface="Calibri"/>
              </a:rPr>
              <a:t>and link </a:t>
            </a:r>
            <a:r>
              <a:rPr sz="1400" spc="-10">
                <a:latin typeface="Calibri"/>
                <a:cs typeface="Calibri"/>
              </a:rPr>
              <a:t>to </a:t>
            </a:r>
            <a:r>
              <a:rPr sz="1400" spc="-5">
                <a:latin typeface="Calibri"/>
                <a:cs typeface="Calibri"/>
              </a:rPr>
              <a:t>the application via  </a:t>
            </a:r>
            <a:r>
              <a:rPr sz="1400" spc="-15">
                <a:latin typeface="Calibri"/>
                <a:cs typeface="Calibri"/>
              </a:rPr>
              <a:t>Awardforce </a:t>
            </a:r>
            <a:r>
              <a:rPr sz="1400" spc="-10">
                <a:latin typeface="Calibri"/>
                <a:cs typeface="Calibri"/>
              </a:rPr>
              <a:t>platform </a:t>
            </a:r>
            <a:r>
              <a:rPr lang="en-US" sz="1400" spc="-5">
                <a:latin typeface="Calibri"/>
                <a:cs typeface="Calibri"/>
              </a:rPr>
              <a:t>can be accessed by visiting </a:t>
            </a:r>
            <a:r>
              <a:rPr lang="en-US" sz="1400" spc="-5">
                <a:latin typeface="Calibri"/>
                <a:cs typeface="Calibri"/>
                <a:hlinkClick r:id="rId3"/>
              </a:rPr>
              <a:t>https://ncmw.awardsplatform.com/</a:t>
            </a:r>
            <a:r>
              <a:rPr sz="1400" spc="-5">
                <a:latin typeface="Calibri"/>
                <a:cs typeface="Calibri"/>
              </a:rPr>
              <a:t> Applications will </a:t>
            </a:r>
            <a:r>
              <a:rPr sz="1400" spc="-10">
                <a:latin typeface="Calibri"/>
                <a:cs typeface="Calibri"/>
              </a:rPr>
              <a:t>be reviewed </a:t>
            </a:r>
            <a:r>
              <a:rPr sz="1400" spc="-5">
                <a:latin typeface="Calibri"/>
                <a:cs typeface="Calibri"/>
              </a:rPr>
              <a:t>and </a:t>
            </a:r>
            <a:r>
              <a:rPr sz="1400" spc="-15">
                <a:latin typeface="Calibri"/>
                <a:cs typeface="Calibri"/>
              </a:rPr>
              <a:t>rated </a:t>
            </a:r>
            <a:r>
              <a:rPr sz="1400" spc="-10">
                <a:latin typeface="Calibri"/>
                <a:cs typeface="Calibri"/>
              </a:rPr>
              <a:t>by </a:t>
            </a:r>
            <a:r>
              <a:rPr sz="1400" spc="-5">
                <a:latin typeface="Calibri"/>
                <a:cs typeface="Calibri"/>
              </a:rPr>
              <a:t>a panel</a:t>
            </a:r>
            <a:r>
              <a:rPr lang="en-US" sz="1400" spc="-5">
                <a:latin typeface="Calibri"/>
                <a:cs typeface="Calibri"/>
              </a:rPr>
              <a:t> of external subject matter experts and </a:t>
            </a:r>
            <a:r>
              <a:rPr sz="1400" spc="-5">
                <a:latin typeface="Calibri"/>
                <a:cs typeface="Calibri"/>
              </a:rPr>
              <a:t>National </a:t>
            </a:r>
            <a:r>
              <a:rPr sz="1400" spc="-10">
                <a:latin typeface="Calibri"/>
                <a:cs typeface="Calibri"/>
              </a:rPr>
              <a:t>Council </a:t>
            </a:r>
            <a:r>
              <a:rPr sz="1400" spc="-15">
                <a:latin typeface="Calibri"/>
                <a:cs typeface="Calibri"/>
              </a:rPr>
              <a:t>staff</a:t>
            </a:r>
            <a:r>
              <a:rPr lang="en-US" sz="1400" spc="-15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F8FE7950-420D-1514-0516-B00E01A35C47}"/>
              </a:ext>
            </a:extLst>
          </p:cNvPr>
          <p:cNvSpPr txBox="1"/>
          <p:nvPr/>
        </p:nvSpPr>
        <p:spPr>
          <a:xfrm>
            <a:off x="6773545" y="1929537"/>
            <a:ext cx="2122170" cy="154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ct val="100000"/>
              </a:lnSpc>
            </a:pPr>
            <a:r>
              <a:rPr sz="1600" b="1" spc="-5">
                <a:latin typeface="Calibri"/>
                <a:cs typeface="Calibri"/>
              </a:rPr>
              <a:t>Application</a:t>
            </a:r>
            <a:r>
              <a:rPr sz="1600" b="1" spc="-70">
                <a:latin typeface="Calibri"/>
                <a:cs typeface="Calibri"/>
              </a:rPr>
              <a:t> </a:t>
            </a:r>
            <a:r>
              <a:rPr sz="1600" b="1">
                <a:latin typeface="Calibri"/>
                <a:cs typeface="Calibri"/>
              </a:rPr>
              <a:t>Sections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10">
                <a:latin typeface="Calibri"/>
                <a:cs typeface="Calibri"/>
              </a:rPr>
              <a:t>Contact</a:t>
            </a:r>
            <a:r>
              <a:rPr sz="1400" spc="-40">
                <a:latin typeface="Calibri"/>
                <a:cs typeface="Calibri"/>
              </a:rPr>
              <a:t> </a:t>
            </a:r>
            <a:r>
              <a:rPr sz="1400" spc="-10">
                <a:latin typeface="Calibri"/>
                <a:cs typeface="Calibri"/>
              </a:rPr>
              <a:t>Information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10">
                <a:latin typeface="Calibri"/>
                <a:cs typeface="Calibri"/>
              </a:rPr>
              <a:t>Organization</a:t>
            </a:r>
            <a:r>
              <a:rPr sz="1400" spc="-50">
                <a:latin typeface="Calibri"/>
                <a:cs typeface="Calibri"/>
              </a:rPr>
              <a:t> </a:t>
            </a:r>
            <a:r>
              <a:rPr sz="1400" spc="-5">
                <a:latin typeface="Calibri"/>
                <a:cs typeface="Calibri"/>
              </a:rPr>
              <a:t>Overview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10">
                <a:latin typeface="Calibri"/>
                <a:cs typeface="Calibri"/>
              </a:rPr>
              <a:t>Project</a:t>
            </a:r>
            <a:r>
              <a:rPr sz="1400" spc="-60">
                <a:latin typeface="Calibri"/>
                <a:cs typeface="Calibri"/>
              </a:rPr>
              <a:t> </a:t>
            </a:r>
            <a:r>
              <a:rPr sz="1400" spc="-10">
                <a:latin typeface="Calibri"/>
                <a:cs typeface="Calibri"/>
              </a:rPr>
              <a:t>Proposal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5">
                <a:latin typeface="Calibri"/>
                <a:cs typeface="Calibri"/>
              </a:rPr>
              <a:t>Budget</a:t>
            </a:r>
            <a:r>
              <a:rPr sz="1400" spc="-70">
                <a:latin typeface="Calibri"/>
                <a:cs typeface="Calibri"/>
              </a:rPr>
              <a:t> </a:t>
            </a:r>
            <a:r>
              <a:rPr sz="1400" spc="-10">
                <a:latin typeface="Calibri"/>
                <a:cs typeface="Calibri"/>
              </a:rPr>
              <a:t>Proposal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400" spc="-10">
                <a:latin typeface="Calibri"/>
                <a:cs typeface="Calibri"/>
              </a:rPr>
              <a:t>Supporting</a:t>
            </a:r>
            <a:r>
              <a:rPr sz="1400" spc="10">
                <a:latin typeface="Calibri"/>
                <a:cs typeface="Calibri"/>
              </a:rPr>
              <a:t> </a:t>
            </a:r>
            <a:r>
              <a:rPr sz="1400" spc="-15">
                <a:latin typeface="Calibri"/>
                <a:cs typeface="Calibri"/>
              </a:rPr>
              <a:t>Attachments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88E919E6-8729-C3EF-10C6-5F160429F87B}"/>
              </a:ext>
            </a:extLst>
          </p:cNvPr>
          <p:cNvSpPr txBox="1"/>
          <p:nvPr/>
        </p:nvSpPr>
        <p:spPr>
          <a:xfrm>
            <a:off x="4999205" y="4558982"/>
            <a:ext cx="754380" cy="267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>
                <a:latin typeface="Calibri"/>
                <a:cs typeface="Calibri"/>
              </a:rPr>
              <a:t>Tim</a:t>
            </a:r>
            <a:r>
              <a:rPr sz="1600" b="1" spc="-10">
                <a:latin typeface="Calibri"/>
                <a:cs typeface="Calibri"/>
              </a:rPr>
              <a:t>e</a:t>
            </a:r>
            <a:r>
              <a:rPr sz="1600" b="1">
                <a:latin typeface="Calibri"/>
                <a:cs typeface="Calibri"/>
              </a:rPr>
              <a:t>l</a:t>
            </a:r>
            <a:r>
              <a:rPr sz="1600" b="1" spc="-10">
                <a:latin typeface="Calibri"/>
                <a:cs typeface="Calibri"/>
              </a:rPr>
              <a:t>i</a:t>
            </a:r>
            <a:r>
              <a:rPr sz="1600" b="1">
                <a:latin typeface="Calibri"/>
                <a:cs typeface="Calibri"/>
              </a:rPr>
              <a:t>ne</a:t>
            </a:r>
            <a:endParaRPr sz="1600">
              <a:latin typeface="Calibri"/>
              <a:cs typeface="Calibri"/>
            </a:endParaRPr>
          </a:p>
        </p:txBody>
      </p:sp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24162CD3-97A0-6E1E-B093-5D4F287A3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164937"/>
              </p:ext>
            </p:extLst>
          </p:nvPr>
        </p:nvGraphicFramePr>
        <p:xfrm>
          <a:off x="3104648" y="4950512"/>
          <a:ext cx="4765166" cy="8467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8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933">
                <a:tc>
                  <a:txBody>
                    <a:bodyPr/>
                    <a:lstStyle/>
                    <a:p>
                      <a:pPr marL="123189" algn="ctr">
                        <a:lnSpc>
                          <a:spcPts val="1330"/>
                        </a:lnSpc>
                      </a:pPr>
                      <a:r>
                        <a:rPr sz="1400" spc="-5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>
                          <a:latin typeface="Calibri"/>
                          <a:cs typeface="Calibri"/>
                        </a:rPr>
                        <a:t>Launch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89" algn="ctr">
                        <a:lnSpc>
                          <a:spcPts val="1330"/>
                        </a:lnSpc>
                      </a:pPr>
                      <a:r>
                        <a:rPr lang="en-US" sz="1400" spc="-30">
                          <a:latin typeface="Calibri"/>
                          <a:cs typeface="Calibri"/>
                        </a:rPr>
                        <a:t>Monday, January 9, 2023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59"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5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>
                          <a:latin typeface="Calibri"/>
                          <a:cs typeface="Calibri"/>
                        </a:rPr>
                        <a:t>Deadline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3189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n-US" sz="1400" spc="-25">
                          <a:latin typeface="Calibri"/>
                          <a:cs typeface="Calibri"/>
                        </a:rPr>
                        <a:t>Friday, February 3</a:t>
                      </a:r>
                      <a:r>
                        <a:rPr lang="en-US" sz="1400" spc="-5">
                          <a:latin typeface="Calibri"/>
                          <a:cs typeface="Calibri"/>
                        </a:rPr>
                        <a:t>, 11:59pm</a:t>
                      </a:r>
                      <a:r>
                        <a:rPr lang="en-US" sz="14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spc="-10">
                          <a:latin typeface="Calibri"/>
                          <a:cs typeface="Calibri"/>
                        </a:rPr>
                        <a:t>ET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79">
                <a:tc>
                  <a:txBody>
                    <a:bodyPr/>
                    <a:lstStyle/>
                    <a:p>
                      <a:pPr marL="122555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spc="-10">
                          <a:latin typeface="Calibri"/>
                          <a:cs typeface="Calibri"/>
                        </a:rPr>
                        <a:t>Award</a:t>
                      </a:r>
                      <a:r>
                        <a:rPr sz="14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>
                          <a:latin typeface="Calibri"/>
                          <a:cs typeface="Calibri"/>
                        </a:rPr>
                        <a:t>Decisions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12700">
                      <a:solidFill>
                        <a:srgbClr val="000000"/>
                      </a:solidFill>
                      <a:prstDash val="soli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123189" algn="ctr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lang="en-US" sz="1400" spc="-25">
                          <a:latin typeface="Calibri"/>
                          <a:cs typeface="Calibri"/>
                        </a:rPr>
                        <a:t>Friday, February 24, 2023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7940" marB="0">
                    <a:lnT w="12700">
                      <a:solidFill>
                        <a:srgbClr val="000000"/>
                      </a:solidFill>
                      <a:prstDash val="soli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477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3B19-9A81-B941-A0FE-FAC6D36E4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6A4E1-5889-1F37-E03D-2B94F9CD7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/>
              <a:t>Review the application and apply for the funding opportunity by visiting </a:t>
            </a:r>
            <a:r>
              <a:rPr lang="en-US">
                <a:hlinkClick r:id="rId3"/>
              </a:rPr>
              <a:t>https://ncmw.awardsplatform.com/</a:t>
            </a:r>
            <a:r>
              <a:rPr lang="en-US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en-US"/>
              <a:t>Submit your application by Friday, February 3, 2023. </a:t>
            </a:r>
          </a:p>
          <a:p>
            <a:pPr marL="457200" indent="-457200">
              <a:buFont typeface="+mj-lt"/>
              <a:buAutoNum type="arabicParenR"/>
            </a:pPr>
            <a:r>
              <a:rPr lang="en-US"/>
              <a:t>Questions? Contact J’Neal Woods at </a:t>
            </a:r>
            <a:r>
              <a:rPr lang="en-US">
                <a:hlinkClick r:id="rId4"/>
              </a:rPr>
              <a:t>JnealW@thenationalcouncil.org</a:t>
            </a:r>
            <a:r>
              <a:rPr lang="en-US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en-US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2D225664-4928-DFF7-4F7B-04E308A754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16005"/>
              </p:ext>
            </p:extLst>
          </p:nvPr>
        </p:nvGraphicFramePr>
        <p:xfrm>
          <a:off x="1648839" y="3510534"/>
          <a:ext cx="7791715" cy="121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9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5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782">
                <a:tc>
                  <a:txBody>
                    <a:bodyPr/>
                    <a:lstStyle/>
                    <a:p>
                      <a:pPr marL="635" algn="ctr">
                        <a:lnSpc>
                          <a:spcPts val="2000"/>
                        </a:lnSpc>
                      </a:pPr>
                      <a:r>
                        <a:rPr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Activity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66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sz="18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6666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29">
                <a:tc>
                  <a:txBody>
                    <a:bodyPr/>
                    <a:lstStyle/>
                    <a:p>
                      <a:pPr marL="5715" algn="ctr">
                        <a:lnSpc>
                          <a:spcPts val="1935"/>
                        </a:lnSpc>
                      </a:pPr>
                      <a:r>
                        <a:rPr sz="1700" b="1" spc="-5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1700" b="1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launch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</a:pPr>
                      <a:r>
                        <a:rPr lang="en-US" sz="1700" b="1" spc="-35">
                          <a:latin typeface="Calibri"/>
                          <a:cs typeface="Calibri"/>
                        </a:rPr>
                        <a:t>Monday</a:t>
                      </a:r>
                      <a:r>
                        <a:rPr sz="1700" b="1" spc="-35">
                          <a:latin typeface="Calibri"/>
                          <a:cs typeface="Calibri"/>
                        </a:rPr>
                        <a:t>, </a:t>
                      </a:r>
                      <a:r>
                        <a:rPr lang="en-US" sz="1700" b="1" spc="-10">
                          <a:latin typeface="Calibri"/>
                          <a:cs typeface="Calibri"/>
                        </a:rPr>
                        <a:t>January 9, 2023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7620" algn="ctr">
                        <a:lnSpc>
                          <a:spcPts val="1885"/>
                        </a:lnSpc>
                      </a:pPr>
                      <a:r>
                        <a:rPr sz="1700" b="1" spc="-5">
                          <a:latin typeface="Calibri"/>
                          <a:cs typeface="Calibri"/>
                        </a:rPr>
                        <a:t>Deadline </a:t>
                      </a:r>
                      <a:r>
                        <a:rPr sz="1700" b="1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submit</a:t>
                      </a:r>
                      <a:r>
                        <a:rPr sz="1700" b="1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applications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700" b="1" spc="-20">
                          <a:latin typeface="Calibri"/>
                          <a:cs typeface="Calibri"/>
                        </a:rPr>
                        <a:t>Friday, </a:t>
                      </a:r>
                      <a:r>
                        <a:rPr lang="en-US" sz="1700" b="1" spc="-10">
                          <a:latin typeface="Calibri"/>
                          <a:cs typeface="Calibri"/>
                        </a:rPr>
                        <a:t>February 3, 2023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, 11:59pm</a:t>
                      </a:r>
                      <a:r>
                        <a:rPr sz="1700" b="1" spc="55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ET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89">
                <a:tc>
                  <a:txBody>
                    <a:bodyPr/>
                    <a:lstStyle/>
                    <a:p>
                      <a:pPr marL="3810" algn="ctr">
                        <a:lnSpc>
                          <a:spcPts val="1885"/>
                        </a:lnSpc>
                      </a:pPr>
                      <a:r>
                        <a:rPr sz="1700" spc="-10">
                          <a:latin typeface="Calibri"/>
                          <a:cs typeface="Calibri"/>
                        </a:rPr>
                        <a:t>Selected implementation sites</a:t>
                      </a:r>
                      <a:r>
                        <a:rPr sz="1700" spc="10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>
                          <a:latin typeface="Calibri"/>
                          <a:cs typeface="Calibri"/>
                        </a:rPr>
                        <a:t>notified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lang="en-US" sz="1700" spc="-25">
                          <a:latin typeface="Calibri"/>
                          <a:cs typeface="Calibri"/>
                        </a:rPr>
                        <a:t>Friday, February 24, 2023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6">
            <a:extLst>
              <a:ext uri="{FF2B5EF4-FFF2-40B4-BE49-F238E27FC236}">
                <a16:creationId xmlns:a16="http://schemas.microsoft.com/office/drawing/2014/main" id="{C5524868-F3F9-261B-3D16-11952DFD71EC}"/>
              </a:ext>
            </a:extLst>
          </p:cNvPr>
          <p:cNvSpPr/>
          <p:nvPr/>
        </p:nvSpPr>
        <p:spPr>
          <a:xfrm>
            <a:off x="1785285" y="4134356"/>
            <a:ext cx="236220" cy="235585"/>
          </a:xfrm>
          <a:custGeom>
            <a:avLst/>
            <a:gdLst/>
            <a:ahLst/>
            <a:cxnLst/>
            <a:rect l="l" t="t" r="r" b="b"/>
            <a:pathLst>
              <a:path w="236219" h="235585">
                <a:moveTo>
                  <a:pt x="0" y="89915"/>
                </a:moveTo>
                <a:lnTo>
                  <a:pt x="90233" y="89915"/>
                </a:lnTo>
                <a:lnTo>
                  <a:pt x="118109" y="0"/>
                </a:lnTo>
                <a:lnTo>
                  <a:pt x="145986" y="89915"/>
                </a:lnTo>
                <a:lnTo>
                  <a:pt x="236219" y="89915"/>
                </a:lnTo>
                <a:lnTo>
                  <a:pt x="163220" y="145541"/>
                </a:lnTo>
                <a:lnTo>
                  <a:pt x="191109" y="235457"/>
                </a:lnTo>
                <a:lnTo>
                  <a:pt x="118109" y="179831"/>
                </a:lnTo>
                <a:lnTo>
                  <a:pt x="45110" y="235457"/>
                </a:lnTo>
                <a:lnTo>
                  <a:pt x="72999" y="145541"/>
                </a:lnTo>
                <a:lnTo>
                  <a:pt x="0" y="89915"/>
                </a:lnTo>
                <a:close/>
              </a:path>
            </a:pathLst>
          </a:custGeom>
          <a:solidFill>
            <a:srgbClr val="53605F"/>
          </a:solidFill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2488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B5509A-8F7C-8F66-C046-E7710C82BD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15574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45225FF-15C7-5946-830C-2F8652DE7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38FBF2-F165-B847-BAB1-81E6EB1C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5">
                <a:cs typeface="Calibri"/>
              </a:rPr>
              <a:t>Opportunity</a:t>
            </a:r>
            <a:r>
              <a:rPr lang="en-US" sz="2800" spc="-55">
                <a:cs typeface="Calibri"/>
              </a:rPr>
              <a:t> </a:t>
            </a:r>
            <a:r>
              <a:rPr lang="en-US" sz="2800" spc="-5">
                <a:cs typeface="Calibri"/>
              </a:rPr>
              <a:t>Overview</a:t>
            </a:r>
            <a:endParaRPr lang="en-US" sz="2800">
              <a:cs typeface="Calibri"/>
            </a:endParaRP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5">
                <a:cs typeface="Calibri"/>
              </a:rPr>
              <a:t>Eligibility </a:t>
            </a:r>
            <a:r>
              <a:rPr lang="en-US" sz="2800">
                <a:cs typeface="Calibri"/>
              </a:rPr>
              <a:t>and </a:t>
            </a:r>
            <a:r>
              <a:rPr lang="en-US" sz="2800" spc="-15">
                <a:cs typeface="Calibri"/>
              </a:rPr>
              <a:t>Program</a:t>
            </a:r>
            <a:r>
              <a:rPr lang="en-US" sz="2800" spc="-5">
                <a:cs typeface="Calibri"/>
              </a:rPr>
              <a:t> </a:t>
            </a:r>
            <a:r>
              <a:rPr lang="en-US" sz="2800" spc="-10">
                <a:cs typeface="Calibri"/>
              </a:rPr>
              <a:t>Requirements</a:t>
            </a: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10">
                <a:cs typeface="Calibri"/>
              </a:rPr>
              <a:t>Project Examples </a:t>
            </a: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10">
                <a:cs typeface="Calibri"/>
              </a:rPr>
              <a:t>Funding Priorities and Restrictions </a:t>
            </a:r>
            <a:endParaRPr lang="en-US" sz="2800">
              <a:cs typeface="Calibri"/>
            </a:endParaRP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5">
                <a:cs typeface="Calibri"/>
              </a:rPr>
              <a:t>Application</a:t>
            </a:r>
            <a:r>
              <a:rPr lang="en-US" sz="2800" spc="-65">
                <a:cs typeface="Calibri"/>
              </a:rPr>
              <a:t> </a:t>
            </a:r>
            <a:r>
              <a:rPr lang="en-US" sz="2800" spc="-5">
                <a:cs typeface="Calibri"/>
              </a:rPr>
              <a:t>Overview</a:t>
            </a:r>
            <a:endParaRPr lang="en-US" sz="2800">
              <a:cs typeface="Calibri"/>
            </a:endParaRP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 spc="-10">
                <a:cs typeface="Calibri"/>
              </a:rPr>
              <a:t>Next</a:t>
            </a:r>
            <a:r>
              <a:rPr lang="en-US" sz="2800" spc="-75">
                <a:cs typeface="Calibri"/>
              </a:rPr>
              <a:t> </a:t>
            </a:r>
            <a:r>
              <a:rPr lang="en-US" sz="2800" spc="-10">
                <a:cs typeface="Calibri"/>
              </a:rPr>
              <a:t>Steps</a:t>
            </a:r>
          </a:p>
          <a:p>
            <a:pPr marL="355600">
              <a:tabLst>
                <a:tab pos="354965" algn="l"/>
                <a:tab pos="355600" algn="l"/>
              </a:tabLst>
            </a:pPr>
            <a:r>
              <a:rPr lang="en-US" sz="2800">
                <a:cs typeface="Calibri"/>
              </a:rPr>
              <a:t>Q&amp;A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19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53CCC-8040-64A8-58B9-40C075F4D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Overview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377DD958-9A2B-6A05-B403-B629846BC928}"/>
              </a:ext>
            </a:extLst>
          </p:cNvPr>
          <p:cNvSpPr txBox="1"/>
          <p:nvPr/>
        </p:nvSpPr>
        <p:spPr>
          <a:xfrm>
            <a:off x="295275" y="1597480"/>
            <a:ext cx="1160145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National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Council </a:t>
            </a:r>
            <a:r>
              <a:rPr sz="1600" spc="-15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Mental Wellbeing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(National Council), </a:t>
            </a:r>
            <a:r>
              <a:rPr sz="160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support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sz="160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sz="1600" spc="-15">
                <a:latin typeface="Calibri" panose="020F0502020204030204" pitchFamily="34" charset="0"/>
                <a:cs typeface="Calibri" panose="020F0502020204030204" pitchFamily="34" charset="0"/>
              </a:rPr>
              <a:t>Centers </a:t>
            </a:r>
            <a:r>
              <a:rPr sz="1600" spc="-2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Disease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Control </a:t>
            </a:r>
            <a:r>
              <a:rPr sz="160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Prevention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(CDC), 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invites</a:t>
            </a:r>
            <a:r>
              <a:rPr lang="en-US" sz="1600" spc="-1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b="0" i="0">
                <a:solidFill>
                  <a:srgbClr val="000000"/>
                </a:solidFill>
                <a:effectLst/>
                <a:latin typeface="WordVisi_MSFontService"/>
              </a:rPr>
              <a:t>community behavioral health organizations, harm reduction organizations and other community-based organizations</a:t>
            </a:r>
            <a:r>
              <a:rPr sz="1600" spc="-1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600" spc="-15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1600">
                <a:latin typeface="Calibri" panose="020F0502020204030204" pitchFamily="34" charset="0"/>
                <a:cs typeface="Calibri" panose="020F0502020204030204" pitchFamily="34" charset="0"/>
              </a:rPr>
              <a:t>apply </a:t>
            </a:r>
            <a:r>
              <a:rPr sz="1600" spc="-15">
                <a:latin typeface="Calibri" panose="020F0502020204030204" pitchFamily="34" charset="0"/>
                <a:cs typeface="Calibri" panose="020F0502020204030204" pitchFamily="34" charset="0"/>
              </a:rPr>
              <a:t>for grant </a:t>
            </a:r>
            <a:r>
              <a:rPr sz="1600" spc="-5"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en-US" sz="1600" spc="-5">
                <a:latin typeface="Calibri" panose="020F0502020204030204" pitchFamily="34" charset="0"/>
                <a:cs typeface="Calibri" panose="020F0502020204030204" pitchFamily="34" charset="0"/>
              </a:rPr>
              <a:t>. Funding will support the implementation of evidence-based or promising strategies to enhance and expand critical services that reduce the risk of overdose by increasing engagement in evidence-based and innovative </a:t>
            </a:r>
            <a:r>
              <a:rPr lang="en-US" sz="1600" b="1" spc="-5">
                <a:latin typeface="Calibri" panose="020F0502020204030204" pitchFamily="34" charset="0"/>
                <a:cs typeface="Calibri" panose="020F0502020204030204" pitchFamily="34" charset="0"/>
              </a:rPr>
              <a:t>harm reduction strategies, linkage to care and peer support services. </a:t>
            </a:r>
            <a:endParaRPr sz="16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D2DA51B3-140E-F712-DE15-5E16FB6A2EC8}"/>
              </a:ext>
            </a:extLst>
          </p:cNvPr>
          <p:cNvSpPr/>
          <p:nvPr/>
        </p:nvSpPr>
        <p:spPr>
          <a:xfrm>
            <a:off x="777311" y="3037611"/>
            <a:ext cx="9080931" cy="2141565"/>
          </a:xfrm>
          <a:custGeom>
            <a:avLst/>
            <a:gdLst/>
            <a:ahLst/>
            <a:cxnLst/>
            <a:rect l="l" t="t" r="r" b="b"/>
            <a:pathLst>
              <a:path w="7315200" h="2411095">
                <a:moveTo>
                  <a:pt x="7315200" y="0"/>
                </a:moveTo>
                <a:lnTo>
                  <a:pt x="401840" y="0"/>
                </a:lnTo>
                <a:lnTo>
                  <a:pt x="354977" y="2704"/>
                </a:lnTo>
                <a:lnTo>
                  <a:pt x="309701" y="10615"/>
                </a:lnTo>
                <a:lnTo>
                  <a:pt x="266315" y="23431"/>
                </a:lnTo>
                <a:lnTo>
                  <a:pt x="225120" y="40851"/>
                </a:lnTo>
                <a:lnTo>
                  <a:pt x="186417" y="62573"/>
                </a:lnTo>
                <a:lnTo>
                  <a:pt x="150508" y="88294"/>
                </a:lnTo>
                <a:lnTo>
                  <a:pt x="117695" y="117713"/>
                </a:lnTo>
                <a:lnTo>
                  <a:pt x="88279" y="150527"/>
                </a:lnTo>
                <a:lnTo>
                  <a:pt x="62561" y="186436"/>
                </a:lnTo>
                <a:lnTo>
                  <a:pt x="40843" y="225138"/>
                </a:lnTo>
                <a:lnTo>
                  <a:pt x="23426" y="266329"/>
                </a:lnTo>
                <a:lnTo>
                  <a:pt x="10612" y="309709"/>
                </a:lnTo>
                <a:lnTo>
                  <a:pt x="2703" y="354976"/>
                </a:lnTo>
                <a:lnTo>
                  <a:pt x="0" y="401827"/>
                </a:lnTo>
                <a:lnTo>
                  <a:pt x="0" y="2410968"/>
                </a:lnTo>
                <a:lnTo>
                  <a:pt x="6913372" y="2410968"/>
                </a:lnTo>
                <a:lnTo>
                  <a:pt x="6960223" y="2408263"/>
                </a:lnTo>
                <a:lnTo>
                  <a:pt x="7005490" y="2400352"/>
                </a:lnTo>
                <a:lnTo>
                  <a:pt x="7048870" y="2387536"/>
                </a:lnTo>
                <a:lnTo>
                  <a:pt x="7090061" y="2370116"/>
                </a:lnTo>
                <a:lnTo>
                  <a:pt x="7128763" y="2348394"/>
                </a:lnTo>
                <a:lnTo>
                  <a:pt x="7164672" y="2322673"/>
                </a:lnTo>
                <a:lnTo>
                  <a:pt x="7197486" y="2293254"/>
                </a:lnTo>
                <a:lnTo>
                  <a:pt x="7226905" y="2260440"/>
                </a:lnTo>
                <a:lnTo>
                  <a:pt x="7252626" y="2224531"/>
                </a:lnTo>
                <a:lnTo>
                  <a:pt x="7274348" y="2185829"/>
                </a:lnTo>
                <a:lnTo>
                  <a:pt x="7291768" y="2144638"/>
                </a:lnTo>
                <a:lnTo>
                  <a:pt x="7304584" y="2101258"/>
                </a:lnTo>
                <a:lnTo>
                  <a:pt x="7312495" y="2055991"/>
                </a:lnTo>
                <a:lnTo>
                  <a:pt x="7315200" y="2009139"/>
                </a:lnTo>
                <a:lnTo>
                  <a:pt x="7315200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BB4BCF-AE12-062F-FFF8-B237295F0684}"/>
              </a:ext>
            </a:extLst>
          </p:cNvPr>
          <p:cNvSpPr txBox="1"/>
          <p:nvPr/>
        </p:nvSpPr>
        <p:spPr>
          <a:xfrm>
            <a:off x="777311" y="3077341"/>
            <a:ext cx="896941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1" spc="-5">
                <a:cs typeface="Calibri"/>
              </a:rPr>
              <a:t>Goals:</a:t>
            </a:r>
          </a:p>
          <a:p>
            <a:pPr marL="342900" indent="-342900" algn="ctr">
              <a:lnSpc>
                <a:spcPct val="100000"/>
              </a:lnSpc>
              <a:buFont typeface="+mj-lt"/>
              <a:buAutoNum type="arabicParenR"/>
            </a:pPr>
            <a:r>
              <a:rPr lang="en-US" sz="1600" spc="-5">
                <a:cs typeface="Calibri"/>
              </a:rPr>
              <a:t>Support the implementation and enhancement of evidence-based services or promising practices to prevent and reduce overdose and other drug-related harms through innovative harm reduction strategies, linkage to care and peer support services. </a:t>
            </a:r>
          </a:p>
          <a:p>
            <a:pPr marL="342900" indent="-342900" algn="ctr">
              <a:lnSpc>
                <a:spcPct val="100000"/>
              </a:lnSpc>
              <a:buFont typeface="+mj-lt"/>
              <a:buAutoNum type="arabicParenR"/>
            </a:pPr>
            <a:endParaRPr lang="en-US" sz="1600" spc="-5">
              <a:cs typeface="Calibri"/>
            </a:endParaRPr>
          </a:p>
          <a:p>
            <a:pPr marL="342900" indent="-342900" algn="ctr">
              <a:lnSpc>
                <a:spcPct val="100000"/>
              </a:lnSpc>
              <a:buFont typeface="+mj-lt"/>
              <a:buAutoNum type="arabicParenR"/>
            </a:pPr>
            <a:r>
              <a:rPr lang="en-US" sz="1600" spc="-5">
                <a:cs typeface="Calibri"/>
              </a:rPr>
              <a:t>Increase the collaboration between CBHOs, harm reduction organizations, and other community-based organizations to link PWUD and PWSUD to harm reduction services, peer support, treatment and recovery support, and other wraparound services. </a:t>
            </a:r>
            <a:endParaRPr lang="en-US" sz="1600">
              <a:cs typeface="Times New Roman"/>
            </a:endParaRPr>
          </a:p>
        </p:txBody>
      </p:sp>
      <p:sp>
        <p:nvSpPr>
          <p:cNvPr id="11" name="object 6">
            <a:extLst>
              <a:ext uri="{FF2B5EF4-FFF2-40B4-BE49-F238E27FC236}">
                <a16:creationId xmlns:a16="http://schemas.microsoft.com/office/drawing/2014/main" id="{B0B4C18D-3B25-1D51-6D1C-1E7E7E960EEB}"/>
              </a:ext>
            </a:extLst>
          </p:cNvPr>
          <p:cNvSpPr txBox="1"/>
          <p:nvPr/>
        </p:nvSpPr>
        <p:spPr>
          <a:xfrm>
            <a:off x="603250" y="5481066"/>
            <a:ext cx="8873259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000" i="1" spc="-5">
                <a:latin typeface="Calibri"/>
                <a:cs typeface="Calibri"/>
              </a:rPr>
              <a:t>This project </a:t>
            </a:r>
            <a:r>
              <a:rPr sz="1000" i="1">
                <a:latin typeface="Calibri"/>
                <a:cs typeface="Calibri"/>
              </a:rPr>
              <a:t>is </a:t>
            </a:r>
            <a:r>
              <a:rPr sz="1000" i="1" spc="-5">
                <a:latin typeface="Calibri"/>
                <a:cs typeface="Calibri"/>
              </a:rPr>
              <a:t>supported by </a:t>
            </a:r>
            <a:r>
              <a:rPr sz="1000" i="1">
                <a:latin typeface="Calibri"/>
                <a:cs typeface="Calibri"/>
              </a:rPr>
              <a:t>the </a:t>
            </a:r>
            <a:r>
              <a:rPr sz="1000" i="1" spc="-5">
                <a:latin typeface="Calibri"/>
                <a:cs typeface="Calibri"/>
              </a:rPr>
              <a:t>Centers for Disease Control and </a:t>
            </a:r>
            <a:r>
              <a:rPr sz="1000" i="1">
                <a:latin typeface="Calibri"/>
                <a:cs typeface="Calibri"/>
              </a:rPr>
              <a:t>Prevention </a:t>
            </a:r>
            <a:r>
              <a:rPr sz="1000" i="1" spc="-5">
                <a:latin typeface="Calibri"/>
                <a:cs typeface="Calibri"/>
              </a:rPr>
              <a:t>(CDC) of </a:t>
            </a:r>
            <a:r>
              <a:rPr sz="1000" i="1">
                <a:latin typeface="Calibri"/>
                <a:cs typeface="Calibri"/>
              </a:rPr>
              <a:t>the </a:t>
            </a:r>
            <a:r>
              <a:rPr sz="1000" i="1" spc="-5">
                <a:latin typeface="Calibri"/>
                <a:cs typeface="Calibri"/>
              </a:rPr>
              <a:t>U.S. Department of </a:t>
            </a:r>
            <a:r>
              <a:rPr sz="1000" i="1">
                <a:latin typeface="Calibri"/>
                <a:cs typeface="Calibri"/>
              </a:rPr>
              <a:t>Health  </a:t>
            </a:r>
            <a:r>
              <a:rPr sz="1000" i="1" spc="-5">
                <a:latin typeface="Calibri"/>
                <a:cs typeface="Calibri"/>
              </a:rPr>
              <a:t>and </a:t>
            </a:r>
            <a:r>
              <a:rPr sz="1000" i="1">
                <a:latin typeface="Calibri"/>
                <a:cs typeface="Calibri"/>
              </a:rPr>
              <a:t>Human </a:t>
            </a:r>
            <a:r>
              <a:rPr sz="1000" i="1" spc="-5">
                <a:latin typeface="Calibri"/>
                <a:cs typeface="Calibri"/>
              </a:rPr>
              <a:t>Services (HHS) as part of </a:t>
            </a:r>
            <a:r>
              <a:rPr sz="1000" i="1">
                <a:latin typeface="Calibri"/>
                <a:cs typeface="Calibri"/>
              </a:rPr>
              <a:t>a </a:t>
            </a:r>
            <a:r>
              <a:rPr sz="1000" i="1" spc="-5">
                <a:latin typeface="Calibri"/>
                <a:cs typeface="Calibri"/>
              </a:rPr>
              <a:t>financial assistance award totaling </a:t>
            </a:r>
            <a:r>
              <a:rPr sz="1000" i="1">
                <a:latin typeface="Calibri"/>
                <a:cs typeface="Calibri"/>
              </a:rPr>
              <a:t>$</a:t>
            </a:r>
            <a:r>
              <a:rPr lang="en-US" sz="1000" i="1">
                <a:latin typeface="Calibri"/>
                <a:cs typeface="Calibri"/>
              </a:rPr>
              <a:t>3</a:t>
            </a:r>
            <a:r>
              <a:rPr sz="1000" i="1">
                <a:latin typeface="Calibri"/>
                <a:cs typeface="Calibri"/>
              </a:rPr>
              <a:t>,000,000 </a:t>
            </a:r>
            <a:r>
              <a:rPr sz="1000" i="1" spc="-5">
                <a:latin typeface="Calibri"/>
                <a:cs typeface="Calibri"/>
              </a:rPr>
              <a:t>with </a:t>
            </a:r>
            <a:r>
              <a:rPr sz="1000" i="1">
                <a:latin typeface="Calibri"/>
                <a:cs typeface="Calibri"/>
              </a:rPr>
              <a:t>100% </a:t>
            </a:r>
            <a:r>
              <a:rPr sz="1000" i="1" spc="-5">
                <a:latin typeface="Calibri"/>
                <a:cs typeface="Calibri"/>
              </a:rPr>
              <a:t>funded by  CDC/HHS. The </a:t>
            </a:r>
            <a:r>
              <a:rPr sz="1000" i="1">
                <a:latin typeface="Calibri"/>
                <a:cs typeface="Calibri"/>
              </a:rPr>
              <a:t>contents </a:t>
            </a:r>
            <a:r>
              <a:rPr sz="1000" i="1" spc="-5">
                <a:latin typeface="Calibri"/>
                <a:cs typeface="Calibri"/>
              </a:rPr>
              <a:t>are those of </a:t>
            </a:r>
            <a:r>
              <a:rPr sz="1000" i="1">
                <a:latin typeface="Calibri"/>
                <a:cs typeface="Calibri"/>
              </a:rPr>
              <a:t>the </a:t>
            </a:r>
            <a:r>
              <a:rPr sz="1000" i="1" spc="-5">
                <a:latin typeface="Calibri"/>
                <a:cs typeface="Calibri"/>
              </a:rPr>
              <a:t>author(s) and do not necessarily represent </a:t>
            </a:r>
            <a:r>
              <a:rPr sz="1000" i="1">
                <a:latin typeface="Calibri"/>
                <a:cs typeface="Calibri"/>
              </a:rPr>
              <a:t>the </a:t>
            </a:r>
            <a:r>
              <a:rPr sz="1000" i="1" spc="-5">
                <a:latin typeface="Calibri"/>
                <a:cs typeface="Calibri"/>
              </a:rPr>
              <a:t>official views of, nor an  endorsement by, CDC/HHS or </a:t>
            </a:r>
            <a:r>
              <a:rPr sz="1000" i="1">
                <a:latin typeface="Calibri"/>
                <a:cs typeface="Calibri"/>
              </a:rPr>
              <a:t>the </a:t>
            </a:r>
            <a:r>
              <a:rPr sz="1000" i="1" spc="-5">
                <a:latin typeface="Calibri"/>
                <a:cs typeface="Calibri"/>
              </a:rPr>
              <a:t>U.S.</a:t>
            </a:r>
            <a:r>
              <a:rPr sz="1000" i="1" spc="-15">
                <a:latin typeface="Calibri"/>
                <a:cs typeface="Calibri"/>
              </a:rPr>
              <a:t> </a:t>
            </a:r>
            <a:r>
              <a:rPr sz="1000" i="1" spc="-5">
                <a:latin typeface="Calibri"/>
                <a:cs typeface="Calibri"/>
              </a:rPr>
              <a:t>Government.</a:t>
            </a:r>
            <a:endParaRPr sz="1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990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C3D3-02C4-F036-30C9-9EF01F15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Opportunity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06E60-3C02-9266-331C-6C65FF18A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825627"/>
            <a:ext cx="11062252" cy="1517938"/>
          </a:xfrm>
        </p:spPr>
        <p:txBody>
          <a:bodyPr/>
          <a:lstStyle/>
          <a:p>
            <a:r>
              <a:rPr lang="en-US"/>
              <a:t>Through a competitive Request for Funding Applications (RFA) process, </a:t>
            </a:r>
            <a:r>
              <a:rPr lang="en-US" b="1"/>
              <a:t>up to 25 organizations </a:t>
            </a:r>
            <a:r>
              <a:rPr lang="en-US"/>
              <a:t>will be selected for the 12-month opportunity. </a:t>
            </a:r>
          </a:p>
          <a:p>
            <a:r>
              <a:rPr lang="en-US"/>
              <a:t>Select organizations will each receive awards up to </a:t>
            </a:r>
            <a:r>
              <a:rPr lang="en-US" b="1"/>
              <a:t>$100,000 </a:t>
            </a:r>
            <a:r>
              <a:rPr lang="en-US"/>
              <a:t>and will participate in training and technical assistance (TTA) opportunities offered by the National Council. 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4239FA-B4F5-3916-1BDA-658FC7DFE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23562"/>
              </p:ext>
            </p:extLst>
          </p:nvPr>
        </p:nvGraphicFramePr>
        <p:xfrm>
          <a:off x="1209964" y="3440545"/>
          <a:ext cx="8405091" cy="19315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2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78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Activity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66666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sz="1800" b="1" spc="-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Date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666666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C7C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6350" algn="ctr">
                        <a:lnSpc>
                          <a:spcPts val="1935"/>
                        </a:lnSpc>
                      </a:pPr>
                      <a:r>
                        <a:rPr sz="1700" b="1" spc="-5">
                          <a:latin typeface="Calibri"/>
                          <a:cs typeface="Calibri"/>
                        </a:rPr>
                        <a:t>Application</a:t>
                      </a:r>
                      <a:r>
                        <a:rPr sz="1700" b="1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launch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935"/>
                        </a:lnSpc>
                      </a:pPr>
                      <a:r>
                        <a:rPr lang="en-US" sz="1700" b="1" spc="-35">
                          <a:latin typeface="Calibri"/>
                          <a:cs typeface="Calibri"/>
                        </a:rPr>
                        <a:t>Monday, January 9, 2023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62">
                <a:tc>
                  <a:txBody>
                    <a:bodyPr/>
                    <a:lstStyle/>
                    <a:p>
                      <a:pPr marL="5080" algn="ctr">
                        <a:lnSpc>
                          <a:spcPts val="1885"/>
                        </a:lnSpc>
                      </a:pPr>
                      <a:r>
                        <a:rPr sz="1700" b="1" spc="-10">
                          <a:latin typeface="Calibri"/>
                          <a:cs typeface="Calibri"/>
                        </a:rPr>
                        <a:t>Deadline </a:t>
                      </a:r>
                      <a:r>
                        <a:rPr sz="1700" b="1" spc="-15">
                          <a:latin typeface="Calibri"/>
                          <a:cs typeface="Calibri"/>
                        </a:rPr>
                        <a:t>to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submit</a:t>
                      </a:r>
                      <a:r>
                        <a:rPr sz="1700" b="1" spc="5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applications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700" b="1" spc="-20">
                          <a:latin typeface="Calibri"/>
                          <a:cs typeface="Calibri"/>
                        </a:rPr>
                        <a:t>Friday, </a:t>
                      </a:r>
                      <a:r>
                        <a:rPr lang="en-US" sz="1700" b="1" spc="-10">
                          <a:latin typeface="Calibri"/>
                          <a:cs typeface="Calibri"/>
                        </a:rPr>
                        <a:t>February 3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, 11:59pm</a:t>
                      </a:r>
                      <a:r>
                        <a:rPr sz="1700" b="1" spc="55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b="1" spc="-5">
                          <a:latin typeface="Calibri"/>
                          <a:cs typeface="Calibri"/>
                        </a:rPr>
                        <a:t>ET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99">
                <a:tc>
                  <a:txBody>
                    <a:bodyPr/>
                    <a:lstStyle/>
                    <a:p>
                      <a:pPr marL="5715" algn="ctr">
                        <a:lnSpc>
                          <a:spcPts val="1880"/>
                        </a:lnSpc>
                      </a:pPr>
                      <a:r>
                        <a:rPr sz="1700" spc="-5">
                          <a:latin typeface="Calibri"/>
                          <a:cs typeface="Calibri"/>
                        </a:rPr>
                        <a:t>Selected </a:t>
                      </a:r>
                      <a:r>
                        <a:rPr sz="1700" spc="-10">
                          <a:latin typeface="Calibri"/>
                          <a:cs typeface="Calibri"/>
                        </a:rPr>
                        <a:t>implementation sites</a:t>
                      </a:r>
                      <a:r>
                        <a:rPr sz="17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notified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0"/>
                        </a:lnSpc>
                      </a:pPr>
                      <a:r>
                        <a:rPr lang="en-US" sz="1700" spc="-25">
                          <a:latin typeface="Calibri"/>
                          <a:cs typeface="Calibri"/>
                        </a:rPr>
                        <a:t>Friday, February 24, 2023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396">
                <a:tc>
                  <a:txBody>
                    <a:bodyPr/>
                    <a:lstStyle/>
                    <a:p>
                      <a:pPr marL="5715" algn="ctr">
                        <a:lnSpc>
                          <a:spcPts val="1885"/>
                        </a:lnSpc>
                      </a:pPr>
                      <a:r>
                        <a:rPr sz="1700" spc="-5">
                          <a:latin typeface="Calibri"/>
                          <a:cs typeface="Calibri"/>
                        </a:rPr>
                        <a:t>Kick-off </a:t>
                      </a:r>
                      <a:r>
                        <a:rPr sz="1700" spc="-15">
                          <a:latin typeface="Calibri"/>
                          <a:cs typeface="Calibri"/>
                        </a:rPr>
                        <a:t>grantee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meeting</a:t>
                      </a:r>
                      <a:r>
                        <a:rPr sz="17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10">
                          <a:latin typeface="Calibri"/>
                          <a:cs typeface="Calibri"/>
                        </a:rPr>
                        <a:t>(Zoom)</a:t>
                      </a:r>
                      <a:r>
                        <a:rPr lang="en-US" sz="1700" spc="-10">
                          <a:latin typeface="Calibri"/>
                          <a:cs typeface="Calibri"/>
                        </a:rPr>
                        <a:t> -- REQUIRED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lang="en-US" sz="1700" spc="-15">
                          <a:latin typeface="Calibri"/>
                          <a:cs typeface="Calibri"/>
                        </a:rPr>
                        <a:t>Thursday, March 9, 2023, 11:00am – 1:00pm ET 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273">
                <a:tc>
                  <a:txBody>
                    <a:bodyPr/>
                    <a:lstStyle/>
                    <a:p>
                      <a:pPr marR="34925" algn="ctr">
                        <a:lnSpc>
                          <a:spcPts val="1885"/>
                        </a:lnSpc>
                      </a:pPr>
                      <a:r>
                        <a:rPr sz="1700" spc="-70">
                          <a:latin typeface="Calibri"/>
                          <a:cs typeface="Calibri"/>
                        </a:rPr>
                        <a:t>TA</a:t>
                      </a:r>
                      <a:r>
                        <a:rPr sz="17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activities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700" spc="-5">
                          <a:latin typeface="Calibri"/>
                          <a:cs typeface="Calibri"/>
                        </a:rPr>
                        <a:t>Monthly </a:t>
                      </a:r>
                      <a:r>
                        <a:rPr sz="1700" spc="-15">
                          <a:latin typeface="Calibri"/>
                          <a:cs typeface="Calibri"/>
                        </a:rPr>
                        <a:t>(days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and times</a:t>
                      </a:r>
                      <a:r>
                        <a:rPr sz="1700" spc="-10">
                          <a:latin typeface="Calibri"/>
                          <a:cs typeface="Calibri"/>
                        </a:rPr>
                        <a:t> TBD)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79">
                <a:tc>
                  <a:txBody>
                    <a:bodyPr/>
                    <a:lstStyle/>
                    <a:p>
                      <a:pPr marL="5715" algn="ctr">
                        <a:lnSpc>
                          <a:spcPts val="1885"/>
                        </a:lnSpc>
                      </a:pPr>
                      <a:r>
                        <a:rPr sz="1700" spc="-5">
                          <a:latin typeface="Calibri"/>
                          <a:cs typeface="Calibri"/>
                        </a:rPr>
                        <a:t>Mid-year report and action plan</a:t>
                      </a:r>
                      <a:r>
                        <a:rPr sz="17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due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85"/>
                        </a:lnSpc>
                      </a:pPr>
                      <a:r>
                        <a:rPr sz="1700" spc="-25">
                          <a:latin typeface="Calibri"/>
                          <a:cs typeface="Calibri"/>
                        </a:rPr>
                        <a:t>Monday,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July </a:t>
                      </a:r>
                      <a:r>
                        <a:rPr lang="en-US" sz="17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4,</a:t>
                      </a:r>
                      <a:r>
                        <a:rPr sz="17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sz="1700" spc="-5">
                          <a:latin typeface="Calibri"/>
                          <a:cs typeface="Calibri"/>
                        </a:rPr>
                        <a:t>2023</a:t>
                      </a:r>
                      <a:endParaRPr sz="1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>
            <a:extLst>
              <a:ext uri="{FF2B5EF4-FFF2-40B4-BE49-F238E27FC236}">
                <a16:creationId xmlns:a16="http://schemas.microsoft.com/office/drawing/2014/main" id="{C7ACEC01-906C-AC19-72F3-F910A7B10ABF}"/>
              </a:ext>
            </a:extLst>
          </p:cNvPr>
          <p:cNvSpPr/>
          <p:nvPr/>
        </p:nvSpPr>
        <p:spPr>
          <a:xfrm>
            <a:off x="1549065" y="4016564"/>
            <a:ext cx="236220" cy="235585"/>
          </a:xfrm>
          <a:custGeom>
            <a:avLst/>
            <a:gdLst/>
            <a:ahLst/>
            <a:cxnLst/>
            <a:rect l="l" t="t" r="r" b="b"/>
            <a:pathLst>
              <a:path w="236219" h="235585">
                <a:moveTo>
                  <a:pt x="0" y="89915"/>
                </a:moveTo>
                <a:lnTo>
                  <a:pt x="90233" y="89915"/>
                </a:lnTo>
                <a:lnTo>
                  <a:pt x="118109" y="0"/>
                </a:lnTo>
                <a:lnTo>
                  <a:pt x="145986" y="89915"/>
                </a:lnTo>
                <a:lnTo>
                  <a:pt x="236219" y="89915"/>
                </a:lnTo>
                <a:lnTo>
                  <a:pt x="163220" y="145541"/>
                </a:lnTo>
                <a:lnTo>
                  <a:pt x="191109" y="235457"/>
                </a:lnTo>
                <a:lnTo>
                  <a:pt x="118109" y="179831"/>
                </a:lnTo>
                <a:lnTo>
                  <a:pt x="45110" y="235457"/>
                </a:lnTo>
                <a:lnTo>
                  <a:pt x="72999" y="145541"/>
                </a:lnTo>
                <a:lnTo>
                  <a:pt x="0" y="89915"/>
                </a:lnTo>
                <a:close/>
              </a:path>
            </a:pathLst>
          </a:custGeom>
          <a:solidFill>
            <a:srgbClr val="53605F"/>
          </a:solidFill>
          <a:ln w="12700"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357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27440-D85E-22DF-D40E-9E4F68FE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4" y="238179"/>
            <a:ext cx="11062252" cy="1325563"/>
          </a:xfrm>
        </p:spPr>
        <p:txBody>
          <a:bodyPr/>
          <a:lstStyle/>
          <a:p>
            <a:r>
              <a:rPr lang="en-US"/>
              <a:t>Applicant 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433C-1F8E-02D5-CD2C-2C38E71B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2198255"/>
            <a:ext cx="11062252" cy="3641586"/>
          </a:xfrm>
        </p:spPr>
        <p:txBody>
          <a:bodyPr/>
          <a:lstStyle/>
          <a:p>
            <a:r>
              <a:rPr lang="en-US" dirty="0"/>
              <a:t>Provide services within a city, county, or multiple geographic locations with a total population of 400,00 people or more. 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Applicants </a:t>
            </a:r>
            <a:r>
              <a:rPr lang="en-US" dirty="0">
                <a:solidFill>
                  <a:srgbClr val="000000"/>
                </a:solidFill>
              </a:rPr>
              <a:t>must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use the 2020 - 2021 U.S. Census 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hlinkClick r:id="rId3"/>
              </a:rPr>
              <a:t>city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or </a:t>
            </a:r>
            <a:r>
              <a:rPr lang="en-US" b="0" i="0" u="sng" strike="noStrike" dirty="0">
                <a:solidFill>
                  <a:srgbClr val="0563C1"/>
                </a:solidFill>
                <a:effectLst/>
                <a:hlinkClick r:id="rId4"/>
              </a:rPr>
              <a:t>county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data to confirm population for the geographic area to be served. 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Additional Eligibility Requirements </a:t>
            </a:r>
          </a:p>
          <a:p>
            <a:r>
              <a:rPr lang="en-US" dirty="0">
                <a:hlinkClick r:id="rId5"/>
              </a:rPr>
              <a:t>SAM.gov Unique Entity ID </a:t>
            </a:r>
            <a:endParaRPr lang="en-US" dirty="0"/>
          </a:p>
          <a:p>
            <a:r>
              <a:rPr lang="en-US" dirty="0"/>
              <a:t>Infrastructure necessary to begin active implementation within five months of the start of the project period.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A9ECD8B-7A71-1E94-22B2-42C76827DFB6}"/>
              </a:ext>
            </a:extLst>
          </p:cNvPr>
          <p:cNvSpPr/>
          <p:nvPr/>
        </p:nvSpPr>
        <p:spPr>
          <a:xfrm>
            <a:off x="1191491" y="1420178"/>
            <a:ext cx="9956799" cy="584774"/>
          </a:xfrm>
          <a:custGeom>
            <a:avLst/>
            <a:gdLst/>
            <a:ahLst/>
            <a:cxnLst/>
            <a:rect l="l" t="t" r="r" b="b"/>
            <a:pathLst>
              <a:path w="6139180" h="541019">
                <a:moveTo>
                  <a:pt x="6138671" y="0"/>
                </a:moveTo>
                <a:lnTo>
                  <a:pt x="90170" y="0"/>
                </a:lnTo>
                <a:lnTo>
                  <a:pt x="55078" y="7088"/>
                </a:lnTo>
                <a:lnTo>
                  <a:pt x="26416" y="26416"/>
                </a:lnTo>
                <a:lnTo>
                  <a:pt x="7088" y="55078"/>
                </a:lnTo>
                <a:lnTo>
                  <a:pt x="0" y="90170"/>
                </a:lnTo>
                <a:lnTo>
                  <a:pt x="0" y="541020"/>
                </a:lnTo>
                <a:lnTo>
                  <a:pt x="6048502" y="541020"/>
                </a:lnTo>
                <a:lnTo>
                  <a:pt x="6083593" y="533931"/>
                </a:lnTo>
                <a:lnTo>
                  <a:pt x="6112255" y="514603"/>
                </a:lnTo>
                <a:lnTo>
                  <a:pt x="6131583" y="485941"/>
                </a:lnTo>
                <a:lnTo>
                  <a:pt x="6138671" y="450850"/>
                </a:lnTo>
                <a:lnTo>
                  <a:pt x="6138671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E1084-BED9-19E3-6C3E-3C9879428399}"/>
              </a:ext>
            </a:extLst>
          </p:cNvPr>
          <p:cNvSpPr txBox="1"/>
          <p:nvPr/>
        </p:nvSpPr>
        <p:spPr>
          <a:xfrm>
            <a:off x="1399309" y="1408831"/>
            <a:ext cx="93933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 algn="ctr">
              <a:lnSpc>
                <a:spcPct val="100000"/>
              </a:lnSpc>
            </a:pPr>
            <a:r>
              <a:rPr lang="en-US" sz="1600" b="1" spc="-5">
                <a:latin typeface="Calibri"/>
                <a:cs typeface="Calibri"/>
              </a:rPr>
              <a:t>Eligible applicants </a:t>
            </a:r>
            <a:r>
              <a:rPr lang="en-US" sz="1600" b="1" spc="-10">
                <a:latin typeface="Calibri"/>
                <a:cs typeface="Calibri"/>
              </a:rPr>
              <a:t>are </a:t>
            </a:r>
            <a:r>
              <a:rPr lang="en-US" sz="1600" b="1" spc="-5">
                <a:latin typeface="Calibri"/>
                <a:cs typeface="Calibri"/>
              </a:rPr>
              <a:t>CBHOs, harm reduction and other community-based organizations and/or coalitions</a:t>
            </a:r>
            <a:r>
              <a:rPr lang="en-US" sz="1600" b="1" spc="-10">
                <a:latin typeface="Calibri"/>
                <a:cs typeface="Calibri"/>
              </a:rPr>
              <a:t> </a:t>
            </a:r>
            <a:r>
              <a:rPr lang="en-US" sz="1600" b="1">
                <a:latin typeface="Calibri"/>
                <a:cs typeface="Calibri"/>
              </a:rPr>
              <a:t>in the </a:t>
            </a:r>
            <a:r>
              <a:rPr lang="en-US" sz="1600" b="1" spc="-10">
                <a:latin typeface="Calibri"/>
                <a:cs typeface="Calibri"/>
              </a:rPr>
              <a:t>U.S.</a:t>
            </a:r>
            <a:r>
              <a:rPr lang="en-US" sz="1600" b="1" spc="15">
                <a:latin typeface="Calibri"/>
                <a:cs typeface="Calibri"/>
              </a:rPr>
              <a:t> </a:t>
            </a:r>
            <a:r>
              <a:rPr lang="en-US" sz="1600" b="1" spc="-5">
                <a:latin typeface="Calibri"/>
                <a:cs typeface="Calibri"/>
              </a:rPr>
              <a:t>that:</a:t>
            </a:r>
            <a:endParaRPr lang="en-US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07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3D90D-4EE5-EBFE-CDFE-3AF472016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47" y="139318"/>
            <a:ext cx="11062252" cy="1325563"/>
          </a:xfrm>
        </p:spPr>
        <p:txBody>
          <a:bodyPr/>
          <a:lstStyle/>
          <a:p>
            <a:r>
              <a:rPr lang="en-US"/>
              <a:t>Applicant Eligibility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CA3A1-6DFA-CFF0-EAC5-76336BBF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3" y="2111952"/>
            <a:ext cx="11062252" cy="4014215"/>
          </a:xfrm>
        </p:spPr>
        <p:txBody>
          <a:bodyPr/>
          <a:lstStyle/>
          <a:p>
            <a:pPr algn="l" rtl="0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established linkages to and partnerships with mental health and substance use treatment, primary care, public health, social services, legal services, and other community-based providers.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 disproportionately affected populations (e.g., justice-involved, homeless, people who have already experienced a drug overdose, people with disabilities/differently able, racial/ethnic minorities such as African Americans, Hispanic/ Latinx and American Indian/ Alaska Native populations).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Focus on opioid, stimulant, and polysubstance use prevention.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Provide a range overdose prevention and harm reduction services and interventions for PWUD and/or PWSUD.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Conduct peer-led outreach to individuals who recently experienced an overdose or areas where overdoses are occurring.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Engage new drug users in services, prioritizing engagement of PWUD not currently in care. 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A865E1BD-E18D-6CC2-4D51-255A6114F1C1}"/>
              </a:ext>
            </a:extLst>
          </p:cNvPr>
          <p:cNvSpPr/>
          <p:nvPr/>
        </p:nvSpPr>
        <p:spPr>
          <a:xfrm>
            <a:off x="1191491" y="1420178"/>
            <a:ext cx="9956799" cy="427961"/>
          </a:xfrm>
          <a:custGeom>
            <a:avLst/>
            <a:gdLst/>
            <a:ahLst/>
            <a:cxnLst/>
            <a:rect l="l" t="t" r="r" b="b"/>
            <a:pathLst>
              <a:path w="6139180" h="541019">
                <a:moveTo>
                  <a:pt x="6138671" y="0"/>
                </a:moveTo>
                <a:lnTo>
                  <a:pt x="90170" y="0"/>
                </a:lnTo>
                <a:lnTo>
                  <a:pt x="55078" y="7088"/>
                </a:lnTo>
                <a:lnTo>
                  <a:pt x="26416" y="26416"/>
                </a:lnTo>
                <a:lnTo>
                  <a:pt x="7088" y="55078"/>
                </a:lnTo>
                <a:lnTo>
                  <a:pt x="0" y="90170"/>
                </a:lnTo>
                <a:lnTo>
                  <a:pt x="0" y="541020"/>
                </a:lnTo>
                <a:lnTo>
                  <a:pt x="6048502" y="541020"/>
                </a:lnTo>
                <a:lnTo>
                  <a:pt x="6083593" y="533931"/>
                </a:lnTo>
                <a:lnTo>
                  <a:pt x="6112255" y="514603"/>
                </a:lnTo>
                <a:lnTo>
                  <a:pt x="6131583" y="485941"/>
                </a:lnTo>
                <a:lnTo>
                  <a:pt x="6138671" y="450850"/>
                </a:lnTo>
                <a:lnTo>
                  <a:pt x="6138671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16B55-E7D4-C03E-60D8-9E4D2ED68BFE}"/>
              </a:ext>
            </a:extLst>
          </p:cNvPr>
          <p:cNvSpPr txBox="1"/>
          <p:nvPr/>
        </p:nvSpPr>
        <p:spPr>
          <a:xfrm>
            <a:off x="1399309" y="1464881"/>
            <a:ext cx="93933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 algn="ctr">
              <a:lnSpc>
                <a:spcPct val="100000"/>
              </a:lnSpc>
            </a:pPr>
            <a:r>
              <a:rPr lang="en-US" sz="1600" b="1" spc="-5">
                <a:latin typeface="Calibri"/>
                <a:cs typeface="Calibri"/>
              </a:rPr>
              <a:t>Applicants that are in line with the goals of this funding opportunity: </a:t>
            </a:r>
            <a:endParaRPr lang="en-US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4050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E5A9A-7CB0-EB2E-2BF9-354ABE3E8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0C9F9-A647-4D1A-5196-938ED8F06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4" y="1557771"/>
            <a:ext cx="11062252" cy="4014215"/>
          </a:xfrm>
        </p:spPr>
        <p:txBody>
          <a:bodyPr/>
          <a:lstStyle/>
          <a:p>
            <a:pPr marL="355600" marR="52705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lang="en-US" sz="1800" spc="-15">
                <a:latin typeface="Calibri"/>
                <a:cs typeface="Calibri"/>
              </a:rPr>
              <a:t>Use grant funds to support harm reduction and overdose prevention and treatment services to support PWUD over a </a:t>
            </a:r>
            <a:r>
              <a:rPr lang="en-US" sz="1800" b="1" spc="-15">
                <a:latin typeface="Calibri"/>
                <a:cs typeface="Calibri"/>
              </a:rPr>
              <a:t>project period of 12 months </a:t>
            </a:r>
          </a:p>
          <a:p>
            <a:pPr marL="355600" marR="527050" indent="-342900" algn="just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lang="en-US" sz="1800" spc="-15">
                <a:latin typeface="Calibri"/>
                <a:cs typeface="Calibri"/>
              </a:rPr>
              <a:t>Participate in </a:t>
            </a:r>
            <a:r>
              <a:rPr lang="en-US" sz="1800" b="1" spc="-15">
                <a:latin typeface="Calibri"/>
                <a:cs typeface="Calibri"/>
              </a:rPr>
              <a:t>technical assistance and peer-based educational opportunities. </a:t>
            </a:r>
          </a:p>
          <a:p>
            <a:pPr marL="755015" marR="103505" indent="-285750">
              <a:lnSpc>
                <a:spcPct val="100000"/>
              </a:lnSpc>
            </a:pPr>
            <a:r>
              <a:rPr lang="en-US" sz="1800">
                <a:latin typeface="Calibri"/>
                <a:cs typeface="Calibri"/>
              </a:rPr>
              <a:t>To promote meaningful learning and sustainable implementation, we recommend that organization and coalition members participate together in TTA when possible.</a:t>
            </a: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sz="1800" spc="-10">
                <a:latin typeface="Calibri"/>
                <a:cs typeface="Calibri"/>
              </a:rPr>
              <a:t>Participate </a:t>
            </a:r>
            <a:r>
              <a:rPr lang="en-US" sz="1800">
                <a:latin typeface="Calibri"/>
                <a:cs typeface="Calibri"/>
              </a:rPr>
              <a:t>in </a:t>
            </a:r>
            <a:r>
              <a:rPr lang="en-US" sz="1800" b="1" spc="-5">
                <a:latin typeface="Calibri"/>
                <a:cs typeface="Calibri"/>
              </a:rPr>
              <a:t>project </a:t>
            </a:r>
            <a:r>
              <a:rPr lang="en-US" sz="1800" b="1" spc="-10">
                <a:latin typeface="Calibri"/>
                <a:cs typeface="Calibri"/>
              </a:rPr>
              <a:t>evaluation efforts </a:t>
            </a:r>
            <a:r>
              <a:rPr lang="en-US" sz="1800" spc="-10">
                <a:latin typeface="Calibri"/>
                <a:cs typeface="Calibri"/>
              </a:rPr>
              <a:t>at </a:t>
            </a:r>
            <a:r>
              <a:rPr lang="en-US" sz="1800" spc="-5">
                <a:latin typeface="Calibri"/>
                <a:cs typeface="Calibri"/>
              </a:rPr>
              <a:t>baseline </a:t>
            </a:r>
            <a:r>
              <a:rPr lang="en-US" sz="1800">
                <a:latin typeface="Calibri"/>
                <a:cs typeface="Calibri"/>
              </a:rPr>
              <a:t>and </a:t>
            </a:r>
            <a:r>
              <a:rPr lang="en-US" sz="1800" spc="-10">
                <a:latin typeface="Calibri"/>
                <a:cs typeface="Calibri"/>
              </a:rPr>
              <a:t>mid-year, and at 12 months. </a:t>
            </a:r>
            <a:endParaRPr lang="en-US"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lang="en-US" sz="1800" spc="-10">
                <a:latin typeface="Calibri"/>
                <a:cs typeface="Calibri"/>
              </a:rPr>
              <a:t>Provide </a:t>
            </a:r>
            <a:r>
              <a:rPr lang="en-US" sz="1800">
                <a:latin typeface="Calibri"/>
                <a:cs typeface="Calibri"/>
              </a:rPr>
              <a:t>a </a:t>
            </a:r>
            <a:r>
              <a:rPr lang="en-US" sz="1800" spc="-5">
                <a:latin typeface="Calibri"/>
                <a:cs typeface="Calibri"/>
              </a:rPr>
              <a:t>brief </a:t>
            </a:r>
            <a:r>
              <a:rPr lang="en-US" sz="1800" b="1" spc="-5">
                <a:latin typeface="Calibri"/>
                <a:cs typeface="Calibri"/>
              </a:rPr>
              <a:t>mid-year </a:t>
            </a:r>
            <a:r>
              <a:rPr lang="en-US" sz="1800" b="1" spc="-10">
                <a:latin typeface="Calibri"/>
                <a:cs typeface="Calibri"/>
              </a:rPr>
              <a:t>report </a:t>
            </a:r>
            <a:r>
              <a:rPr lang="en-US" sz="1800" spc="-15">
                <a:latin typeface="Calibri"/>
                <a:cs typeface="Calibri"/>
              </a:rPr>
              <a:t>to </a:t>
            </a:r>
            <a:r>
              <a:rPr lang="en-US" sz="1800">
                <a:latin typeface="Calibri"/>
                <a:cs typeface="Calibri"/>
              </a:rPr>
              <a:t>the </a:t>
            </a:r>
            <a:r>
              <a:rPr lang="en-US" sz="1800" spc="-5">
                <a:latin typeface="Calibri"/>
                <a:cs typeface="Calibri"/>
              </a:rPr>
              <a:t>National Council </a:t>
            </a:r>
            <a:r>
              <a:rPr lang="en-US" sz="1800" spc="-10">
                <a:latin typeface="Calibri"/>
                <a:cs typeface="Calibri"/>
              </a:rPr>
              <a:t>detailing </a:t>
            </a:r>
            <a:r>
              <a:rPr lang="en-US" sz="1800" spc="-5">
                <a:latin typeface="Calibri"/>
                <a:cs typeface="Calibri"/>
              </a:rPr>
              <a:t>how </a:t>
            </a:r>
            <a:r>
              <a:rPr lang="en-US" sz="1800" spc="-15">
                <a:latin typeface="Calibri"/>
                <a:cs typeface="Calibri"/>
              </a:rPr>
              <a:t>grant </a:t>
            </a:r>
            <a:r>
              <a:rPr lang="en-US" sz="1800" spc="-5">
                <a:latin typeface="Calibri"/>
                <a:cs typeface="Calibri"/>
              </a:rPr>
              <a:t>funds </a:t>
            </a:r>
            <a:r>
              <a:rPr lang="en-US" sz="1800" spc="-15">
                <a:latin typeface="Calibri"/>
                <a:cs typeface="Calibri"/>
              </a:rPr>
              <a:t>have </a:t>
            </a:r>
            <a:r>
              <a:rPr lang="en-US" sz="1800" spc="-5">
                <a:latin typeface="Calibri"/>
                <a:cs typeface="Calibri"/>
              </a:rPr>
              <a:t>been  used </a:t>
            </a:r>
            <a:r>
              <a:rPr lang="en-US" sz="1800" spc="-15">
                <a:latin typeface="Calibri"/>
                <a:cs typeface="Calibri"/>
              </a:rPr>
              <a:t>to </a:t>
            </a:r>
            <a:r>
              <a:rPr lang="en-US" sz="1800" spc="-5">
                <a:latin typeface="Calibri"/>
                <a:cs typeface="Calibri"/>
              </a:rPr>
              <a:t>support </a:t>
            </a:r>
            <a:r>
              <a:rPr lang="en-US" sz="1800" spc="-10">
                <a:latin typeface="Calibri"/>
                <a:cs typeface="Calibri"/>
              </a:rPr>
              <a:t>project </a:t>
            </a:r>
            <a:r>
              <a:rPr lang="en-US" sz="1800" spc="-5">
                <a:latin typeface="Calibri"/>
                <a:cs typeface="Calibri"/>
              </a:rPr>
              <a:t>activities, </a:t>
            </a:r>
            <a:r>
              <a:rPr lang="en-US" sz="1800">
                <a:latin typeface="Calibri"/>
                <a:cs typeface="Calibri"/>
              </a:rPr>
              <a:t>and an </a:t>
            </a:r>
            <a:r>
              <a:rPr lang="en-US" sz="1800" b="1">
                <a:latin typeface="Calibri"/>
                <a:cs typeface="Calibri"/>
              </a:rPr>
              <a:t>action plan </a:t>
            </a:r>
            <a:r>
              <a:rPr lang="en-US" sz="1800" spc="-15">
                <a:latin typeface="Calibri"/>
                <a:cs typeface="Calibri"/>
              </a:rPr>
              <a:t>for </a:t>
            </a:r>
            <a:r>
              <a:rPr lang="en-US" sz="1800" spc="-5">
                <a:latin typeface="Calibri"/>
                <a:cs typeface="Calibri"/>
              </a:rPr>
              <a:t>what </a:t>
            </a:r>
            <a:r>
              <a:rPr lang="en-US" sz="1800">
                <a:latin typeface="Calibri"/>
                <a:cs typeface="Calibri"/>
              </a:rPr>
              <a:t>activities will </a:t>
            </a:r>
            <a:r>
              <a:rPr lang="en-US" sz="1800" spc="-5">
                <a:latin typeface="Calibri"/>
                <a:cs typeface="Calibri"/>
              </a:rPr>
              <a:t>be implemented  during </a:t>
            </a:r>
            <a:r>
              <a:rPr lang="en-US" sz="1800">
                <a:latin typeface="Calibri"/>
                <a:cs typeface="Calibri"/>
              </a:rPr>
              <a:t>the </a:t>
            </a:r>
            <a:r>
              <a:rPr lang="en-US" sz="1800" spc="-5">
                <a:latin typeface="Calibri"/>
                <a:cs typeface="Calibri"/>
              </a:rPr>
              <a:t>second half of </a:t>
            </a:r>
            <a:r>
              <a:rPr lang="en-US" sz="1800">
                <a:latin typeface="Calibri"/>
                <a:cs typeface="Calibri"/>
              </a:rPr>
              <a:t>the </a:t>
            </a:r>
            <a:r>
              <a:rPr lang="en-US" sz="1800" spc="-10">
                <a:latin typeface="Calibri"/>
                <a:cs typeface="Calibri"/>
              </a:rPr>
              <a:t>project </a:t>
            </a:r>
            <a:r>
              <a:rPr lang="en-US" sz="1800" spc="-5">
                <a:latin typeface="Calibri"/>
                <a:cs typeface="Calibri"/>
              </a:rPr>
              <a:t>period </a:t>
            </a:r>
            <a:r>
              <a:rPr lang="en-US" sz="1800">
                <a:latin typeface="Calibri"/>
                <a:cs typeface="Calibri"/>
              </a:rPr>
              <a:t>and </a:t>
            </a:r>
            <a:r>
              <a:rPr lang="en-US" sz="1800" spc="-5">
                <a:latin typeface="Calibri"/>
                <a:cs typeface="Calibri"/>
              </a:rPr>
              <a:t>how remaining funds </a:t>
            </a:r>
            <a:r>
              <a:rPr lang="en-US" sz="1800" spc="-10">
                <a:latin typeface="Calibri"/>
                <a:cs typeface="Calibri"/>
              </a:rPr>
              <a:t>are expected </a:t>
            </a:r>
            <a:r>
              <a:rPr lang="en-US" sz="1800" spc="-15">
                <a:latin typeface="Calibri"/>
                <a:cs typeface="Calibri"/>
              </a:rPr>
              <a:t>to </a:t>
            </a:r>
            <a:r>
              <a:rPr lang="en-US" sz="1800" spc="-5">
                <a:latin typeface="Calibri"/>
                <a:cs typeface="Calibri"/>
              </a:rPr>
              <a:t>be used.</a:t>
            </a:r>
            <a:endParaRPr lang="en-US" sz="18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861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397CC-E7C1-75F1-041E-06BB62DF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83" y="110980"/>
            <a:ext cx="11062252" cy="1325563"/>
          </a:xfrm>
        </p:spPr>
        <p:txBody>
          <a:bodyPr/>
          <a:lstStyle/>
          <a:p>
            <a:r>
              <a:rPr lang="en-US"/>
              <a:t>Project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42823-4584-3837-26C1-5D591A441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983" y="1197188"/>
            <a:ext cx="11062252" cy="4463623"/>
          </a:xfrm>
        </p:spPr>
        <p:txBody>
          <a:bodyPr/>
          <a:lstStyle/>
          <a:p>
            <a:r>
              <a:rPr lang="en-US" sz="1800"/>
              <a:t>Health hubs for PWUD  </a:t>
            </a:r>
          </a:p>
          <a:p>
            <a:r>
              <a:rPr lang="en-US" sz="1800"/>
              <a:t>Community-based overdose response teams, crisis response teams, or rapid response teams that serve communities that are significantly impacted by overdose  </a:t>
            </a:r>
          </a:p>
          <a:p>
            <a:r>
              <a:rPr lang="en-US" sz="1800"/>
              <a:t>Partnering to ensure access to services that decrease wait times for appointments, have low barrier access, and collaborate on follow-up to re-engage individuals in care </a:t>
            </a:r>
          </a:p>
          <a:p>
            <a:r>
              <a:rPr lang="en-US" sz="1800"/>
              <a:t>Co-located services (e.g., MOUD within syringe services programs) </a:t>
            </a:r>
          </a:p>
          <a:p>
            <a:r>
              <a:rPr lang="en-US" sz="1800"/>
              <a:t>Low barrier buprenorphine and methadone at multiple locations in a community </a:t>
            </a:r>
          </a:p>
          <a:p>
            <a:r>
              <a:rPr lang="en-US" sz="1800"/>
              <a:t>MOUD bridge clinics (face-to-face and telehealth) in transitional places, such as emergency departments, criminal legal settings, and overdose response programs </a:t>
            </a:r>
          </a:p>
          <a:p>
            <a:r>
              <a:rPr lang="en-US" sz="1800"/>
              <a:t>MOUD integration within primary care and community health centers </a:t>
            </a:r>
          </a:p>
          <a:p>
            <a:r>
              <a:rPr lang="en-US" sz="1800"/>
              <a:t>Mobile clinical wound care, or such care integrated into spaces in which PWUD feel safe </a:t>
            </a:r>
          </a:p>
          <a:p>
            <a:r>
              <a:rPr lang="en-US" sz="1800"/>
              <a:t>Emergency department linkage to care after overdose </a:t>
            </a:r>
          </a:p>
          <a:p>
            <a:r>
              <a:rPr lang="en-US" sz="1800"/>
              <a:t>Re-entry support and linkage to care for individuals returning to a community after incarceration </a:t>
            </a:r>
          </a:p>
        </p:txBody>
      </p:sp>
    </p:spTree>
    <p:extLst>
      <p:ext uri="{BB962C8B-B14F-4D97-AF65-F5344CB8AC3E}">
        <p14:creationId xmlns:p14="http://schemas.microsoft.com/office/powerpoint/2010/main" val="192195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27440-D85E-22DF-D40E-9E4F68FE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4" y="238179"/>
            <a:ext cx="11062252" cy="1325563"/>
          </a:xfrm>
        </p:spPr>
        <p:txBody>
          <a:bodyPr/>
          <a:lstStyle/>
          <a:p>
            <a:r>
              <a:rPr lang="en-US"/>
              <a:t>Funding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7433C-1F8E-02D5-CD2C-2C38E71B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3" y="1958110"/>
            <a:ext cx="11062252" cy="3641586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Serve populations highly impacted by drug overdose, including PWUD and PWSUD that are:  </a:t>
            </a:r>
          </a:p>
          <a:p>
            <a:pPr lvl="1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Black, Indigenous and people of color (BIPOC). </a:t>
            </a:r>
          </a:p>
          <a:p>
            <a:pPr lvl="1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Experiencing homelessness and housing instability. </a:t>
            </a:r>
          </a:p>
          <a:p>
            <a:pPr lvl="1" fontAlgn="base"/>
            <a:r>
              <a:rPr lang="en-US" sz="180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 currently in care </a:t>
            </a:r>
          </a:p>
          <a:p>
            <a:pPr lvl="1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From jurisdictions that lack or are underserved by MOUD treatment providers. </a:t>
            </a:r>
          </a:p>
          <a:p>
            <a:pPr lvl="1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Justice-involved. </a:t>
            </a:r>
          </a:p>
          <a:p>
            <a:pPr lvl="1" fontAlgn="base"/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Overdose survivors.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a health equity approach in their initiatives.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Have the experience and infrastructure necessary to begin active implementation within five months of the start of the project period.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Actively collaborate with other organizations that are engaged in overdose prevention and                                harm reduction activities within their communities.  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A9ECD8B-7A71-1E94-22B2-42C76827DFB6}"/>
              </a:ext>
            </a:extLst>
          </p:cNvPr>
          <p:cNvSpPr/>
          <p:nvPr/>
        </p:nvSpPr>
        <p:spPr>
          <a:xfrm>
            <a:off x="1191491" y="1420178"/>
            <a:ext cx="9956799" cy="409493"/>
          </a:xfrm>
          <a:custGeom>
            <a:avLst/>
            <a:gdLst/>
            <a:ahLst/>
            <a:cxnLst/>
            <a:rect l="l" t="t" r="r" b="b"/>
            <a:pathLst>
              <a:path w="6139180" h="541019">
                <a:moveTo>
                  <a:pt x="6138671" y="0"/>
                </a:moveTo>
                <a:lnTo>
                  <a:pt x="90170" y="0"/>
                </a:lnTo>
                <a:lnTo>
                  <a:pt x="55078" y="7088"/>
                </a:lnTo>
                <a:lnTo>
                  <a:pt x="26416" y="26416"/>
                </a:lnTo>
                <a:lnTo>
                  <a:pt x="7088" y="55078"/>
                </a:lnTo>
                <a:lnTo>
                  <a:pt x="0" y="90170"/>
                </a:lnTo>
                <a:lnTo>
                  <a:pt x="0" y="541020"/>
                </a:lnTo>
                <a:lnTo>
                  <a:pt x="6048502" y="541020"/>
                </a:lnTo>
                <a:lnTo>
                  <a:pt x="6083593" y="533931"/>
                </a:lnTo>
                <a:lnTo>
                  <a:pt x="6112255" y="514603"/>
                </a:lnTo>
                <a:lnTo>
                  <a:pt x="6131583" y="485941"/>
                </a:lnTo>
                <a:lnTo>
                  <a:pt x="6138671" y="450850"/>
                </a:lnTo>
                <a:lnTo>
                  <a:pt x="6138671" y="0"/>
                </a:lnTo>
                <a:close/>
              </a:path>
            </a:pathLst>
          </a:custGeom>
          <a:solidFill>
            <a:srgbClr val="F8CAAC">
              <a:alpha val="29803"/>
            </a:srgbClr>
          </a:solidFill>
        </p:spPr>
        <p:txBody>
          <a:bodyPr wrap="square" lIns="0" tIns="0" rIns="0" bIns="0" rtlCol="0"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E1084-BED9-19E3-6C3E-3C9879428399}"/>
              </a:ext>
            </a:extLst>
          </p:cNvPr>
          <p:cNvSpPr txBox="1"/>
          <p:nvPr/>
        </p:nvSpPr>
        <p:spPr>
          <a:xfrm>
            <a:off x="1399309" y="1455647"/>
            <a:ext cx="93933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5100" algn="ctr">
              <a:lnSpc>
                <a:spcPct val="100000"/>
              </a:lnSpc>
            </a:pPr>
            <a:r>
              <a:rPr lang="en-US" sz="1600" b="1" spc="-5">
                <a:latin typeface="Calibri"/>
                <a:cs typeface="Calibri"/>
              </a:rPr>
              <a:t>Strategic priorities will guide the allocation of awards to organizations and/or coalitions: </a:t>
            </a:r>
            <a:endParaRPr lang="en-US" sz="1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234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E7D554E7A9F40A137D3A381F5D058" ma:contentTypeVersion="4" ma:contentTypeDescription="Create a new document." ma:contentTypeScope="" ma:versionID="f1b01fc30dd12b3003fe2fffe1022bf2">
  <xsd:schema xmlns:xsd="http://www.w3.org/2001/XMLSchema" xmlns:xs="http://www.w3.org/2001/XMLSchema" xmlns:p="http://schemas.microsoft.com/office/2006/metadata/properties" xmlns:ns2="a51d899a-aabc-48fd-80d6-b4a8f11106d4" xmlns:ns3="d427dd8f-af91-42ff-b530-46221bb049d1" targetNamespace="http://schemas.microsoft.com/office/2006/metadata/properties" ma:root="true" ma:fieldsID="1098931f32af3a35fd1eb04c4030ee5a" ns2:_="" ns3:_="">
    <xsd:import namespace="a51d899a-aabc-48fd-80d6-b4a8f11106d4"/>
    <xsd:import namespace="d427dd8f-af91-42ff-b530-46221bb04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d899a-aabc-48fd-80d6-b4a8f11106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27dd8f-af91-42ff-b530-46221bb049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508E97-6112-4233-A5FF-B958948D95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769F4-A74F-4F03-A89E-545069944202}">
  <ds:schemaRefs>
    <ds:schemaRef ds:uri="http://schemas.microsoft.com/office/infopath/2007/PartnerControls"/>
    <ds:schemaRef ds:uri="http://www.w3.org/XML/1998/namespace"/>
    <ds:schemaRef ds:uri="a51d899a-aabc-48fd-80d6-b4a8f11106d4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d427dd8f-af91-42ff-b530-46221bb049d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06235DF-9385-45F6-B27A-88856992C90A}">
  <ds:schemaRefs>
    <ds:schemaRef ds:uri="a51d899a-aabc-48fd-80d6-b4a8f11106d4"/>
    <ds:schemaRef ds:uri="d427dd8f-af91-42ff-b530-46221bb049d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1413</Words>
  <Application>Microsoft Office PowerPoint</Application>
  <PresentationFormat>Widescreen</PresentationFormat>
  <Paragraphs>156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WordVisi_MSFontService</vt:lpstr>
      <vt:lpstr>Office Theme</vt:lpstr>
      <vt:lpstr>Building Community Capacity Through Community Behavioral Health Organizations</vt:lpstr>
      <vt:lpstr>Agenda</vt:lpstr>
      <vt:lpstr>Opportunity Overview</vt:lpstr>
      <vt:lpstr>Opportunity Overview</vt:lpstr>
      <vt:lpstr>Applicant Eligibility</vt:lpstr>
      <vt:lpstr>Applicant Eligibility </vt:lpstr>
      <vt:lpstr>Program Requirements</vt:lpstr>
      <vt:lpstr>Project Examples </vt:lpstr>
      <vt:lpstr>Funding Priorities</vt:lpstr>
      <vt:lpstr>Funding Restrictions</vt:lpstr>
      <vt:lpstr>Application Overview</vt:lpstr>
      <vt:lpstr>Next Steps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Wainwright</dc:creator>
  <cp:lastModifiedBy>Neal Comstock</cp:lastModifiedBy>
  <cp:revision>2</cp:revision>
  <dcterms:created xsi:type="dcterms:W3CDTF">2021-03-18T18:22:02Z</dcterms:created>
  <dcterms:modified xsi:type="dcterms:W3CDTF">2023-01-17T23:15:03Z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0x010100851E7D554E7A9F40A137D3A381F5D058</vt:lpwstr>
  </property>
</Properties>
</file>