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64" r:id="rId6"/>
    <p:sldId id="370" r:id="rId7"/>
    <p:sldId id="371" r:id="rId8"/>
    <p:sldId id="274" r:id="rId9"/>
    <p:sldId id="381" r:id="rId10"/>
    <p:sldId id="393" r:id="rId11"/>
    <p:sldId id="284" r:id="rId12"/>
    <p:sldId id="394" r:id="rId13"/>
    <p:sldId id="395" r:id="rId14"/>
    <p:sldId id="396" r:id="rId15"/>
    <p:sldId id="383" r:id="rId16"/>
    <p:sldId id="3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D860C-4817-7223-4E8E-E6F7C78BA431}" name="Michele Salomon" initials="MS" userId="S::michele.salomon@harrispoll.com::f35b9c9f-938d-4158-bb69-1e90a6a9ada9" providerId="AD"/>
  <p188:author id="{3CF9A85A-0D13-002D-5CE6-6F73E489A54E}" name="Emily Morton" initials="EM" userId="S::emily.morton@harrispoll.com::0e2ff587-2263-4c99-bd3b-41ef365fe44a" providerId="AD"/>
  <p188:author id="{90632C80-54B3-14DD-757C-3A7B5AAD87A4}" name="Monet Lewis" initials="ML" userId="S::monet.lewis@harrispoll.com::62aefa0d-de00-41a4-9208-c9ca6fb563db" providerId="AD"/>
  <p188:author id="{7013FD88-7646-8680-99FD-CA869D5E3C1F}" name="Joanna Allenza" initials="JA" userId="S::joanna.allenza@harrispoll.com::2eeb4db2-e7d2-4c83-b2b7-298975280500" providerId="AD"/>
  <p188:author id="{1FD3BBE0-16E8-592B-AE12-D1BE1608A34C}" name="Jade Moser" initials="JM" userId="S::Jade.Moser@harrispoll.com::aee25103-e248-40fc-9561-023927cb5573" providerId="AD"/>
  <p188:author id="{FAE217FF-B3D9-9010-35D8-EC84E68F5675}" name="Christina Lojek" initials="CL" userId="S::christina.lojek@harrispoll.com::4f17f2a8-d511-43ac-a027-16684811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2F5597"/>
    <a:srgbClr val="8FAADC"/>
    <a:srgbClr val="565656"/>
    <a:srgbClr val="53605F"/>
    <a:srgbClr val="EA5E29"/>
    <a:srgbClr val="F1995D"/>
    <a:srgbClr val="F2F2F2"/>
    <a:srgbClr val="ED7D31"/>
    <a:srgbClr val="F09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Moser" userId="aee25103-e248-40fc-9561-023927cb5573" providerId="ADAL" clId="{35149D33-CC61-4F74-AAD8-F20156013E2F}"/>
    <pc:docChg chg="undo custSel addSld delSld modSld">
      <pc:chgData name="Jade Moser" userId="aee25103-e248-40fc-9561-023927cb5573" providerId="ADAL" clId="{35149D33-CC61-4F74-AAD8-F20156013E2F}" dt="2023-04-18T13:21:06.964" v="8" actId="207"/>
      <pc:docMkLst>
        <pc:docMk/>
      </pc:docMkLst>
      <pc:sldChg chg="add del">
        <pc:chgData name="Jade Moser" userId="aee25103-e248-40fc-9561-023927cb5573" providerId="ADAL" clId="{35149D33-CC61-4F74-AAD8-F20156013E2F}" dt="2023-04-18T13:19:27.343" v="4" actId="47"/>
        <pc:sldMkLst>
          <pc:docMk/>
          <pc:sldMk cId="2489360474" sldId="261"/>
        </pc:sldMkLst>
      </pc:sldChg>
      <pc:sldChg chg="add del">
        <pc:chgData name="Jade Moser" userId="aee25103-e248-40fc-9561-023927cb5573" providerId="ADAL" clId="{35149D33-CC61-4F74-AAD8-F20156013E2F}" dt="2023-04-18T13:19:27.343" v="4" actId="47"/>
        <pc:sldMkLst>
          <pc:docMk/>
          <pc:sldMk cId="814557806" sldId="265"/>
        </pc:sldMkLst>
      </pc:sldChg>
      <pc:sldChg chg="del">
        <pc:chgData name="Jade Moser" userId="aee25103-e248-40fc-9561-023927cb5573" providerId="ADAL" clId="{35149D33-CC61-4F74-AAD8-F20156013E2F}" dt="2023-04-18T13:19:31.462" v="5" actId="47"/>
        <pc:sldMkLst>
          <pc:docMk/>
          <pc:sldMk cId="1756259586" sldId="268"/>
        </pc:sldMkLst>
      </pc:sldChg>
      <pc:sldChg chg="del">
        <pc:chgData name="Jade Moser" userId="aee25103-e248-40fc-9561-023927cb5573" providerId="ADAL" clId="{35149D33-CC61-4F74-AAD8-F20156013E2F}" dt="2023-04-18T13:19:31.462" v="5" actId="47"/>
        <pc:sldMkLst>
          <pc:docMk/>
          <pc:sldMk cId="2106330595" sldId="271"/>
        </pc:sldMkLst>
      </pc:sldChg>
      <pc:sldChg chg="del">
        <pc:chgData name="Jade Moser" userId="aee25103-e248-40fc-9561-023927cb5573" providerId="ADAL" clId="{35149D33-CC61-4F74-AAD8-F20156013E2F}" dt="2023-04-18T13:19:40.169" v="6" actId="47"/>
        <pc:sldMkLst>
          <pc:docMk/>
          <pc:sldMk cId="2086680418" sldId="285"/>
        </pc:sldMkLst>
      </pc:sldChg>
      <pc:sldChg chg="del">
        <pc:chgData name="Jade Moser" userId="aee25103-e248-40fc-9561-023927cb5573" providerId="ADAL" clId="{35149D33-CC61-4F74-AAD8-F20156013E2F}" dt="2023-04-18T13:19:40.169" v="6" actId="47"/>
        <pc:sldMkLst>
          <pc:docMk/>
          <pc:sldMk cId="1792683596" sldId="288"/>
        </pc:sldMkLst>
      </pc:sldChg>
      <pc:sldChg chg="del">
        <pc:chgData name="Jade Moser" userId="aee25103-e248-40fc-9561-023927cb5573" providerId="ADAL" clId="{35149D33-CC61-4F74-AAD8-F20156013E2F}" dt="2023-04-18T13:19:40.169" v="6" actId="47"/>
        <pc:sldMkLst>
          <pc:docMk/>
          <pc:sldMk cId="3589530912" sldId="290"/>
        </pc:sldMkLst>
      </pc:sldChg>
      <pc:sldChg chg="del">
        <pc:chgData name="Jade Moser" userId="aee25103-e248-40fc-9561-023927cb5573" providerId="ADAL" clId="{35149D33-CC61-4F74-AAD8-F20156013E2F}" dt="2023-04-18T13:19:40.169" v="6" actId="47"/>
        <pc:sldMkLst>
          <pc:docMk/>
          <pc:sldMk cId="248765419" sldId="292"/>
        </pc:sldMkLst>
      </pc:sldChg>
      <pc:sldChg chg="del">
        <pc:chgData name="Jade Moser" userId="aee25103-e248-40fc-9561-023927cb5573" providerId="ADAL" clId="{35149D33-CC61-4F74-AAD8-F20156013E2F}" dt="2023-04-18T13:19:40.169" v="6" actId="47"/>
        <pc:sldMkLst>
          <pc:docMk/>
          <pc:sldMk cId="3314473354" sldId="294"/>
        </pc:sldMkLst>
      </pc:sldChg>
      <pc:sldChg chg="del">
        <pc:chgData name="Jade Moser" userId="aee25103-e248-40fc-9561-023927cb5573" providerId="ADAL" clId="{35149D33-CC61-4F74-AAD8-F20156013E2F}" dt="2023-04-18T13:19:31.462" v="5" actId="47"/>
        <pc:sldMkLst>
          <pc:docMk/>
          <pc:sldMk cId="1220395295" sldId="297"/>
        </pc:sldMkLst>
      </pc:sldChg>
      <pc:sldChg chg="del">
        <pc:chgData name="Jade Moser" userId="aee25103-e248-40fc-9561-023927cb5573" providerId="ADAL" clId="{35149D33-CC61-4F74-AAD8-F20156013E2F}" dt="2023-04-18T13:19:40.169" v="6" actId="47"/>
        <pc:sldMkLst>
          <pc:docMk/>
          <pc:sldMk cId="310861335" sldId="298"/>
        </pc:sldMkLst>
      </pc:sldChg>
      <pc:sldChg chg="del">
        <pc:chgData name="Jade Moser" userId="aee25103-e248-40fc-9561-023927cb5573" providerId="ADAL" clId="{35149D33-CC61-4F74-AAD8-F20156013E2F}" dt="2023-04-18T13:19:40.169" v="6" actId="47"/>
        <pc:sldMkLst>
          <pc:docMk/>
          <pc:sldMk cId="1861166755" sldId="299"/>
        </pc:sldMkLst>
      </pc:sldChg>
      <pc:sldChg chg="del">
        <pc:chgData name="Jade Moser" userId="aee25103-e248-40fc-9561-023927cb5573" providerId="ADAL" clId="{35149D33-CC61-4F74-AAD8-F20156013E2F}" dt="2023-04-18T13:19:40.169" v="6" actId="47"/>
        <pc:sldMkLst>
          <pc:docMk/>
          <pc:sldMk cId="606167241" sldId="300"/>
        </pc:sldMkLst>
      </pc:sldChg>
      <pc:sldChg chg="del">
        <pc:chgData name="Jade Moser" userId="aee25103-e248-40fc-9561-023927cb5573" providerId="ADAL" clId="{35149D33-CC61-4F74-AAD8-F20156013E2F}" dt="2023-04-18T13:19:40.169" v="6" actId="47"/>
        <pc:sldMkLst>
          <pc:docMk/>
          <pc:sldMk cId="790540946" sldId="305"/>
        </pc:sldMkLst>
      </pc:sldChg>
      <pc:sldChg chg="del">
        <pc:chgData name="Jade Moser" userId="aee25103-e248-40fc-9561-023927cb5573" providerId="ADAL" clId="{35149D33-CC61-4F74-AAD8-F20156013E2F}" dt="2023-04-18T13:19:40.169" v="6" actId="47"/>
        <pc:sldMkLst>
          <pc:docMk/>
          <pc:sldMk cId="3587371040" sldId="352"/>
        </pc:sldMkLst>
      </pc:sldChg>
      <pc:sldChg chg="del">
        <pc:chgData name="Jade Moser" userId="aee25103-e248-40fc-9561-023927cb5573" providerId="ADAL" clId="{35149D33-CC61-4F74-AAD8-F20156013E2F}" dt="2023-04-18T13:19:40.169" v="6" actId="47"/>
        <pc:sldMkLst>
          <pc:docMk/>
          <pc:sldMk cId="1582008510" sldId="355"/>
        </pc:sldMkLst>
      </pc:sldChg>
      <pc:sldChg chg="del">
        <pc:chgData name="Jade Moser" userId="aee25103-e248-40fc-9561-023927cb5573" providerId="ADAL" clId="{35149D33-CC61-4F74-AAD8-F20156013E2F}" dt="2023-04-18T13:19:40.169" v="6" actId="47"/>
        <pc:sldMkLst>
          <pc:docMk/>
          <pc:sldMk cId="1183687084" sldId="359"/>
        </pc:sldMkLst>
      </pc:sldChg>
      <pc:sldChg chg="del">
        <pc:chgData name="Jade Moser" userId="aee25103-e248-40fc-9561-023927cb5573" providerId="ADAL" clId="{35149D33-CC61-4F74-AAD8-F20156013E2F}" dt="2023-04-18T13:19:40.169" v="6" actId="47"/>
        <pc:sldMkLst>
          <pc:docMk/>
          <pc:sldMk cId="1498517408" sldId="360"/>
        </pc:sldMkLst>
      </pc:sldChg>
      <pc:sldChg chg="del">
        <pc:chgData name="Jade Moser" userId="aee25103-e248-40fc-9561-023927cb5573" providerId="ADAL" clId="{35149D33-CC61-4F74-AAD8-F20156013E2F}" dt="2023-04-18T13:19:31.462" v="5" actId="47"/>
        <pc:sldMkLst>
          <pc:docMk/>
          <pc:sldMk cId="3673421561" sldId="382"/>
        </pc:sldMkLst>
      </pc:sldChg>
      <pc:sldChg chg="del">
        <pc:chgData name="Jade Moser" userId="aee25103-e248-40fc-9561-023927cb5573" providerId="ADAL" clId="{35149D33-CC61-4F74-AAD8-F20156013E2F}" dt="2023-04-18T13:19:40.169" v="6" actId="47"/>
        <pc:sldMkLst>
          <pc:docMk/>
          <pc:sldMk cId="3917232477" sldId="386"/>
        </pc:sldMkLst>
      </pc:sldChg>
      <pc:sldChg chg="del">
        <pc:chgData name="Jade Moser" userId="aee25103-e248-40fc-9561-023927cb5573" providerId="ADAL" clId="{35149D33-CC61-4F74-AAD8-F20156013E2F}" dt="2023-04-18T13:19:31.462" v="5" actId="47"/>
        <pc:sldMkLst>
          <pc:docMk/>
          <pc:sldMk cId="1076372068" sldId="387"/>
        </pc:sldMkLst>
      </pc:sldChg>
      <pc:sldChg chg="del">
        <pc:chgData name="Jade Moser" userId="aee25103-e248-40fc-9561-023927cb5573" providerId="ADAL" clId="{35149D33-CC61-4F74-AAD8-F20156013E2F}" dt="2023-04-18T13:19:40.169" v="6" actId="47"/>
        <pc:sldMkLst>
          <pc:docMk/>
          <pc:sldMk cId="656134532" sldId="392"/>
        </pc:sldMkLst>
      </pc:sldChg>
      <pc:sldChg chg="modSp">
        <pc:chgData name="Jade Moser" userId="aee25103-e248-40fc-9561-023927cb5573" providerId="ADAL" clId="{35149D33-CC61-4F74-AAD8-F20156013E2F}" dt="2023-04-18T13:21:06.964" v="8" actId="207"/>
        <pc:sldMkLst>
          <pc:docMk/>
          <pc:sldMk cId="3617338457" sldId="395"/>
        </pc:sldMkLst>
        <pc:graphicFrameChg chg="mod">
          <ac:chgData name="Jade Moser" userId="aee25103-e248-40fc-9561-023927cb5573" providerId="ADAL" clId="{35149D33-CC61-4F74-AAD8-F20156013E2F}" dt="2023-04-18T13:21:06.964" v="8" actId="207"/>
          <ac:graphicFrameMkLst>
            <pc:docMk/>
            <pc:sldMk cId="3617338457" sldId="395"/>
            <ac:graphicFrameMk id="7" creationId="{A44E58DA-A259-EE48-91CE-80B832A5199D}"/>
          </ac:graphicFrameMkLst>
        </pc:graphicFrameChg>
        <pc:graphicFrameChg chg="mod">
          <ac:chgData name="Jade Moser" userId="aee25103-e248-40fc-9561-023927cb5573" providerId="ADAL" clId="{35149D33-CC61-4F74-AAD8-F20156013E2F}" dt="2023-04-18T13:21:03.261" v="7" actId="207"/>
          <ac:graphicFrameMkLst>
            <pc:docMk/>
            <pc:sldMk cId="3617338457" sldId="395"/>
            <ac:graphicFrameMk id="18" creationId="{79733D57-BBDD-66B7-ED11-97596565F8F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458980085586"/>
          <c:y val="5.2187294859243262E-2"/>
          <c:w val="0.74580885272105946"/>
          <c:h val="0.90084482464007376"/>
        </c:manualLayout>
      </c:layout>
      <c:barChart>
        <c:barDir val="bar"/>
        <c:grouping val="clustered"/>
        <c:varyColors val="0"/>
        <c:ser>
          <c:idx val="0"/>
          <c:order val="0"/>
          <c:tx>
            <c:strRef>
              <c:f>Sheet1!$B$1</c:f>
              <c:strCache>
                <c:ptCount val="1"/>
                <c:pt idx="0">
                  <c:v>Current Work Environment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Nursing home/assisted living </c:v>
                </c:pt>
                <c:pt idx="1">
                  <c:v>Detox/ Rehab/MAT</c:v>
                </c:pt>
                <c:pt idx="2">
                  <c:v>In-home</c:v>
                </c:pt>
                <c:pt idx="3">
                  <c:v>Community</c:v>
                </c:pt>
                <c:pt idx="4">
                  <c:v>Private practice</c:v>
                </c:pt>
                <c:pt idx="5">
                  <c:v>Psychiatric hospital</c:v>
                </c:pt>
                <c:pt idx="6">
                  <c:v>Residential treatment</c:v>
                </c:pt>
                <c:pt idx="7">
                  <c:v>General hospital</c:v>
                </c:pt>
                <c:pt idx="8">
                  <c:v>Community MH and SUD</c:v>
                </c:pt>
                <c:pt idx="9">
                  <c:v>Multi-setting MH and SUD</c:v>
                </c:pt>
                <c:pt idx="10">
                  <c:v>Outpatient MH and SUD</c:v>
                </c:pt>
              </c:strCache>
            </c:strRef>
          </c:cat>
          <c:val>
            <c:numRef>
              <c:f>Sheet1!$B$2:$B$12</c:f>
              <c:numCache>
                <c:formatCode>0%</c:formatCode>
                <c:ptCount val="11"/>
                <c:pt idx="0">
                  <c:v>0.08</c:v>
                </c:pt>
                <c:pt idx="1">
                  <c:v>0.08</c:v>
                </c:pt>
                <c:pt idx="2">
                  <c:v>0.1</c:v>
                </c:pt>
                <c:pt idx="3">
                  <c:v>0.12</c:v>
                </c:pt>
                <c:pt idx="4">
                  <c:v>0.12</c:v>
                </c:pt>
                <c:pt idx="5">
                  <c:v>0.12</c:v>
                </c:pt>
                <c:pt idx="6">
                  <c:v>0.13</c:v>
                </c:pt>
                <c:pt idx="7">
                  <c:v>0.22</c:v>
                </c:pt>
                <c:pt idx="8">
                  <c:v>0.26</c:v>
                </c:pt>
                <c:pt idx="9">
                  <c:v>0.28000000000000003</c:v>
                </c:pt>
                <c:pt idx="10">
                  <c:v>0.28999999999999998</c:v>
                </c:pt>
              </c:numCache>
            </c:numRef>
          </c:val>
          <c:extLst>
            <c:ext xmlns:c16="http://schemas.microsoft.com/office/drawing/2014/chart" uri="{C3380CC4-5D6E-409C-BE32-E72D297353CC}">
              <c16:uniqueId val="{00000000-8F0D-4D35-9071-E1046F3B4B9F}"/>
            </c:ext>
          </c:extLst>
        </c:ser>
        <c:dLbls>
          <c:dLblPos val="outEnd"/>
          <c:showLegendKey val="0"/>
          <c:showVal val="1"/>
          <c:showCatName val="0"/>
          <c:showSerName val="0"/>
          <c:showPercent val="0"/>
          <c:showBubbleSize val="0"/>
        </c:dLbls>
        <c:gapWidth val="219"/>
        <c:axId val="765845631"/>
        <c:axId val="765834815"/>
      </c:barChart>
      <c:catAx>
        <c:axId val="765845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65656"/>
                </a:solidFill>
                <a:latin typeface="+mn-lt"/>
                <a:ea typeface="+mn-ea"/>
                <a:cs typeface="+mn-cs"/>
              </a:defRPr>
            </a:pPr>
            <a:endParaRPr lang="en-US"/>
          </a:p>
        </c:txPr>
        <c:crossAx val="765834815"/>
        <c:crosses val="autoZero"/>
        <c:auto val="1"/>
        <c:lblAlgn val="ctr"/>
        <c:lblOffset val="100"/>
        <c:noMultiLvlLbl val="0"/>
      </c:catAx>
      <c:valAx>
        <c:axId val="765834815"/>
        <c:scaling>
          <c:orientation val="minMax"/>
        </c:scaling>
        <c:delete val="1"/>
        <c:axPos val="b"/>
        <c:numFmt formatCode="0%" sourceLinked="1"/>
        <c:majorTickMark val="none"/>
        <c:minorTickMark val="none"/>
        <c:tickLblPos val="nextTo"/>
        <c:crossAx val="765845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Q925/1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E01-4FF4-A641-0943C7151ADB}"/>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EE01-4FF4-A641-0943C7151ADB}"/>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EE01-4FF4-A641-0943C7151ADB}"/>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E01-4FF4-A641-0943C7151AD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E01-4FF4-A641-0943C7151ADB}"/>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E01-4FF4-A641-0943C7151ADB}"/>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01-4FF4-A641-0943C7151ADB}"/>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E01-4FF4-A641-0943C7151A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0.14000000000000001</c:v>
                </c:pt>
                <c:pt idx="1">
                  <c:v>0.34</c:v>
                </c:pt>
                <c:pt idx="2">
                  <c:v>0.28000000000000003</c:v>
                </c:pt>
                <c:pt idx="3">
                  <c:v>0.23</c:v>
                </c:pt>
              </c:numCache>
            </c:numRef>
          </c:val>
          <c:extLst>
            <c:ext xmlns:c16="http://schemas.microsoft.com/office/drawing/2014/chart" uri="{C3380CC4-5D6E-409C-BE32-E72D297353CC}">
              <c16:uniqueId val="{00000008-EE01-4FF4-A641-0943C7151ADB}"/>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Q925/3</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FCA-4593-A53F-FFE6334C3980}"/>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6FCA-4593-A53F-FFE6334C3980}"/>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6FCA-4593-A53F-FFE6334C3980}"/>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6FCA-4593-A53F-FFE6334C398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FCA-4593-A53F-FFE6334C3980}"/>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FCA-4593-A53F-FFE6334C3980}"/>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FCA-4593-A53F-FFE6334C3980}"/>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FCA-4593-A53F-FFE6334C398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0.13</c:v>
                </c:pt>
                <c:pt idx="1">
                  <c:v>0.37</c:v>
                </c:pt>
                <c:pt idx="2">
                  <c:v>0.31</c:v>
                </c:pt>
                <c:pt idx="3">
                  <c:v>0.2</c:v>
                </c:pt>
              </c:numCache>
            </c:numRef>
          </c:val>
          <c:extLst>
            <c:ext xmlns:c16="http://schemas.microsoft.com/office/drawing/2014/chart" uri="{C3380CC4-5D6E-409C-BE32-E72D297353CC}">
              <c16:uniqueId val="{00000008-6FCA-4593-A53F-FFE6334C3980}"/>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8542682164729"/>
          <c:y val="0.13255999250093742"/>
          <c:w val="0.7320975503062116"/>
          <c:h val="0.7320975503062116"/>
        </c:manualLayout>
      </c:layout>
      <c:pieChart>
        <c:varyColors val="1"/>
        <c:ser>
          <c:idx val="0"/>
          <c:order val="0"/>
          <c:tx>
            <c:strRef>
              <c:f>Sheet1!$B$1</c:f>
              <c:strCache>
                <c:ptCount val="1"/>
                <c:pt idx="0">
                  <c:v>Patients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26B7-4E2E-9028-FB555877AEB1}"/>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26B7-4E2E-9028-FB555877AEB1}"/>
              </c:ext>
            </c:extLst>
          </c:dPt>
          <c:dPt>
            <c:idx val="2"/>
            <c:bubble3D val="0"/>
            <c:spPr>
              <a:noFill/>
              <a:ln w="19050">
                <a:noFill/>
              </a:ln>
              <a:effectLst/>
            </c:spPr>
            <c:extLst>
              <c:ext xmlns:c16="http://schemas.microsoft.com/office/drawing/2014/chart" uri="{C3380CC4-5D6E-409C-BE32-E72D297353CC}">
                <c16:uniqueId val="{00000005-26B7-4E2E-9028-FB555877AEB1}"/>
              </c:ext>
            </c:extLst>
          </c:dPt>
          <c:dLbls>
            <c:dLbl>
              <c:idx val="0"/>
              <c:tx>
                <c:rich>
                  <a:bodyPr/>
                  <a:lstStyle/>
                  <a:p>
                    <a:fld id="{4535406C-096F-44F0-B78D-1B6D7D69E677}"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B7-4E2E-9028-FB555877AEB1}"/>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fld id="{BA66B093-5948-46FB-A1E5-8F9E0646416F}" type="VALUE">
                      <a:rPr lang="en-US">
                        <a:solidFill>
                          <a:srgbClr val="565656"/>
                        </a:solidFill>
                      </a:rPr>
                      <a:pPr>
                        <a:defRPr b="1">
                          <a:solidFill>
                            <a:srgbClr val="565656"/>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B7-4E2E-9028-FB555877AEB1}"/>
                </c:ext>
              </c:extLst>
            </c:dLbl>
            <c:dLbl>
              <c:idx val="2"/>
              <c:delete val="1"/>
              <c:extLst>
                <c:ext xmlns:c15="http://schemas.microsoft.com/office/drawing/2012/chart" uri="{CE6537A1-D6FC-4f65-9D91-7224C49458BB}"/>
                <c:ext xmlns:c16="http://schemas.microsoft.com/office/drawing/2014/chart" uri="{C3380CC4-5D6E-409C-BE32-E72D297353CC}">
                  <c16:uniqueId val="{00000005-26B7-4E2E-9028-FB555877AEB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Strongly agree</c:v>
                </c:pt>
                <c:pt idx="1">
                  <c:v>Somewhat agree</c:v>
                </c:pt>
                <c:pt idx="2">
                  <c:v>b2/ not sure</c:v>
                </c:pt>
              </c:strCache>
            </c:strRef>
          </c:cat>
          <c:val>
            <c:numRef>
              <c:f>Sheet1!$B$2:$B$4</c:f>
              <c:numCache>
                <c:formatCode>0%</c:formatCode>
                <c:ptCount val="3"/>
                <c:pt idx="0">
                  <c:v>0.4</c:v>
                </c:pt>
                <c:pt idx="1">
                  <c:v>0.42</c:v>
                </c:pt>
                <c:pt idx="2">
                  <c:v>0.21</c:v>
                </c:pt>
              </c:numCache>
            </c:numRef>
          </c:val>
          <c:extLst>
            <c:ext xmlns:c16="http://schemas.microsoft.com/office/drawing/2014/chart" uri="{C3380CC4-5D6E-409C-BE32-E72D297353CC}">
              <c16:uniqueId val="{00000006-26B7-4E2E-9028-FB555877AE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8542682164729"/>
          <c:y val="0.13255999250093742"/>
          <c:w val="0.7320975503062116"/>
          <c:h val="0.7320975503062116"/>
        </c:manualLayout>
      </c:layout>
      <c:pieChart>
        <c:varyColors val="1"/>
        <c:ser>
          <c:idx val="0"/>
          <c:order val="0"/>
          <c:tx>
            <c:strRef>
              <c:f>Sheet1!$B$1</c:f>
              <c:strCache>
                <c:ptCount val="1"/>
                <c:pt idx="0">
                  <c:v>Patients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44E-4AB2-B35A-F209C1315BF2}"/>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244E-4AB2-B35A-F209C1315BF2}"/>
              </c:ext>
            </c:extLst>
          </c:dPt>
          <c:dPt>
            <c:idx val="2"/>
            <c:bubble3D val="0"/>
            <c:spPr>
              <a:noFill/>
              <a:ln w="19050">
                <a:noFill/>
              </a:ln>
              <a:effectLst/>
            </c:spPr>
            <c:extLst>
              <c:ext xmlns:c16="http://schemas.microsoft.com/office/drawing/2014/chart" uri="{C3380CC4-5D6E-409C-BE32-E72D297353CC}">
                <c16:uniqueId val="{00000005-244E-4AB2-B35A-F209C1315BF2}"/>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fld id="{872426BA-62B6-4EF0-BB67-6FEC1CD39ECF}" type="VALUE">
                      <a:rPr lang="en-US">
                        <a:solidFill>
                          <a:schemeClr val="bg1"/>
                        </a:solidFill>
                      </a:rPr>
                      <a:pPr>
                        <a:defRPr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4E-4AB2-B35A-F209C1315BF2}"/>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fld id="{603ECFEB-A4C0-4001-86D0-6B0A6D8C3712}" type="VALUE">
                      <a:rPr lang="en-US">
                        <a:solidFill>
                          <a:srgbClr val="565656"/>
                        </a:solidFill>
                      </a:rPr>
                      <a:pPr>
                        <a:defRPr b="1">
                          <a:solidFill>
                            <a:srgbClr val="565656"/>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4E-4AB2-B35A-F209C1315BF2}"/>
                </c:ext>
              </c:extLst>
            </c:dLbl>
            <c:dLbl>
              <c:idx val="2"/>
              <c:delete val="1"/>
              <c:extLst>
                <c:ext xmlns:c15="http://schemas.microsoft.com/office/drawing/2012/chart" uri="{CE6537A1-D6FC-4f65-9D91-7224C49458BB}"/>
                <c:ext xmlns:c16="http://schemas.microsoft.com/office/drawing/2014/chart" uri="{C3380CC4-5D6E-409C-BE32-E72D297353CC}">
                  <c16:uniqueId val="{00000005-244E-4AB2-B35A-F209C1315BF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Strongly agree</c:v>
                </c:pt>
                <c:pt idx="1">
                  <c:v>Somewhat agree</c:v>
                </c:pt>
                <c:pt idx="2">
                  <c:v>b2/not sure</c:v>
                </c:pt>
              </c:strCache>
            </c:strRef>
          </c:cat>
          <c:val>
            <c:numRef>
              <c:f>Sheet1!$B$2:$B$4</c:f>
              <c:numCache>
                <c:formatCode>0%</c:formatCode>
                <c:ptCount val="3"/>
                <c:pt idx="0">
                  <c:v>0.26</c:v>
                </c:pt>
                <c:pt idx="1">
                  <c:v>0.5</c:v>
                </c:pt>
                <c:pt idx="2">
                  <c:v>0.25</c:v>
                </c:pt>
              </c:numCache>
            </c:numRef>
          </c:val>
          <c:extLst>
            <c:ext xmlns:c16="http://schemas.microsoft.com/office/drawing/2014/chart" uri="{C3380CC4-5D6E-409C-BE32-E72D297353CC}">
              <c16:uniqueId val="{00000006-244E-4AB2-B35A-F209C1315BF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C-6797-41B9-BA1E-75C533BD7449}"/>
              </c:ext>
            </c:extLst>
          </c:dPt>
          <c:dPt>
            <c:idx val="1"/>
            <c:bubble3D val="0"/>
            <c:spPr>
              <a:solidFill>
                <a:schemeClr val="accent2">
                  <a:tint val="52000"/>
                </a:schemeClr>
              </a:solidFill>
              <a:ln w="19050">
                <a:solidFill>
                  <a:schemeClr val="lt1"/>
                </a:solidFill>
              </a:ln>
              <a:effectLst/>
            </c:spPr>
            <c:extLst>
              <c:ext xmlns:c16="http://schemas.microsoft.com/office/drawing/2014/chart" uri="{C3380CC4-5D6E-409C-BE32-E72D297353CC}">
                <c16:uniqueId val="{0000000D-6797-41B9-BA1E-75C533BD7449}"/>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E-6797-41B9-BA1E-75C533BD744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F-6797-41B9-BA1E-75C533BD7449}"/>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0-6797-41B9-BA1E-75C533BD7449}"/>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6797-41B9-BA1E-75C533BD7449}"/>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0-6797-41B9-BA1E-75C533BD744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c:v>
                </c:pt>
                <c:pt idx="1">
                  <c:v>1% -25%</c:v>
                </c:pt>
                <c:pt idx="2">
                  <c:v>26%-50%</c:v>
                </c:pt>
                <c:pt idx="3">
                  <c:v>51%-75%</c:v>
                </c:pt>
                <c:pt idx="4">
                  <c:v>76%-100%</c:v>
                </c:pt>
              </c:strCache>
            </c:strRef>
          </c:cat>
          <c:val>
            <c:numRef>
              <c:f>Sheet1!$B$2:$B$6</c:f>
              <c:numCache>
                <c:formatCode>0%</c:formatCode>
                <c:ptCount val="5"/>
                <c:pt idx="0">
                  <c:v>0.04</c:v>
                </c:pt>
                <c:pt idx="1">
                  <c:v>0.28999999999999998</c:v>
                </c:pt>
                <c:pt idx="2">
                  <c:v>0.33</c:v>
                </c:pt>
                <c:pt idx="3">
                  <c:v>0.16</c:v>
                </c:pt>
                <c:pt idx="4">
                  <c:v>0.17</c:v>
                </c:pt>
              </c:numCache>
            </c:numRef>
          </c:val>
          <c:extLst>
            <c:ext xmlns:c16="http://schemas.microsoft.com/office/drawing/2014/chart" uri="{C3380CC4-5D6E-409C-BE32-E72D297353CC}">
              <c16:uniqueId val="{00000000-6797-41B9-BA1E-75C533BD74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Q425/1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534-435F-9084-0CA47327DBD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6534-435F-9084-0CA47327DBD5}"/>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6534-435F-9084-0CA47327DBD5}"/>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6534-435F-9084-0CA47327DBD5}"/>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6534-435F-9084-0CA47327DBD5}"/>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534-435F-9084-0CA47327DBD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534-435F-9084-0CA47327DBD5}"/>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534-435F-9084-0CA47327DBD5}"/>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534-435F-9084-0CA47327DB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Strongly Agree</c:v>
                </c:pt>
                <c:pt idx="1">
                  <c:v>Somewhat agree</c:v>
                </c:pt>
                <c:pt idx="2">
                  <c:v>Somewhat disagree</c:v>
                </c:pt>
                <c:pt idx="3">
                  <c:v>Strongly disagree</c:v>
                </c:pt>
              </c:strCache>
            </c:strRef>
          </c:cat>
          <c:val>
            <c:numRef>
              <c:f>Sheet1!$B$2:$B$6</c:f>
              <c:numCache>
                <c:formatCode>0%</c:formatCode>
                <c:ptCount val="5"/>
                <c:pt idx="0">
                  <c:v>0.14000000000000001</c:v>
                </c:pt>
                <c:pt idx="1">
                  <c:v>0.28999999999999998</c:v>
                </c:pt>
                <c:pt idx="2">
                  <c:v>0.33</c:v>
                </c:pt>
                <c:pt idx="3">
                  <c:v>0.24</c:v>
                </c:pt>
              </c:numCache>
            </c:numRef>
          </c:val>
          <c:extLst>
            <c:ext xmlns:c16="http://schemas.microsoft.com/office/drawing/2014/chart" uri="{C3380CC4-5D6E-409C-BE32-E72D297353CC}">
              <c16:uniqueId val="{0000000A-6534-435F-9084-0CA47327DBD5}"/>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Q425/2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591-48D8-9AB9-8C4871F9FFE3}"/>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D591-48D8-9AB9-8C4871F9FFE3}"/>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D591-48D8-9AB9-8C4871F9FFE3}"/>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D591-48D8-9AB9-8C4871F9FFE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591-48D8-9AB9-8C4871F9FFE3}"/>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591-48D8-9AB9-8C4871F9FF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0.23</c:v>
                </c:pt>
                <c:pt idx="1">
                  <c:v>0.45</c:v>
                </c:pt>
                <c:pt idx="2">
                  <c:v>0.23</c:v>
                </c:pt>
                <c:pt idx="3">
                  <c:v>0.09</c:v>
                </c:pt>
              </c:numCache>
            </c:numRef>
          </c:val>
          <c:extLst>
            <c:ext xmlns:c16="http://schemas.microsoft.com/office/drawing/2014/chart" uri="{C3380CC4-5D6E-409C-BE32-E72D297353CC}">
              <c16:uniqueId val="{0000000A-D591-48D8-9AB9-8C4871F9FFE3}"/>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Q515/2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C1C-43C2-81D6-40174763C1FD}"/>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2C1C-43C2-81D6-40174763C1F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2C1C-43C2-81D6-40174763C1FD}"/>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2C1C-43C2-81D6-40174763C1F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1C-43C2-81D6-40174763C1FD}"/>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C1C-43C2-81D6-40174763C1FD}"/>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C1C-43C2-81D6-40174763C1FD}"/>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C1C-43C2-81D6-40174763C1F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0.14000000000000001</c:v>
                </c:pt>
                <c:pt idx="1">
                  <c:v>0.33</c:v>
                </c:pt>
                <c:pt idx="2">
                  <c:v>0.33</c:v>
                </c:pt>
                <c:pt idx="3">
                  <c:v>0.2</c:v>
                </c:pt>
              </c:numCache>
            </c:numRef>
          </c:val>
          <c:extLst>
            <c:ext xmlns:c16="http://schemas.microsoft.com/office/drawing/2014/chart" uri="{C3380CC4-5D6E-409C-BE32-E72D297353CC}">
              <c16:uniqueId val="{0000000A-2C1C-43C2-81D6-40174763C1FD}"/>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8542682164729"/>
          <c:y val="0.13255999250093742"/>
          <c:w val="0.7320975503062116"/>
          <c:h val="0.7320975503062116"/>
        </c:manualLayout>
      </c:layout>
      <c:pieChart>
        <c:varyColors val="1"/>
        <c:ser>
          <c:idx val="0"/>
          <c:order val="0"/>
          <c:tx>
            <c:strRef>
              <c:f>Sheet1!$B$1</c:f>
              <c:strCache>
                <c:ptCount val="1"/>
                <c:pt idx="0">
                  <c:v>admin</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217A-42A3-86C8-345320A2CAFC}"/>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217A-42A3-86C8-345320A2CAFC}"/>
              </c:ext>
            </c:extLst>
          </c:dPt>
          <c:dPt>
            <c:idx val="2"/>
            <c:bubble3D val="0"/>
            <c:spPr>
              <a:noFill/>
              <a:ln w="19050">
                <a:noFill/>
              </a:ln>
              <a:effectLst/>
            </c:spPr>
            <c:extLst>
              <c:ext xmlns:c16="http://schemas.microsoft.com/office/drawing/2014/chart" uri="{C3380CC4-5D6E-409C-BE32-E72D297353CC}">
                <c16:uniqueId val="{00000005-217A-42A3-86C8-345320A2CA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MH and SUD Care</c:v>
                </c:pt>
                <c:pt idx="1">
                  <c:v>Integrated</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6-217A-42A3-86C8-345320A2CA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Q715/1</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329A-4A98-AB46-6B354774A264}"/>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329A-4A98-AB46-6B354774A264}"/>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329A-4A98-AB46-6B354774A264}"/>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329A-4A98-AB46-6B354774A26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29A-4A98-AB46-6B354774A264}"/>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29A-4A98-AB46-6B354774A2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0.23</c:v>
                </c:pt>
                <c:pt idx="1">
                  <c:v>0.45</c:v>
                </c:pt>
                <c:pt idx="2">
                  <c:v>0.23</c:v>
                </c:pt>
                <c:pt idx="3">
                  <c:v>0.09</c:v>
                </c:pt>
              </c:numCache>
            </c:numRef>
          </c:val>
          <c:extLst>
            <c:ext xmlns:c16="http://schemas.microsoft.com/office/drawing/2014/chart" uri="{C3380CC4-5D6E-409C-BE32-E72D297353CC}">
              <c16:uniqueId val="{0000000A-329A-4A98-AB46-6B354774A264}"/>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Q6/3 HOD</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57E4-4D8E-ACA3-7236FEA0EBB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7E4-4D8E-ACA3-7236FEA0EBBA}"/>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57E4-4D8E-ACA3-7236FEA0EBBA}"/>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57E4-4D8E-ACA3-7236FEA0EBB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7E4-4D8E-ACA3-7236FEA0EBB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7E4-4D8E-ACA3-7236FEA0EBB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 Agree</c:v>
                </c:pt>
                <c:pt idx="1">
                  <c:v>Somewhat agree</c:v>
                </c:pt>
                <c:pt idx="2">
                  <c:v>Somewhat disagree</c:v>
                </c:pt>
                <c:pt idx="3">
                  <c:v>Strongly disagree</c:v>
                </c:pt>
              </c:strCache>
            </c:strRef>
          </c:cat>
          <c:val>
            <c:numRef>
              <c:f>Sheet1!$B$2:$B$5</c:f>
              <c:numCache>
                <c:formatCode>0%</c:formatCode>
                <c:ptCount val="4"/>
                <c:pt idx="0">
                  <c:v>0.36</c:v>
                </c:pt>
                <c:pt idx="1">
                  <c:v>0.46</c:v>
                </c:pt>
                <c:pt idx="2">
                  <c:v>0.14000000000000001</c:v>
                </c:pt>
                <c:pt idx="3">
                  <c:v>0.03</c:v>
                </c:pt>
              </c:numCache>
            </c:numRef>
          </c:val>
          <c:extLst>
            <c:ext xmlns:c16="http://schemas.microsoft.com/office/drawing/2014/chart" uri="{C3380CC4-5D6E-409C-BE32-E72D297353CC}">
              <c16:uniqueId val="{0000000A-57E4-4D8E-ACA3-7236FEA0EBBA}"/>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5646626438292015"/>
          <c:y val="1.1932251809706712E-3"/>
          <c:w val="0.52816700698306229"/>
          <c:h val="0.99880672593997233"/>
        </c:manualLayout>
      </c:layout>
      <c:barChart>
        <c:barDir val="bar"/>
        <c:grouping val="percentStacked"/>
        <c:varyColors val="0"/>
        <c:ser>
          <c:idx val="1"/>
          <c:order val="0"/>
          <c:tx>
            <c:strRef>
              <c:f>Sheet1!$B$1</c:f>
              <c:strCache>
                <c:ptCount val="1"/>
                <c:pt idx="0">
                  <c:v>Somewhat concerned</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C14F-44E1-9BAB-E387B2EB1639}"/>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C-D007-4CD1-8F6C-B03EC0C7AF4D}"/>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E-D007-4CD1-8F6C-B03EC0C7AF4D}"/>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0-D007-4CD1-8F6C-B03EC0C7AF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Lack of diverse practitioners who can meet the needs of different populations</c:v>
                </c:pt>
                <c:pt idx="1">
                  <c:v>Cultural competency of providers</c:v>
                </c:pt>
                <c:pt idx="2">
                  <c:v>An increase in practices/clinics closing</c:v>
                </c:pt>
                <c:pt idx="3">
                  <c:v>Adequate reimbursement rates</c:v>
                </c:pt>
                <c:pt idx="4">
                  <c:v>Enough new workers entering the mental health and SUD industry</c:v>
                </c:pt>
                <c:pt idx="5">
                  <c:v>Pay discrepancies compared to the job demands</c:v>
                </c:pt>
                <c:pt idx="6">
                  <c:v>The level of care clients receive</c:v>
                </c:pt>
                <c:pt idx="7">
                  <c:v>The ability to provide care in the event of another health crisis in the future</c:v>
                </c:pt>
                <c:pt idx="8">
                  <c:v>The ability for those not currently receiving care to gain access to care</c:v>
                </c:pt>
              </c:strCache>
            </c:strRef>
          </c:cat>
          <c:val>
            <c:numRef>
              <c:f>Sheet1!$B$2:$B$10</c:f>
              <c:numCache>
                <c:formatCode>0%</c:formatCode>
                <c:ptCount val="9"/>
                <c:pt idx="0">
                  <c:v>0.38</c:v>
                </c:pt>
                <c:pt idx="1">
                  <c:v>0.45</c:v>
                </c:pt>
                <c:pt idx="2">
                  <c:v>0.42</c:v>
                </c:pt>
                <c:pt idx="3">
                  <c:v>0.44</c:v>
                </c:pt>
                <c:pt idx="4">
                  <c:v>0.43</c:v>
                </c:pt>
                <c:pt idx="5">
                  <c:v>0.44</c:v>
                </c:pt>
                <c:pt idx="6">
                  <c:v>0.44</c:v>
                </c:pt>
                <c:pt idx="7">
                  <c:v>0.45</c:v>
                </c:pt>
                <c:pt idx="8">
                  <c:v>0.37</c:v>
                </c:pt>
              </c:numCache>
            </c:numRef>
          </c:val>
          <c:extLst>
            <c:ext xmlns:c16="http://schemas.microsoft.com/office/drawing/2014/chart" uri="{C3380CC4-5D6E-409C-BE32-E72D297353CC}">
              <c16:uniqueId val="{00000011-D007-4CD1-8F6C-B03EC0C7AF4D}"/>
            </c:ext>
          </c:extLst>
        </c:ser>
        <c:ser>
          <c:idx val="2"/>
          <c:order val="1"/>
          <c:tx>
            <c:strRef>
              <c:f>Sheet1!$C$1</c:f>
              <c:strCache>
                <c:ptCount val="1"/>
                <c:pt idx="0">
                  <c:v>Very concerned</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9-C14F-44E1-9BAB-E387B2EB16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B-9A20-4360-A6A3-28ECA41330E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D-9A20-4360-A6A3-28ECA41330E2}"/>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F-9A20-4360-A6A3-28ECA41330E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Lack of diverse practitioners who can meet the needs of different populations</c:v>
                </c:pt>
                <c:pt idx="1">
                  <c:v>Cultural competency of providers</c:v>
                </c:pt>
                <c:pt idx="2">
                  <c:v>An increase in practices/clinics closing</c:v>
                </c:pt>
                <c:pt idx="3">
                  <c:v>Adequate reimbursement rates</c:v>
                </c:pt>
                <c:pt idx="4">
                  <c:v>Enough new workers entering the mental health and SUD industry</c:v>
                </c:pt>
                <c:pt idx="5">
                  <c:v>Pay discrepancies compared to the job demands</c:v>
                </c:pt>
                <c:pt idx="6">
                  <c:v>The level of care clients receive</c:v>
                </c:pt>
                <c:pt idx="7">
                  <c:v>The ability to provide care in the event of another health crisis in the future</c:v>
                </c:pt>
                <c:pt idx="8">
                  <c:v>The ability for those not currently receiving care to gain access to care</c:v>
                </c:pt>
              </c:strCache>
            </c:strRef>
          </c:cat>
          <c:val>
            <c:numRef>
              <c:f>Sheet1!$C$2:$C$10</c:f>
              <c:numCache>
                <c:formatCode>0%</c:formatCode>
                <c:ptCount val="9"/>
                <c:pt idx="0">
                  <c:v>0.32</c:v>
                </c:pt>
                <c:pt idx="1">
                  <c:v>0.31</c:v>
                </c:pt>
                <c:pt idx="2">
                  <c:v>0.36</c:v>
                </c:pt>
                <c:pt idx="3">
                  <c:v>0.38</c:v>
                </c:pt>
                <c:pt idx="4">
                  <c:v>0.41</c:v>
                </c:pt>
                <c:pt idx="5">
                  <c:v>0.4</c:v>
                </c:pt>
                <c:pt idx="6">
                  <c:v>0.39</c:v>
                </c:pt>
                <c:pt idx="7">
                  <c:v>0.43</c:v>
                </c:pt>
                <c:pt idx="8">
                  <c:v>0.53</c:v>
                </c:pt>
              </c:numCache>
            </c:numRef>
          </c:val>
          <c:extLst>
            <c:ext xmlns:c16="http://schemas.microsoft.com/office/drawing/2014/chart" uri="{C3380CC4-5D6E-409C-BE32-E72D297353CC}">
              <c16:uniqueId val="{00000012-D007-4CD1-8F6C-B03EC0C7AF4D}"/>
            </c:ext>
          </c:extLst>
        </c:ser>
        <c:ser>
          <c:idx val="0"/>
          <c:order val="2"/>
          <c:tx>
            <c:strRef>
              <c:f>Sheet1!$D$1</c:f>
              <c:strCache>
                <c:ptCount val="1"/>
                <c:pt idx="0">
                  <c:v>Column1</c:v>
                </c:pt>
              </c:strCache>
            </c:strRef>
          </c:tx>
          <c:spPr>
            <a:noFill/>
            <a:ln>
              <a:noFill/>
            </a:ln>
            <a:effectLst/>
          </c:spPr>
          <c:invertIfNegative val="0"/>
          <c:dLbls>
            <c:delete val="1"/>
          </c:dLbls>
          <c:cat>
            <c:strRef>
              <c:f>Sheet1!$A$2:$A$10</c:f>
              <c:strCache>
                <c:ptCount val="9"/>
                <c:pt idx="0">
                  <c:v> Lack of diverse practitioners who can meet the needs of different populations</c:v>
                </c:pt>
                <c:pt idx="1">
                  <c:v>Cultural competency of providers</c:v>
                </c:pt>
                <c:pt idx="2">
                  <c:v>An increase in practices/clinics closing</c:v>
                </c:pt>
                <c:pt idx="3">
                  <c:v>Adequate reimbursement rates</c:v>
                </c:pt>
                <c:pt idx="4">
                  <c:v>Enough new workers entering the mental health and SUD industry</c:v>
                </c:pt>
                <c:pt idx="5">
                  <c:v>Pay discrepancies compared to the job demands</c:v>
                </c:pt>
                <c:pt idx="6">
                  <c:v>The level of care clients receive</c:v>
                </c:pt>
                <c:pt idx="7">
                  <c:v>The ability to provide care in the event of another health crisis in the future</c:v>
                </c:pt>
                <c:pt idx="8">
                  <c:v>The ability for those not currently receiving care to gain access to care</c:v>
                </c:pt>
              </c:strCache>
            </c:strRef>
          </c:cat>
          <c:val>
            <c:numRef>
              <c:f>Sheet1!$D$2:$D$10</c:f>
              <c:numCache>
                <c:formatCode>0%</c:formatCode>
                <c:ptCount val="9"/>
                <c:pt idx="0">
                  <c:v>0.3</c:v>
                </c:pt>
                <c:pt idx="1">
                  <c:v>0.24000000000000005</c:v>
                </c:pt>
                <c:pt idx="2">
                  <c:v>0.22000000000000008</c:v>
                </c:pt>
                <c:pt idx="3">
                  <c:v>0.18000000000000005</c:v>
                </c:pt>
                <c:pt idx="4">
                  <c:v>0.16000000000000009</c:v>
                </c:pt>
                <c:pt idx="5">
                  <c:v>0.16000000000000003</c:v>
                </c:pt>
                <c:pt idx="6">
                  <c:v>0.17000000000000004</c:v>
                </c:pt>
                <c:pt idx="7">
                  <c:v>0.12000000000000005</c:v>
                </c:pt>
                <c:pt idx="8">
                  <c:v>9.9999999999999978E-2</c:v>
                </c:pt>
              </c:numCache>
            </c:numRef>
          </c:val>
          <c:extLst>
            <c:ext xmlns:c16="http://schemas.microsoft.com/office/drawing/2014/chart" uri="{C3380CC4-5D6E-409C-BE32-E72D297353CC}">
              <c16:uniqueId val="{00000013-D007-4CD1-8F6C-B03EC0C7AF4D}"/>
            </c:ext>
          </c:extLst>
        </c:ser>
        <c:dLbls>
          <c:dLblPos val="ctr"/>
          <c:showLegendKey val="0"/>
          <c:showVal val="1"/>
          <c:showCatName val="0"/>
          <c:showSerName val="0"/>
          <c:showPercent val="0"/>
          <c:showBubbleSize val="0"/>
        </c:dLbls>
        <c:gapWidth val="150"/>
        <c:overlap val="100"/>
        <c:axId val="791043184"/>
        <c:axId val="791043600"/>
      </c:barChart>
      <c:catAx>
        <c:axId val="791043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1043600"/>
        <c:crosses val="autoZero"/>
        <c:auto val="1"/>
        <c:lblAlgn val="ctr"/>
        <c:lblOffset val="100"/>
        <c:noMultiLvlLbl val="0"/>
      </c:catAx>
      <c:valAx>
        <c:axId val="791043600"/>
        <c:scaling>
          <c:orientation val="minMax"/>
        </c:scaling>
        <c:delete val="1"/>
        <c:axPos val="b"/>
        <c:numFmt formatCode="0%" sourceLinked="1"/>
        <c:majorTickMark val="none"/>
        <c:minorTickMark val="none"/>
        <c:tickLblPos val="nextTo"/>
        <c:crossAx val="79104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Increased sig</c:v>
                </c:pt>
              </c:strCache>
            </c:strRef>
          </c:tx>
          <c:spPr>
            <a:solidFill>
              <a:schemeClr val="accent2">
                <a:shade val="53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0D95-46B7-8835-5D24834BA4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Sheet1!$B$2</c:f>
              <c:numCache>
                <c:formatCode>0%</c:formatCode>
                <c:ptCount val="1"/>
                <c:pt idx="0">
                  <c:v>0.3</c:v>
                </c:pt>
              </c:numCache>
            </c:numRef>
          </c:val>
          <c:extLst>
            <c:ext xmlns:c16="http://schemas.microsoft.com/office/drawing/2014/chart" uri="{C3380CC4-5D6E-409C-BE32-E72D297353CC}">
              <c16:uniqueId val="{00000000-2A17-4D8C-AC83-1C98B177143B}"/>
            </c:ext>
          </c:extLst>
        </c:ser>
        <c:ser>
          <c:idx val="1"/>
          <c:order val="1"/>
          <c:tx>
            <c:strRef>
              <c:f>Sheet1!$C$1</c:f>
              <c:strCache>
                <c:ptCount val="1"/>
                <c:pt idx="0">
                  <c:v>increased slightly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Sheet1!$C$2</c:f>
              <c:numCache>
                <c:formatCode>0%</c:formatCode>
                <c:ptCount val="1"/>
                <c:pt idx="0">
                  <c:v>0.34</c:v>
                </c:pt>
              </c:numCache>
            </c:numRef>
          </c:val>
          <c:extLst>
            <c:ext xmlns:c16="http://schemas.microsoft.com/office/drawing/2014/chart" uri="{C3380CC4-5D6E-409C-BE32-E72D297353CC}">
              <c16:uniqueId val="{00000001-2A17-4D8C-AC83-1C98B177143B}"/>
            </c:ext>
          </c:extLst>
        </c:ser>
        <c:ser>
          <c:idx val="2"/>
          <c:order val="2"/>
          <c:tx>
            <c:strRef>
              <c:f>Sheet1!$D$1</c:f>
              <c:strCache>
                <c:ptCount val="1"/>
                <c:pt idx="0">
                  <c:v>remained about the same</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Sheet1!$D$2</c:f>
              <c:numCache>
                <c:formatCode>0%</c:formatCode>
                <c:ptCount val="1"/>
                <c:pt idx="0">
                  <c:v>0.26</c:v>
                </c:pt>
              </c:numCache>
            </c:numRef>
          </c:val>
          <c:extLst>
            <c:ext xmlns:c16="http://schemas.microsoft.com/office/drawing/2014/chart" uri="{C3380CC4-5D6E-409C-BE32-E72D297353CC}">
              <c16:uniqueId val="{00000002-2A17-4D8C-AC83-1C98B177143B}"/>
            </c:ext>
          </c:extLst>
        </c:ser>
        <c:ser>
          <c:idx val="3"/>
          <c:order val="3"/>
          <c:tx>
            <c:strRef>
              <c:f>Sheet1!$E$1</c:f>
              <c:strCache>
                <c:ptCount val="1"/>
                <c:pt idx="0">
                  <c:v>decreased slightly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3-2A17-4D8C-AC83-1C98B177143B}"/>
            </c:ext>
          </c:extLst>
        </c:ser>
        <c:ser>
          <c:idx val="4"/>
          <c:order val="4"/>
          <c:tx>
            <c:strRef>
              <c:f>Sheet1!$F$1</c:f>
              <c:strCache>
                <c:ptCount val="1"/>
                <c:pt idx="0">
                  <c:v>decreased sig</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Sheet1!$F$2</c:f>
              <c:numCache>
                <c:formatCode>0%</c:formatCode>
                <c:ptCount val="1"/>
                <c:pt idx="0">
                  <c:v>0.02</c:v>
                </c:pt>
              </c:numCache>
            </c:numRef>
          </c:val>
          <c:extLst>
            <c:ext xmlns:c16="http://schemas.microsoft.com/office/drawing/2014/chart" uri="{C3380CC4-5D6E-409C-BE32-E72D297353CC}">
              <c16:uniqueId val="{00000004-2A17-4D8C-AC83-1C98B177143B}"/>
            </c:ext>
          </c:extLst>
        </c:ser>
        <c:dLbls>
          <c:dLblPos val="ctr"/>
          <c:showLegendKey val="0"/>
          <c:showVal val="1"/>
          <c:showCatName val="0"/>
          <c:showSerName val="0"/>
          <c:showPercent val="0"/>
          <c:showBubbleSize val="0"/>
        </c:dLbls>
        <c:gapWidth val="1"/>
        <c:overlap val="100"/>
        <c:axId val="571470799"/>
        <c:axId val="571470383"/>
      </c:barChart>
      <c:catAx>
        <c:axId val="571470799"/>
        <c:scaling>
          <c:orientation val="maxMin"/>
        </c:scaling>
        <c:delete val="1"/>
        <c:axPos val="t"/>
        <c:numFmt formatCode="General" sourceLinked="1"/>
        <c:majorTickMark val="out"/>
        <c:minorTickMark val="none"/>
        <c:tickLblPos val="nextTo"/>
        <c:crossAx val="571470383"/>
        <c:crosses val="autoZero"/>
        <c:auto val="1"/>
        <c:lblAlgn val="ctr"/>
        <c:lblOffset val="100"/>
        <c:noMultiLvlLbl val="0"/>
      </c:catAx>
      <c:valAx>
        <c:axId val="571470383"/>
        <c:scaling>
          <c:orientation val="maxMin"/>
        </c:scaling>
        <c:delete val="1"/>
        <c:axPos val="r"/>
        <c:numFmt formatCode="0%" sourceLinked="1"/>
        <c:majorTickMark val="out"/>
        <c:minorTickMark val="none"/>
        <c:tickLblPos val="nextTo"/>
        <c:crossAx val="57147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increased sig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5-7E33-4DF7-A4A6-B545FC6D1E5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Sheet1!$B$2</c:f>
              <c:numCache>
                <c:formatCode>0%</c:formatCode>
                <c:ptCount val="1"/>
                <c:pt idx="0">
                  <c:v>0.26</c:v>
                </c:pt>
              </c:numCache>
            </c:numRef>
          </c:val>
          <c:extLst>
            <c:ext xmlns:c16="http://schemas.microsoft.com/office/drawing/2014/chart" uri="{C3380CC4-5D6E-409C-BE32-E72D297353CC}">
              <c16:uniqueId val="{00000000-7E33-4DF7-A4A6-B545FC6D1E5E}"/>
            </c:ext>
          </c:extLst>
        </c:ser>
        <c:ser>
          <c:idx val="1"/>
          <c:order val="1"/>
          <c:tx>
            <c:strRef>
              <c:f>Sheet1!$C$1</c:f>
              <c:strCache>
                <c:ptCount val="1"/>
                <c:pt idx="0">
                  <c:v>increased slightly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Sheet1!$C$2</c:f>
              <c:numCache>
                <c:formatCode>0%</c:formatCode>
                <c:ptCount val="1"/>
                <c:pt idx="0">
                  <c:v>0.46</c:v>
                </c:pt>
              </c:numCache>
            </c:numRef>
          </c:val>
          <c:extLst>
            <c:ext xmlns:c16="http://schemas.microsoft.com/office/drawing/2014/chart" uri="{C3380CC4-5D6E-409C-BE32-E72D297353CC}">
              <c16:uniqueId val="{00000001-7E33-4DF7-A4A6-B545FC6D1E5E}"/>
            </c:ext>
          </c:extLst>
        </c:ser>
        <c:ser>
          <c:idx val="2"/>
          <c:order val="2"/>
          <c:tx>
            <c:strRef>
              <c:f>Sheet1!$D$1</c:f>
              <c:strCache>
                <c:ptCount val="1"/>
                <c:pt idx="0">
                  <c:v>about the same</c:v>
                </c:pt>
              </c:strCache>
            </c:strRef>
          </c:tx>
          <c:spPr>
            <a:solidFill>
              <a:schemeClr val="bg1">
                <a:lumMod val="95000"/>
              </a:schemeClr>
            </a:solidFill>
            <a:ln>
              <a:noFill/>
            </a:ln>
            <a:effectLst/>
          </c:spPr>
          <c:invertIfNegative val="0"/>
          <c:dPt>
            <c:idx val="0"/>
            <c:invertIfNegative val="0"/>
            <c:bubble3D val="0"/>
            <c:spPr>
              <a:solidFill>
                <a:schemeClr val="bg1">
                  <a:lumMod val="95000"/>
                </a:schemeClr>
              </a:solidFill>
              <a:ln>
                <a:noFill/>
              </a:ln>
              <a:effectLst/>
            </c:spPr>
            <c:extLst>
              <c:ext xmlns:c16="http://schemas.microsoft.com/office/drawing/2014/chart" uri="{C3380CC4-5D6E-409C-BE32-E72D297353CC}">
                <c16:uniqueId val="{00000002-3EF0-4E81-80F7-3B3AFDAB92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Sheet1!$D$2</c:f>
              <c:numCache>
                <c:formatCode>0%</c:formatCode>
                <c:ptCount val="1"/>
                <c:pt idx="0">
                  <c:v>0.24</c:v>
                </c:pt>
              </c:numCache>
            </c:numRef>
          </c:val>
          <c:extLst>
            <c:ext xmlns:c16="http://schemas.microsoft.com/office/drawing/2014/chart" uri="{C3380CC4-5D6E-409C-BE32-E72D297353CC}">
              <c16:uniqueId val="{00000002-7E33-4DF7-A4A6-B545FC6D1E5E}"/>
            </c:ext>
          </c:extLst>
        </c:ser>
        <c:ser>
          <c:idx val="3"/>
          <c:order val="3"/>
          <c:tx>
            <c:strRef>
              <c:f>Sheet1!$E$1</c:f>
              <c:strCache>
                <c:ptCount val="1"/>
                <c:pt idx="0">
                  <c:v>decreased slightly</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3-3EF0-4E81-80F7-3B3AFDAB92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Sheet1!$E$2</c:f>
              <c:numCache>
                <c:formatCode>0%</c:formatCode>
                <c:ptCount val="1"/>
                <c:pt idx="0">
                  <c:v>0.03</c:v>
                </c:pt>
              </c:numCache>
            </c:numRef>
          </c:val>
          <c:extLst>
            <c:ext xmlns:c16="http://schemas.microsoft.com/office/drawing/2014/chart" uri="{C3380CC4-5D6E-409C-BE32-E72D297353CC}">
              <c16:uniqueId val="{00000003-7E33-4DF7-A4A6-B545FC6D1E5E}"/>
            </c:ext>
          </c:extLst>
        </c:ser>
        <c:ser>
          <c:idx val="4"/>
          <c:order val="4"/>
          <c:tx>
            <c:strRef>
              <c:f>Sheet1!$F$1</c:f>
              <c:strCache>
                <c:ptCount val="1"/>
                <c:pt idx="0">
                  <c:v>decreased sig</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c:v>
                </c:pt>
              </c:strCache>
            </c:strRef>
          </c:cat>
          <c:val>
            <c:numRef>
              <c:f>Sheet1!$F$2</c:f>
              <c:numCache>
                <c:formatCode>0%</c:formatCode>
                <c:ptCount val="1"/>
                <c:pt idx="0">
                  <c:v>0.01</c:v>
                </c:pt>
              </c:numCache>
            </c:numRef>
          </c:val>
          <c:extLst>
            <c:ext xmlns:c16="http://schemas.microsoft.com/office/drawing/2014/chart" uri="{C3380CC4-5D6E-409C-BE32-E72D297353CC}">
              <c16:uniqueId val="{00000004-7E33-4DF7-A4A6-B545FC6D1E5E}"/>
            </c:ext>
          </c:extLst>
        </c:ser>
        <c:dLbls>
          <c:dLblPos val="ctr"/>
          <c:showLegendKey val="0"/>
          <c:showVal val="1"/>
          <c:showCatName val="0"/>
          <c:showSerName val="0"/>
          <c:showPercent val="0"/>
          <c:showBubbleSize val="0"/>
        </c:dLbls>
        <c:gapWidth val="1"/>
        <c:overlap val="100"/>
        <c:axId val="571470799"/>
        <c:axId val="571470383"/>
      </c:barChart>
      <c:catAx>
        <c:axId val="571470799"/>
        <c:scaling>
          <c:orientation val="maxMin"/>
        </c:scaling>
        <c:delete val="1"/>
        <c:axPos val="t"/>
        <c:numFmt formatCode="General" sourceLinked="1"/>
        <c:majorTickMark val="out"/>
        <c:minorTickMark val="none"/>
        <c:tickLblPos val="nextTo"/>
        <c:crossAx val="571470383"/>
        <c:crosses val="autoZero"/>
        <c:auto val="1"/>
        <c:lblAlgn val="ctr"/>
        <c:lblOffset val="100"/>
        <c:noMultiLvlLbl val="0"/>
      </c:catAx>
      <c:valAx>
        <c:axId val="571470383"/>
        <c:scaling>
          <c:orientation val="maxMin"/>
        </c:scaling>
        <c:delete val="1"/>
        <c:axPos val="r"/>
        <c:numFmt formatCode="0%" sourceLinked="1"/>
        <c:majorTickMark val="out"/>
        <c:minorTickMark val="none"/>
        <c:tickLblPos val="nextTo"/>
        <c:crossAx val="57147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8370459304942024E-2"/>
          <c:y val="0.38028761592355681"/>
          <c:w val="0.94080848361696712"/>
          <c:h val="0.58783410972284811"/>
        </c:manualLayout>
      </c:layout>
      <c:barChart>
        <c:barDir val="col"/>
        <c:grouping val="percentStacked"/>
        <c:varyColors val="0"/>
        <c:ser>
          <c:idx val="0"/>
          <c:order val="0"/>
          <c:tx>
            <c:strRef>
              <c:f>Sheet1!$B$1</c:f>
              <c:strCache>
                <c:ptCount val="1"/>
                <c:pt idx="0">
                  <c:v>Slight Burnout (2-4)</c:v>
                </c:pt>
              </c:strCache>
            </c:strRef>
          </c:tx>
          <c:spPr>
            <a:solidFill>
              <a:schemeClr val="accent2">
                <a:lumMod val="60000"/>
                <a:lumOff val="40000"/>
              </a:schemeClr>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rgbClr val="565656"/>
                        </a:solidFill>
                        <a:latin typeface="+mn-lt"/>
                        <a:ea typeface="+mn-ea"/>
                        <a:cs typeface="+mn-cs"/>
                      </a:defRPr>
                    </a:pPr>
                    <a:r>
                      <a:rPr lang="en-US" b="1">
                        <a:solidFill>
                          <a:srgbClr val="565656"/>
                        </a:solidFill>
                      </a:rPr>
                      <a:t>32%</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0279-482C-9C1F-AD12BB1249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c:v>
                </c:pt>
              </c:numCache>
            </c:numRef>
          </c:val>
          <c:extLst>
            <c:ext xmlns:c16="http://schemas.microsoft.com/office/drawing/2014/chart" uri="{C3380CC4-5D6E-409C-BE32-E72D297353CC}">
              <c16:uniqueId val="{00000000-0279-482C-9C1F-AD12BB1249B4}"/>
            </c:ext>
          </c:extLst>
        </c:ser>
        <c:ser>
          <c:idx val="1"/>
          <c:order val="1"/>
          <c:tx>
            <c:strRef>
              <c:f>Sheet1!$C$1</c:f>
              <c:strCache>
                <c:ptCount val="1"/>
                <c:pt idx="0">
                  <c:v>Moderate Burnout (5-6)</c:v>
                </c:pt>
              </c:strCache>
            </c:strRef>
          </c:tx>
          <c:spPr>
            <a:solidFill>
              <a:schemeClr val="accent2"/>
            </a:solidFill>
            <a:ln>
              <a:noFill/>
            </a:ln>
            <a:effectLst/>
          </c:spPr>
          <c:invertIfNegative val="0"/>
          <c:dLbls>
            <c:dLbl>
              <c:idx val="0"/>
              <c:tx>
                <c:rich>
                  <a:bodyPr/>
                  <a:lstStyle/>
                  <a:p>
                    <a:fld id="{B9132103-268C-4272-B011-42E556C62B2C}"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279-482C-9C1F-AD12BB1249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c:v>
                </c:pt>
              </c:numCache>
            </c:numRef>
          </c:val>
          <c:extLst>
            <c:ext xmlns:c16="http://schemas.microsoft.com/office/drawing/2014/chart" uri="{C3380CC4-5D6E-409C-BE32-E72D297353CC}">
              <c16:uniqueId val="{00000001-0279-482C-9C1F-AD12BB1249B4}"/>
            </c:ext>
          </c:extLst>
        </c:ser>
        <c:ser>
          <c:idx val="2"/>
          <c:order val="2"/>
          <c:tx>
            <c:strRef>
              <c:f>Sheet1!$D$1</c:f>
              <c:strCache>
                <c:ptCount val="1"/>
                <c:pt idx="0">
                  <c:v>Significant Burnout (9-10)</c:v>
                </c:pt>
              </c:strCache>
            </c:strRef>
          </c:tx>
          <c:spPr>
            <a:solidFill>
              <a:schemeClr val="accent2">
                <a:lumMod val="75000"/>
              </a:schemeClr>
            </a:solidFill>
            <a:ln>
              <a:noFill/>
            </a:ln>
            <a:effectLst/>
          </c:spPr>
          <c:invertIfNegative val="0"/>
          <c:dLbls>
            <c:dLbl>
              <c:idx val="0"/>
              <c:tx>
                <c:rich>
                  <a:bodyPr/>
                  <a:lstStyle/>
                  <a:p>
                    <a:fld id="{3643986B-B23F-4D35-A96E-877FACD271D5}" type="VALUE">
                      <a:rPr lang="en-US" b="1">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279-482C-9C1F-AD12BB1249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c:v>
                </c:pt>
              </c:numCache>
            </c:numRef>
          </c:val>
          <c:extLst>
            <c:ext xmlns:c16="http://schemas.microsoft.com/office/drawing/2014/chart" uri="{C3380CC4-5D6E-409C-BE32-E72D297353CC}">
              <c16:uniqueId val="{00000002-0279-482C-9C1F-AD12BB1249B4}"/>
            </c:ext>
          </c:extLst>
        </c:ser>
        <c:ser>
          <c:idx val="3"/>
          <c:order val="3"/>
          <c:tx>
            <c:strRef>
              <c:f>Sheet1!$E$1</c:f>
              <c:strCache>
                <c:ptCount val="1"/>
                <c:pt idx="0">
                  <c:v>none</c:v>
                </c:pt>
              </c:strCache>
            </c:strRef>
          </c:tx>
          <c:spPr>
            <a:noFill/>
            <a:ln>
              <a:noFill/>
            </a:ln>
            <a:effectLst/>
          </c:spPr>
          <c:invertIfNegative val="0"/>
          <c:dLbls>
            <c:delete val="1"/>
          </c:dLbls>
          <c:cat>
            <c:strRef>
              <c:f>Sheet1!$A$2</c:f>
              <c:strCache>
                <c:ptCount val="1"/>
                <c:pt idx="0">
                  <c:v>Category 1</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0-97FB-4CCE-BF63-58BD7F6BD4EF}"/>
            </c:ext>
          </c:extLst>
        </c:ser>
        <c:dLbls>
          <c:dLblPos val="ctr"/>
          <c:showLegendKey val="0"/>
          <c:showVal val="1"/>
          <c:showCatName val="0"/>
          <c:showSerName val="0"/>
          <c:showPercent val="0"/>
          <c:showBubbleSize val="0"/>
        </c:dLbls>
        <c:gapWidth val="150"/>
        <c:overlap val="100"/>
        <c:axId val="1313200576"/>
        <c:axId val="1313207648"/>
      </c:barChart>
      <c:catAx>
        <c:axId val="1313200576"/>
        <c:scaling>
          <c:orientation val="minMax"/>
        </c:scaling>
        <c:delete val="1"/>
        <c:axPos val="b"/>
        <c:numFmt formatCode="General" sourceLinked="1"/>
        <c:majorTickMark val="none"/>
        <c:minorTickMark val="none"/>
        <c:tickLblPos val="nextTo"/>
        <c:crossAx val="1313207648"/>
        <c:crosses val="autoZero"/>
        <c:auto val="1"/>
        <c:lblAlgn val="ctr"/>
        <c:lblOffset val="100"/>
        <c:noMultiLvlLbl val="0"/>
      </c:catAx>
      <c:valAx>
        <c:axId val="1313207648"/>
        <c:scaling>
          <c:orientation val="minMax"/>
        </c:scaling>
        <c:delete val="1"/>
        <c:axPos val="l"/>
        <c:numFmt formatCode="0%" sourceLinked="1"/>
        <c:majorTickMark val="none"/>
        <c:minorTickMark val="none"/>
        <c:tickLblPos val="nextTo"/>
        <c:crossAx val="131320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8370459304942024E-2"/>
          <c:y val="0.36988707427645084"/>
          <c:w val="0.94080848361696712"/>
          <c:h val="0.61383546384061294"/>
        </c:manualLayout>
      </c:layout>
      <c:barChart>
        <c:barDir val="col"/>
        <c:grouping val="percentStacked"/>
        <c:varyColors val="0"/>
        <c:ser>
          <c:idx val="0"/>
          <c:order val="0"/>
          <c:tx>
            <c:strRef>
              <c:f>Sheet1!$B$1</c:f>
              <c:strCache>
                <c:ptCount val="1"/>
                <c:pt idx="0">
                  <c:v>Slight Burnout (2-4)</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0-7DDC-4C69-831F-BEA4BFFFCDA4}"/>
              </c:ext>
            </c:extLst>
          </c:dPt>
          <c:dLbls>
            <c:dLbl>
              <c:idx val="0"/>
              <c:tx>
                <c:rich>
                  <a:bodyPr/>
                  <a:lstStyle/>
                  <a:p>
                    <a:fld id="{7F6DBD0C-B8AA-4515-884A-32A0ED55C0E4}"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DC-4C69-831F-BEA4BFFFCD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6565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c:v>
                </c:pt>
              </c:numCache>
            </c:numRef>
          </c:val>
          <c:extLst>
            <c:ext xmlns:c16="http://schemas.microsoft.com/office/drawing/2014/chart" uri="{C3380CC4-5D6E-409C-BE32-E72D297353CC}">
              <c16:uniqueId val="{00000001-7DDC-4C69-831F-BEA4BFFFCDA4}"/>
            </c:ext>
          </c:extLst>
        </c:ser>
        <c:ser>
          <c:idx val="1"/>
          <c:order val="1"/>
          <c:tx>
            <c:strRef>
              <c:f>Sheet1!$C$1</c:f>
              <c:strCache>
                <c:ptCount val="1"/>
                <c:pt idx="0">
                  <c:v>Moderate Burnout (5-6)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7DDC-4C69-831F-BEA4BFFFCDA4}"/>
              </c:ext>
            </c:extLst>
          </c:dPt>
          <c:dLbls>
            <c:dLbl>
              <c:idx val="0"/>
              <c:tx>
                <c:rich>
                  <a:bodyPr/>
                  <a:lstStyle/>
                  <a:p>
                    <a:fld id="{B9132103-268C-4272-B011-42E556C62B2C}"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DC-4C69-831F-BEA4BFFFCD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c:v>
                </c:pt>
              </c:numCache>
            </c:numRef>
          </c:val>
          <c:extLst>
            <c:ext xmlns:c16="http://schemas.microsoft.com/office/drawing/2014/chart" uri="{C3380CC4-5D6E-409C-BE32-E72D297353CC}">
              <c16:uniqueId val="{00000003-7DDC-4C69-831F-BEA4BFFFCDA4}"/>
            </c:ext>
          </c:extLst>
        </c:ser>
        <c:ser>
          <c:idx val="2"/>
          <c:order val="2"/>
          <c:tx>
            <c:strRef>
              <c:f>Sheet1!$D$1</c:f>
              <c:strCache>
                <c:ptCount val="1"/>
                <c:pt idx="0">
                  <c:v>Significant Burnout (9-10)</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4-7DDC-4C69-831F-BEA4BFFFCDA4}"/>
              </c:ext>
            </c:extLst>
          </c:dPt>
          <c:dLbls>
            <c:dLbl>
              <c:idx val="0"/>
              <c:tx>
                <c:rich>
                  <a:bodyPr/>
                  <a:lstStyle/>
                  <a:p>
                    <a:fld id="{3643986B-B23F-4D35-A96E-877FACD271D5}" type="VALUE">
                      <a:rPr lang="en-US" b="1">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DC-4C69-831F-BEA4BFFFCD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0.28000000000000003</c:v>
                </c:pt>
              </c:numCache>
            </c:numRef>
          </c:val>
          <c:extLst>
            <c:ext xmlns:c16="http://schemas.microsoft.com/office/drawing/2014/chart" uri="{C3380CC4-5D6E-409C-BE32-E72D297353CC}">
              <c16:uniqueId val="{00000005-7DDC-4C69-831F-BEA4BFFFCDA4}"/>
            </c:ext>
          </c:extLst>
        </c:ser>
        <c:ser>
          <c:idx val="3"/>
          <c:order val="3"/>
          <c:tx>
            <c:strRef>
              <c:f>Sheet1!$E$1</c:f>
              <c:strCache>
                <c:ptCount val="1"/>
                <c:pt idx="0">
                  <c:v>none</c:v>
                </c:pt>
              </c:strCache>
            </c:strRef>
          </c:tx>
          <c:spPr>
            <a:noFill/>
            <a:ln>
              <a:noFill/>
            </a:ln>
            <a:effectLst/>
          </c:spPr>
          <c:invertIfNegative val="0"/>
          <c:dLbls>
            <c:delete val="1"/>
          </c:dLbls>
          <c:cat>
            <c:strRef>
              <c:f>Sheet1!$A$2</c:f>
              <c:strCache>
                <c:ptCount val="1"/>
                <c:pt idx="0">
                  <c:v>Category 1</c:v>
                </c:pt>
              </c:strCache>
            </c:strRef>
          </c:cat>
          <c:val>
            <c:numRef>
              <c:f>Sheet1!$E$2</c:f>
              <c:numCache>
                <c:formatCode>0%</c:formatCode>
                <c:ptCount val="1"/>
                <c:pt idx="0">
                  <c:v>0.09</c:v>
                </c:pt>
              </c:numCache>
            </c:numRef>
          </c:val>
          <c:extLst>
            <c:ext xmlns:c16="http://schemas.microsoft.com/office/drawing/2014/chart" uri="{C3380CC4-5D6E-409C-BE32-E72D297353CC}">
              <c16:uniqueId val="{00000006-F2FC-4221-832E-61B3030F5508}"/>
            </c:ext>
          </c:extLst>
        </c:ser>
        <c:dLbls>
          <c:dLblPos val="ctr"/>
          <c:showLegendKey val="0"/>
          <c:showVal val="1"/>
          <c:showCatName val="0"/>
          <c:showSerName val="0"/>
          <c:showPercent val="0"/>
          <c:showBubbleSize val="0"/>
        </c:dLbls>
        <c:gapWidth val="150"/>
        <c:overlap val="100"/>
        <c:axId val="1313200576"/>
        <c:axId val="1313207648"/>
      </c:barChart>
      <c:catAx>
        <c:axId val="1313200576"/>
        <c:scaling>
          <c:orientation val="minMax"/>
        </c:scaling>
        <c:delete val="1"/>
        <c:axPos val="b"/>
        <c:numFmt formatCode="General" sourceLinked="1"/>
        <c:majorTickMark val="none"/>
        <c:minorTickMark val="none"/>
        <c:tickLblPos val="nextTo"/>
        <c:crossAx val="1313207648"/>
        <c:crosses val="autoZero"/>
        <c:auto val="1"/>
        <c:lblAlgn val="ctr"/>
        <c:lblOffset val="100"/>
        <c:noMultiLvlLbl val="0"/>
      </c:catAx>
      <c:valAx>
        <c:axId val="1313207648"/>
        <c:scaling>
          <c:orientation val="minMax"/>
        </c:scaling>
        <c:delete val="1"/>
        <c:axPos val="l"/>
        <c:numFmt formatCode="0%" sourceLinked="1"/>
        <c:majorTickMark val="none"/>
        <c:minorTickMark val="none"/>
        <c:tickLblPos val="nextTo"/>
        <c:crossAx val="131320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0.3771</cdr:x>
      <cdr:y>0.31896</cdr:y>
    </cdr:from>
    <cdr:to>
      <cdr:x>0.64148</cdr:x>
      <cdr:y>0.38827</cdr:y>
    </cdr:to>
    <cdr:sp macro="" textlink="">
      <cdr:nvSpPr>
        <cdr:cNvPr id="2" name="TextBox 18">
          <a:extLst xmlns:a="http://schemas.openxmlformats.org/drawingml/2006/main">
            <a:ext uri="{FF2B5EF4-FFF2-40B4-BE49-F238E27FC236}">
              <a16:creationId xmlns:a16="http://schemas.microsoft.com/office/drawing/2014/main" id="{91B54B0D-D6D1-A885-3AEB-3F1B98F589F5}"/>
            </a:ext>
          </a:extLst>
        </cdr:cNvPr>
        <cdr:cNvSpPr txBox="1"/>
      </cdr:nvSpPr>
      <cdr:spPr>
        <a:xfrm xmlns:a="http://schemas.openxmlformats.org/drawingml/2006/main">
          <a:off x="1484642" y="1557934"/>
          <a:ext cx="1040864" cy="33853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chemeClr val="accent1"/>
              </a:solidFill>
            </a:rPr>
            <a:t>91</a:t>
          </a:r>
          <a:r>
            <a:rPr lang="en-US" sz="1600" b="1" i="0" u="none" strike="noStrike" dirty="0">
              <a:solidFill>
                <a:schemeClr val="accent1"/>
              </a:solidFill>
              <a:effectLst/>
            </a:rPr>
            <a:t>%</a:t>
          </a:r>
          <a:endParaRPr lang="en-US" sz="1600" b="1" dirty="0">
            <a:solidFill>
              <a:schemeClr val="accent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03C6-EA1C-404C-B45A-4B74B32D261D}" type="datetimeFigureOut">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0517E-74FC-4D64-8351-4555B7B36265}" type="slidenum">
              <a:t>‹#›</a:t>
            </a:fld>
            <a:endParaRPr lang="en-US"/>
          </a:p>
        </p:txBody>
      </p:sp>
    </p:spTree>
    <p:extLst>
      <p:ext uri="{BB962C8B-B14F-4D97-AF65-F5344CB8AC3E}">
        <p14:creationId xmlns:p14="http://schemas.microsoft.com/office/powerpoint/2010/main" val="8559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a:t>Q2- Mental health and SUD vs. integrated care (</a:t>
            </a:r>
            <a:r>
              <a:rPr lang="en-US" i="1"/>
              <a:t>pie) </a:t>
            </a:r>
            <a:endParaRPr lang="en-US"/>
          </a:p>
          <a:p>
            <a:pPr marL="342900" lvl="1" indent="-342900"/>
            <a:r>
              <a:rPr lang="en-US"/>
              <a:t>Q210- only nets for admin, clinical, supportive services (</a:t>
            </a:r>
            <a:r>
              <a:rPr lang="en-US" i="1"/>
              <a:t>large %s for each, icons?</a:t>
            </a:r>
            <a:r>
              <a:rPr lang="en-US"/>
              <a:t>) </a:t>
            </a:r>
            <a:endParaRPr lang="en-US">
              <a:cs typeface="Calibri"/>
            </a:endParaRPr>
          </a:p>
          <a:p>
            <a:pPr marL="342900" lvl="1" indent="-342900"/>
            <a:r>
              <a:rPr lang="en-US"/>
              <a:t>Q200- work environment (</a:t>
            </a:r>
            <a:r>
              <a:rPr lang="en-US" i="1"/>
              <a:t>simple bar chart,</a:t>
            </a:r>
            <a:r>
              <a:rPr lang="en-US"/>
              <a:t> </a:t>
            </a:r>
            <a:r>
              <a:rPr lang="en-US" i="1"/>
              <a:t>can limit to top 5, 10, etc. if space issues</a:t>
            </a:r>
            <a:r>
              <a:rPr lang="en-US"/>
              <a:t>) </a:t>
            </a:r>
            <a:endParaRPr lang="en-US">
              <a:cs typeface="Calibri"/>
            </a:endParaRPr>
          </a:p>
          <a:p>
            <a:pPr marL="342900" lvl="1" indent="-342900"/>
            <a:r>
              <a:rPr lang="en-US"/>
              <a:t>Q205- Urbanicity of work environment (</a:t>
            </a:r>
            <a:r>
              <a:rPr lang="en-US" i="1"/>
              <a:t>steal look from Idorsia slide 9</a:t>
            </a:r>
            <a:r>
              <a:rPr lang="en-US"/>
              <a:t>) </a:t>
            </a:r>
            <a:endParaRPr lang="en-US">
              <a:cs typeface="Calibri"/>
            </a:endParaRPr>
          </a:p>
          <a:p>
            <a:pPr marL="342900" lvl="1" indent="-342900"/>
            <a:r>
              <a:rPr lang="en-US"/>
              <a:t>Q215/1- length of time in industry (</a:t>
            </a:r>
            <a:r>
              <a:rPr lang="en-US" i="1"/>
              <a:t>mean only, could use circle like age of </a:t>
            </a:r>
            <a:r>
              <a:rPr lang="en-US" i="1" err="1"/>
              <a:t>aSAH</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300517E-74FC-4D64-8351-4555B7B36265}" type="slidenum">
              <a:t>4</a:t>
            </a:fld>
            <a:endParaRPr lang="en-US"/>
          </a:p>
        </p:txBody>
      </p:sp>
    </p:spTree>
    <p:extLst>
      <p:ext uri="{BB962C8B-B14F-4D97-AF65-F5344CB8AC3E}">
        <p14:creationId xmlns:p14="http://schemas.microsoft.com/office/powerpoint/2010/main" val="720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sng" dirty="0">
                <a:solidFill>
                  <a:srgbClr val="000000"/>
                </a:solidFill>
                <a:effectLst/>
                <a:latin typeface="Arial" panose="020B0604020202020204" pitchFamily="34" charset="0"/>
              </a:rPr>
              <a:t>BASE: ALL QUALIFIED RESPONDENTS </a:t>
            </a:r>
            <a:r>
              <a:rPr lang="en-US" sz="1200" b="0"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(n=750)</a:t>
            </a:r>
            <a:endParaRPr lang="en-US" b="1" i="0" dirty="0">
              <a:solidFill>
                <a:srgbClr val="000000"/>
              </a:solidFill>
              <a:effectLst/>
              <a:latin typeface="Arial" panose="020B0604020202020204" pitchFamily="34" charset="0"/>
            </a:endParaRPr>
          </a:p>
          <a:p>
            <a:pPr algn="l" rtl="0" fontAlgn="base"/>
            <a:r>
              <a:rPr lang="en-US" sz="1200" b="1" i="0" dirty="0">
                <a:solidFill>
                  <a:srgbClr val="000000"/>
                </a:solidFill>
                <a:effectLst/>
                <a:latin typeface="Arial" panose="020B0604020202020204" pitchFamily="34" charset="0"/>
              </a:rPr>
              <a:t>Q715/1/4</a:t>
            </a:r>
            <a:r>
              <a:rPr lang="en-US" sz="1200" b="0" i="0" dirty="0">
                <a:solidFill>
                  <a:srgbClr val="000000"/>
                </a:solidFill>
                <a:effectLst/>
                <a:latin typeface="Calibri" panose="020F0502020204030204" pitchFamily="34" charset="0"/>
              </a:rPr>
              <a:t> </a:t>
            </a:r>
            <a:r>
              <a:rPr lang="en-US" sz="1200" b="0" i="0" dirty="0">
                <a:solidFill>
                  <a:srgbClr val="000000"/>
                </a:solidFill>
                <a:effectLst/>
                <a:latin typeface="Arial" panose="020B0604020202020204" pitchFamily="34" charset="0"/>
              </a:rPr>
              <a:t>How much do you agree or disagree with each of the following statements? </a:t>
            </a:r>
            <a:endParaRPr lang="en-US"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Arial" panose="020B0604020202020204" pitchFamily="34" charset="0"/>
              </a:rPr>
              <a:t>[COLUMNS] </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200" b="0" i="0" dirty="0">
                <a:solidFill>
                  <a:srgbClr val="000000"/>
                </a:solidFill>
                <a:effectLst/>
                <a:latin typeface="Arial" panose="020B0604020202020204" pitchFamily="34" charset="0"/>
              </a:rPr>
              <a:t>Strongly disagree </a:t>
            </a:r>
          </a:p>
          <a:p>
            <a:pPr algn="l" rtl="0" fontAlgn="base">
              <a:buFont typeface="+mj-lt"/>
              <a:buAutoNum type="arabicPeriod" startAt="2"/>
            </a:pPr>
            <a:r>
              <a:rPr lang="en-US" sz="1200" b="0" i="0" dirty="0">
                <a:solidFill>
                  <a:srgbClr val="000000"/>
                </a:solidFill>
                <a:effectLst/>
                <a:latin typeface="Arial" panose="020B0604020202020204" pitchFamily="34" charset="0"/>
              </a:rPr>
              <a:t>Somewhat disagree </a:t>
            </a:r>
          </a:p>
          <a:p>
            <a:pPr algn="l" rtl="0" fontAlgn="base">
              <a:buFont typeface="+mj-lt"/>
              <a:buAutoNum type="arabicPeriod" startAt="3"/>
            </a:pPr>
            <a:r>
              <a:rPr lang="en-US" sz="1200" b="0" i="0" dirty="0">
                <a:solidFill>
                  <a:srgbClr val="000000"/>
                </a:solidFill>
                <a:effectLst/>
                <a:latin typeface="Arial" panose="020B0604020202020204" pitchFamily="34" charset="0"/>
              </a:rPr>
              <a:t>Somewhat agree </a:t>
            </a:r>
          </a:p>
          <a:p>
            <a:pPr algn="l" rtl="0" fontAlgn="base">
              <a:buFont typeface="+mj-lt"/>
              <a:buAutoNum type="arabicPeriod" startAt="4"/>
            </a:pPr>
            <a:r>
              <a:rPr lang="en-US" sz="1200" b="0" i="0" dirty="0">
                <a:solidFill>
                  <a:srgbClr val="000000"/>
                </a:solidFill>
                <a:effectLst/>
                <a:latin typeface="Arial" panose="020B0604020202020204" pitchFamily="34" charset="0"/>
              </a:rPr>
              <a:t>Strongly agree </a:t>
            </a:r>
          </a:p>
          <a:p>
            <a:pPr algn="l" rtl="0" fontAlgn="base"/>
            <a:r>
              <a:rPr lang="en-US" sz="1200"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Arial" panose="020B0604020202020204" pitchFamily="34" charset="0"/>
              </a:rPr>
              <a:t>[ROWS; RANDOMIZE] </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200" b="0" i="0" dirty="0">
                <a:solidFill>
                  <a:srgbClr val="000000"/>
                </a:solidFill>
                <a:effectLst/>
                <a:latin typeface="Arial" panose="020B0604020202020204" pitchFamily="34" charset="0"/>
              </a:rPr>
              <a:t>I have been kept up at night thinking about those who are not able to access the care they need.  </a:t>
            </a:r>
          </a:p>
          <a:p>
            <a:pPr algn="l" rtl="0" fontAlgn="base">
              <a:buFont typeface="+mj-lt"/>
              <a:buNone/>
            </a:pPr>
            <a:r>
              <a:rPr lang="en-US" sz="1200" b="0" i="0" dirty="0">
                <a:solidFill>
                  <a:srgbClr val="000000"/>
                </a:solidFill>
                <a:effectLst/>
                <a:latin typeface="Arial" panose="020B0604020202020204" pitchFamily="34" charset="0"/>
              </a:rPr>
              <a:t>4. I fear the number of lives that will be lost due to the lack of access to care caused by workforce shortages. </a:t>
            </a:r>
          </a:p>
          <a:p>
            <a:pPr algn="l" rtl="0" fontAlgn="base"/>
            <a:endParaRPr lang="en-US" dirty="0"/>
          </a:p>
          <a:p>
            <a:pPr algn="l" rtl="0" fontAlgn="base"/>
            <a:endParaRPr lang="en-US" dirty="0"/>
          </a:p>
        </p:txBody>
      </p:sp>
      <p:sp>
        <p:nvSpPr>
          <p:cNvPr id="4" name="Slide Number Placeholder 3"/>
          <p:cNvSpPr>
            <a:spLocks noGrp="1"/>
          </p:cNvSpPr>
          <p:nvPr>
            <p:ph type="sldNum" sz="quarter" idx="5"/>
          </p:nvPr>
        </p:nvSpPr>
        <p:spPr/>
        <p:txBody>
          <a:bodyPr/>
          <a:lstStyle/>
          <a:p>
            <a:fld id="{2300517E-74FC-4D64-8351-4555B7B36265}" type="slidenum">
              <a:rPr lang="en-US" smtClean="0"/>
              <a:t>6</a:t>
            </a:fld>
            <a:endParaRPr lang="en-US"/>
          </a:p>
        </p:txBody>
      </p:sp>
    </p:spTree>
    <p:extLst>
      <p:ext uri="{BB962C8B-B14F-4D97-AF65-F5344CB8AC3E}">
        <p14:creationId xmlns:p14="http://schemas.microsoft.com/office/powerpoint/2010/main" val="29257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sng">
                <a:solidFill>
                  <a:srgbClr val="000000"/>
                </a:solidFill>
                <a:effectLst/>
                <a:latin typeface="Arial" panose="020B0604020202020204" pitchFamily="34" charset="0"/>
              </a:rPr>
              <a:t>BASE: ALL QUALIFIED RESPONDENTS </a:t>
            </a:r>
            <a:r>
              <a:rPr lang="en-US" sz="1800" b="0" i="0">
                <a:solidFill>
                  <a:srgbClr val="000000"/>
                </a:solidFill>
                <a:effectLst/>
                <a:latin typeface="Arial" panose="020B06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1" i="0">
                <a:solidFill>
                  <a:srgbClr val="000000"/>
                </a:solidFill>
                <a:effectLst/>
                <a:latin typeface="Arial" panose="020B0604020202020204" pitchFamily="34" charset="0"/>
              </a:rPr>
              <a:t>Q705</a:t>
            </a:r>
            <a:r>
              <a:rPr lang="en-US" sz="1800" b="0" i="0">
                <a:solidFill>
                  <a:srgbClr val="000000"/>
                </a:solidFill>
                <a:effectLst/>
                <a:latin typeface="Calibri" panose="020F0502020204030204" pitchFamily="34" charset="0"/>
              </a:rPr>
              <a:t> </a:t>
            </a:r>
            <a:r>
              <a:rPr lang="en-US" sz="1800" b="0" i="0">
                <a:solidFill>
                  <a:srgbClr val="000000"/>
                </a:solidFill>
                <a:effectLst/>
                <a:latin typeface="Arial" panose="020B0604020202020204" pitchFamily="34" charset="0"/>
              </a:rPr>
              <a:t>How concerned are you about each of the following aspects of the mental health and substance use disorder industry?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[COLUMN] </a:t>
            </a:r>
            <a:endParaRPr lang="en-US" sz="2800"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Not at all concerned </a:t>
            </a:r>
          </a:p>
          <a:p>
            <a:pPr algn="l" rtl="0" fontAlgn="base">
              <a:buFont typeface="+mj-lt"/>
              <a:buAutoNum type="arabicPeriod" startAt="2"/>
            </a:pPr>
            <a:r>
              <a:rPr lang="en-US" sz="1800" b="0" i="0">
                <a:solidFill>
                  <a:srgbClr val="000000"/>
                </a:solidFill>
                <a:effectLst/>
                <a:latin typeface="Arial" panose="020B0604020202020204" pitchFamily="34" charset="0"/>
              </a:rPr>
              <a:t>Not very concerned </a:t>
            </a:r>
          </a:p>
          <a:p>
            <a:pPr algn="l" rtl="0" fontAlgn="base">
              <a:buFont typeface="+mj-lt"/>
              <a:buAutoNum type="arabicPeriod" startAt="3"/>
            </a:pPr>
            <a:r>
              <a:rPr lang="en-US" sz="1800" b="0" i="0">
                <a:solidFill>
                  <a:srgbClr val="000000"/>
                </a:solidFill>
                <a:effectLst/>
                <a:latin typeface="Arial" panose="020B0604020202020204" pitchFamily="34" charset="0"/>
              </a:rPr>
              <a:t>Somewhat concerned </a:t>
            </a:r>
          </a:p>
          <a:p>
            <a:pPr algn="l" rtl="0" fontAlgn="base">
              <a:buFont typeface="+mj-lt"/>
              <a:buAutoNum type="arabicPeriod" startAt="4"/>
            </a:pPr>
            <a:r>
              <a:rPr lang="en-US" sz="1800" b="0" i="0">
                <a:solidFill>
                  <a:srgbClr val="000000"/>
                </a:solidFill>
                <a:effectLst/>
                <a:latin typeface="Arial" panose="020B0604020202020204" pitchFamily="34" charset="0"/>
              </a:rPr>
              <a:t>Very concerned </a:t>
            </a:r>
          </a:p>
          <a:p>
            <a:pPr algn="l" rtl="0" fontAlgn="base"/>
            <a:r>
              <a:rPr lang="en-US" sz="1800" b="0" i="0">
                <a:solidFill>
                  <a:srgbClr val="000000"/>
                </a:solidFill>
                <a:effectLst/>
                <a:latin typeface="Arial" panose="020B06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[ROW; RANDOMIZE] </a:t>
            </a:r>
            <a:endParaRPr lang="en-US" sz="2800"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Enough new workers entering the mental health and substance use disorder industry </a:t>
            </a:r>
          </a:p>
          <a:p>
            <a:pPr algn="l" rtl="0" fontAlgn="base">
              <a:buFont typeface="+mj-lt"/>
              <a:buAutoNum type="arabicPeriod" startAt="2"/>
            </a:pPr>
            <a:r>
              <a:rPr lang="en-US" sz="1800" b="0" i="0">
                <a:solidFill>
                  <a:srgbClr val="000000"/>
                </a:solidFill>
                <a:effectLst/>
                <a:latin typeface="Arial" panose="020B0604020202020204" pitchFamily="34" charset="0"/>
              </a:rPr>
              <a:t>An increase in practices/clinics closing </a:t>
            </a:r>
          </a:p>
          <a:p>
            <a:pPr algn="l" rtl="0" fontAlgn="base">
              <a:buFont typeface="+mj-lt"/>
              <a:buAutoNum type="arabicPeriod" startAt="3"/>
            </a:pPr>
            <a:r>
              <a:rPr lang="en-US" sz="1800" b="0" i="0">
                <a:solidFill>
                  <a:srgbClr val="000000"/>
                </a:solidFill>
                <a:effectLst/>
                <a:latin typeface="Arial" panose="020B0604020202020204" pitchFamily="34" charset="0"/>
              </a:rPr>
              <a:t>The level of care clients receive </a:t>
            </a:r>
          </a:p>
          <a:p>
            <a:pPr algn="l" rtl="0" fontAlgn="base">
              <a:buFont typeface="+mj-lt"/>
              <a:buAutoNum type="arabicPeriod" startAt="4"/>
            </a:pPr>
            <a:r>
              <a:rPr lang="en-US" sz="1800" b="0" i="0">
                <a:solidFill>
                  <a:srgbClr val="000000"/>
                </a:solidFill>
                <a:effectLst/>
                <a:latin typeface="Arial" panose="020B0604020202020204" pitchFamily="34" charset="0"/>
              </a:rPr>
              <a:t>Lack of diverse practitioners who can meet the needs of different populations (e.g., People of Color, LGBTQ+, youth, etc.)  </a:t>
            </a:r>
          </a:p>
          <a:p>
            <a:pPr algn="l" rtl="0" fontAlgn="base">
              <a:buFont typeface="+mj-lt"/>
              <a:buAutoNum type="arabicPeriod" startAt="5"/>
            </a:pPr>
            <a:r>
              <a:rPr lang="en-US" sz="1800" b="0" i="0">
                <a:solidFill>
                  <a:srgbClr val="000000"/>
                </a:solidFill>
                <a:effectLst/>
                <a:latin typeface="Arial" panose="020B0604020202020204" pitchFamily="34" charset="0"/>
              </a:rPr>
              <a:t>The ability to provide care in the event of another health crisis in the future  </a:t>
            </a:r>
          </a:p>
          <a:p>
            <a:pPr algn="l" rtl="0" fontAlgn="base">
              <a:buFont typeface="+mj-lt"/>
              <a:buAutoNum type="arabicPeriod" startAt="6"/>
            </a:pPr>
            <a:r>
              <a:rPr lang="en-US" sz="1800" b="0" i="0">
                <a:solidFill>
                  <a:srgbClr val="000000"/>
                </a:solidFill>
                <a:effectLst/>
                <a:latin typeface="Arial" panose="020B0604020202020204" pitchFamily="34" charset="0"/>
              </a:rPr>
              <a:t>The ability for those not currently receiving care to gain access to care </a:t>
            </a:r>
          </a:p>
          <a:p>
            <a:pPr algn="l" rtl="0" fontAlgn="base">
              <a:buFont typeface="+mj-lt"/>
              <a:buAutoNum type="arabicPeriod" startAt="7"/>
            </a:pPr>
            <a:r>
              <a:rPr lang="en-US" sz="1800" b="0" i="0">
                <a:solidFill>
                  <a:srgbClr val="000000"/>
                </a:solidFill>
                <a:effectLst/>
                <a:latin typeface="Arial" panose="020B0604020202020204" pitchFamily="34" charset="0"/>
              </a:rPr>
              <a:t>Pay discrepancies compared to the job demands  </a:t>
            </a:r>
          </a:p>
          <a:p>
            <a:pPr algn="l" rtl="0" fontAlgn="base">
              <a:buFont typeface="+mj-lt"/>
              <a:buAutoNum type="arabicPeriod" startAt="8"/>
            </a:pPr>
            <a:r>
              <a:rPr lang="en-US" sz="1800" b="0" i="0">
                <a:solidFill>
                  <a:srgbClr val="000000"/>
                </a:solidFill>
                <a:effectLst/>
                <a:latin typeface="Arial" panose="020B0604020202020204" pitchFamily="34" charset="0"/>
              </a:rPr>
              <a:t>Cultural competency of providers  </a:t>
            </a:r>
          </a:p>
          <a:p>
            <a:pPr algn="l" rtl="0" fontAlgn="base">
              <a:buFont typeface="+mj-lt"/>
              <a:buAutoNum type="arabicPeriod" startAt="9"/>
            </a:pPr>
            <a:r>
              <a:rPr lang="en-US" sz="1800" b="0" i="0">
                <a:solidFill>
                  <a:srgbClr val="000000"/>
                </a:solidFill>
                <a:effectLst/>
                <a:latin typeface="Arial" panose="020B0604020202020204" pitchFamily="34" charset="0"/>
              </a:rPr>
              <a:t>Adequate reimbursement rates  </a:t>
            </a:r>
          </a:p>
          <a:p>
            <a:pPr algn="l" rtl="0" fontAlgn="base"/>
            <a:r>
              <a:rPr lang="en-US" sz="1800" b="0" i="0">
                <a:solidFill>
                  <a:srgbClr val="000000"/>
                </a:solidFill>
                <a:effectLst/>
                <a:latin typeface="Arial" panose="020B0604020202020204" pitchFamily="34" charset="0"/>
              </a:rPr>
              <a:t> </a:t>
            </a:r>
            <a:endParaRPr lang="en-US" sz="2800" b="0" i="0">
              <a:solidFill>
                <a:srgbClr val="000000"/>
              </a:solidFill>
              <a:effectLst/>
              <a:latin typeface="Segoe UI" panose="020B0502040204020203" pitchFamily="34" charset="0"/>
            </a:endParaRPr>
          </a:p>
          <a:p>
            <a:pPr algn="l" rtl="0"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0517E-74FC-4D64-8351-4555B7B3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39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a:solidFill>
                  <a:srgbClr val="000000"/>
                </a:solidFill>
                <a:effectLst/>
                <a:latin typeface="Arial" panose="020B0604020202020204" pitchFamily="34" charset="0"/>
              </a:rPr>
              <a:t>BASE: PROVIDE CARE TO CLIENTS </a:t>
            </a:r>
            <a:r>
              <a:rPr lang="en-US" sz="1800" b="1" i="0" u="sng">
                <a:solidFill>
                  <a:srgbClr val="000000"/>
                </a:solidFill>
                <a:effectLst/>
                <a:latin typeface="Arial" panose="020B0604020202020204" pitchFamily="34" charset="0"/>
              </a:rPr>
              <a:t>(n=608)</a:t>
            </a:r>
            <a:endParaRPr lang="en-US" sz="1800" b="1" i="0">
              <a:solidFill>
                <a:srgbClr val="000000"/>
              </a:solidFill>
              <a:effectLst/>
              <a:latin typeface="Arial" panose="020B0604020202020204" pitchFamily="34" charset="0"/>
            </a:endParaRPr>
          </a:p>
          <a:p>
            <a:pPr algn="l" rtl="0" fontAlgn="base"/>
            <a:r>
              <a:rPr lang="en-US" sz="1800" b="1" i="0">
                <a:solidFill>
                  <a:srgbClr val="000000"/>
                </a:solidFill>
                <a:effectLst/>
                <a:latin typeface="Arial" panose="020B0604020202020204" pitchFamily="34" charset="0"/>
              </a:rPr>
              <a:t>Q420</a:t>
            </a:r>
            <a:r>
              <a:rPr lang="en-US" sz="1800" b="0" i="0">
                <a:solidFill>
                  <a:srgbClr val="000000"/>
                </a:solidFill>
                <a:effectLst/>
                <a:latin typeface="Arial" panose="020B0604020202020204" pitchFamily="34" charset="0"/>
              </a:rPr>
              <a:t>: Since the COVID-19 pandemic, have each of the following increased, decreased, or remained about the same?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[COLUMN] </a:t>
            </a:r>
            <a:endParaRPr lang="en-US"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Increased significantly  </a:t>
            </a:r>
          </a:p>
          <a:p>
            <a:pPr algn="l" rtl="0" fontAlgn="base">
              <a:buFont typeface="+mj-lt"/>
              <a:buAutoNum type="arabicPeriod" startAt="2"/>
            </a:pPr>
            <a:r>
              <a:rPr lang="en-US" sz="1800" b="0" i="0">
                <a:solidFill>
                  <a:srgbClr val="000000"/>
                </a:solidFill>
                <a:effectLst/>
                <a:latin typeface="Arial" panose="020B0604020202020204" pitchFamily="34" charset="0"/>
              </a:rPr>
              <a:t>Increased slightly </a:t>
            </a:r>
          </a:p>
          <a:p>
            <a:pPr algn="l" rtl="0" fontAlgn="base">
              <a:buFont typeface="+mj-lt"/>
              <a:buAutoNum type="arabicPeriod" startAt="3"/>
            </a:pPr>
            <a:r>
              <a:rPr lang="en-US" sz="1800" b="0" i="0">
                <a:solidFill>
                  <a:srgbClr val="000000"/>
                </a:solidFill>
                <a:effectLst/>
                <a:latin typeface="Arial" panose="020B0604020202020204" pitchFamily="34" charset="0"/>
              </a:rPr>
              <a:t>Remained about the same </a:t>
            </a:r>
          </a:p>
          <a:p>
            <a:pPr algn="l" rtl="0" fontAlgn="base">
              <a:buFont typeface="+mj-lt"/>
              <a:buAutoNum type="arabicPeriod" startAt="4"/>
            </a:pPr>
            <a:r>
              <a:rPr lang="en-US" sz="1800" b="0" i="0">
                <a:solidFill>
                  <a:srgbClr val="000000"/>
                </a:solidFill>
                <a:effectLst/>
                <a:latin typeface="Arial" panose="020B0604020202020204" pitchFamily="34" charset="0"/>
              </a:rPr>
              <a:t>Decreased slightly </a:t>
            </a:r>
          </a:p>
          <a:p>
            <a:pPr algn="l" rtl="0" fontAlgn="base">
              <a:buFont typeface="+mj-lt"/>
              <a:buAutoNum type="arabicPeriod" startAt="5"/>
            </a:pPr>
            <a:r>
              <a:rPr lang="en-US" sz="1800" b="0" i="0">
                <a:solidFill>
                  <a:srgbClr val="000000"/>
                </a:solidFill>
                <a:effectLst/>
                <a:latin typeface="Arial" panose="020B0604020202020204" pitchFamily="34" charset="0"/>
              </a:rPr>
              <a:t>Decreased significantly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[ROW; RANDOMIZE]  </a:t>
            </a:r>
            <a:endParaRPr lang="en-US"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Client caseload (i.e., the number of clients you see) </a:t>
            </a:r>
          </a:p>
          <a:p>
            <a:pPr algn="l" rtl="0" fontAlgn="base">
              <a:buFont typeface="+mj-lt"/>
              <a:buAutoNum type="arabicPeriod" startAt="2"/>
            </a:pPr>
            <a:r>
              <a:rPr lang="en-US" sz="1800" b="0" i="0">
                <a:solidFill>
                  <a:srgbClr val="000000"/>
                </a:solidFill>
                <a:effectLst/>
                <a:latin typeface="Arial" panose="020B0604020202020204" pitchFamily="34" charset="0"/>
              </a:rPr>
              <a:t>Client severity (i.e., the severity of experiences and conditions of individual clients)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300517E-74FC-4D64-8351-4555B7B36265}" type="slidenum">
              <a:t>8</a:t>
            </a:fld>
            <a:endParaRPr lang="en-US"/>
          </a:p>
        </p:txBody>
      </p:sp>
    </p:spTree>
    <p:extLst>
      <p:ext uri="{BB962C8B-B14F-4D97-AF65-F5344CB8AC3E}">
        <p14:creationId xmlns:p14="http://schemas.microsoft.com/office/powerpoint/2010/main" val="259828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sng">
                <a:solidFill>
                  <a:srgbClr val="000000"/>
                </a:solidFill>
                <a:effectLst/>
                <a:latin typeface="Arial" panose="020B0604020202020204" pitchFamily="34" charset="0"/>
              </a:rPr>
              <a:t>BASE: ALL QUALIFIED RESPONDENTS [MIRRORS Q2 IN HOD STUDY]</a:t>
            </a:r>
            <a:r>
              <a:rPr lang="en-US" sz="1800" b="0" i="0" u="sng">
                <a:solidFill>
                  <a:srgbClr val="000000"/>
                </a:solidFill>
                <a:effectLst/>
                <a:latin typeface="Arial" panose="020B0604020202020204" pitchFamily="34" charset="0"/>
              </a:rPr>
              <a:t> </a:t>
            </a:r>
            <a:r>
              <a:rPr lang="en-US" sz="1800" b="1" i="0" u="sng">
                <a:solidFill>
                  <a:srgbClr val="000000"/>
                </a:solidFill>
                <a:effectLst/>
                <a:latin typeface="Arial" panose="020B0604020202020204" pitchFamily="34" charset="0"/>
              </a:rPr>
              <a:t>(n=750)</a:t>
            </a:r>
            <a:endParaRPr lang="en-US" b="1" i="0">
              <a:solidFill>
                <a:srgbClr val="000000"/>
              </a:solidFill>
              <a:effectLst/>
              <a:latin typeface="Arial" panose="020B0604020202020204" pitchFamily="34" charset="0"/>
            </a:endParaRPr>
          </a:p>
          <a:p>
            <a:pPr algn="l" rtl="0" fontAlgn="base"/>
            <a:r>
              <a:rPr lang="en-US" sz="1800" b="1" i="0">
                <a:solidFill>
                  <a:srgbClr val="000000"/>
                </a:solidFill>
                <a:effectLst/>
                <a:latin typeface="Arial" panose="020B0604020202020204" pitchFamily="34" charset="0"/>
              </a:rPr>
              <a:t>Q520</a:t>
            </a:r>
            <a:r>
              <a:rPr lang="en-US" sz="1800" b="0" i="0">
                <a:solidFill>
                  <a:srgbClr val="000000"/>
                </a:solidFill>
                <a:effectLst/>
                <a:latin typeface="Calibri" panose="020F0502020204030204" pitchFamily="34" charset="0"/>
              </a:rPr>
              <a:t> </a:t>
            </a:r>
            <a:r>
              <a:rPr lang="en-US" sz="1800" b="0" i="0">
                <a:solidFill>
                  <a:srgbClr val="000000"/>
                </a:solidFill>
                <a:effectLst/>
                <a:latin typeface="Arial" panose="020B0604020202020204" pitchFamily="34" charset="0"/>
              </a:rPr>
              <a:t>On a scale of 1 to 10, how would you rate your level of burnout (i.e., a state of physical and/or emotional exhaustion) at work?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1- No burnout at all  </a:t>
            </a:r>
          </a:p>
          <a:p>
            <a:pPr algn="l" rtl="0" fontAlgn="base">
              <a:buFont typeface="+mj-lt"/>
              <a:buAutoNum type="arabicPeriod" startAt="2"/>
            </a:pPr>
            <a:r>
              <a:rPr lang="en-US" sz="1800" b="0" i="0">
                <a:solidFill>
                  <a:srgbClr val="000000"/>
                </a:solidFill>
                <a:effectLst/>
                <a:latin typeface="Arial" panose="020B0604020202020204" pitchFamily="34" charset="0"/>
              </a:rPr>
              <a:t>2 </a:t>
            </a:r>
          </a:p>
          <a:p>
            <a:pPr algn="l" rtl="0" fontAlgn="base">
              <a:buFont typeface="+mj-lt"/>
              <a:buAutoNum type="arabicPeriod" startAt="3"/>
            </a:pPr>
            <a:r>
              <a:rPr lang="en-US" sz="1800" b="0" i="0">
                <a:solidFill>
                  <a:srgbClr val="000000"/>
                </a:solidFill>
                <a:effectLst/>
                <a:latin typeface="Arial" panose="020B0604020202020204" pitchFamily="34" charset="0"/>
              </a:rPr>
              <a:t>3 </a:t>
            </a:r>
          </a:p>
          <a:p>
            <a:pPr algn="l" rtl="0" fontAlgn="base">
              <a:buFont typeface="+mj-lt"/>
              <a:buAutoNum type="arabicPeriod" startAt="4"/>
            </a:pPr>
            <a:r>
              <a:rPr lang="en-US" sz="1800" b="0" i="0">
                <a:solidFill>
                  <a:srgbClr val="000000"/>
                </a:solidFill>
                <a:effectLst/>
                <a:latin typeface="Arial" panose="020B0604020202020204" pitchFamily="34" charset="0"/>
              </a:rPr>
              <a:t>4 </a:t>
            </a:r>
          </a:p>
          <a:p>
            <a:pPr algn="l" rtl="0" fontAlgn="base">
              <a:buFont typeface="+mj-lt"/>
              <a:buAutoNum type="arabicPeriod" startAt="5"/>
            </a:pPr>
            <a:r>
              <a:rPr lang="en-US" sz="1800" b="0" i="0">
                <a:solidFill>
                  <a:srgbClr val="000000"/>
                </a:solidFill>
                <a:effectLst/>
                <a:latin typeface="Arial" panose="020B0604020202020204" pitchFamily="34" charset="0"/>
              </a:rPr>
              <a:t>5 </a:t>
            </a:r>
          </a:p>
          <a:p>
            <a:pPr algn="l" rtl="0" fontAlgn="base">
              <a:buFont typeface="+mj-lt"/>
              <a:buAutoNum type="arabicPeriod" startAt="6"/>
            </a:pPr>
            <a:r>
              <a:rPr lang="en-US" sz="1800" b="0" i="0">
                <a:solidFill>
                  <a:srgbClr val="000000"/>
                </a:solidFill>
                <a:effectLst/>
                <a:latin typeface="Arial" panose="020B0604020202020204" pitchFamily="34" charset="0"/>
              </a:rPr>
              <a:t>6 </a:t>
            </a:r>
          </a:p>
          <a:p>
            <a:pPr algn="l" rtl="0" fontAlgn="base">
              <a:buFont typeface="+mj-lt"/>
              <a:buAutoNum type="arabicPeriod" startAt="7"/>
            </a:pPr>
            <a:r>
              <a:rPr lang="en-US" sz="1800" b="0" i="0">
                <a:solidFill>
                  <a:srgbClr val="000000"/>
                </a:solidFill>
                <a:effectLst/>
                <a:latin typeface="Arial" panose="020B0604020202020204" pitchFamily="34" charset="0"/>
              </a:rPr>
              <a:t>7 </a:t>
            </a:r>
          </a:p>
          <a:p>
            <a:pPr algn="l" rtl="0" fontAlgn="base">
              <a:buFont typeface="+mj-lt"/>
              <a:buAutoNum type="arabicPeriod" startAt="8"/>
            </a:pPr>
            <a:r>
              <a:rPr lang="en-US" sz="1800" b="0" i="0">
                <a:solidFill>
                  <a:srgbClr val="000000"/>
                </a:solidFill>
                <a:effectLst/>
                <a:latin typeface="Arial" panose="020B0604020202020204" pitchFamily="34" charset="0"/>
              </a:rPr>
              <a:t>8 </a:t>
            </a:r>
          </a:p>
          <a:p>
            <a:pPr algn="l" rtl="0" fontAlgn="base">
              <a:buFont typeface="+mj-lt"/>
              <a:buAutoNum type="arabicPeriod" startAt="9"/>
            </a:pPr>
            <a:r>
              <a:rPr lang="en-US" sz="1800" b="0" i="0">
                <a:solidFill>
                  <a:srgbClr val="000000"/>
                </a:solidFill>
                <a:effectLst/>
                <a:latin typeface="Arial" panose="020B0604020202020204" pitchFamily="34" charset="0"/>
              </a:rPr>
              <a:t>9 </a:t>
            </a:r>
          </a:p>
          <a:p>
            <a:pPr algn="l" rtl="0" fontAlgn="base">
              <a:buFont typeface="+mj-lt"/>
              <a:buAutoNum type="arabicPeriod" startAt="10"/>
            </a:pPr>
            <a:r>
              <a:rPr lang="en-US" sz="1800" b="0" i="0">
                <a:solidFill>
                  <a:srgbClr val="000000"/>
                </a:solidFill>
                <a:effectLst/>
                <a:latin typeface="Arial" panose="020B0604020202020204" pitchFamily="34" charset="0"/>
              </a:rPr>
              <a:t>10- Significantly burnt out  </a:t>
            </a:r>
          </a:p>
          <a:p>
            <a:endParaRPr lang="en-US"/>
          </a:p>
          <a:p>
            <a:r>
              <a:rPr lang="en-US" b="1"/>
              <a:t>Q2 HOD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0517E-74FC-4D64-8351-4555B7B3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2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sng">
                <a:solidFill>
                  <a:srgbClr val="000000"/>
                </a:solidFill>
                <a:effectLst/>
                <a:latin typeface="Arial" panose="020B0604020202020204" pitchFamily="34" charset="0"/>
              </a:rPr>
              <a:t>BASE: ALL QUALIFIED RESPONDENTS (n=750) </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1" i="0">
                <a:solidFill>
                  <a:srgbClr val="000000"/>
                </a:solidFill>
                <a:effectLst/>
                <a:latin typeface="Arial" panose="020B0604020202020204" pitchFamily="34" charset="0"/>
              </a:rPr>
              <a:t>Q925  </a:t>
            </a:r>
            <a:r>
              <a:rPr lang="en-US" sz="1800" b="0" i="0">
                <a:solidFill>
                  <a:srgbClr val="000000"/>
                </a:solidFill>
                <a:effectLst/>
                <a:latin typeface="Arial" panose="020B0604020202020204" pitchFamily="34" charset="0"/>
              </a:rPr>
              <a:t>How much do you agree or disagree with each of the following statements?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[COLUMNS] </a:t>
            </a:r>
            <a:endParaRPr lang="en-US"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Strongly disagree </a:t>
            </a:r>
          </a:p>
          <a:p>
            <a:pPr algn="l" rtl="0" fontAlgn="base">
              <a:buFont typeface="+mj-lt"/>
              <a:buAutoNum type="arabicPeriod" startAt="2"/>
            </a:pPr>
            <a:r>
              <a:rPr lang="en-US" sz="1800" b="0" i="0">
                <a:solidFill>
                  <a:srgbClr val="000000"/>
                </a:solidFill>
                <a:effectLst/>
                <a:latin typeface="Arial" panose="020B0604020202020204" pitchFamily="34" charset="0"/>
              </a:rPr>
              <a:t>Somewhat disagree </a:t>
            </a:r>
          </a:p>
          <a:p>
            <a:pPr algn="l" rtl="0" fontAlgn="base">
              <a:buFont typeface="+mj-lt"/>
              <a:buAutoNum type="arabicPeriod" startAt="3"/>
            </a:pPr>
            <a:r>
              <a:rPr lang="en-US" sz="1800" b="0" i="0">
                <a:solidFill>
                  <a:srgbClr val="000000"/>
                </a:solidFill>
                <a:effectLst/>
                <a:latin typeface="Arial" panose="020B0604020202020204" pitchFamily="34" charset="0"/>
              </a:rPr>
              <a:t>Somewhat agree </a:t>
            </a:r>
          </a:p>
          <a:p>
            <a:pPr algn="l" rtl="0" fontAlgn="base">
              <a:buFont typeface="+mj-lt"/>
              <a:buAutoNum type="arabicPeriod" startAt="4"/>
            </a:pPr>
            <a:r>
              <a:rPr lang="en-US" sz="1800" b="0" i="0">
                <a:solidFill>
                  <a:srgbClr val="000000"/>
                </a:solidFill>
                <a:effectLst/>
                <a:latin typeface="Arial" panose="020B0604020202020204" pitchFamily="34" charset="0"/>
              </a:rPr>
              <a:t>Strongly agree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[ROWS; RANDOMIZE] </a:t>
            </a:r>
            <a:endParaRPr lang="en-US"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The impacts of the workforce shortages have caused me to consider other employment options.  </a:t>
            </a:r>
          </a:p>
          <a:p>
            <a:pPr algn="l" rtl="0" fontAlgn="base">
              <a:buFont typeface="+mj-lt"/>
              <a:buAutoNum type="arabicPeriod" startAt="3"/>
            </a:pPr>
            <a:r>
              <a:rPr lang="en-US" sz="1800" b="0" i="0">
                <a:solidFill>
                  <a:srgbClr val="000000"/>
                </a:solidFill>
                <a:effectLst/>
                <a:latin typeface="Arial" panose="020B0604020202020204" pitchFamily="34" charset="0"/>
              </a:rPr>
              <a:t>I have invested too much in my career to leave the mental health and substance use disorder industry now.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0517E-74FC-4D64-8351-4555B7B3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79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sng">
                <a:solidFill>
                  <a:srgbClr val="000000"/>
                </a:solidFill>
                <a:effectLst/>
                <a:latin typeface="Arial" panose="020B0604020202020204" pitchFamily="34" charset="0"/>
              </a:rPr>
              <a:t>BASE: ALL QUALIFIED RESPONDENTS (n=750)</a:t>
            </a:r>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Arial" panose="020B0604020202020204" pitchFamily="34" charset="0"/>
              </a:rPr>
              <a:t>Q715/5</a:t>
            </a:r>
            <a:r>
              <a:rPr lang="en-US" sz="1800" b="0" i="0">
                <a:solidFill>
                  <a:srgbClr val="000000"/>
                </a:solidFill>
                <a:effectLst/>
                <a:latin typeface="Calibri" panose="020F0502020204030204" pitchFamily="34" charset="0"/>
              </a:rPr>
              <a:t> </a:t>
            </a:r>
            <a:r>
              <a:rPr lang="en-US" sz="1800" b="0" i="0">
                <a:solidFill>
                  <a:srgbClr val="000000"/>
                </a:solidFill>
                <a:effectLst/>
                <a:latin typeface="Arial" panose="020B0604020202020204" pitchFamily="34" charset="0"/>
              </a:rPr>
              <a:t>How much do you agree or disagree with each of the following statements?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rPr>
              <a:t>5. I worry the workforce shortages in the mental health and substance use disorder industry will negatively impact society as a whole.  </a:t>
            </a:r>
          </a:p>
          <a:p>
            <a:pPr algn="l" rtl="0" fontAlgn="base"/>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[COLUMNS] </a:t>
            </a:r>
            <a:endParaRPr lang="en-US"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Strongly disagree </a:t>
            </a:r>
          </a:p>
          <a:p>
            <a:pPr algn="l" rtl="0" fontAlgn="base">
              <a:buFont typeface="+mj-lt"/>
              <a:buAutoNum type="arabicPeriod" startAt="2"/>
            </a:pPr>
            <a:r>
              <a:rPr lang="en-US" sz="1800" b="0" i="0">
                <a:solidFill>
                  <a:srgbClr val="000000"/>
                </a:solidFill>
                <a:effectLst/>
                <a:latin typeface="Arial" panose="020B0604020202020204" pitchFamily="34" charset="0"/>
              </a:rPr>
              <a:t>Somewhat disagree </a:t>
            </a:r>
          </a:p>
          <a:p>
            <a:pPr algn="l" rtl="0" fontAlgn="base">
              <a:buFont typeface="+mj-lt"/>
              <a:buAutoNum type="arabicPeriod" startAt="3"/>
            </a:pPr>
            <a:r>
              <a:rPr lang="en-US" sz="1800" b="0" i="0">
                <a:solidFill>
                  <a:srgbClr val="000000"/>
                </a:solidFill>
                <a:effectLst/>
                <a:latin typeface="Arial" panose="020B0604020202020204" pitchFamily="34" charset="0"/>
              </a:rPr>
              <a:t>Somewhat agree </a:t>
            </a:r>
          </a:p>
          <a:p>
            <a:pPr algn="l" rtl="0" fontAlgn="base">
              <a:buFont typeface="+mj-lt"/>
              <a:buAutoNum type="arabicPeriod" startAt="4"/>
            </a:pPr>
            <a:r>
              <a:rPr lang="en-US" sz="1800" b="0" i="0">
                <a:solidFill>
                  <a:srgbClr val="000000"/>
                </a:solidFill>
                <a:effectLst/>
                <a:latin typeface="Arial" panose="020B0604020202020204" pitchFamily="34" charset="0"/>
              </a:rPr>
              <a:t>Strongly agree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Arial" panose="020B0604020202020204" pitchFamily="34" charset="0"/>
              </a:rPr>
              <a:t>BASE: ALL RESPONDENTS (n=2080)</a:t>
            </a:r>
            <a:endParaRPr lang="en-US" b="1" i="0">
              <a:solidFill>
                <a:srgbClr val="000000"/>
              </a:solidFill>
              <a:effectLst/>
              <a:latin typeface="Segoe UI" panose="020B0502040204020203" pitchFamily="34" charset="0"/>
            </a:endParaRPr>
          </a:p>
          <a:p>
            <a:pPr algn="l" rtl="0" fontAlgn="base"/>
            <a:r>
              <a:rPr lang="en-US" b="1"/>
              <a:t>Q6/3 How much do you agree or disagree with each of the following statements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rPr>
              <a:t>I worry the workforce shortages in the mental health and substance use disorder industry will negatively impact society as a whole.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0517E-74FC-4D64-8351-4555B7B3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u="sng" dirty="0">
                <a:solidFill>
                  <a:srgbClr val="000000"/>
                </a:solidFill>
                <a:effectLst/>
                <a:latin typeface="Arial" panose="020B0604020202020204" pitchFamily="34" charset="0"/>
              </a:rPr>
              <a:t>BASE: ALL QUAL (n=750)</a:t>
            </a:r>
          </a:p>
          <a:p>
            <a:pPr algn="l" rtl="0" fontAlgn="base"/>
            <a:r>
              <a:rPr lang="en-US" sz="1800" b="1" i="0" dirty="0">
                <a:solidFill>
                  <a:srgbClr val="000000"/>
                </a:solidFill>
                <a:effectLst/>
                <a:latin typeface="Arial" panose="020B0604020202020204" pitchFamily="34" charset="0"/>
              </a:rPr>
              <a:t>Q400</a:t>
            </a:r>
            <a:r>
              <a:rPr lang="en-US" sz="1800" b="0" i="0" dirty="0">
                <a:solidFill>
                  <a:srgbClr val="000000"/>
                </a:solidFill>
                <a:effectLst/>
                <a:latin typeface="Calibri" panose="020F0502020204030204" pitchFamily="34" charset="0"/>
              </a:rPr>
              <a:t> </a:t>
            </a:r>
            <a:r>
              <a:rPr lang="en-US" sz="1800" b="0" i="0" dirty="0">
                <a:solidFill>
                  <a:srgbClr val="000000"/>
                </a:solidFill>
                <a:effectLst/>
                <a:latin typeface="Arial" panose="020B0604020202020204" pitchFamily="34" charset="0"/>
              </a:rPr>
              <a:t>On average, how many hours do you work in a typical week? Your best estimate is fine.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Arial" panose="020B0604020202020204" pitchFamily="34" charset="0"/>
              </a:rPr>
              <a:t>[ONLY SHOW “As a reminder, please think of your job where you work the most hours.” IF COUNT OF Q200/1-16 &gt;1]</a:t>
            </a: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|_|_|_| hours per week [RANGE 1- 168]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STUBS: 1-9, 10-19, 20-29, 30-39, 40-49, 50-59, 60+ (60-168)</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Mean/median </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u="sng" dirty="0">
                <a:solidFill>
                  <a:srgbClr val="000000"/>
                </a:solidFill>
                <a:effectLst/>
                <a:latin typeface="Arial" panose="020B0604020202020204" pitchFamily="34" charset="0"/>
              </a:rPr>
              <a:t>BASE: ALL QUALIFIED RESPONDENTS (n=750)</a:t>
            </a: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rial" panose="020B0604020202020204" pitchFamily="34" charset="0"/>
              </a:rPr>
              <a:t>Q405</a:t>
            </a:r>
            <a:r>
              <a:rPr lang="en-US" sz="1800" b="0" i="0" dirty="0">
                <a:solidFill>
                  <a:srgbClr val="000000"/>
                </a:solidFill>
                <a:effectLst/>
                <a:latin typeface="Calibri" panose="020F0502020204030204" pitchFamily="34" charset="0"/>
              </a:rPr>
              <a:t> </a:t>
            </a:r>
            <a:r>
              <a:rPr lang="en-US" sz="1800" b="0" i="0" dirty="0">
                <a:solidFill>
                  <a:srgbClr val="000000"/>
                </a:solidFill>
                <a:effectLst/>
                <a:latin typeface="Arial" panose="020B0604020202020204" pitchFamily="34" charset="0"/>
              </a:rPr>
              <a:t>On average, how many hours do you spend specifically on administrative tasks in a typical week? Your best estimate is fine.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|_|_|_| hours per week [RANGE 0- LESS THAN OR EQUAL TO RESPONSE AT Q400]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STUBS: 0, 1-2, 3-4, 5-6, 7-8, 9-10, More than 10 (11-168)</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Net: “Any time on admin tasks” 1+</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u="sng" dirty="0">
                <a:solidFill>
                  <a:srgbClr val="FF0000"/>
                </a:solidFill>
                <a:effectLst/>
                <a:latin typeface="Arial" panose="020B0604020202020204" pitchFamily="34" charset="0"/>
              </a:rPr>
              <a:t>Include Below Special Table</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u="sng" dirty="0">
                <a:solidFill>
                  <a:srgbClr val="FF0000"/>
                </a:solidFill>
                <a:effectLst/>
                <a:latin typeface="Arial" panose="020B0604020202020204" pitchFamily="34" charset="0"/>
              </a:rPr>
              <a:t>BASE: ALL QUALIFIED RESPONDENTS </a:t>
            </a:r>
            <a:r>
              <a:rPr lang="en-US" sz="1800" b="0" i="0" dirty="0">
                <a:solidFill>
                  <a:srgbClr val="FF0000"/>
                </a:solidFill>
                <a:effectLst/>
                <a:latin typeface="Arial" panose="020B0604020202020204" pitchFamily="34" charset="0"/>
              </a:rPr>
              <a:t> </a:t>
            </a:r>
            <a:r>
              <a:rPr lang="en-US" sz="1200" b="1" i="0" u="sng" dirty="0">
                <a:solidFill>
                  <a:srgbClr val="000000"/>
                </a:solidFill>
                <a:effectLst/>
                <a:latin typeface="Arial" panose="020B0604020202020204" pitchFamily="34" charset="0"/>
              </a:rPr>
              <a:t>(n=xxx)</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Q400/Q405</a:t>
            </a:r>
            <a:r>
              <a:rPr lang="en-US" sz="1800" b="0" i="0" dirty="0">
                <a:solidFill>
                  <a:srgbClr val="FF0000"/>
                </a:solidFill>
                <a:effectLst/>
                <a:latin typeface="Calibri" panose="020F0502020204030204" pitchFamily="34" charset="0"/>
              </a:rPr>
              <a:t> </a:t>
            </a:r>
            <a:r>
              <a:rPr lang="en-US" sz="1800" b="0" i="0" dirty="0">
                <a:solidFill>
                  <a:srgbClr val="FF0000"/>
                </a:solidFill>
                <a:effectLst/>
                <a:latin typeface="Arial" panose="020B0604020202020204" pitchFamily="34" charset="0"/>
              </a:rPr>
              <a:t>Proportion of Weekly Work Hours Spent on Administrative Tasks </a:t>
            </a:r>
            <a:endParaRPr lang="en-US" b="0" i="0" dirty="0">
              <a:solidFill>
                <a:srgbClr val="000000"/>
              </a:solidFill>
              <a:effectLst/>
              <a:latin typeface="Segoe UI" panose="020B0502040204020203" pitchFamily="34" charset="0"/>
            </a:endParaRPr>
          </a:p>
          <a:p>
            <a:pPr algn="l" rtl="0" fontAlgn="base"/>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a:pPr>
            <a:r>
              <a:rPr lang="en-US" sz="1800" b="0" i="0" dirty="0">
                <a:solidFill>
                  <a:srgbClr val="FF0000"/>
                </a:solidFill>
                <a:effectLst/>
                <a:latin typeface="Arial" panose="020B0604020202020204" pitchFamily="34" charset="0"/>
              </a:rPr>
              <a:t>0% (Response from Q405 ÷ Response from Q400 ≤ 0%) </a:t>
            </a:r>
            <a:endParaRPr lang="en-US" sz="1800" b="0" i="0" dirty="0">
              <a:solidFill>
                <a:srgbClr val="000000"/>
              </a:solidFill>
              <a:effectLst/>
              <a:latin typeface="Arial" panose="020B0604020202020204" pitchFamily="34" charset="0"/>
            </a:endParaRPr>
          </a:p>
          <a:p>
            <a:pPr algn="l" rtl="0" fontAlgn="base">
              <a:buFont typeface="+mj-lt"/>
              <a:buAutoNum type="arabicPeriod" startAt="2"/>
            </a:pPr>
            <a:r>
              <a:rPr lang="en-US" sz="1800" b="0" i="0" dirty="0">
                <a:solidFill>
                  <a:srgbClr val="FF0000"/>
                </a:solidFill>
                <a:effectLst/>
                <a:latin typeface="Arial" panose="020B0604020202020204" pitchFamily="34" charset="0"/>
              </a:rPr>
              <a:t>1% - 9% (Response from Q405 ÷ Response from Q400 = between 1% - 9%) </a:t>
            </a:r>
            <a:endParaRPr lang="en-US" sz="1800" b="0" i="0" dirty="0">
              <a:solidFill>
                <a:srgbClr val="000000"/>
              </a:solidFill>
              <a:effectLst/>
              <a:latin typeface="Arial" panose="020B0604020202020204" pitchFamily="34" charset="0"/>
            </a:endParaRPr>
          </a:p>
          <a:p>
            <a:pPr algn="l" rtl="0" fontAlgn="base">
              <a:buFont typeface="+mj-lt"/>
              <a:buAutoNum type="arabicPeriod" startAt="3"/>
            </a:pPr>
            <a:r>
              <a:rPr lang="en-US" sz="1800" b="0" i="0" dirty="0">
                <a:solidFill>
                  <a:srgbClr val="FF0000"/>
                </a:solidFill>
                <a:effectLst/>
                <a:latin typeface="Arial" panose="020B0604020202020204" pitchFamily="34" charset="0"/>
              </a:rPr>
              <a:t>10% - 19% (Response from Q405 ÷ Response from Q400 = between 1</a:t>
            </a:r>
            <a:r>
              <a:rPr lang="en-US" sz="1800" b="0" i="0" u="sng" dirty="0">
                <a:solidFill>
                  <a:srgbClr val="D13438"/>
                </a:solidFill>
                <a:effectLst/>
                <a:latin typeface="Arial" panose="020B0604020202020204" pitchFamily="34" charset="0"/>
              </a:rPr>
              <a:t>0</a:t>
            </a:r>
            <a:r>
              <a:rPr lang="en-US" sz="1800" b="0" i="0" dirty="0">
                <a:solidFill>
                  <a:srgbClr val="FF0000"/>
                </a:solidFill>
                <a:effectLst/>
                <a:latin typeface="Arial" panose="020B0604020202020204" pitchFamily="34" charset="0"/>
              </a:rPr>
              <a:t>% - 19%) </a:t>
            </a:r>
            <a:endParaRPr lang="en-US" sz="1800" b="0" i="0" dirty="0">
              <a:solidFill>
                <a:srgbClr val="000000"/>
              </a:solidFill>
              <a:effectLst/>
              <a:latin typeface="Arial" panose="020B0604020202020204" pitchFamily="34" charset="0"/>
            </a:endParaRPr>
          </a:p>
          <a:p>
            <a:pPr algn="l" rtl="0" fontAlgn="base">
              <a:buFont typeface="+mj-lt"/>
              <a:buAutoNum type="arabicPeriod" startAt="4"/>
            </a:pPr>
            <a:r>
              <a:rPr lang="en-US" sz="1800" b="0" i="0" dirty="0">
                <a:solidFill>
                  <a:srgbClr val="FF0000"/>
                </a:solidFill>
                <a:effectLst/>
                <a:latin typeface="Arial" panose="020B0604020202020204" pitchFamily="34" charset="0"/>
              </a:rPr>
              <a:t>20% - 29% (Response from Q405 ÷ Response from Q400 = between 20% - 29%) </a:t>
            </a:r>
            <a:endParaRPr lang="en-US" sz="1800" b="0" i="0" dirty="0">
              <a:solidFill>
                <a:srgbClr val="000000"/>
              </a:solidFill>
              <a:effectLst/>
              <a:latin typeface="Arial" panose="020B0604020202020204" pitchFamily="34" charset="0"/>
            </a:endParaRPr>
          </a:p>
          <a:p>
            <a:pPr algn="l" rtl="0" fontAlgn="base">
              <a:buFont typeface="+mj-lt"/>
              <a:buAutoNum type="arabicPeriod" startAt="5"/>
            </a:pPr>
            <a:r>
              <a:rPr lang="en-US" sz="1800" b="0" i="0" dirty="0">
                <a:solidFill>
                  <a:srgbClr val="FF0000"/>
                </a:solidFill>
                <a:effectLst/>
                <a:latin typeface="Arial" panose="020B0604020202020204" pitchFamily="34" charset="0"/>
              </a:rPr>
              <a:t>30% - 39% (Response from Q405 ÷ Response from Q400 = between 30% - 39%) </a:t>
            </a:r>
            <a:endParaRPr lang="en-US" sz="1800" b="0" i="0" dirty="0">
              <a:solidFill>
                <a:srgbClr val="000000"/>
              </a:solidFill>
              <a:effectLst/>
              <a:latin typeface="Arial" panose="020B0604020202020204" pitchFamily="34" charset="0"/>
            </a:endParaRPr>
          </a:p>
          <a:p>
            <a:pPr algn="l" rtl="0" fontAlgn="base">
              <a:buFont typeface="+mj-lt"/>
              <a:buAutoNum type="arabicPeriod" startAt="6"/>
            </a:pPr>
            <a:r>
              <a:rPr lang="en-US" sz="1800" b="0" i="0" dirty="0">
                <a:solidFill>
                  <a:srgbClr val="FF0000"/>
                </a:solidFill>
                <a:effectLst/>
                <a:latin typeface="Arial" panose="020B0604020202020204" pitchFamily="34" charset="0"/>
              </a:rPr>
              <a:t>40% - 49% (Response from Q405 ÷ Response from Q400 = between 40% - 49%) </a:t>
            </a:r>
            <a:endParaRPr lang="en-US" sz="1800" b="0" i="0" dirty="0">
              <a:solidFill>
                <a:srgbClr val="000000"/>
              </a:solidFill>
              <a:effectLst/>
              <a:latin typeface="Arial" panose="020B0604020202020204" pitchFamily="34" charset="0"/>
            </a:endParaRPr>
          </a:p>
          <a:p>
            <a:pPr algn="l" rtl="0" fontAlgn="base">
              <a:buFont typeface="+mj-lt"/>
              <a:buAutoNum type="arabicPeriod" startAt="7"/>
            </a:pPr>
            <a:r>
              <a:rPr lang="en-US" sz="1800" b="0" i="0" dirty="0">
                <a:solidFill>
                  <a:srgbClr val="FF0000"/>
                </a:solidFill>
                <a:effectLst/>
                <a:latin typeface="Arial" panose="020B0604020202020204" pitchFamily="34" charset="0"/>
              </a:rPr>
              <a:t>50% - 59% (Response from Q405 ÷ Response from Q400 = between 50% - 59%) </a:t>
            </a:r>
            <a:endParaRPr lang="en-US" sz="1800" b="0" i="0" dirty="0">
              <a:solidFill>
                <a:srgbClr val="000000"/>
              </a:solidFill>
              <a:effectLst/>
              <a:latin typeface="Arial" panose="020B0604020202020204" pitchFamily="34" charset="0"/>
            </a:endParaRPr>
          </a:p>
          <a:p>
            <a:pPr algn="l" rtl="0" fontAlgn="base">
              <a:buFont typeface="+mj-lt"/>
              <a:buAutoNum type="arabicPeriod" startAt="8"/>
            </a:pPr>
            <a:r>
              <a:rPr lang="en-US" sz="1800" b="0" i="0" dirty="0">
                <a:solidFill>
                  <a:srgbClr val="FF0000"/>
                </a:solidFill>
                <a:effectLst/>
                <a:latin typeface="Arial" panose="020B0604020202020204" pitchFamily="34" charset="0"/>
              </a:rPr>
              <a:t>60% - 69% (Response from Q405 ÷ Response from Q400 = between 60% - 69%) </a:t>
            </a:r>
            <a:endParaRPr lang="en-US" sz="1800" b="0" i="0" dirty="0">
              <a:solidFill>
                <a:srgbClr val="000000"/>
              </a:solidFill>
              <a:effectLst/>
              <a:latin typeface="Arial" panose="020B0604020202020204" pitchFamily="34" charset="0"/>
            </a:endParaRPr>
          </a:p>
          <a:p>
            <a:pPr algn="l" rtl="0" fontAlgn="base">
              <a:buFont typeface="+mj-lt"/>
              <a:buAutoNum type="arabicPeriod" startAt="9"/>
            </a:pPr>
            <a:r>
              <a:rPr lang="en-US" sz="1800" b="0" i="0" dirty="0">
                <a:solidFill>
                  <a:srgbClr val="FF0000"/>
                </a:solidFill>
                <a:effectLst/>
                <a:latin typeface="Arial" panose="020B0604020202020204" pitchFamily="34" charset="0"/>
              </a:rPr>
              <a:t>70% - 79% (Response from Q405 ÷ Response from Q400 = between 70% - 79%) </a:t>
            </a:r>
            <a:endParaRPr lang="en-US" sz="1800" b="0" i="0" dirty="0">
              <a:solidFill>
                <a:srgbClr val="000000"/>
              </a:solidFill>
              <a:effectLst/>
              <a:latin typeface="Arial" panose="020B0604020202020204" pitchFamily="34" charset="0"/>
            </a:endParaRPr>
          </a:p>
          <a:p>
            <a:pPr algn="l" rtl="0" fontAlgn="base">
              <a:buFont typeface="+mj-lt"/>
              <a:buAutoNum type="arabicPeriod" startAt="10"/>
            </a:pPr>
            <a:r>
              <a:rPr lang="en-US" sz="1800" b="0" i="0" dirty="0">
                <a:solidFill>
                  <a:srgbClr val="FF0000"/>
                </a:solidFill>
                <a:effectLst/>
                <a:latin typeface="Arial" panose="020B0604020202020204" pitchFamily="34" charset="0"/>
              </a:rPr>
              <a:t>80% - 89% (Response from Q405 ÷ Response from Q400 = between 80% - 89%) </a:t>
            </a:r>
            <a:endParaRPr lang="en-US" sz="1800" b="0" i="0" dirty="0">
              <a:solidFill>
                <a:srgbClr val="000000"/>
              </a:solidFill>
              <a:effectLst/>
              <a:latin typeface="Arial" panose="020B0604020202020204" pitchFamily="34" charset="0"/>
            </a:endParaRPr>
          </a:p>
          <a:p>
            <a:pPr algn="l" rtl="0" fontAlgn="base">
              <a:buFont typeface="+mj-lt"/>
              <a:buAutoNum type="arabicPeriod" startAt="11"/>
            </a:pPr>
            <a:r>
              <a:rPr lang="en-US" sz="1800" b="0" i="0" dirty="0">
                <a:solidFill>
                  <a:srgbClr val="FF0000"/>
                </a:solidFill>
                <a:effectLst/>
                <a:latin typeface="Arial" panose="020B0604020202020204" pitchFamily="34" charset="0"/>
              </a:rPr>
              <a:t>90% - 99% (Response from Q405 ÷ Response from Q400 = between 90% - 99%) </a:t>
            </a:r>
            <a:endParaRPr lang="en-US" sz="1800" b="0" i="0" dirty="0">
              <a:solidFill>
                <a:srgbClr val="000000"/>
              </a:solidFill>
              <a:effectLst/>
              <a:latin typeface="Arial" panose="020B0604020202020204" pitchFamily="34" charset="0"/>
            </a:endParaRPr>
          </a:p>
          <a:p>
            <a:pPr algn="l" rtl="0" fontAlgn="base">
              <a:buFont typeface="+mj-lt"/>
              <a:buAutoNum type="arabicPeriod" startAt="12"/>
            </a:pPr>
            <a:r>
              <a:rPr lang="en-US" sz="1800" b="0" i="0" dirty="0">
                <a:solidFill>
                  <a:srgbClr val="FF0000"/>
                </a:solidFill>
                <a:effectLst/>
                <a:latin typeface="Arial" panose="020B0604020202020204" pitchFamily="34" charset="0"/>
              </a:rPr>
              <a:t>100% (Response from Q405 ÷ Response from Q400 = between 100%) </a:t>
            </a:r>
            <a:endParaRPr lang="en-US" sz="1800" b="0" i="0" dirty="0">
              <a:solidFill>
                <a:srgbClr val="000000"/>
              </a:solidFill>
              <a:effectLst/>
              <a:latin typeface="Arial" panose="020B0604020202020204" pitchFamily="34" charset="0"/>
            </a:endParaRPr>
          </a:p>
          <a:p>
            <a:pPr algn="l" rtl="0" fontAlgn="base"/>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FF0000"/>
                </a:solidFill>
                <a:effectLst/>
                <a:latin typeface="Arial" panose="020B0604020202020204" pitchFamily="34" charset="0"/>
              </a:rPr>
              <a:t>AS IN QNR </a:t>
            </a:r>
            <a:r>
              <a:rPr lang="en-US" sz="1800" b="0" i="0" dirty="0">
                <a:solidFill>
                  <a:srgbClr val="FF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2300517E-74FC-4D64-8351-4555B7B36265}" type="slidenum">
              <a:t>12</a:t>
            </a:fld>
            <a:endParaRPr lang="en-US"/>
          </a:p>
        </p:txBody>
      </p:sp>
    </p:spTree>
    <p:extLst>
      <p:ext uri="{BB962C8B-B14F-4D97-AF65-F5344CB8AC3E}">
        <p14:creationId xmlns:p14="http://schemas.microsoft.com/office/powerpoint/2010/main" val="60991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u="sng">
                <a:solidFill>
                  <a:srgbClr val="000000"/>
                </a:solidFill>
                <a:effectLst/>
                <a:latin typeface="Arial" panose="020B0604020202020204" pitchFamily="34" charset="0"/>
              </a:rPr>
              <a:t>BASE: VARIABLE BASE (n=xxx)</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1" i="0">
                <a:solidFill>
                  <a:srgbClr val="000000"/>
                </a:solidFill>
                <a:effectLst/>
                <a:latin typeface="Arial" panose="020B0604020202020204" pitchFamily="34" charset="0"/>
              </a:rPr>
              <a:t>Q425</a:t>
            </a:r>
            <a:r>
              <a:rPr lang="en-US" sz="1800" b="0" i="0">
                <a:solidFill>
                  <a:srgbClr val="000000"/>
                </a:solidFill>
                <a:effectLst/>
                <a:latin typeface="Calibri" panose="020F0502020204030204" pitchFamily="34" charset="0"/>
              </a:rPr>
              <a:t> </a:t>
            </a:r>
            <a:r>
              <a:rPr lang="en-US" sz="1800" b="0" i="0">
                <a:solidFill>
                  <a:srgbClr val="000000"/>
                </a:solidFill>
                <a:effectLst/>
                <a:latin typeface="Arial" panose="020B0604020202020204" pitchFamily="34" charset="0"/>
              </a:rPr>
              <a:t>How much do you agree or disagree with each of the following statement(s)?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1">
                <a:solidFill>
                  <a:srgbClr val="000000"/>
                </a:solidFill>
                <a:effectLst/>
                <a:latin typeface="Arial" panose="020B0604020202020204" pitchFamily="34" charset="0"/>
              </a:rPr>
              <a:t>[ONLY SHOW “As a reminder, please think of your job where you work the most hours.” IF COUNT OF Q200/1-16 &gt;1]</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[COLUMNS] </a:t>
            </a:r>
            <a:endParaRPr lang="en-US"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Strongly disagree </a:t>
            </a:r>
          </a:p>
          <a:p>
            <a:pPr algn="l" rtl="0" fontAlgn="base">
              <a:buFont typeface="+mj-lt"/>
              <a:buAutoNum type="arabicPeriod" startAt="2"/>
            </a:pPr>
            <a:r>
              <a:rPr lang="en-US" sz="1800" b="0" i="0">
                <a:solidFill>
                  <a:srgbClr val="000000"/>
                </a:solidFill>
                <a:effectLst/>
                <a:latin typeface="Arial" panose="020B0604020202020204" pitchFamily="34" charset="0"/>
              </a:rPr>
              <a:t>Somewhat disagree </a:t>
            </a:r>
          </a:p>
          <a:p>
            <a:pPr algn="l" rtl="0" fontAlgn="base">
              <a:buFont typeface="+mj-lt"/>
              <a:buAutoNum type="arabicPeriod" startAt="3"/>
            </a:pPr>
            <a:r>
              <a:rPr lang="en-US" sz="1800" b="0" i="0">
                <a:solidFill>
                  <a:srgbClr val="000000"/>
                </a:solidFill>
                <a:effectLst/>
                <a:latin typeface="Arial" panose="020B0604020202020204" pitchFamily="34" charset="0"/>
              </a:rPr>
              <a:t>Somewhat agree </a:t>
            </a:r>
          </a:p>
          <a:p>
            <a:pPr algn="l" rtl="0" fontAlgn="base">
              <a:buFont typeface="+mj-lt"/>
              <a:buAutoNum type="arabicPeriod" startAt="4"/>
            </a:pPr>
            <a:r>
              <a:rPr lang="en-US" sz="1800" b="0" i="0">
                <a:solidFill>
                  <a:srgbClr val="000000"/>
                </a:solidFill>
                <a:effectLst/>
                <a:latin typeface="Arial" panose="020B0604020202020204" pitchFamily="34" charset="0"/>
              </a:rPr>
              <a:t>Strongly agree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[ROWS; RANDOMIZE; CODES 2, 3 ONLY SHOWN TO THOSE WHO PROVIDE CARE TO CLIENTS (Q410/ne999); CODES 1, 2 ONLY SHOWN TO THOSE WITH ADMIN (Q405/1+)] </a:t>
            </a:r>
            <a:endParaRPr lang="en-US"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I am not able to manage the administrative demands of my job without working extra hours.  </a:t>
            </a:r>
          </a:p>
          <a:p>
            <a:pPr algn="l" rtl="0" fontAlgn="base">
              <a:buFont typeface="+mj-lt"/>
              <a:buAutoNum type="arabicPeriod" startAt="2"/>
            </a:pPr>
            <a:r>
              <a:rPr lang="en-US" sz="1800" b="0" i="0">
                <a:solidFill>
                  <a:srgbClr val="000000"/>
                </a:solidFill>
                <a:effectLst/>
                <a:latin typeface="Arial" panose="020B0604020202020204" pitchFamily="34" charset="0"/>
              </a:rPr>
              <a:t>The amount of time I spend on administrative tasks takes away from time I could be directly supporting clients.  </a:t>
            </a:r>
          </a:p>
          <a:p>
            <a:pPr algn="l" rtl="0" fontAlgn="base">
              <a:buFont typeface="+mj-lt"/>
              <a:buNone/>
            </a:pPr>
            <a:endParaRPr lang="en-US" sz="1800" b="0" i="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u="sng">
                <a:solidFill>
                  <a:srgbClr val="000000"/>
                </a:solidFill>
                <a:effectLst/>
                <a:latin typeface="Arial" panose="020B0604020202020204" pitchFamily="34" charset="0"/>
              </a:rPr>
              <a:t>BASE: ALL QUALIFIED RESPONDENTS (n=xxx) </a:t>
            </a:r>
            <a:r>
              <a:rPr lang="en-US" sz="1800" b="0" i="0">
                <a:solidFill>
                  <a:srgbClr val="000000"/>
                </a:solidFill>
                <a:effectLst/>
                <a:latin typeface="Arial" panose="020B0604020202020204" pitchFamily="34" charset="0"/>
              </a:rPr>
              <a:t> </a:t>
            </a:r>
            <a:endParaRPr lang="en-US" sz="2800" b="0" i="0">
              <a:solidFill>
                <a:srgbClr val="000000"/>
              </a:solidFill>
              <a:effectLst/>
              <a:latin typeface="Arial" panose="020B0604020202020204" pitchFamily="34" charset="0"/>
            </a:endParaRPr>
          </a:p>
          <a:p>
            <a:pPr algn="l" rtl="0" fontAlgn="base"/>
            <a:r>
              <a:rPr lang="en-US" sz="1800" b="1" i="0">
                <a:solidFill>
                  <a:srgbClr val="000000"/>
                </a:solidFill>
                <a:effectLst/>
                <a:latin typeface="Arial" panose="020B0604020202020204" pitchFamily="34" charset="0"/>
              </a:rPr>
              <a:t>Q515</a:t>
            </a:r>
            <a:r>
              <a:rPr lang="en-US" sz="1800" b="0" i="0">
                <a:solidFill>
                  <a:srgbClr val="000000"/>
                </a:solidFill>
                <a:effectLst/>
                <a:latin typeface="Calibri" panose="020F0502020204030204" pitchFamily="34" charset="0"/>
              </a:rPr>
              <a:t> </a:t>
            </a:r>
            <a:r>
              <a:rPr lang="en-US" sz="1800" b="0" i="0">
                <a:solidFill>
                  <a:srgbClr val="000000"/>
                </a:solidFill>
                <a:effectLst/>
                <a:latin typeface="Arial" panose="020B0604020202020204" pitchFamily="34" charset="0"/>
              </a:rPr>
              <a:t>How much do you agree or disagree with each of the following statements? </a:t>
            </a:r>
            <a:endParaRPr lang="en-US" sz="2800"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 </a:t>
            </a:r>
            <a:endParaRPr lang="en-US" sz="2800"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[COLUMNS; SHOW COLUMN 5 FOR ROW 2 ONLY] </a:t>
            </a:r>
            <a:endParaRPr lang="en-US" sz="2800"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Strongly disagree </a:t>
            </a:r>
          </a:p>
          <a:p>
            <a:pPr algn="l" rtl="0" fontAlgn="base">
              <a:buFont typeface="+mj-lt"/>
              <a:buAutoNum type="arabicPeriod" startAt="2"/>
            </a:pPr>
            <a:r>
              <a:rPr lang="en-US" sz="1800" b="0" i="0">
                <a:solidFill>
                  <a:srgbClr val="000000"/>
                </a:solidFill>
                <a:effectLst/>
                <a:latin typeface="Arial" panose="020B0604020202020204" pitchFamily="34" charset="0"/>
              </a:rPr>
              <a:t>Somewhat disagree </a:t>
            </a:r>
          </a:p>
          <a:p>
            <a:pPr algn="l" rtl="0" fontAlgn="base">
              <a:buFont typeface="+mj-lt"/>
              <a:buAutoNum type="arabicPeriod" startAt="3"/>
            </a:pPr>
            <a:r>
              <a:rPr lang="en-US" sz="1800" b="0" i="0">
                <a:solidFill>
                  <a:srgbClr val="000000"/>
                </a:solidFill>
                <a:effectLst/>
                <a:latin typeface="Arial" panose="020B0604020202020204" pitchFamily="34" charset="0"/>
              </a:rPr>
              <a:t>Somewhat agree </a:t>
            </a:r>
          </a:p>
          <a:p>
            <a:pPr algn="l" rtl="0" fontAlgn="base">
              <a:buFont typeface="+mj-lt"/>
              <a:buAutoNum type="arabicPeriod" startAt="4"/>
            </a:pPr>
            <a:r>
              <a:rPr lang="en-US" sz="1800" b="0" i="0">
                <a:solidFill>
                  <a:srgbClr val="000000"/>
                </a:solidFill>
                <a:effectLst/>
                <a:latin typeface="Arial" panose="020B0604020202020204" pitchFamily="34" charset="0"/>
              </a:rPr>
              <a:t>Strongly agree </a:t>
            </a:r>
          </a:p>
          <a:p>
            <a:pPr algn="l" rtl="0" fontAlgn="base"/>
            <a:r>
              <a:rPr lang="en-US" sz="1800" b="0" i="0">
                <a:solidFill>
                  <a:srgbClr val="000000"/>
                </a:solidFill>
                <a:effectLst/>
                <a:latin typeface="Arial" panose="020B0604020202020204" pitchFamily="34" charset="0"/>
              </a:rPr>
              <a:t> </a:t>
            </a:r>
            <a:endParaRPr lang="en-US" sz="2800"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[ROWS; RANDOMIZE; CODE 2 ONLY SHOW TO THOSE WITH ADMIN (Q405/1+)] </a:t>
            </a:r>
            <a:endParaRPr lang="en-US" sz="2800" b="0" i="0">
              <a:solidFill>
                <a:srgbClr val="000000"/>
              </a:solidFill>
              <a:effectLst/>
              <a:latin typeface="Arial" panose="020B0604020202020204" pitchFamily="34" charset="0"/>
            </a:endParaRPr>
          </a:p>
          <a:p>
            <a:pPr algn="l" rtl="0" fontAlgn="base">
              <a:buFont typeface="+mj-lt"/>
              <a:buAutoNum type="arabicPeriod"/>
            </a:pPr>
            <a:r>
              <a:rPr lang="en-US" sz="1800" b="0" i="0">
                <a:solidFill>
                  <a:srgbClr val="000000"/>
                </a:solidFill>
                <a:effectLst/>
                <a:latin typeface="Arial" panose="020B0604020202020204" pitchFamily="34" charset="0"/>
              </a:rPr>
              <a:t>The pay I receive is not sufficient for the number of hours I work.  </a:t>
            </a:r>
          </a:p>
          <a:p>
            <a:pPr algn="l" rtl="0" fontAlgn="base">
              <a:buFont typeface="+mj-lt"/>
              <a:buAutoNum type="arabicPeriod" startAt="2"/>
            </a:pPr>
            <a:r>
              <a:rPr lang="en-US" sz="1800" b="0" i="0">
                <a:solidFill>
                  <a:srgbClr val="000000"/>
                </a:solidFill>
                <a:effectLst/>
                <a:latin typeface="Arial" panose="020B0604020202020204" pitchFamily="34" charset="0"/>
              </a:rPr>
              <a:t>Most of the administrative work I am required to do feels unnecessary. </a:t>
            </a:r>
          </a:p>
          <a:p>
            <a:pPr algn="l" rtl="0" fontAlgn="base">
              <a:buFont typeface="+mj-lt"/>
              <a:buNone/>
            </a:pPr>
            <a:endParaRPr lang="en-US" sz="1800" b="0" i="0">
              <a:solidFill>
                <a:srgbClr val="000000"/>
              </a:solidFill>
              <a:effectLst/>
              <a:latin typeface="Arial" panose="020B0604020202020204" pitchFamily="34" charset="0"/>
            </a:endParaRPr>
          </a:p>
          <a:p>
            <a:pPr>
              <a:buFont typeface="Arial"/>
              <a:buNone/>
            </a:pPr>
            <a:endParaRPr lang="en-US" i="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0517E-74FC-4D64-8351-4555B7B3626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26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4/18/2023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chart" Target="../charts/chart12.xm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chart" Target="../charts/chart1.xml"/><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chart" Target="../charts/chart8.xm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921277" y="2536480"/>
            <a:ext cx="10340155" cy="1655763"/>
          </a:xfrm>
        </p:spPr>
        <p:txBody>
          <a:bodyPr/>
          <a:lstStyle/>
          <a:p>
            <a:r>
              <a:rPr lang="en-US" sz="5400" b="1">
                <a:latin typeface="Calibri Light"/>
                <a:cs typeface="Calibri Light"/>
              </a:rPr>
              <a:t>National Council for Mental Wellbeing</a:t>
            </a:r>
            <a:br>
              <a:rPr lang="en-US" sz="5400">
                <a:latin typeface="Calibri Light"/>
                <a:cs typeface="Calibri Light"/>
              </a:rPr>
            </a:br>
            <a:r>
              <a:rPr lang="en-US" sz="3000">
                <a:latin typeface="Calibri Light"/>
                <a:cs typeface="Calibri Light"/>
              </a:rPr>
              <a:t>Industry Workforce Shortages Research</a:t>
            </a:r>
            <a:endParaRPr lang="en-US" sz="3000"/>
          </a:p>
        </p:txBody>
      </p:sp>
      <p:sp>
        <p:nvSpPr>
          <p:cNvPr id="3" name="Subtitle 2">
            <a:extLst>
              <a:ext uri="{FF2B5EF4-FFF2-40B4-BE49-F238E27FC236}">
                <a16:creationId xmlns:a16="http://schemas.microsoft.com/office/drawing/2014/main" id="{79DD2ACD-BBB5-CB4F-93DA-ECD9CCFBAD59}"/>
              </a:ext>
            </a:extLst>
          </p:cNvPr>
          <p:cNvSpPr>
            <a:spLocks noGrp="1"/>
          </p:cNvSpPr>
          <p:nvPr>
            <p:ph type="subTitle" idx="1"/>
          </p:nvPr>
        </p:nvSpPr>
        <p:spPr>
          <a:xfrm>
            <a:off x="586740" y="5436612"/>
            <a:ext cx="11018520" cy="1026533"/>
          </a:xfrm>
        </p:spPr>
        <p:txBody>
          <a:bodyPr vert="horz" lIns="91440" tIns="45720" rIns="91440" bIns="45720" rtlCol="0" anchor="t">
            <a:noAutofit/>
          </a:bodyPr>
          <a:lstStyle/>
          <a:p>
            <a:r>
              <a:rPr lang="en-US">
                <a:solidFill>
                  <a:schemeClr val="tx1">
                    <a:lumMod val="75000"/>
                    <a:lumOff val="25000"/>
                  </a:schemeClr>
                </a:solidFill>
                <a:latin typeface="+mj-lt"/>
                <a:cs typeface="Calibri"/>
              </a:rPr>
              <a:t>Prepared for National Council for Mental Wellbeing by The Harris Poll</a:t>
            </a:r>
          </a:p>
          <a:p>
            <a:r>
              <a:rPr lang="en-US">
                <a:solidFill>
                  <a:schemeClr val="tx1">
                    <a:lumMod val="75000"/>
                    <a:lumOff val="25000"/>
                  </a:schemeClr>
                </a:solidFill>
                <a:latin typeface="+mj-lt"/>
                <a:cs typeface="Calibri"/>
              </a:rPr>
              <a:t>March 16, 2023</a:t>
            </a:r>
          </a:p>
        </p:txBody>
      </p:sp>
    </p:spTree>
    <p:extLst>
      <p:ext uri="{BB962C8B-B14F-4D97-AF65-F5344CB8AC3E}">
        <p14:creationId xmlns:p14="http://schemas.microsoft.com/office/powerpoint/2010/main" val="354485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2848170" y="6150114"/>
            <a:ext cx="60350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BASE: ALL QUALIFIED RESPONDENTS (n=750)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Q925</a:t>
            </a:r>
            <a:r>
              <a:rPr kumimoji="0" lang="en-US"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How much do you agree or disagree with each of the following statements?</a:t>
            </a:r>
          </a:p>
        </p:txBody>
      </p:sp>
      <p:sp>
        <p:nvSpPr>
          <p:cNvPr id="2" name="Slide Number Placeholder 1">
            <a:extLst>
              <a:ext uri="{FF2B5EF4-FFF2-40B4-BE49-F238E27FC236}">
                <a16:creationId xmlns:a16="http://schemas.microsoft.com/office/drawing/2014/main" id="{79CC2852-9E47-11C7-2966-F51A794A7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F615-0371-7B44-8B36-5A304F524A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81E355F-84B3-BDC5-7CC9-DD21F48380B7}"/>
              </a:ext>
            </a:extLst>
          </p:cNvPr>
          <p:cNvSpPr/>
          <p:nvPr/>
        </p:nvSpPr>
        <p:spPr>
          <a:xfrm>
            <a:off x="5679170" y="1708253"/>
            <a:ext cx="4270173" cy="1034909"/>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656"/>
                </a:solidFill>
                <a:effectLst/>
                <a:uLnTx/>
                <a:uFillTx/>
                <a:latin typeface="Calibri" panose="020F0502020204030204"/>
                <a:ea typeface="+mn-ea"/>
                <a:cs typeface="+mn-cs"/>
              </a:rPr>
              <a:t>“The impacts of the workforce shortages have caused me to consider other employment options.”</a:t>
            </a:r>
          </a:p>
        </p:txBody>
      </p:sp>
      <p:grpSp>
        <p:nvGrpSpPr>
          <p:cNvPr id="6" name="Group 5">
            <a:extLst>
              <a:ext uri="{FF2B5EF4-FFF2-40B4-BE49-F238E27FC236}">
                <a16:creationId xmlns:a16="http://schemas.microsoft.com/office/drawing/2014/main" id="{BF6D9150-9B60-0637-78DD-0F7D494D861E}"/>
              </a:ext>
            </a:extLst>
          </p:cNvPr>
          <p:cNvGrpSpPr/>
          <p:nvPr/>
        </p:nvGrpSpPr>
        <p:grpSpPr>
          <a:xfrm>
            <a:off x="5746978" y="2911725"/>
            <a:ext cx="4134555" cy="2873097"/>
            <a:chOff x="548636" y="3009902"/>
            <a:chExt cx="4937763" cy="3022040"/>
          </a:xfrm>
        </p:grpSpPr>
        <p:graphicFrame>
          <p:nvGraphicFramePr>
            <p:cNvPr id="7" name="Chart 6">
              <a:extLst>
                <a:ext uri="{FF2B5EF4-FFF2-40B4-BE49-F238E27FC236}">
                  <a16:creationId xmlns:a16="http://schemas.microsoft.com/office/drawing/2014/main" id="{A44E58DA-A259-EE48-91CE-80B832A5199D}"/>
                </a:ext>
              </a:extLst>
            </p:cNvPr>
            <p:cNvGraphicFramePr/>
            <p:nvPr>
              <p:extLst>
                <p:ext uri="{D42A27DB-BD31-4B8C-83A1-F6EECF244321}">
                  <p14:modId xmlns:p14="http://schemas.microsoft.com/office/powerpoint/2010/main" val="1185320604"/>
                </p:ext>
              </p:extLst>
            </p:nvPr>
          </p:nvGraphicFramePr>
          <p:xfrm>
            <a:off x="548636" y="3009902"/>
            <a:ext cx="4937763" cy="3022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A412452-B9AE-3E7A-5109-9BC8BA1EF764}"/>
                </a:ext>
              </a:extLst>
            </p:cNvPr>
            <p:cNvSpPr txBox="1"/>
            <p:nvPr/>
          </p:nvSpPr>
          <p:spPr>
            <a:xfrm>
              <a:off x="2301233" y="4197755"/>
              <a:ext cx="1432568" cy="652216"/>
            </a:xfrm>
            <a:prstGeom prst="rect">
              <a:avLst/>
            </a:prstGeom>
            <a:noFill/>
            <a:ln>
              <a:noFill/>
            </a:ln>
          </p:spPr>
          <p:txBody>
            <a:bodyPr wrap="square">
              <a:spAutoFit/>
            </a:bodyPr>
            <a:lstStyle/>
            <a:p>
              <a:pPr marL="0" marR="0" lvl="0" indent="0" algn="ctr" defTabSz="1051802" rtl="0" eaLnBrk="1" fontAlgn="b"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alibri Light" panose="020F0302020204030204"/>
                  <a:ea typeface="+mn-ea"/>
                  <a:cs typeface="+mn-cs"/>
                </a:rPr>
                <a:t>48%</a:t>
              </a:r>
              <a:endParaRPr kumimoji="0" lang="en-GB" sz="2800" b="1" i="0" u="none" strike="noStrike" kern="1200" cap="none" spc="0" normalizeH="0" baseline="30000" noProof="0" dirty="0">
                <a:ln>
                  <a:noFill/>
                </a:ln>
                <a:solidFill>
                  <a:srgbClr val="ED7D31"/>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7272093D-4C6E-19D4-FA3E-855164F4B163}"/>
                </a:ext>
              </a:extLst>
            </p:cNvPr>
            <p:cNvSpPr txBox="1"/>
            <p:nvPr/>
          </p:nvSpPr>
          <p:spPr>
            <a:xfrm>
              <a:off x="3594801" y="3045355"/>
              <a:ext cx="1126374"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13" name="TextBox 12">
              <a:extLst>
                <a:ext uri="{FF2B5EF4-FFF2-40B4-BE49-F238E27FC236}">
                  <a16:creationId xmlns:a16="http://schemas.microsoft.com/office/drawing/2014/main" id="{2B3C2BDA-CAC1-9CFC-9A59-251F3DEA1C4D}"/>
                </a:ext>
              </a:extLst>
            </p:cNvPr>
            <p:cNvSpPr txBox="1"/>
            <p:nvPr/>
          </p:nvSpPr>
          <p:spPr>
            <a:xfrm>
              <a:off x="4328773" y="4849971"/>
              <a:ext cx="937117"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14" name="TextBox 13">
              <a:extLst>
                <a:ext uri="{FF2B5EF4-FFF2-40B4-BE49-F238E27FC236}">
                  <a16:creationId xmlns:a16="http://schemas.microsoft.com/office/drawing/2014/main" id="{724BD710-7D2B-A0DE-FA19-236DB886F119}"/>
                </a:ext>
              </a:extLst>
            </p:cNvPr>
            <p:cNvSpPr txBox="1"/>
            <p:nvPr/>
          </p:nvSpPr>
          <p:spPr>
            <a:xfrm>
              <a:off x="1220563" y="5442576"/>
              <a:ext cx="1126374"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15" name="TextBox 14">
              <a:extLst>
                <a:ext uri="{FF2B5EF4-FFF2-40B4-BE49-F238E27FC236}">
                  <a16:creationId xmlns:a16="http://schemas.microsoft.com/office/drawing/2014/main" id="{4A5E6A6F-7D66-2ABB-A4A4-830C33267BA5}"/>
                </a:ext>
              </a:extLst>
            </p:cNvPr>
            <p:cNvSpPr txBox="1"/>
            <p:nvPr/>
          </p:nvSpPr>
          <p:spPr>
            <a:xfrm>
              <a:off x="866401" y="3387021"/>
              <a:ext cx="1126374" cy="460388"/>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grpSp>
      <p:grpSp>
        <p:nvGrpSpPr>
          <p:cNvPr id="17" name="Group 16">
            <a:extLst>
              <a:ext uri="{FF2B5EF4-FFF2-40B4-BE49-F238E27FC236}">
                <a16:creationId xmlns:a16="http://schemas.microsoft.com/office/drawing/2014/main" id="{303A7609-E9F4-F75B-BF06-BE6022F11ECA}"/>
              </a:ext>
            </a:extLst>
          </p:cNvPr>
          <p:cNvGrpSpPr/>
          <p:nvPr/>
        </p:nvGrpSpPr>
        <p:grpSpPr>
          <a:xfrm>
            <a:off x="1323844" y="2911726"/>
            <a:ext cx="4134555" cy="2873097"/>
            <a:chOff x="548636" y="3009902"/>
            <a:chExt cx="4937763" cy="3022040"/>
          </a:xfrm>
        </p:grpSpPr>
        <p:graphicFrame>
          <p:nvGraphicFramePr>
            <p:cNvPr id="18" name="Chart 17">
              <a:extLst>
                <a:ext uri="{FF2B5EF4-FFF2-40B4-BE49-F238E27FC236}">
                  <a16:creationId xmlns:a16="http://schemas.microsoft.com/office/drawing/2014/main" id="{79733D57-BBDD-66B7-ED11-97596565F8FC}"/>
                </a:ext>
              </a:extLst>
            </p:cNvPr>
            <p:cNvGraphicFramePr/>
            <p:nvPr>
              <p:extLst>
                <p:ext uri="{D42A27DB-BD31-4B8C-83A1-F6EECF244321}">
                  <p14:modId xmlns:p14="http://schemas.microsoft.com/office/powerpoint/2010/main" val="1233293815"/>
                </p:ext>
              </p:extLst>
            </p:nvPr>
          </p:nvGraphicFramePr>
          <p:xfrm>
            <a:off x="548636" y="3009902"/>
            <a:ext cx="4937763" cy="302204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6556C890-D688-96B8-BDEE-15AA82C51838}"/>
                </a:ext>
              </a:extLst>
            </p:cNvPr>
            <p:cNvSpPr txBox="1"/>
            <p:nvPr/>
          </p:nvSpPr>
          <p:spPr>
            <a:xfrm>
              <a:off x="2301233" y="4197755"/>
              <a:ext cx="1432568" cy="652216"/>
            </a:xfrm>
            <a:prstGeom prst="rect">
              <a:avLst/>
            </a:prstGeom>
            <a:noFill/>
            <a:ln>
              <a:noFill/>
            </a:ln>
          </p:spPr>
          <p:txBody>
            <a:bodyPr wrap="square">
              <a:spAutoFit/>
            </a:bodyPr>
            <a:lstStyle/>
            <a:p>
              <a:pPr marL="0" marR="0" lvl="0" indent="0" algn="ctr" defTabSz="1051802" rtl="0" eaLnBrk="1" fontAlgn="b"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D7D31"/>
                  </a:solidFill>
                  <a:effectLst/>
                  <a:uLnTx/>
                  <a:uFillTx/>
                  <a:latin typeface="Calibri Light" panose="020F0302020204030204"/>
                  <a:ea typeface="+mn-ea"/>
                  <a:cs typeface="+mn-cs"/>
                </a:rPr>
                <a:t>49%</a:t>
              </a:r>
              <a:endParaRPr kumimoji="0" lang="en-GB" sz="2800" b="1" i="0" u="none" strike="noStrike" kern="1200" cap="none" spc="0" normalizeH="0" baseline="30000" noProof="0">
                <a:ln>
                  <a:noFill/>
                </a:ln>
                <a:solidFill>
                  <a:srgbClr val="ED7D31"/>
                </a:solidFill>
                <a:effectLst/>
                <a:uLnTx/>
                <a:uFillTx/>
                <a:latin typeface="Calibri Light" panose="020F0302020204030204"/>
                <a:ea typeface="+mn-ea"/>
                <a:cs typeface="+mn-cs"/>
              </a:endParaRPr>
            </a:p>
          </p:txBody>
        </p:sp>
        <p:sp>
          <p:nvSpPr>
            <p:cNvPr id="20" name="TextBox 19">
              <a:extLst>
                <a:ext uri="{FF2B5EF4-FFF2-40B4-BE49-F238E27FC236}">
                  <a16:creationId xmlns:a16="http://schemas.microsoft.com/office/drawing/2014/main" id="{95336D4C-D235-DB04-062C-DB93235AB6F9}"/>
                </a:ext>
              </a:extLst>
            </p:cNvPr>
            <p:cNvSpPr txBox="1"/>
            <p:nvPr/>
          </p:nvSpPr>
          <p:spPr>
            <a:xfrm>
              <a:off x="3552953" y="3053635"/>
              <a:ext cx="1126374"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21" name="TextBox 20">
              <a:extLst>
                <a:ext uri="{FF2B5EF4-FFF2-40B4-BE49-F238E27FC236}">
                  <a16:creationId xmlns:a16="http://schemas.microsoft.com/office/drawing/2014/main" id="{012A88B1-D5E8-3C14-29C6-9A25B7E0A0F1}"/>
                </a:ext>
              </a:extLst>
            </p:cNvPr>
            <p:cNvSpPr txBox="1"/>
            <p:nvPr/>
          </p:nvSpPr>
          <p:spPr>
            <a:xfrm>
              <a:off x="4359766" y="4848116"/>
              <a:ext cx="937117"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22" name="TextBox 21">
              <a:extLst>
                <a:ext uri="{FF2B5EF4-FFF2-40B4-BE49-F238E27FC236}">
                  <a16:creationId xmlns:a16="http://schemas.microsoft.com/office/drawing/2014/main" id="{6533BC94-33EE-8257-78F5-73E887418F42}"/>
                </a:ext>
              </a:extLst>
            </p:cNvPr>
            <p:cNvSpPr txBox="1"/>
            <p:nvPr/>
          </p:nvSpPr>
          <p:spPr>
            <a:xfrm>
              <a:off x="1099388" y="5308504"/>
              <a:ext cx="1126374" cy="46038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23" name="TextBox 22">
              <a:extLst>
                <a:ext uri="{FF2B5EF4-FFF2-40B4-BE49-F238E27FC236}">
                  <a16:creationId xmlns:a16="http://schemas.microsoft.com/office/drawing/2014/main" id="{79D48B3D-211D-EA01-4E5E-C9C22AE044C4}"/>
                </a:ext>
              </a:extLst>
            </p:cNvPr>
            <p:cNvSpPr txBox="1"/>
            <p:nvPr/>
          </p:nvSpPr>
          <p:spPr>
            <a:xfrm>
              <a:off x="964242" y="3383307"/>
              <a:ext cx="1126374" cy="460388"/>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grpSp>
      <p:sp>
        <p:nvSpPr>
          <p:cNvPr id="24" name="Rectangle 23">
            <a:extLst>
              <a:ext uri="{FF2B5EF4-FFF2-40B4-BE49-F238E27FC236}">
                <a16:creationId xmlns:a16="http://schemas.microsoft.com/office/drawing/2014/main" id="{C431D2CD-6EF1-5119-5AAC-19E747FC2037}"/>
              </a:ext>
            </a:extLst>
          </p:cNvPr>
          <p:cNvSpPr/>
          <p:nvPr/>
        </p:nvSpPr>
        <p:spPr>
          <a:xfrm>
            <a:off x="1256036" y="1700871"/>
            <a:ext cx="4270173" cy="1034909"/>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65656"/>
                </a:solidFill>
                <a:effectLst/>
                <a:uLnTx/>
                <a:uFillTx/>
                <a:latin typeface="Calibri" panose="020F0502020204030204"/>
                <a:ea typeface="+mn-ea"/>
                <a:cs typeface="+mn-cs"/>
              </a:rPr>
              <a:t>“I do not want to leave the mental health and substance use disorder field, but it often feels like I have no other choice.”</a:t>
            </a:r>
          </a:p>
        </p:txBody>
      </p:sp>
      <p:sp>
        <p:nvSpPr>
          <p:cNvPr id="35" name="Title 3">
            <a:extLst>
              <a:ext uri="{FF2B5EF4-FFF2-40B4-BE49-F238E27FC236}">
                <a16:creationId xmlns:a16="http://schemas.microsoft.com/office/drawing/2014/main" id="{41F984BB-10FC-59A8-DB83-3041DFA733DB}"/>
              </a:ext>
            </a:extLst>
          </p:cNvPr>
          <p:cNvSpPr>
            <a:spLocks noGrp="1"/>
          </p:cNvSpPr>
          <p:nvPr>
            <p:ph type="title"/>
          </p:nvPr>
        </p:nvSpPr>
        <p:spPr>
          <a:xfrm>
            <a:off x="562579" y="403677"/>
            <a:ext cx="11241494" cy="685761"/>
          </a:xfrm>
        </p:spPr>
        <p:txBody>
          <a:bodyPr/>
          <a:lstStyle/>
          <a:p>
            <a:r>
              <a:rPr lang="en-US" sz="3000"/>
              <a:t>Workforce shortages causing nearly half to consider other options </a:t>
            </a:r>
          </a:p>
        </p:txBody>
      </p:sp>
      <p:sp>
        <p:nvSpPr>
          <p:cNvPr id="36" name="Subtitle 2">
            <a:extLst>
              <a:ext uri="{FF2B5EF4-FFF2-40B4-BE49-F238E27FC236}">
                <a16:creationId xmlns:a16="http://schemas.microsoft.com/office/drawing/2014/main" id="{6878C3CD-22FA-1C08-65B4-BF7E900184FA}"/>
              </a:ext>
            </a:extLst>
          </p:cNvPr>
          <p:cNvSpPr txBox="1">
            <a:spLocks/>
          </p:cNvSpPr>
          <p:nvPr/>
        </p:nvSpPr>
        <p:spPr>
          <a:xfrm>
            <a:off x="559518" y="949052"/>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a:rPr>
              <a:t>A similar proportion say they don’t want to leave the industry, but often feel like they have no other choice. </a:t>
            </a:r>
            <a:endPar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panose="020F0302020204030204" pitchFamily="34" charset="0"/>
            </a:endParaRPr>
          </a:p>
        </p:txBody>
      </p:sp>
      <p:sp>
        <p:nvSpPr>
          <p:cNvPr id="10" name="Subtitle 2">
            <a:extLst>
              <a:ext uri="{FF2B5EF4-FFF2-40B4-BE49-F238E27FC236}">
                <a16:creationId xmlns:a16="http://schemas.microsoft.com/office/drawing/2014/main" id="{9F7E69D8-49A2-DBB6-96C6-C205B893263A}"/>
              </a:ext>
            </a:extLst>
          </p:cNvPr>
          <p:cNvSpPr txBox="1">
            <a:spLocks/>
          </p:cNvSpPr>
          <p:nvPr/>
        </p:nvSpPr>
        <p:spPr>
          <a:xfrm>
            <a:off x="90845" y="98206"/>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cxnSp>
        <p:nvCxnSpPr>
          <p:cNvPr id="31" name="Straight Connector 30">
            <a:extLst>
              <a:ext uri="{FF2B5EF4-FFF2-40B4-BE49-F238E27FC236}">
                <a16:creationId xmlns:a16="http://schemas.microsoft.com/office/drawing/2014/main" id="{8B76CDF4-53BF-2646-B92E-4C2CB8F63767}"/>
              </a:ext>
            </a:extLst>
          </p:cNvPr>
          <p:cNvCxnSpPr>
            <a:cxnSpLocks/>
          </p:cNvCxnSpPr>
          <p:nvPr/>
        </p:nvCxnSpPr>
        <p:spPr>
          <a:xfrm flipV="1">
            <a:off x="5597265" y="2911725"/>
            <a:ext cx="0" cy="2724477"/>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33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2861284" y="6172537"/>
            <a:ext cx="60350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A5A5A5">
                    <a:lumMod val="50000"/>
                  </a:srgbClr>
                </a:solidFill>
                <a:effectLst/>
                <a:uLnTx/>
                <a:uFillTx/>
                <a:latin typeface="Calibri" panose="020F0502020204030204"/>
                <a:ea typeface="+mn-ea"/>
                <a:cs typeface="+mn-cs"/>
              </a:rPr>
              <a:t>BASE: ALL QUALIFIED RESPONDENTS (n=750)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rPr>
              <a:t>Q715: </a:t>
            </a:r>
            <a:r>
              <a:rPr kumimoji="0" lang="en-US" sz="800" b="0" i="0" u="none" strike="noStrike" kern="1200" cap="none" spc="0" normalizeH="0" baseline="0" noProof="0">
                <a:ln>
                  <a:noFill/>
                </a:ln>
                <a:solidFill>
                  <a:srgbClr val="A5A5A5">
                    <a:lumMod val="50000"/>
                  </a:srgbClr>
                </a:solidFill>
                <a:effectLst/>
                <a:uLnTx/>
                <a:uFillTx/>
                <a:latin typeface="Calibri" panose="020F0502020204030204"/>
                <a:ea typeface="+mn-ea"/>
                <a:cs typeface="+mn-cs"/>
              </a:rPr>
              <a:t>How much do you agree or disagree with each of the following statements?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A5A5A5">
                    <a:lumMod val="50000"/>
                  </a:srgbClr>
                </a:solidFill>
                <a:effectLst/>
                <a:uLnTx/>
                <a:uFillTx/>
                <a:latin typeface="Calibri" panose="020F0502020204030204"/>
                <a:ea typeface="+mn-ea"/>
                <a:cs typeface="+mn-cs"/>
              </a:rPr>
              <a:t>BASE: GENERAL POPULATION (n=2080)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rPr>
              <a:t>Q6 HOD</a:t>
            </a:r>
            <a:r>
              <a:rPr kumimoji="0" lang="en-US" sz="800" b="0" i="0" u="none" strike="noStrike" kern="1200" cap="none" spc="0" normalizeH="0" baseline="0" noProof="0">
                <a:ln>
                  <a:noFill/>
                </a:ln>
                <a:solidFill>
                  <a:srgbClr val="A5A5A5">
                    <a:lumMod val="50000"/>
                  </a:srgbClr>
                </a:solidFill>
                <a:effectLst/>
                <a:uLnTx/>
                <a:uFillTx/>
                <a:latin typeface="Calibri" panose="020F0502020204030204"/>
                <a:ea typeface="+mn-ea"/>
                <a:cs typeface="+mn-cs"/>
              </a:rPr>
              <a:t>: How much do you agree or disagree with each of the following statements?</a:t>
            </a:r>
          </a:p>
        </p:txBody>
      </p:sp>
      <p:sp>
        <p:nvSpPr>
          <p:cNvPr id="2" name="Slide Number Placeholder 1">
            <a:extLst>
              <a:ext uri="{FF2B5EF4-FFF2-40B4-BE49-F238E27FC236}">
                <a16:creationId xmlns:a16="http://schemas.microsoft.com/office/drawing/2014/main" id="{79CC2852-9E47-11C7-2966-F51A794A7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F615-0371-7B44-8B36-5A304F524A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F8A80112-B722-A786-A2FE-DE690F0ECE8A}"/>
              </a:ext>
            </a:extLst>
          </p:cNvPr>
          <p:cNvSpPr>
            <a:spLocks noChangeArrowheads="1"/>
          </p:cNvSpPr>
          <p:nvPr/>
        </p:nvSpPr>
        <p:spPr bwMode="auto">
          <a:xfrm>
            <a:off x="1001633" y="12064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25" name="Straight Connector 24">
            <a:extLst>
              <a:ext uri="{FF2B5EF4-FFF2-40B4-BE49-F238E27FC236}">
                <a16:creationId xmlns:a16="http://schemas.microsoft.com/office/drawing/2014/main" id="{5AF99D1E-5831-4B34-AFC0-827A5309216C}"/>
              </a:ext>
            </a:extLst>
          </p:cNvPr>
          <p:cNvCxnSpPr>
            <a:cxnSpLocks/>
          </p:cNvCxnSpPr>
          <p:nvPr/>
        </p:nvCxnSpPr>
        <p:spPr>
          <a:xfrm>
            <a:off x="6134502" y="3051313"/>
            <a:ext cx="0" cy="2863853"/>
          </a:xfrm>
          <a:prstGeom prst="line">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05987BF8-B64A-59D9-4CA1-B991337E2E58}"/>
              </a:ext>
            </a:extLst>
          </p:cNvPr>
          <p:cNvSpPr txBox="1">
            <a:spLocks/>
          </p:cNvSpPr>
          <p:nvPr/>
        </p:nvSpPr>
        <p:spPr>
          <a:xfrm>
            <a:off x="103959" y="82927"/>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sp>
        <p:nvSpPr>
          <p:cNvPr id="14" name="Title 3">
            <a:extLst>
              <a:ext uri="{FF2B5EF4-FFF2-40B4-BE49-F238E27FC236}">
                <a16:creationId xmlns:a16="http://schemas.microsoft.com/office/drawing/2014/main" id="{F6C54AE1-C57C-64C7-9890-5BD7172330CB}"/>
              </a:ext>
            </a:extLst>
          </p:cNvPr>
          <p:cNvSpPr>
            <a:spLocks noGrp="1"/>
          </p:cNvSpPr>
          <p:nvPr>
            <p:ph type="title"/>
          </p:nvPr>
        </p:nvSpPr>
        <p:spPr>
          <a:xfrm>
            <a:off x="562579" y="403677"/>
            <a:ext cx="11241494" cy="685761"/>
          </a:xfrm>
        </p:spPr>
        <p:txBody>
          <a:bodyPr/>
          <a:lstStyle/>
          <a:p>
            <a:r>
              <a:rPr lang="en-US" sz="3000" dirty="0"/>
              <a:t>Concern of negative societal impacts due to workforce </a:t>
            </a:r>
            <a:br>
              <a:rPr lang="en-US" sz="3000" dirty="0"/>
            </a:br>
            <a:r>
              <a:rPr lang="en-US" sz="3000" dirty="0"/>
              <a:t>shortages is evident </a:t>
            </a:r>
          </a:p>
        </p:txBody>
      </p:sp>
      <p:sp>
        <p:nvSpPr>
          <p:cNvPr id="15" name="Subtitle 2">
            <a:extLst>
              <a:ext uri="{FF2B5EF4-FFF2-40B4-BE49-F238E27FC236}">
                <a16:creationId xmlns:a16="http://schemas.microsoft.com/office/drawing/2014/main" id="{2307936F-F07B-1324-3CA1-E0429DDD430D}"/>
              </a:ext>
            </a:extLst>
          </p:cNvPr>
          <p:cNvSpPr txBox="1">
            <a:spLocks/>
          </p:cNvSpPr>
          <p:nvPr/>
        </p:nvSpPr>
        <p:spPr>
          <a:xfrm>
            <a:off x="562579" y="1112679"/>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a:rPr>
              <a:t>This is true among both mental health and SUD workers and Americans as a whole. </a:t>
            </a:r>
            <a:endPar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panose="020F0302020204030204" pitchFamily="34" charset="0"/>
            </a:endParaRPr>
          </a:p>
        </p:txBody>
      </p:sp>
      <p:grpSp>
        <p:nvGrpSpPr>
          <p:cNvPr id="5" name="Group 4">
            <a:extLst>
              <a:ext uri="{FF2B5EF4-FFF2-40B4-BE49-F238E27FC236}">
                <a16:creationId xmlns:a16="http://schemas.microsoft.com/office/drawing/2014/main" id="{A69C1971-4AD2-6F4D-7BA8-963E808FD1F9}"/>
              </a:ext>
            </a:extLst>
          </p:cNvPr>
          <p:cNvGrpSpPr/>
          <p:nvPr/>
        </p:nvGrpSpPr>
        <p:grpSpPr>
          <a:xfrm>
            <a:off x="1784441" y="1656835"/>
            <a:ext cx="6818941" cy="4224231"/>
            <a:chOff x="7429560" y="1745118"/>
            <a:chExt cx="6818941" cy="4224231"/>
          </a:xfrm>
        </p:grpSpPr>
        <p:sp>
          <p:nvSpPr>
            <p:cNvPr id="6" name="Rectangle 5">
              <a:extLst>
                <a:ext uri="{FF2B5EF4-FFF2-40B4-BE49-F238E27FC236}">
                  <a16:creationId xmlns:a16="http://schemas.microsoft.com/office/drawing/2014/main" id="{226CEDA6-F69D-A43B-02EB-8121B6374451}"/>
                </a:ext>
              </a:extLst>
            </p:cNvPr>
            <p:cNvSpPr/>
            <p:nvPr/>
          </p:nvSpPr>
          <p:spPr>
            <a:xfrm>
              <a:off x="9310741" y="1745118"/>
              <a:ext cx="4937760" cy="1267777"/>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656"/>
                  </a:solidFill>
                  <a:effectLst/>
                  <a:uLnTx/>
                  <a:uFillTx/>
                  <a:latin typeface="Calibri" panose="020F0502020204030204"/>
                  <a:ea typeface="+mn-ea"/>
                  <a:cs typeface="+mn-cs"/>
                </a:rPr>
                <a:t>“I worry the workforce shortages in the mental health and substance use disorder industry will negatively impact society as a whole.”</a:t>
              </a:r>
            </a:p>
          </p:txBody>
        </p:sp>
        <p:grpSp>
          <p:nvGrpSpPr>
            <p:cNvPr id="9" name="Group 8">
              <a:extLst>
                <a:ext uri="{FF2B5EF4-FFF2-40B4-BE49-F238E27FC236}">
                  <a16:creationId xmlns:a16="http://schemas.microsoft.com/office/drawing/2014/main" id="{F9559F8A-F97F-DDFE-7869-2B7D38FFD04F}"/>
                </a:ext>
              </a:extLst>
            </p:cNvPr>
            <p:cNvGrpSpPr/>
            <p:nvPr/>
          </p:nvGrpSpPr>
          <p:grpSpPr>
            <a:xfrm>
              <a:off x="7429560" y="3304851"/>
              <a:ext cx="3594484" cy="2664498"/>
              <a:chOff x="1279430" y="3304851"/>
              <a:chExt cx="3594484" cy="2664498"/>
            </a:xfrm>
          </p:grpSpPr>
          <p:sp>
            <p:nvSpPr>
              <p:cNvPr id="13" name="TextBox 12">
                <a:extLst>
                  <a:ext uri="{FF2B5EF4-FFF2-40B4-BE49-F238E27FC236}">
                    <a16:creationId xmlns:a16="http://schemas.microsoft.com/office/drawing/2014/main" id="{DD900435-7667-0821-C0D3-DAC9A75801B7}"/>
                  </a:ext>
                </a:extLst>
              </p:cNvPr>
              <p:cNvSpPr txBox="1"/>
              <p:nvPr/>
            </p:nvSpPr>
            <p:spPr>
              <a:xfrm>
                <a:off x="1279430" y="4123241"/>
                <a:ext cx="1478591" cy="449863"/>
              </a:xfrm>
              <a:prstGeom prst="rect">
                <a:avLst/>
              </a:prstGeom>
              <a:noFill/>
              <a:ln w="6350">
                <a:noFill/>
                <a:prstDash val="dash"/>
                <a:extLst>
                  <a:ext uri="{C807C97D-BFC1-408E-A445-0C87EB9F89A2}">
                    <ask:lineSketchStyleProps xmlns:ask="http://schemas.microsoft.com/office/drawing/2018/sketchyshapes" sd="3573450801">
                      <a:custGeom>
                        <a:avLst/>
                        <a:gdLst>
                          <a:gd name="connsiteX0" fmla="*/ 0 w 1236144"/>
                          <a:gd name="connsiteY0" fmla="*/ 89510 h 537049"/>
                          <a:gd name="connsiteX1" fmla="*/ 89510 w 1236144"/>
                          <a:gd name="connsiteY1" fmla="*/ 0 h 537049"/>
                          <a:gd name="connsiteX2" fmla="*/ 206024 w 1236144"/>
                          <a:gd name="connsiteY2" fmla="*/ 0 h 537049"/>
                          <a:gd name="connsiteX3" fmla="*/ 206024 w 1236144"/>
                          <a:gd name="connsiteY3" fmla="*/ 0 h 537049"/>
                          <a:gd name="connsiteX4" fmla="*/ 515060 w 1236144"/>
                          <a:gd name="connsiteY4" fmla="*/ 0 h 537049"/>
                          <a:gd name="connsiteX5" fmla="*/ 1146634 w 1236144"/>
                          <a:gd name="connsiteY5" fmla="*/ 0 h 537049"/>
                          <a:gd name="connsiteX6" fmla="*/ 1236144 w 1236144"/>
                          <a:gd name="connsiteY6" fmla="*/ 89510 h 537049"/>
                          <a:gd name="connsiteX7" fmla="*/ 1236144 w 1236144"/>
                          <a:gd name="connsiteY7" fmla="*/ 313279 h 537049"/>
                          <a:gd name="connsiteX8" fmla="*/ 1236144 w 1236144"/>
                          <a:gd name="connsiteY8" fmla="*/ 313279 h 537049"/>
                          <a:gd name="connsiteX9" fmla="*/ 1236144 w 1236144"/>
                          <a:gd name="connsiteY9" fmla="*/ 447541 h 537049"/>
                          <a:gd name="connsiteX10" fmla="*/ 1236144 w 1236144"/>
                          <a:gd name="connsiteY10" fmla="*/ 447539 h 537049"/>
                          <a:gd name="connsiteX11" fmla="*/ 1146634 w 1236144"/>
                          <a:gd name="connsiteY11" fmla="*/ 537049 h 537049"/>
                          <a:gd name="connsiteX12" fmla="*/ 515060 w 1236144"/>
                          <a:gd name="connsiteY12" fmla="*/ 537049 h 537049"/>
                          <a:gd name="connsiteX13" fmla="*/ 360546 w 1236144"/>
                          <a:gd name="connsiteY13" fmla="*/ 604180 h 537049"/>
                          <a:gd name="connsiteX14" fmla="*/ 206024 w 1236144"/>
                          <a:gd name="connsiteY14" fmla="*/ 537049 h 537049"/>
                          <a:gd name="connsiteX15" fmla="*/ 89510 w 1236144"/>
                          <a:gd name="connsiteY15" fmla="*/ 537049 h 537049"/>
                          <a:gd name="connsiteX16" fmla="*/ 0 w 1236144"/>
                          <a:gd name="connsiteY16" fmla="*/ 447539 h 537049"/>
                          <a:gd name="connsiteX17" fmla="*/ 0 w 1236144"/>
                          <a:gd name="connsiteY17" fmla="*/ 447541 h 537049"/>
                          <a:gd name="connsiteX18" fmla="*/ 0 w 1236144"/>
                          <a:gd name="connsiteY18" fmla="*/ 313279 h 537049"/>
                          <a:gd name="connsiteX19" fmla="*/ 0 w 1236144"/>
                          <a:gd name="connsiteY19" fmla="*/ 313279 h 537049"/>
                          <a:gd name="connsiteX20" fmla="*/ 0 w 1236144"/>
                          <a:gd name="connsiteY20" fmla="*/ 89510 h 53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144" h="537049" fill="none" extrusionOk="0">
                            <a:moveTo>
                              <a:pt x="0" y="89510"/>
                            </a:moveTo>
                            <a:cubicBezTo>
                              <a:pt x="-3981" y="32319"/>
                              <a:pt x="30992" y="3520"/>
                              <a:pt x="89510" y="0"/>
                            </a:cubicBezTo>
                            <a:cubicBezTo>
                              <a:pt x="130834" y="-9840"/>
                              <a:pt x="162892" y="-8793"/>
                              <a:pt x="206024" y="0"/>
                            </a:cubicBezTo>
                            <a:lnTo>
                              <a:pt x="206024" y="0"/>
                            </a:lnTo>
                            <a:cubicBezTo>
                              <a:pt x="340465" y="26200"/>
                              <a:pt x="363373" y="-6862"/>
                              <a:pt x="515060" y="0"/>
                            </a:cubicBezTo>
                            <a:cubicBezTo>
                              <a:pt x="723445" y="-43996"/>
                              <a:pt x="857818" y="53719"/>
                              <a:pt x="1146634" y="0"/>
                            </a:cubicBezTo>
                            <a:cubicBezTo>
                              <a:pt x="1199670" y="-112"/>
                              <a:pt x="1242269" y="35885"/>
                              <a:pt x="1236144" y="89510"/>
                            </a:cubicBezTo>
                            <a:cubicBezTo>
                              <a:pt x="1239311" y="174883"/>
                              <a:pt x="1239347" y="202128"/>
                              <a:pt x="1236144" y="313279"/>
                            </a:cubicBezTo>
                            <a:lnTo>
                              <a:pt x="1236144" y="313279"/>
                            </a:lnTo>
                            <a:cubicBezTo>
                              <a:pt x="1226176" y="377187"/>
                              <a:pt x="1236612" y="426405"/>
                              <a:pt x="1236144" y="447541"/>
                            </a:cubicBezTo>
                            <a:lnTo>
                              <a:pt x="1236144" y="447539"/>
                            </a:lnTo>
                            <a:cubicBezTo>
                              <a:pt x="1238902" y="496022"/>
                              <a:pt x="1188778" y="540763"/>
                              <a:pt x="1146634" y="537049"/>
                            </a:cubicBezTo>
                            <a:cubicBezTo>
                              <a:pt x="969328" y="578195"/>
                              <a:pt x="647074" y="531426"/>
                              <a:pt x="515060" y="537049"/>
                            </a:cubicBezTo>
                            <a:cubicBezTo>
                              <a:pt x="491094" y="546276"/>
                              <a:pt x="424559" y="576821"/>
                              <a:pt x="360546" y="604180"/>
                            </a:cubicBezTo>
                            <a:cubicBezTo>
                              <a:pt x="307010" y="574944"/>
                              <a:pt x="285902" y="562051"/>
                              <a:pt x="206024" y="537049"/>
                            </a:cubicBezTo>
                            <a:cubicBezTo>
                              <a:pt x="172063" y="546500"/>
                              <a:pt x="135647" y="534306"/>
                              <a:pt x="89510" y="537049"/>
                            </a:cubicBezTo>
                            <a:cubicBezTo>
                              <a:pt x="45775" y="537542"/>
                              <a:pt x="-1851" y="498997"/>
                              <a:pt x="0" y="447539"/>
                            </a:cubicBezTo>
                            <a:lnTo>
                              <a:pt x="0" y="447541"/>
                            </a:lnTo>
                            <a:cubicBezTo>
                              <a:pt x="-2588" y="399024"/>
                              <a:pt x="7017" y="356165"/>
                              <a:pt x="0" y="313279"/>
                            </a:cubicBezTo>
                            <a:lnTo>
                              <a:pt x="0" y="313279"/>
                            </a:lnTo>
                            <a:cubicBezTo>
                              <a:pt x="4804" y="276983"/>
                              <a:pt x="-17458" y="195321"/>
                              <a:pt x="0" y="89510"/>
                            </a:cubicBezTo>
                            <a:close/>
                          </a:path>
                          <a:path w="1236144" h="537049" stroke="0" extrusionOk="0">
                            <a:moveTo>
                              <a:pt x="0" y="89510"/>
                            </a:moveTo>
                            <a:cubicBezTo>
                              <a:pt x="-211" y="38550"/>
                              <a:pt x="37373" y="490"/>
                              <a:pt x="89510" y="0"/>
                            </a:cubicBezTo>
                            <a:cubicBezTo>
                              <a:pt x="118083" y="1274"/>
                              <a:pt x="168795" y="-6620"/>
                              <a:pt x="206024" y="0"/>
                            </a:cubicBezTo>
                            <a:lnTo>
                              <a:pt x="206024" y="0"/>
                            </a:lnTo>
                            <a:cubicBezTo>
                              <a:pt x="324241" y="21944"/>
                              <a:pt x="459511" y="-24108"/>
                              <a:pt x="515060" y="0"/>
                            </a:cubicBezTo>
                            <a:cubicBezTo>
                              <a:pt x="721216" y="-53751"/>
                              <a:pt x="996579" y="-14807"/>
                              <a:pt x="1146634" y="0"/>
                            </a:cubicBezTo>
                            <a:cubicBezTo>
                              <a:pt x="1192839" y="-492"/>
                              <a:pt x="1235535" y="40160"/>
                              <a:pt x="1236144" y="89510"/>
                            </a:cubicBezTo>
                            <a:cubicBezTo>
                              <a:pt x="1247577" y="153632"/>
                              <a:pt x="1246787" y="267610"/>
                              <a:pt x="1236144" y="313279"/>
                            </a:cubicBezTo>
                            <a:lnTo>
                              <a:pt x="1236144" y="313279"/>
                            </a:lnTo>
                            <a:cubicBezTo>
                              <a:pt x="1243825" y="348796"/>
                              <a:pt x="1242751" y="412343"/>
                              <a:pt x="1236144" y="447541"/>
                            </a:cubicBezTo>
                            <a:lnTo>
                              <a:pt x="1236144" y="447539"/>
                            </a:lnTo>
                            <a:cubicBezTo>
                              <a:pt x="1237116" y="493999"/>
                              <a:pt x="1195201" y="537668"/>
                              <a:pt x="1146634" y="537049"/>
                            </a:cubicBezTo>
                            <a:cubicBezTo>
                              <a:pt x="1001125" y="484717"/>
                              <a:pt x="633530" y="543864"/>
                              <a:pt x="515060" y="537049"/>
                            </a:cubicBezTo>
                            <a:cubicBezTo>
                              <a:pt x="479865" y="556736"/>
                              <a:pt x="386821" y="586768"/>
                              <a:pt x="360546" y="604180"/>
                            </a:cubicBezTo>
                            <a:cubicBezTo>
                              <a:pt x="295801" y="578569"/>
                              <a:pt x="253319" y="557536"/>
                              <a:pt x="206024" y="537049"/>
                            </a:cubicBezTo>
                            <a:cubicBezTo>
                              <a:pt x="190189" y="542881"/>
                              <a:pt x="114110" y="527015"/>
                              <a:pt x="89510" y="537049"/>
                            </a:cubicBezTo>
                            <a:cubicBezTo>
                              <a:pt x="40285" y="538422"/>
                              <a:pt x="4689" y="498074"/>
                              <a:pt x="0" y="447539"/>
                            </a:cubicBezTo>
                            <a:lnTo>
                              <a:pt x="0" y="447541"/>
                            </a:lnTo>
                            <a:cubicBezTo>
                              <a:pt x="-6425" y="403454"/>
                              <a:pt x="7871" y="340644"/>
                              <a:pt x="0" y="313279"/>
                            </a:cubicBezTo>
                            <a:lnTo>
                              <a:pt x="0" y="313279"/>
                            </a:lnTo>
                            <a:cubicBezTo>
                              <a:pt x="10925" y="231949"/>
                              <a:pt x="1473" y="115137"/>
                              <a:pt x="0" y="895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lstStyle>
                <a:defPPr>
                  <a:defRPr lang="en-US"/>
                </a:defPPr>
                <a:lvl1pPr>
                  <a:defRPr sz="1333"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dirty="0">
                    <a:ln>
                      <a:noFill/>
                    </a:ln>
                    <a:solidFill>
                      <a:srgbClr val="ED7D31"/>
                    </a:solidFill>
                    <a:effectLst/>
                    <a:uLnTx/>
                    <a:uFillTx/>
                    <a:latin typeface="Calibri" panose="020F0502020204030204"/>
                    <a:ea typeface="+mn-ea"/>
                    <a:cs typeface="+mn-cs"/>
                  </a:rPr>
                  <a:t>83% Agree</a:t>
                </a:r>
                <a:endParaRPr kumimoji="0" lang="en-GB" sz="1600" b="1" i="0" u="none" strike="noStrike" kern="1200" cap="none" spc="0" normalizeH="0" baseline="30000" noProof="0" dirty="0">
                  <a:ln>
                    <a:noFill/>
                  </a:ln>
                  <a:solidFill>
                    <a:srgbClr val="ED7D31"/>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953E0224-4022-314A-7837-42E07E731653}"/>
                  </a:ext>
                </a:extLst>
              </p:cNvPr>
              <p:cNvGraphicFramePr/>
              <p:nvPr/>
            </p:nvGraphicFramePr>
            <p:xfrm>
              <a:off x="2066746" y="3304851"/>
              <a:ext cx="2807168" cy="2664498"/>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19" name="Group 18">
            <a:extLst>
              <a:ext uri="{FF2B5EF4-FFF2-40B4-BE49-F238E27FC236}">
                <a16:creationId xmlns:a16="http://schemas.microsoft.com/office/drawing/2014/main" id="{5EFAE0F7-EFE8-EC39-CC99-8534A93E5E83}"/>
              </a:ext>
            </a:extLst>
          </p:cNvPr>
          <p:cNvGrpSpPr/>
          <p:nvPr/>
        </p:nvGrpSpPr>
        <p:grpSpPr>
          <a:xfrm>
            <a:off x="6500127" y="3158712"/>
            <a:ext cx="3758297" cy="2756454"/>
            <a:chOff x="1450820" y="3398657"/>
            <a:chExt cx="3260096" cy="2347343"/>
          </a:xfrm>
        </p:grpSpPr>
        <p:graphicFrame>
          <p:nvGraphicFramePr>
            <p:cNvPr id="21" name="Chart 20">
              <a:extLst>
                <a:ext uri="{FF2B5EF4-FFF2-40B4-BE49-F238E27FC236}">
                  <a16:creationId xmlns:a16="http://schemas.microsoft.com/office/drawing/2014/main" id="{66E50C3E-8A75-8973-1F55-4466213DF7E0}"/>
                </a:ext>
              </a:extLst>
            </p:cNvPr>
            <p:cNvGraphicFramePr/>
            <p:nvPr/>
          </p:nvGraphicFramePr>
          <p:xfrm>
            <a:off x="2432040" y="3398657"/>
            <a:ext cx="2278876" cy="234734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2B294DE3-211D-651E-CDDB-C44C63C2D26C}"/>
                </a:ext>
              </a:extLst>
            </p:cNvPr>
            <p:cNvSpPr txBox="1"/>
            <p:nvPr/>
          </p:nvSpPr>
          <p:spPr>
            <a:xfrm>
              <a:off x="1450820" y="4144851"/>
              <a:ext cx="1657744" cy="449863"/>
            </a:xfrm>
            <a:prstGeom prst="rect">
              <a:avLst/>
            </a:prstGeom>
            <a:noFill/>
            <a:ln w="6350">
              <a:noFill/>
              <a:prstDash val="dash"/>
              <a:extLst>
                <a:ext uri="{C807C97D-BFC1-408E-A445-0C87EB9F89A2}">
                  <ask:lineSketchStyleProps xmlns:ask="http://schemas.microsoft.com/office/drawing/2018/sketchyshapes" sd="3573450801">
                    <a:custGeom>
                      <a:avLst/>
                      <a:gdLst>
                        <a:gd name="connsiteX0" fmla="*/ 0 w 1236144"/>
                        <a:gd name="connsiteY0" fmla="*/ 89510 h 537049"/>
                        <a:gd name="connsiteX1" fmla="*/ 89510 w 1236144"/>
                        <a:gd name="connsiteY1" fmla="*/ 0 h 537049"/>
                        <a:gd name="connsiteX2" fmla="*/ 206024 w 1236144"/>
                        <a:gd name="connsiteY2" fmla="*/ 0 h 537049"/>
                        <a:gd name="connsiteX3" fmla="*/ 206024 w 1236144"/>
                        <a:gd name="connsiteY3" fmla="*/ 0 h 537049"/>
                        <a:gd name="connsiteX4" fmla="*/ 515060 w 1236144"/>
                        <a:gd name="connsiteY4" fmla="*/ 0 h 537049"/>
                        <a:gd name="connsiteX5" fmla="*/ 1146634 w 1236144"/>
                        <a:gd name="connsiteY5" fmla="*/ 0 h 537049"/>
                        <a:gd name="connsiteX6" fmla="*/ 1236144 w 1236144"/>
                        <a:gd name="connsiteY6" fmla="*/ 89510 h 537049"/>
                        <a:gd name="connsiteX7" fmla="*/ 1236144 w 1236144"/>
                        <a:gd name="connsiteY7" fmla="*/ 313279 h 537049"/>
                        <a:gd name="connsiteX8" fmla="*/ 1236144 w 1236144"/>
                        <a:gd name="connsiteY8" fmla="*/ 313279 h 537049"/>
                        <a:gd name="connsiteX9" fmla="*/ 1236144 w 1236144"/>
                        <a:gd name="connsiteY9" fmla="*/ 447541 h 537049"/>
                        <a:gd name="connsiteX10" fmla="*/ 1236144 w 1236144"/>
                        <a:gd name="connsiteY10" fmla="*/ 447539 h 537049"/>
                        <a:gd name="connsiteX11" fmla="*/ 1146634 w 1236144"/>
                        <a:gd name="connsiteY11" fmla="*/ 537049 h 537049"/>
                        <a:gd name="connsiteX12" fmla="*/ 515060 w 1236144"/>
                        <a:gd name="connsiteY12" fmla="*/ 537049 h 537049"/>
                        <a:gd name="connsiteX13" fmla="*/ 360546 w 1236144"/>
                        <a:gd name="connsiteY13" fmla="*/ 604180 h 537049"/>
                        <a:gd name="connsiteX14" fmla="*/ 206024 w 1236144"/>
                        <a:gd name="connsiteY14" fmla="*/ 537049 h 537049"/>
                        <a:gd name="connsiteX15" fmla="*/ 89510 w 1236144"/>
                        <a:gd name="connsiteY15" fmla="*/ 537049 h 537049"/>
                        <a:gd name="connsiteX16" fmla="*/ 0 w 1236144"/>
                        <a:gd name="connsiteY16" fmla="*/ 447539 h 537049"/>
                        <a:gd name="connsiteX17" fmla="*/ 0 w 1236144"/>
                        <a:gd name="connsiteY17" fmla="*/ 447541 h 537049"/>
                        <a:gd name="connsiteX18" fmla="*/ 0 w 1236144"/>
                        <a:gd name="connsiteY18" fmla="*/ 313279 h 537049"/>
                        <a:gd name="connsiteX19" fmla="*/ 0 w 1236144"/>
                        <a:gd name="connsiteY19" fmla="*/ 313279 h 537049"/>
                        <a:gd name="connsiteX20" fmla="*/ 0 w 1236144"/>
                        <a:gd name="connsiteY20" fmla="*/ 89510 h 53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144" h="537049" fill="none" extrusionOk="0">
                          <a:moveTo>
                            <a:pt x="0" y="89510"/>
                          </a:moveTo>
                          <a:cubicBezTo>
                            <a:pt x="-3981" y="32319"/>
                            <a:pt x="30992" y="3520"/>
                            <a:pt x="89510" y="0"/>
                          </a:cubicBezTo>
                          <a:cubicBezTo>
                            <a:pt x="130834" y="-9840"/>
                            <a:pt x="162892" y="-8793"/>
                            <a:pt x="206024" y="0"/>
                          </a:cubicBezTo>
                          <a:lnTo>
                            <a:pt x="206024" y="0"/>
                          </a:lnTo>
                          <a:cubicBezTo>
                            <a:pt x="340465" y="26200"/>
                            <a:pt x="363373" y="-6862"/>
                            <a:pt x="515060" y="0"/>
                          </a:cubicBezTo>
                          <a:cubicBezTo>
                            <a:pt x="723445" y="-43996"/>
                            <a:pt x="857818" y="53719"/>
                            <a:pt x="1146634" y="0"/>
                          </a:cubicBezTo>
                          <a:cubicBezTo>
                            <a:pt x="1199670" y="-112"/>
                            <a:pt x="1242269" y="35885"/>
                            <a:pt x="1236144" y="89510"/>
                          </a:cubicBezTo>
                          <a:cubicBezTo>
                            <a:pt x="1239311" y="174883"/>
                            <a:pt x="1239347" y="202128"/>
                            <a:pt x="1236144" y="313279"/>
                          </a:cubicBezTo>
                          <a:lnTo>
                            <a:pt x="1236144" y="313279"/>
                          </a:lnTo>
                          <a:cubicBezTo>
                            <a:pt x="1226176" y="377187"/>
                            <a:pt x="1236612" y="426405"/>
                            <a:pt x="1236144" y="447541"/>
                          </a:cubicBezTo>
                          <a:lnTo>
                            <a:pt x="1236144" y="447539"/>
                          </a:lnTo>
                          <a:cubicBezTo>
                            <a:pt x="1238902" y="496022"/>
                            <a:pt x="1188778" y="540763"/>
                            <a:pt x="1146634" y="537049"/>
                          </a:cubicBezTo>
                          <a:cubicBezTo>
                            <a:pt x="969328" y="578195"/>
                            <a:pt x="647074" y="531426"/>
                            <a:pt x="515060" y="537049"/>
                          </a:cubicBezTo>
                          <a:cubicBezTo>
                            <a:pt x="491094" y="546276"/>
                            <a:pt x="424559" y="576821"/>
                            <a:pt x="360546" y="604180"/>
                          </a:cubicBezTo>
                          <a:cubicBezTo>
                            <a:pt x="307010" y="574944"/>
                            <a:pt x="285902" y="562051"/>
                            <a:pt x="206024" y="537049"/>
                          </a:cubicBezTo>
                          <a:cubicBezTo>
                            <a:pt x="172063" y="546500"/>
                            <a:pt x="135647" y="534306"/>
                            <a:pt x="89510" y="537049"/>
                          </a:cubicBezTo>
                          <a:cubicBezTo>
                            <a:pt x="45775" y="537542"/>
                            <a:pt x="-1851" y="498997"/>
                            <a:pt x="0" y="447539"/>
                          </a:cubicBezTo>
                          <a:lnTo>
                            <a:pt x="0" y="447541"/>
                          </a:lnTo>
                          <a:cubicBezTo>
                            <a:pt x="-2588" y="399024"/>
                            <a:pt x="7017" y="356165"/>
                            <a:pt x="0" y="313279"/>
                          </a:cubicBezTo>
                          <a:lnTo>
                            <a:pt x="0" y="313279"/>
                          </a:lnTo>
                          <a:cubicBezTo>
                            <a:pt x="4804" y="276983"/>
                            <a:pt x="-17458" y="195321"/>
                            <a:pt x="0" y="89510"/>
                          </a:cubicBezTo>
                          <a:close/>
                        </a:path>
                        <a:path w="1236144" h="537049" stroke="0" extrusionOk="0">
                          <a:moveTo>
                            <a:pt x="0" y="89510"/>
                          </a:moveTo>
                          <a:cubicBezTo>
                            <a:pt x="-211" y="38550"/>
                            <a:pt x="37373" y="490"/>
                            <a:pt x="89510" y="0"/>
                          </a:cubicBezTo>
                          <a:cubicBezTo>
                            <a:pt x="118083" y="1274"/>
                            <a:pt x="168795" y="-6620"/>
                            <a:pt x="206024" y="0"/>
                          </a:cubicBezTo>
                          <a:lnTo>
                            <a:pt x="206024" y="0"/>
                          </a:lnTo>
                          <a:cubicBezTo>
                            <a:pt x="324241" y="21944"/>
                            <a:pt x="459511" y="-24108"/>
                            <a:pt x="515060" y="0"/>
                          </a:cubicBezTo>
                          <a:cubicBezTo>
                            <a:pt x="721216" y="-53751"/>
                            <a:pt x="996579" y="-14807"/>
                            <a:pt x="1146634" y="0"/>
                          </a:cubicBezTo>
                          <a:cubicBezTo>
                            <a:pt x="1192839" y="-492"/>
                            <a:pt x="1235535" y="40160"/>
                            <a:pt x="1236144" y="89510"/>
                          </a:cubicBezTo>
                          <a:cubicBezTo>
                            <a:pt x="1247577" y="153632"/>
                            <a:pt x="1246787" y="267610"/>
                            <a:pt x="1236144" y="313279"/>
                          </a:cubicBezTo>
                          <a:lnTo>
                            <a:pt x="1236144" y="313279"/>
                          </a:lnTo>
                          <a:cubicBezTo>
                            <a:pt x="1243825" y="348796"/>
                            <a:pt x="1242751" y="412343"/>
                            <a:pt x="1236144" y="447541"/>
                          </a:cubicBezTo>
                          <a:lnTo>
                            <a:pt x="1236144" y="447539"/>
                          </a:lnTo>
                          <a:cubicBezTo>
                            <a:pt x="1237116" y="493999"/>
                            <a:pt x="1195201" y="537668"/>
                            <a:pt x="1146634" y="537049"/>
                          </a:cubicBezTo>
                          <a:cubicBezTo>
                            <a:pt x="1001125" y="484717"/>
                            <a:pt x="633530" y="543864"/>
                            <a:pt x="515060" y="537049"/>
                          </a:cubicBezTo>
                          <a:cubicBezTo>
                            <a:pt x="479865" y="556736"/>
                            <a:pt x="386821" y="586768"/>
                            <a:pt x="360546" y="604180"/>
                          </a:cubicBezTo>
                          <a:cubicBezTo>
                            <a:pt x="295801" y="578569"/>
                            <a:pt x="253319" y="557536"/>
                            <a:pt x="206024" y="537049"/>
                          </a:cubicBezTo>
                          <a:cubicBezTo>
                            <a:pt x="190189" y="542881"/>
                            <a:pt x="114110" y="527015"/>
                            <a:pt x="89510" y="537049"/>
                          </a:cubicBezTo>
                          <a:cubicBezTo>
                            <a:pt x="40285" y="538422"/>
                            <a:pt x="4689" y="498074"/>
                            <a:pt x="0" y="447539"/>
                          </a:cubicBezTo>
                          <a:lnTo>
                            <a:pt x="0" y="447541"/>
                          </a:lnTo>
                          <a:cubicBezTo>
                            <a:pt x="-6425" y="403454"/>
                            <a:pt x="7871" y="340644"/>
                            <a:pt x="0" y="313279"/>
                          </a:cubicBezTo>
                          <a:lnTo>
                            <a:pt x="0" y="313279"/>
                          </a:lnTo>
                          <a:cubicBezTo>
                            <a:pt x="10925" y="231949"/>
                            <a:pt x="1473" y="115137"/>
                            <a:pt x="0" y="895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lstStyle>
              <a:defPPr>
                <a:defRPr lang="en-US"/>
              </a:defPPr>
              <a:lvl1pPr>
                <a:defRPr sz="1333"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srgbClr val="4472C4"/>
                  </a:solidFill>
                  <a:effectLst/>
                  <a:uLnTx/>
                  <a:uFillTx/>
                  <a:latin typeface="Calibri" panose="020F0502020204030204"/>
                  <a:ea typeface="+mn-ea"/>
                  <a:cs typeface="+mn-cs"/>
                </a:rPr>
                <a:t>75% Agree</a:t>
              </a:r>
            </a:p>
          </p:txBody>
        </p:sp>
      </p:grpSp>
      <p:sp>
        <p:nvSpPr>
          <p:cNvPr id="37" name="TextBox 36">
            <a:extLst>
              <a:ext uri="{FF2B5EF4-FFF2-40B4-BE49-F238E27FC236}">
                <a16:creationId xmlns:a16="http://schemas.microsoft.com/office/drawing/2014/main" id="{F6284998-1D8B-279C-5F9D-8EBEACA4420A}"/>
              </a:ext>
            </a:extLst>
          </p:cNvPr>
          <p:cNvSpPr txBox="1"/>
          <p:nvPr/>
        </p:nvSpPr>
        <p:spPr>
          <a:xfrm>
            <a:off x="10657052" y="255762"/>
            <a:ext cx="101125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D7D31"/>
                </a:solidFill>
                <a:effectLst/>
                <a:uLnTx/>
                <a:uFillTx/>
                <a:latin typeface="Calibri Light" panose="020F0302020204030204"/>
                <a:ea typeface="+mn-ea"/>
                <a:cs typeface="+mn-cs"/>
              </a:rPr>
              <a:t>BH Employees</a:t>
            </a:r>
          </a:p>
        </p:txBody>
      </p:sp>
      <p:sp>
        <p:nvSpPr>
          <p:cNvPr id="38" name="TextBox 37">
            <a:extLst>
              <a:ext uri="{FF2B5EF4-FFF2-40B4-BE49-F238E27FC236}">
                <a16:creationId xmlns:a16="http://schemas.microsoft.com/office/drawing/2014/main" id="{41F2EE9F-1A37-08E9-9A49-60A4C43C1450}"/>
              </a:ext>
            </a:extLst>
          </p:cNvPr>
          <p:cNvSpPr txBox="1"/>
          <p:nvPr/>
        </p:nvSpPr>
        <p:spPr>
          <a:xfrm>
            <a:off x="11520643" y="255762"/>
            <a:ext cx="6713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solidFill>
                <a:effectLst/>
                <a:uLnTx/>
                <a:uFillTx/>
                <a:latin typeface="Calibri Light" panose="020F0302020204030204"/>
                <a:ea typeface="+mn-ea"/>
                <a:cs typeface="+mn-cs"/>
              </a:rPr>
              <a:t>Gen Pop</a:t>
            </a:r>
          </a:p>
        </p:txBody>
      </p:sp>
      <p:pic>
        <p:nvPicPr>
          <p:cNvPr id="39" name="Graphic 38" descr="Chevron arrows with solid fill">
            <a:extLst>
              <a:ext uri="{FF2B5EF4-FFF2-40B4-BE49-F238E27FC236}">
                <a16:creationId xmlns:a16="http://schemas.microsoft.com/office/drawing/2014/main" id="{A40B5FAE-1172-4D3F-D8FA-58C819F4AF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3405" y="18738"/>
            <a:ext cx="358546" cy="358546"/>
          </a:xfrm>
          <a:prstGeom prst="rect">
            <a:avLst/>
          </a:prstGeom>
        </p:spPr>
      </p:pic>
      <p:pic>
        <p:nvPicPr>
          <p:cNvPr id="40" name="Graphic 39" descr="Chevron arrows with solid fill">
            <a:extLst>
              <a:ext uri="{FF2B5EF4-FFF2-40B4-BE49-F238E27FC236}">
                <a16:creationId xmlns:a16="http://schemas.microsoft.com/office/drawing/2014/main" id="{5A96AC65-A0F7-6244-A07F-060A67914A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665943" y="18739"/>
            <a:ext cx="358546" cy="358546"/>
          </a:xfrm>
          <a:prstGeom prst="rect">
            <a:avLst/>
          </a:prstGeom>
        </p:spPr>
      </p:pic>
    </p:spTree>
    <p:extLst>
      <p:ext uri="{BB962C8B-B14F-4D97-AF65-F5344CB8AC3E}">
        <p14:creationId xmlns:p14="http://schemas.microsoft.com/office/powerpoint/2010/main" val="141364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3008376" y="6272784"/>
            <a:ext cx="6035040" cy="584775"/>
          </a:xfrm>
          <a:prstGeom prst="rect">
            <a:avLst/>
          </a:prstGeom>
          <a:noFill/>
        </p:spPr>
        <p:txBody>
          <a:bodyPr wrap="square" lIns="91440" tIns="45720" rIns="91440" bIns="45720" rtlCol="0" anchor="t">
            <a:spAutoFit/>
          </a:bodyPr>
          <a:lstStyle/>
          <a:p>
            <a:r>
              <a:rPr lang="en-US" sz="800" b="1" u="sng">
                <a:solidFill>
                  <a:schemeClr val="accent3">
                    <a:lumMod val="50000"/>
                  </a:schemeClr>
                </a:solidFill>
              </a:rPr>
              <a:t>BASE: ALL QUALIFIED RESPONDENTS (n=750)</a:t>
            </a:r>
          </a:p>
          <a:p>
            <a:r>
              <a:rPr lang="en-US" sz="800" b="1">
                <a:solidFill>
                  <a:schemeClr val="accent3">
                    <a:lumMod val="50000"/>
                  </a:schemeClr>
                </a:solidFill>
              </a:rPr>
              <a:t>Q400: </a:t>
            </a:r>
            <a:r>
              <a:rPr lang="en-US" sz="800">
                <a:solidFill>
                  <a:schemeClr val="accent3">
                    <a:lumMod val="50000"/>
                  </a:schemeClr>
                </a:solidFill>
              </a:rPr>
              <a:t>On average, how many hours do you work in a typical week? </a:t>
            </a:r>
            <a:r>
              <a:rPr lang="en-US" sz="800" i="1">
                <a:solidFill>
                  <a:schemeClr val="accent3">
                    <a:lumMod val="50000"/>
                  </a:schemeClr>
                </a:solidFill>
              </a:rPr>
              <a:t>Your best estimate is fine</a:t>
            </a:r>
            <a:r>
              <a:rPr lang="en-US" sz="800">
                <a:solidFill>
                  <a:schemeClr val="accent3">
                    <a:lumMod val="50000"/>
                  </a:schemeClr>
                </a:solidFill>
              </a:rPr>
              <a:t>.</a:t>
            </a:r>
          </a:p>
          <a:p>
            <a:r>
              <a:rPr lang="en-US" sz="800" b="1">
                <a:solidFill>
                  <a:schemeClr val="accent3">
                    <a:lumMod val="50000"/>
                  </a:schemeClr>
                </a:solidFill>
              </a:rPr>
              <a:t>Q405: </a:t>
            </a:r>
            <a:r>
              <a:rPr lang="en-US" sz="800">
                <a:solidFill>
                  <a:schemeClr val="accent3">
                    <a:lumMod val="50000"/>
                  </a:schemeClr>
                </a:solidFill>
              </a:rPr>
              <a:t>On average, how many hours do you spend specifically on administrative tasks in a typical week? </a:t>
            </a:r>
            <a:r>
              <a:rPr lang="en-US" sz="800" i="1">
                <a:solidFill>
                  <a:schemeClr val="accent3">
                    <a:lumMod val="50000"/>
                  </a:schemeClr>
                </a:solidFill>
              </a:rPr>
              <a:t>Your best estimate is fine.</a:t>
            </a:r>
          </a:p>
          <a:p>
            <a:r>
              <a:rPr lang="en-US" sz="800" b="1">
                <a:solidFill>
                  <a:schemeClr val="accent3">
                    <a:lumMod val="50000"/>
                  </a:schemeClr>
                </a:solidFill>
              </a:rPr>
              <a:t>Q400/Q405</a:t>
            </a:r>
            <a:r>
              <a:rPr lang="en-US" sz="800">
                <a:solidFill>
                  <a:schemeClr val="accent3">
                    <a:lumMod val="50000"/>
                  </a:schemeClr>
                </a:solidFill>
              </a:rPr>
              <a:t>. </a:t>
            </a:r>
            <a:r>
              <a:rPr lang="en-US" sz="800">
                <a:solidFill>
                  <a:srgbClr val="565656"/>
                </a:solidFill>
              </a:rPr>
              <a:t>Proportion of Weekly Work Hours Spent on Administrative Tasks</a:t>
            </a:r>
          </a:p>
        </p:txBody>
      </p:sp>
      <p:sp>
        <p:nvSpPr>
          <p:cNvPr id="2" name="Slide Number Placeholder 1">
            <a:extLst>
              <a:ext uri="{FF2B5EF4-FFF2-40B4-BE49-F238E27FC236}">
                <a16:creationId xmlns:a16="http://schemas.microsoft.com/office/drawing/2014/main" id="{90CE7617-43A6-B078-404D-498FB98616FF}"/>
              </a:ext>
            </a:extLst>
          </p:cNvPr>
          <p:cNvSpPr>
            <a:spLocks noGrp="1"/>
          </p:cNvSpPr>
          <p:nvPr>
            <p:ph type="sldNum" sz="quarter" idx="12"/>
          </p:nvPr>
        </p:nvSpPr>
        <p:spPr/>
        <p:txBody>
          <a:bodyPr/>
          <a:lstStyle/>
          <a:p>
            <a:fld id="{73E3F615-0371-7B44-8B36-5A304F524AD2}" type="slidenum">
              <a:rPr lang="en-US" smtClean="0"/>
              <a:t>12</a:t>
            </a:fld>
            <a:endParaRPr lang="en-US"/>
          </a:p>
        </p:txBody>
      </p:sp>
      <p:sp>
        <p:nvSpPr>
          <p:cNvPr id="47" name="TextBox 46">
            <a:extLst>
              <a:ext uri="{FF2B5EF4-FFF2-40B4-BE49-F238E27FC236}">
                <a16:creationId xmlns:a16="http://schemas.microsoft.com/office/drawing/2014/main" id="{7E7599EB-63EB-E29C-E09B-C57792CE0A8B}"/>
              </a:ext>
            </a:extLst>
          </p:cNvPr>
          <p:cNvSpPr txBox="1"/>
          <p:nvPr/>
        </p:nvSpPr>
        <p:spPr>
          <a:xfrm>
            <a:off x="8259639" y="2641021"/>
            <a:ext cx="3132699" cy="954107"/>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400" i="1">
                <a:solidFill>
                  <a:srgbClr val="565656"/>
                </a:solidFill>
              </a:rPr>
              <a:t>Of mental health and SUD</a:t>
            </a:r>
            <a:r>
              <a:rPr lang="en-US" sz="1400" b="1" i="1">
                <a:solidFill>
                  <a:srgbClr val="565656"/>
                </a:solidFill>
              </a:rPr>
              <a:t> </a:t>
            </a:r>
          </a:p>
          <a:p>
            <a:pPr algn="ctr" rtl="0">
              <a:defRPr sz="1862" b="0" i="0" u="none" strike="noStrike" kern="1200" spc="0" baseline="0">
                <a:solidFill>
                  <a:prstClr val="black">
                    <a:lumMod val="65000"/>
                    <a:lumOff val="35000"/>
                  </a:prstClr>
                </a:solidFill>
                <a:latin typeface="+mn-lt"/>
                <a:ea typeface="+mn-ea"/>
                <a:cs typeface="+mn-cs"/>
              </a:defRPr>
            </a:pPr>
            <a:r>
              <a:rPr lang="en-US" sz="1400" i="1">
                <a:solidFill>
                  <a:srgbClr val="565656"/>
                </a:solidFill>
              </a:rPr>
              <a:t>employees spend </a:t>
            </a:r>
            <a:r>
              <a:rPr lang="en-US" sz="1400" b="1" i="1">
                <a:solidFill>
                  <a:srgbClr val="565656"/>
                </a:solidFill>
              </a:rPr>
              <a:t>a majority </a:t>
            </a:r>
            <a:r>
              <a:rPr lang="en-US" sz="1400" i="1">
                <a:solidFill>
                  <a:srgbClr val="565656"/>
                </a:solidFill>
              </a:rPr>
              <a:t>of </a:t>
            </a:r>
          </a:p>
          <a:p>
            <a:pPr algn="ctr" rtl="0">
              <a:defRPr sz="1862" b="0" i="0" u="none" strike="noStrike" kern="1200" spc="0" baseline="0">
                <a:solidFill>
                  <a:prstClr val="black">
                    <a:lumMod val="65000"/>
                    <a:lumOff val="35000"/>
                  </a:prstClr>
                </a:solidFill>
                <a:latin typeface="+mn-lt"/>
                <a:ea typeface="+mn-ea"/>
                <a:cs typeface="+mn-cs"/>
              </a:defRPr>
            </a:pPr>
            <a:r>
              <a:rPr lang="en-US" sz="1400" i="1">
                <a:solidFill>
                  <a:srgbClr val="565656"/>
                </a:solidFill>
              </a:rPr>
              <a:t>their weekly hours on </a:t>
            </a:r>
          </a:p>
          <a:p>
            <a:pPr algn="ctr" rtl="0">
              <a:defRPr sz="1862" b="0" i="0" u="none" strike="noStrike" kern="1200" spc="0" baseline="0">
                <a:solidFill>
                  <a:prstClr val="black">
                    <a:lumMod val="65000"/>
                    <a:lumOff val="35000"/>
                  </a:prstClr>
                </a:solidFill>
                <a:latin typeface="+mn-lt"/>
                <a:ea typeface="+mn-ea"/>
                <a:cs typeface="+mn-cs"/>
              </a:defRPr>
            </a:pPr>
            <a:r>
              <a:rPr lang="en-US" sz="1400" i="1">
                <a:solidFill>
                  <a:srgbClr val="565656"/>
                </a:solidFill>
              </a:rPr>
              <a:t>administrative tasks</a:t>
            </a:r>
          </a:p>
        </p:txBody>
      </p:sp>
      <p:sp>
        <p:nvSpPr>
          <p:cNvPr id="13" name="Title 3">
            <a:extLst>
              <a:ext uri="{FF2B5EF4-FFF2-40B4-BE49-F238E27FC236}">
                <a16:creationId xmlns:a16="http://schemas.microsoft.com/office/drawing/2014/main" id="{D95EBADB-AC2A-62F1-DBE7-1FC66A7327BF}"/>
              </a:ext>
            </a:extLst>
          </p:cNvPr>
          <p:cNvSpPr>
            <a:spLocks noGrp="1"/>
          </p:cNvSpPr>
          <p:nvPr>
            <p:ph type="title"/>
          </p:nvPr>
        </p:nvSpPr>
        <p:spPr>
          <a:xfrm>
            <a:off x="542700" y="469493"/>
            <a:ext cx="11241494" cy="685761"/>
          </a:xfrm>
        </p:spPr>
        <p:txBody>
          <a:bodyPr/>
          <a:lstStyle/>
          <a:p>
            <a:r>
              <a:rPr lang="en-US" sz="3000"/>
              <a:t>A third of mental health and SUD employees spend a majority of their time on administrative tasks</a:t>
            </a:r>
          </a:p>
        </p:txBody>
      </p:sp>
      <p:sp>
        <p:nvSpPr>
          <p:cNvPr id="7" name="Subtitle 2">
            <a:extLst>
              <a:ext uri="{FF2B5EF4-FFF2-40B4-BE49-F238E27FC236}">
                <a16:creationId xmlns:a16="http://schemas.microsoft.com/office/drawing/2014/main" id="{A26CC6C0-732D-8EF6-0F22-A608C18E54F3}"/>
              </a:ext>
            </a:extLst>
          </p:cNvPr>
          <p:cNvSpPr txBox="1">
            <a:spLocks/>
          </p:cNvSpPr>
          <p:nvPr/>
        </p:nvSpPr>
        <p:spPr>
          <a:xfrm>
            <a:off x="90845" y="98206"/>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grpSp>
        <p:nvGrpSpPr>
          <p:cNvPr id="3" name="Group 2">
            <a:extLst>
              <a:ext uri="{FF2B5EF4-FFF2-40B4-BE49-F238E27FC236}">
                <a16:creationId xmlns:a16="http://schemas.microsoft.com/office/drawing/2014/main" id="{3FC21F6B-8D93-E902-4F7F-A22E564BB159}"/>
              </a:ext>
            </a:extLst>
          </p:cNvPr>
          <p:cNvGrpSpPr/>
          <p:nvPr/>
        </p:nvGrpSpPr>
        <p:grpSpPr>
          <a:xfrm>
            <a:off x="3223395" y="1317763"/>
            <a:ext cx="5248005" cy="4270323"/>
            <a:chOff x="3271059" y="1469968"/>
            <a:chExt cx="5248005" cy="3779757"/>
          </a:xfrm>
        </p:grpSpPr>
        <p:sp>
          <p:nvSpPr>
            <p:cNvPr id="45" name="TextBox 44">
              <a:extLst>
                <a:ext uri="{FF2B5EF4-FFF2-40B4-BE49-F238E27FC236}">
                  <a16:creationId xmlns:a16="http://schemas.microsoft.com/office/drawing/2014/main" id="{75B27A6C-C2ED-94BC-4D29-D55761FD2A2F}"/>
                </a:ext>
              </a:extLst>
            </p:cNvPr>
            <p:cNvSpPr txBox="1"/>
            <p:nvPr/>
          </p:nvSpPr>
          <p:spPr>
            <a:xfrm>
              <a:off x="3672262" y="1469968"/>
              <a:ext cx="3848151" cy="58477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600">
                  <a:solidFill>
                    <a:srgbClr val="565656"/>
                  </a:solidFill>
                </a:rPr>
                <a:t>Proportion of Weekly Work Hours Spent on Administrative Tasks</a:t>
              </a:r>
            </a:p>
          </p:txBody>
        </p:sp>
        <p:graphicFrame>
          <p:nvGraphicFramePr>
            <p:cNvPr id="22" name="Chart 21">
              <a:extLst>
                <a:ext uri="{FF2B5EF4-FFF2-40B4-BE49-F238E27FC236}">
                  <a16:creationId xmlns:a16="http://schemas.microsoft.com/office/drawing/2014/main" id="{C16DDE34-2D7F-52D2-7BFE-EE2A9606B7A8}"/>
                </a:ext>
              </a:extLst>
            </p:cNvPr>
            <p:cNvGraphicFramePr/>
            <p:nvPr>
              <p:extLst>
                <p:ext uri="{D42A27DB-BD31-4B8C-83A1-F6EECF244321}">
                  <p14:modId xmlns:p14="http://schemas.microsoft.com/office/powerpoint/2010/main" val="1357544132"/>
                </p:ext>
              </p:extLst>
            </p:nvPr>
          </p:nvGraphicFramePr>
          <p:xfrm>
            <a:off x="3271059" y="2187589"/>
            <a:ext cx="5248005" cy="306213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9" name="Group 48">
            <a:extLst>
              <a:ext uri="{FF2B5EF4-FFF2-40B4-BE49-F238E27FC236}">
                <a16:creationId xmlns:a16="http://schemas.microsoft.com/office/drawing/2014/main" id="{D8E36A0D-16CE-AD92-88FD-BCD2A508E132}"/>
              </a:ext>
            </a:extLst>
          </p:cNvPr>
          <p:cNvGrpSpPr/>
          <p:nvPr/>
        </p:nvGrpSpPr>
        <p:grpSpPr>
          <a:xfrm>
            <a:off x="9890648" y="1544428"/>
            <a:ext cx="808319" cy="578358"/>
            <a:chOff x="9796648" y="2932409"/>
            <a:chExt cx="808319" cy="578358"/>
          </a:xfrm>
        </p:grpSpPr>
        <p:sp>
          <p:nvSpPr>
            <p:cNvPr id="50" name="Freeform: Shape 49">
              <a:extLst>
                <a:ext uri="{FF2B5EF4-FFF2-40B4-BE49-F238E27FC236}">
                  <a16:creationId xmlns:a16="http://schemas.microsoft.com/office/drawing/2014/main" id="{C70D8300-0C1A-D42E-8EDF-512100E220E2}"/>
                </a:ext>
              </a:extLst>
            </p:cNvPr>
            <p:cNvSpPr/>
            <p:nvPr/>
          </p:nvSpPr>
          <p:spPr>
            <a:xfrm>
              <a:off x="9850813" y="2932409"/>
              <a:ext cx="699988" cy="578358"/>
            </a:xfrm>
            <a:custGeom>
              <a:avLst/>
              <a:gdLst>
                <a:gd name="connsiteX0" fmla="*/ 202782 w 519858"/>
                <a:gd name="connsiteY0" fmla="*/ 429529 h 429528"/>
                <a:gd name="connsiteX1" fmla="*/ 210156 w 519858"/>
                <a:gd name="connsiteY1" fmla="*/ 374225 h 429528"/>
                <a:gd name="connsiteX2" fmla="*/ 88487 w 519858"/>
                <a:gd name="connsiteY2" fmla="*/ 293112 h 429528"/>
                <a:gd name="connsiteX3" fmla="*/ 0 w 519858"/>
                <a:gd name="connsiteY3" fmla="*/ 186191 h 429528"/>
                <a:gd name="connsiteX4" fmla="*/ 259929 w 519858"/>
                <a:gd name="connsiteY4" fmla="*/ 0 h 429528"/>
                <a:gd name="connsiteX5" fmla="*/ 475615 w 519858"/>
                <a:gd name="connsiteY5" fmla="*/ 82956 h 429528"/>
                <a:gd name="connsiteX6" fmla="*/ 519859 w 519858"/>
                <a:gd name="connsiteY6" fmla="*/ 186191 h 429528"/>
                <a:gd name="connsiteX7" fmla="*/ 202782 w 519858"/>
                <a:gd name="connsiteY7" fmla="*/ 429529 h 42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58" h="429528">
                  <a:moveTo>
                    <a:pt x="202782" y="429529"/>
                  </a:moveTo>
                  <a:cubicBezTo>
                    <a:pt x="210156" y="414781"/>
                    <a:pt x="215686" y="396346"/>
                    <a:pt x="210156" y="374225"/>
                  </a:cubicBezTo>
                  <a:cubicBezTo>
                    <a:pt x="200938" y="337355"/>
                    <a:pt x="160382" y="309703"/>
                    <a:pt x="88487" y="293112"/>
                  </a:cubicBezTo>
                  <a:cubicBezTo>
                    <a:pt x="11061" y="274677"/>
                    <a:pt x="0" y="217530"/>
                    <a:pt x="0" y="186191"/>
                  </a:cubicBezTo>
                  <a:cubicBezTo>
                    <a:pt x="0" y="82956"/>
                    <a:pt x="116139" y="0"/>
                    <a:pt x="259929" y="0"/>
                  </a:cubicBezTo>
                  <a:cubicBezTo>
                    <a:pt x="346573" y="0"/>
                    <a:pt x="427685" y="31339"/>
                    <a:pt x="475615" y="82956"/>
                  </a:cubicBezTo>
                  <a:cubicBezTo>
                    <a:pt x="505111" y="114295"/>
                    <a:pt x="519859" y="149321"/>
                    <a:pt x="519859" y="186191"/>
                  </a:cubicBezTo>
                  <a:cubicBezTo>
                    <a:pt x="518015" y="326294"/>
                    <a:pt x="285738" y="405564"/>
                    <a:pt x="202782" y="429529"/>
                  </a:cubicBezTo>
                </a:path>
              </a:pathLst>
            </a:custGeom>
            <a:solidFill>
              <a:schemeClr val="accent2">
                <a:lumMod val="20000"/>
                <a:lumOff val="80000"/>
              </a:schemeClr>
            </a:solidFill>
            <a:ln w="36706" cap="flat">
              <a:noFill/>
              <a:prstDash val="solid"/>
              <a:round/>
            </a:ln>
          </p:spPr>
          <p:txBody>
            <a:bodyPr rtlCol="0" anchor="ctr"/>
            <a:lstStyle/>
            <a:p>
              <a:endParaRPr lang="en-US"/>
            </a:p>
          </p:txBody>
        </p:sp>
        <p:sp>
          <p:nvSpPr>
            <p:cNvPr id="51" name="TextBox 50">
              <a:extLst>
                <a:ext uri="{FF2B5EF4-FFF2-40B4-BE49-F238E27FC236}">
                  <a16:creationId xmlns:a16="http://schemas.microsoft.com/office/drawing/2014/main" id="{269A6963-5320-0A74-2BEA-9E81566C4FBD}"/>
                </a:ext>
              </a:extLst>
            </p:cNvPr>
            <p:cNvSpPr txBox="1"/>
            <p:nvPr/>
          </p:nvSpPr>
          <p:spPr>
            <a:xfrm>
              <a:off x="9796648" y="2978044"/>
              <a:ext cx="808319" cy="369332"/>
            </a:xfrm>
            <a:prstGeom prst="rect">
              <a:avLst/>
            </a:prstGeom>
            <a:noFill/>
          </p:spPr>
          <p:txBody>
            <a:bodyPr wrap="square">
              <a:spAutoFit/>
            </a:bodyPr>
            <a:lstStyle/>
            <a:p>
              <a:pPr algn="ctr"/>
              <a:r>
                <a:rPr lang="en-US" b="1">
                  <a:solidFill>
                    <a:schemeClr val="accent2"/>
                  </a:solidFill>
                  <a:effectLst/>
                  <a:ea typeface="Calibri" panose="020F0502020204030204" pitchFamily="34" charset="0"/>
                  <a:cs typeface="Times New Roman" panose="02020603050405020304" pitchFamily="18" charset="0"/>
                </a:rPr>
                <a:t>33%</a:t>
              </a:r>
              <a:endParaRPr lang="en-US">
                <a:solidFill>
                  <a:schemeClr val="accent2"/>
                </a:solidFill>
              </a:endParaRPr>
            </a:p>
          </p:txBody>
        </p:sp>
      </p:grpSp>
      <p:pic>
        <p:nvPicPr>
          <p:cNvPr id="52" name="Graphic 51">
            <a:extLst>
              <a:ext uri="{FF2B5EF4-FFF2-40B4-BE49-F238E27FC236}">
                <a16:creationId xmlns:a16="http://schemas.microsoft.com/office/drawing/2014/main" id="{D8F06896-18C8-C86D-053B-C0F94A66EBE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499" r="6025" b="10380"/>
          <a:stretch/>
        </p:blipFill>
        <p:spPr>
          <a:xfrm>
            <a:off x="9470052" y="1832037"/>
            <a:ext cx="699987" cy="771034"/>
          </a:xfrm>
          <a:prstGeom prst="rect">
            <a:avLst/>
          </a:prstGeom>
        </p:spPr>
      </p:pic>
      <p:sp>
        <p:nvSpPr>
          <p:cNvPr id="5" name="TextBox 4">
            <a:extLst>
              <a:ext uri="{FF2B5EF4-FFF2-40B4-BE49-F238E27FC236}">
                <a16:creationId xmlns:a16="http://schemas.microsoft.com/office/drawing/2014/main" id="{728A3876-C201-2D6B-BCAC-6FE2E599762F}"/>
              </a:ext>
            </a:extLst>
          </p:cNvPr>
          <p:cNvSpPr txBox="1"/>
          <p:nvPr/>
        </p:nvSpPr>
        <p:spPr>
          <a:xfrm>
            <a:off x="5651950" y="1961815"/>
            <a:ext cx="1289785" cy="460767"/>
          </a:xfrm>
          <a:prstGeom prst="rect">
            <a:avLst/>
          </a:prstGeom>
          <a:noFill/>
        </p:spPr>
        <p:txBody>
          <a:bodyPr wrap="square" rtlCol="0">
            <a:spAutoFit/>
          </a:bodyPr>
          <a:lstStyle/>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0% of time</a:t>
            </a:r>
          </a:p>
          <a:p>
            <a:pPr algn="ctr">
              <a:defRPr sz="1197" b="1" i="0" u="none" strike="noStrike" kern="1200" baseline="0">
                <a:solidFill>
                  <a:schemeClr val="tx1">
                    <a:lumMod val="75000"/>
                    <a:lumOff val="25000"/>
                  </a:schemeClr>
                </a:solidFill>
                <a:latin typeface="+mn-lt"/>
                <a:ea typeface="+mn-ea"/>
                <a:cs typeface="+mn-cs"/>
              </a:defRPr>
            </a:pPr>
            <a:endParaRPr lang="en-US" sz="1197" b="1">
              <a:solidFill>
                <a:schemeClr val="tx1">
                  <a:lumMod val="75000"/>
                  <a:lumOff val="25000"/>
                </a:schemeClr>
              </a:solidFill>
            </a:endParaRPr>
          </a:p>
        </p:txBody>
      </p:sp>
      <p:sp>
        <p:nvSpPr>
          <p:cNvPr id="6" name="TextBox 5">
            <a:extLst>
              <a:ext uri="{FF2B5EF4-FFF2-40B4-BE49-F238E27FC236}">
                <a16:creationId xmlns:a16="http://schemas.microsoft.com/office/drawing/2014/main" id="{913EC704-543A-750C-3A69-77B1DD23D0C8}"/>
              </a:ext>
            </a:extLst>
          </p:cNvPr>
          <p:cNvSpPr txBox="1"/>
          <p:nvPr/>
        </p:nvSpPr>
        <p:spPr>
          <a:xfrm>
            <a:off x="7181615" y="2941355"/>
            <a:ext cx="1289785" cy="460767"/>
          </a:xfrm>
          <a:prstGeom prst="rect">
            <a:avLst/>
          </a:prstGeom>
          <a:noFill/>
        </p:spPr>
        <p:txBody>
          <a:bodyPr wrap="square" rtlCol="0">
            <a:spAutoFit/>
          </a:bodyPr>
          <a:lstStyle/>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1% - 25%</a:t>
            </a:r>
          </a:p>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of time</a:t>
            </a:r>
          </a:p>
        </p:txBody>
      </p:sp>
      <p:sp>
        <p:nvSpPr>
          <p:cNvPr id="8" name="TextBox 7">
            <a:extLst>
              <a:ext uri="{FF2B5EF4-FFF2-40B4-BE49-F238E27FC236}">
                <a16:creationId xmlns:a16="http://schemas.microsoft.com/office/drawing/2014/main" id="{C696BA3F-6C9A-15B1-C5D3-ACDD6C5C03F8}"/>
              </a:ext>
            </a:extLst>
          </p:cNvPr>
          <p:cNvSpPr txBox="1"/>
          <p:nvPr/>
        </p:nvSpPr>
        <p:spPr>
          <a:xfrm>
            <a:off x="5202504" y="5540237"/>
            <a:ext cx="1289785" cy="460767"/>
          </a:xfrm>
          <a:prstGeom prst="rect">
            <a:avLst/>
          </a:prstGeom>
          <a:noFill/>
        </p:spPr>
        <p:txBody>
          <a:bodyPr wrap="square" rtlCol="0">
            <a:spAutoFit/>
          </a:bodyPr>
          <a:lstStyle/>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26% - 50%</a:t>
            </a:r>
          </a:p>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of time</a:t>
            </a:r>
          </a:p>
        </p:txBody>
      </p:sp>
      <p:sp>
        <p:nvSpPr>
          <p:cNvPr id="9" name="TextBox 8">
            <a:extLst>
              <a:ext uri="{FF2B5EF4-FFF2-40B4-BE49-F238E27FC236}">
                <a16:creationId xmlns:a16="http://schemas.microsoft.com/office/drawing/2014/main" id="{94D920C3-D88C-B8B2-2B30-ED4927254B4C}"/>
              </a:ext>
            </a:extLst>
          </p:cNvPr>
          <p:cNvSpPr txBox="1"/>
          <p:nvPr/>
        </p:nvSpPr>
        <p:spPr>
          <a:xfrm>
            <a:off x="3077202" y="3795532"/>
            <a:ext cx="1289785" cy="460767"/>
          </a:xfrm>
          <a:prstGeom prst="rect">
            <a:avLst/>
          </a:prstGeom>
          <a:noFill/>
        </p:spPr>
        <p:txBody>
          <a:bodyPr wrap="square" rtlCol="0">
            <a:spAutoFit/>
          </a:bodyPr>
          <a:lstStyle/>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51% - 75%</a:t>
            </a:r>
          </a:p>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of time</a:t>
            </a:r>
          </a:p>
        </p:txBody>
      </p:sp>
      <p:sp>
        <p:nvSpPr>
          <p:cNvPr id="10" name="TextBox 9">
            <a:extLst>
              <a:ext uri="{FF2B5EF4-FFF2-40B4-BE49-F238E27FC236}">
                <a16:creationId xmlns:a16="http://schemas.microsoft.com/office/drawing/2014/main" id="{E94D3041-8D7F-4057-1CB4-2D20F0395E41}"/>
              </a:ext>
            </a:extLst>
          </p:cNvPr>
          <p:cNvSpPr txBox="1"/>
          <p:nvPr/>
        </p:nvSpPr>
        <p:spPr>
          <a:xfrm>
            <a:off x="3798108" y="2233362"/>
            <a:ext cx="1289785" cy="460767"/>
          </a:xfrm>
          <a:prstGeom prst="rect">
            <a:avLst/>
          </a:prstGeom>
          <a:noFill/>
        </p:spPr>
        <p:txBody>
          <a:bodyPr wrap="square" rtlCol="0">
            <a:spAutoFit/>
          </a:bodyPr>
          <a:lstStyle/>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76% -100%</a:t>
            </a:r>
          </a:p>
          <a:p>
            <a:pPr algn="ctr">
              <a:defRPr sz="1197" b="1" i="0" u="none" strike="noStrike" kern="1200" baseline="0">
                <a:solidFill>
                  <a:schemeClr val="tx1">
                    <a:lumMod val="75000"/>
                    <a:lumOff val="25000"/>
                  </a:schemeClr>
                </a:solidFill>
                <a:latin typeface="+mn-lt"/>
                <a:ea typeface="+mn-ea"/>
                <a:cs typeface="+mn-cs"/>
              </a:defRPr>
            </a:pPr>
            <a:r>
              <a:rPr lang="en-US" sz="1197" b="1">
                <a:solidFill>
                  <a:schemeClr val="tx1">
                    <a:lumMod val="75000"/>
                    <a:lumOff val="25000"/>
                  </a:schemeClr>
                </a:solidFill>
              </a:rPr>
              <a:t>of time</a:t>
            </a:r>
          </a:p>
        </p:txBody>
      </p:sp>
    </p:spTree>
    <p:extLst>
      <p:ext uri="{BB962C8B-B14F-4D97-AF65-F5344CB8AC3E}">
        <p14:creationId xmlns:p14="http://schemas.microsoft.com/office/powerpoint/2010/main" val="72433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2884215" y="6060378"/>
            <a:ext cx="65134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A5A5A5">
                    <a:lumMod val="50000"/>
                  </a:srgbClr>
                </a:solidFill>
                <a:effectLst/>
                <a:uLnTx/>
                <a:uFillTx/>
                <a:latin typeface="Calibri" panose="020F0502020204030204"/>
                <a:ea typeface="+mn-ea"/>
                <a:cs typeface="+mn-cs"/>
              </a:rPr>
              <a:t>BASE: HAVE ADMINISTRATIVE TASKS (n=726)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A5A5A5">
                    <a:lumMod val="50000"/>
                  </a:srgbClr>
                </a:solidFill>
                <a:effectLst/>
                <a:uLnTx/>
                <a:uFillTx/>
                <a:latin typeface="Calibri" panose="020F0502020204030204"/>
                <a:ea typeface="+mn-ea"/>
                <a:cs typeface="+mn-cs"/>
              </a:rPr>
              <a:t>B</a:t>
            </a:r>
            <a:r>
              <a:rPr kumimoji="0" lang="en-US" sz="800" b="1" i="0" u="sng" strike="noStrike" kern="1200" cap="none" spc="0" normalizeH="0" baseline="0" noProof="0">
                <a:ln>
                  <a:noFill/>
                </a:ln>
                <a:solidFill>
                  <a:srgbClr val="A5A5A5">
                    <a:lumMod val="50000"/>
                  </a:srgbClr>
                </a:solidFill>
                <a:effectLst/>
                <a:uLnTx/>
                <a:uFillTx/>
                <a:latin typeface="Calibri" panose="020F0502020204030204"/>
                <a:ea typeface="+mn-ea"/>
                <a:cs typeface="+mn-cs"/>
              </a:rPr>
              <a:t>ASE: PROVIDE CARE TO PATIENTS AND HAVE ADMIN TASKS (n=587)</a:t>
            </a:r>
            <a:endPar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rPr>
              <a:t>Q425 </a:t>
            </a:r>
            <a:r>
              <a:rPr kumimoji="0" lang="en-US" sz="800" b="0" i="0" u="none" strike="noStrike" kern="1200" cap="none" spc="0" normalizeH="0" baseline="0" noProof="0">
                <a:ln>
                  <a:noFill/>
                </a:ln>
                <a:solidFill>
                  <a:srgbClr val="A5A5A5">
                    <a:lumMod val="50000"/>
                  </a:srgbClr>
                </a:solidFill>
                <a:effectLst/>
                <a:uLnTx/>
                <a:uFillTx/>
                <a:latin typeface="Calibri" panose="020F0502020204030204"/>
                <a:ea typeface="+mn-ea"/>
                <a:cs typeface="+mn-cs"/>
              </a:rPr>
              <a:t>How much do you agree or disagree with each of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A5A5A5">
                    <a:lumMod val="50000"/>
                  </a:srgbClr>
                </a:solidFill>
                <a:effectLst/>
                <a:uLnTx/>
                <a:uFillTx/>
                <a:latin typeface="Calibri" panose="020F0502020204030204"/>
                <a:ea typeface="+mn-ea"/>
                <a:cs typeface="+mn-cs"/>
              </a:rPr>
              <a:t>BASE: HAVE ADMINISTRATIVE TASKS (n=726)</a:t>
            </a:r>
            <a:endPar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5A5A5">
                    <a:lumMod val="50000"/>
                  </a:srgbClr>
                </a:solidFill>
                <a:effectLst/>
                <a:uLnTx/>
                <a:uFillTx/>
                <a:latin typeface="Calibri" panose="020F0502020204030204"/>
                <a:ea typeface="+mn-ea"/>
                <a:cs typeface="+mn-cs"/>
              </a:rPr>
              <a:t>Q515 </a:t>
            </a:r>
            <a:r>
              <a:rPr kumimoji="0" lang="en-US" sz="800" b="0" i="0" u="none" strike="noStrike" kern="1200" cap="none" spc="0" normalizeH="0" baseline="0" noProof="0">
                <a:ln>
                  <a:noFill/>
                </a:ln>
                <a:solidFill>
                  <a:srgbClr val="A5A5A5">
                    <a:lumMod val="50000"/>
                  </a:srgbClr>
                </a:solidFill>
                <a:effectLst/>
                <a:uLnTx/>
                <a:uFillTx/>
                <a:latin typeface="Calibri" panose="020F0502020204030204"/>
                <a:ea typeface="+mn-ea"/>
                <a:cs typeface="+mn-cs"/>
              </a:rPr>
              <a:t>How much do you agree or disagree with each of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A5A5A5">
                  <a:lumMod val="50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0CE7617-43A6-B078-404D-498FB98616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F615-0371-7B44-8B36-5A304F524A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8351621-482B-A662-7851-7D0CBD7E1E54}"/>
              </a:ext>
            </a:extLst>
          </p:cNvPr>
          <p:cNvGrpSpPr/>
          <p:nvPr/>
        </p:nvGrpSpPr>
        <p:grpSpPr>
          <a:xfrm>
            <a:off x="7355947" y="2743296"/>
            <a:ext cx="4433307" cy="2878424"/>
            <a:chOff x="1120136" y="3581400"/>
            <a:chExt cx="4937763" cy="3022041"/>
          </a:xfrm>
        </p:grpSpPr>
        <p:graphicFrame>
          <p:nvGraphicFramePr>
            <p:cNvPr id="21" name="Chart 20">
              <a:extLst>
                <a:ext uri="{FF2B5EF4-FFF2-40B4-BE49-F238E27FC236}">
                  <a16:creationId xmlns:a16="http://schemas.microsoft.com/office/drawing/2014/main" id="{4B823416-8D31-8352-4D8C-8AAD06AFD30F}"/>
                </a:ext>
              </a:extLst>
            </p:cNvPr>
            <p:cNvGraphicFramePr/>
            <p:nvPr/>
          </p:nvGraphicFramePr>
          <p:xfrm>
            <a:off x="1120136" y="3581400"/>
            <a:ext cx="4937763" cy="3022041"/>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3">
              <a:extLst>
                <a:ext uri="{FF2B5EF4-FFF2-40B4-BE49-F238E27FC236}">
                  <a16:creationId xmlns:a16="http://schemas.microsoft.com/office/drawing/2014/main" id="{B4F7A362-E044-7CF0-2D16-721E846618BC}"/>
                </a:ext>
              </a:extLst>
            </p:cNvPr>
            <p:cNvSpPr txBox="1"/>
            <p:nvPr/>
          </p:nvSpPr>
          <p:spPr>
            <a:xfrm>
              <a:off x="2872733" y="4769255"/>
              <a:ext cx="1432568" cy="678579"/>
            </a:xfrm>
            <a:prstGeom prst="rect">
              <a:avLst/>
            </a:prstGeom>
            <a:noFill/>
            <a:ln>
              <a:noFill/>
            </a:ln>
          </p:spPr>
          <p:txBody>
            <a:bodyPr wrap="square" lIns="91440" tIns="45720" rIns="91440" bIns="4572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51802" rtl="0" eaLnBrk="1" fontAlgn="b"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D7D31"/>
                  </a:solidFill>
                  <a:effectLst/>
                  <a:uLnTx/>
                  <a:uFillTx/>
                  <a:latin typeface="Calibri Light" panose="020F0302020204030204"/>
                  <a:ea typeface="+mn-ea"/>
                  <a:cs typeface="+mn-cs"/>
                </a:rPr>
                <a:t>43%</a:t>
              </a:r>
              <a:endParaRPr kumimoji="0" lang="en-GB" sz="3600" b="1" i="0" u="none" strike="noStrike" kern="1200" cap="none" spc="0" normalizeH="0" baseline="30000" noProof="0">
                <a:ln>
                  <a:noFill/>
                </a:ln>
                <a:solidFill>
                  <a:srgbClr val="ED7D31"/>
                </a:solidFill>
                <a:effectLst/>
                <a:uLnTx/>
                <a:uFillTx/>
                <a:latin typeface="Calibri Light" panose="020F0302020204030204"/>
                <a:ea typeface="+mn-ea"/>
                <a:cs typeface="+mn-cs"/>
              </a:endParaRPr>
            </a:p>
          </p:txBody>
        </p:sp>
        <p:sp>
          <p:nvSpPr>
            <p:cNvPr id="47" name="TextBox 4">
              <a:extLst>
                <a:ext uri="{FF2B5EF4-FFF2-40B4-BE49-F238E27FC236}">
                  <a16:creationId xmlns:a16="http://schemas.microsoft.com/office/drawing/2014/main" id="{702B4D4E-2B49-E92B-8BA3-8A423D1C49EC}"/>
                </a:ext>
              </a:extLst>
            </p:cNvPr>
            <p:cNvSpPr txBox="1"/>
            <p:nvPr/>
          </p:nvSpPr>
          <p:spPr>
            <a:xfrm>
              <a:off x="4006697" y="3613648"/>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48" name="TextBox 5">
              <a:extLst>
                <a:ext uri="{FF2B5EF4-FFF2-40B4-BE49-F238E27FC236}">
                  <a16:creationId xmlns:a16="http://schemas.microsoft.com/office/drawing/2014/main" id="{8D4AECCF-01D2-42E3-211B-446B7B73998D}"/>
                </a:ext>
              </a:extLst>
            </p:cNvPr>
            <p:cNvSpPr txBox="1"/>
            <p:nvPr/>
          </p:nvSpPr>
          <p:spPr>
            <a:xfrm>
              <a:off x="4826050" y="5119750"/>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49" name="TextBox 6">
              <a:extLst>
                <a:ext uri="{FF2B5EF4-FFF2-40B4-BE49-F238E27FC236}">
                  <a16:creationId xmlns:a16="http://schemas.microsoft.com/office/drawing/2014/main" id="{AA32E9E0-20D8-FEF6-5658-F2A0F9D73940}"/>
                </a:ext>
              </a:extLst>
            </p:cNvPr>
            <p:cNvSpPr txBox="1"/>
            <p:nvPr/>
          </p:nvSpPr>
          <p:spPr>
            <a:xfrm>
              <a:off x="2057070" y="5980380"/>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50" name="TextBox 7">
              <a:extLst>
                <a:ext uri="{FF2B5EF4-FFF2-40B4-BE49-F238E27FC236}">
                  <a16:creationId xmlns:a16="http://schemas.microsoft.com/office/drawing/2014/main" id="{752E4011-A891-205E-C1A9-F5C9849F19DD}"/>
                </a:ext>
              </a:extLst>
            </p:cNvPr>
            <p:cNvSpPr txBox="1"/>
            <p:nvPr/>
          </p:nvSpPr>
          <p:spPr>
            <a:xfrm>
              <a:off x="1680073" y="4001550"/>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grpSp>
      <p:grpSp>
        <p:nvGrpSpPr>
          <p:cNvPr id="58" name="Group 57">
            <a:extLst>
              <a:ext uri="{FF2B5EF4-FFF2-40B4-BE49-F238E27FC236}">
                <a16:creationId xmlns:a16="http://schemas.microsoft.com/office/drawing/2014/main" id="{89F741F5-BA52-1DEF-6671-FFFB7A163975}"/>
              </a:ext>
            </a:extLst>
          </p:cNvPr>
          <p:cNvGrpSpPr/>
          <p:nvPr/>
        </p:nvGrpSpPr>
        <p:grpSpPr>
          <a:xfrm>
            <a:off x="173617" y="2743295"/>
            <a:ext cx="4433307" cy="2982515"/>
            <a:chOff x="1120136" y="3581400"/>
            <a:chExt cx="4937763" cy="3131326"/>
          </a:xfrm>
        </p:grpSpPr>
        <p:graphicFrame>
          <p:nvGraphicFramePr>
            <p:cNvPr id="59" name="Chart 58">
              <a:extLst>
                <a:ext uri="{FF2B5EF4-FFF2-40B4-BE49-F238E27FC236}">
                  <a16:creationId xmlns:a16="http://schemas.microsoft.com/office/drawing/2014/main" id="{3C92B925-A29D-BFC0-060C-0A46DE58938D}"/>
                </a:ext>
              </a:extLst>
            </p:cNvPr>
            <p:cNvGraphicFramePr/>
            <p:nvPr/>
          </p:nvGraphicFramePr>
          <p:xfrm>
            <a:off x="1120136" y="3581400"/>
            <a:ext cx="4937763" cy="3022041"/>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3">
              <a:extLst>
                <a:ext uri="{FF2B5EF4-FFF2-40B4-BE49-F238E27FC236}">
                  <a16:creationId xmlns:a16="http://schemas.microsoft.com/office/drawing/2014/main" id="{65273553-18F9-E22A-9240-51E04F1B7963}"/>
                </a:ext>
              </a:extLst>
            </p:cNvPr>
            <p:cNvSpPr txBox="1"/>
            <p:nvPr/>
          </p:nvSpPr>
          <p:spPr>
            <a:xfrm>
              <a:off x="2872733" y="4769255"/>
              <a:ext cx="1432568" cy="678579"/>
            </a:xfrm>
            <a:prstGeom prst="rect">
              <a:avLst/>
            </a:prstGeom>
            <a:noFill/>
            <a:ln>
              <a:noFill/>
            </a:ln>
          </p:spPr>
          <p:txBody>
            <a:bodyPr wrap="square" lIns="91440" tIns="45720" rIns="91440" bIns="4572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51802" rtl="0" eaLnBrk="1" fontAlgn="b"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D7D31"/>
                  </a:solidFill>
                  <a:effectLst/>
                  <a:uLnTx/>
                  <a:uFillTx/>
                  <a:latin typeface="Calibri Light" panose="020F0302020204030204"/>
                  <a:ea typeface="+mn-ea"/>
                  <a:cs typeface="+mn-cs"/>
                </a:rPr>
                <a:t>68%</a:t>
              </a:r>
              <a:endParaRPr kumimoji="0" lang="en-GB" sz="3600" b="1" i="0" u="none" strike="noStrike" kern="1200" cap="none" spc="0" normalizeH="0" baseline="30000" noProof="0" dirty="0">
                <a:ln>
                  <a:noFill/>
                </a:ln>
                <a:solidFill>
                  <a:srgbClr val="ED7D31"/>
                </a:solidFill>
                <a:effectLst/>
                <a:uLnTx/>
                <a:uFillTx/>
                <a:latin typeface="Calibri Light" panose="020F0302020204030204"/>
                <a:ea typeface="+mn-ea"/>
                <a:cs typeface="+mn-cs"/>
              </a:endParaRPr>
            </a:p>
          </p:txBody>
        </p:sp>
        <p:sp>
          <p:nvSpPr>
            <p:cNvPr id="61" name="TextBox 4">
              <a:extLst>
                <a:ext uri="{FF2B5EF4-FFF2-40B4-BE49-F238E27FC236}">
                  <a16:creationId xmlns:a16="http://schemas.microsoft.com/office/drawing/2014/main" id="{8BF2A616-E8A5-C5BE-4304-81887193E64E}"/>
                </a:ext>
              </a:extLst>
            </p:cNvPr>
            <p:cNvSpPr txBox="1"/>
            <p:nvPr/>
          </p:nvSpPr>
          <p:spPr>
            <a:xfrm>
              <a:off x="4617708" y="4076534"/>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62" name="TextBox 5">
              <a:extLst>
                <a:ext uri="{FF2B5EF4-FFF2-40B4-BE49-F238E27FC236}">
                  <a16:creationId xmlns:a16="http://schemas.microsoft.com/office/drawing/2014/main" id="{F73815F1-AEFB-AA37-D04B-8CB8886B501E}"/>
                </a:ext>
              </a:extLst>
            </p:cNvPr>
            <p:cNvSpPr txBox="1"/>
            <p:nvPr/>
          </p:nvSpPr>
          <p:spPr>
            <a:xfrm>
              <a:off x="3200638" y="6324966"/>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63" name="TextBox 6">
              <a:extLst>
                <a:ext uri="{FF2B5EF4-FFF2-40B4-BE49-F238E27FC236}">
                  <a16:creationId xmlns:a16="http://schemas.microsoft.com/office/drawing/2014/main" id="{E52AF0DA-D79B-F273-F3FD-49F04205BFD7}"/>
                </a:ext>
              </a:extLst>
            </p:cNvPr>
            <p:cNvSpPr txBox="1"/>
            <p:nvPr/>
          </p:nvSpPr>
          <p:spPr>
            <a:xfrm>
              <a:off x="1564522" y="4474216"/>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64" name="TextBox 7">
              <a:extLst>
                <a:ext uri="{FF2B5EF4-FFF2-40B4-BE49-F238E27FC236}">
                  <a16:creationId xmlns:a16="http://schemas.microsoft.com/office/drawing/2014/main" id="{BC8B4DD4-182B-63D5-12E6-48C5AE0A22C5}"/>
                </a:ext>
              </a:extLst>
            </p:cNvPr>
            <p:cNvSpPr txBox="1"/>
            <p:nvPr/>
          </p:nvSpPr>
          <p:spPr>
            <a:xfrm>
              <a:off x="2475069" y="3594351"/>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grpSp>
      <p:grpSp>
        <p:nvGrpSpPr>
          <p:cNvPr id="65" name="Group 64">
            <a:extLst>
              <a:ext uri="{FF2B5EF4-FFF2-40B4-BE49-F238E27FC236}">
                <a16:creationId xmlns:a16="http://schemas.microsoft.com/office/drawing/2014/main" id="{1CAB2B87-6C03-EE7E-DF18-DF711BD0EFEB}"/>
              </a:ext>
            </a:extLst>
          </p:cNvPr>
          <p:cNvGrpSpPr/>
          <p:nvPr/>
        </p:nvGrpSpPr>
        <p:grpSpPr>
          <a:xfrm>
            <a:off x="3679939" y="2743296"/>
            <a:ext cx="4433307" cy="2878424"/>
            <a:chOff x="1120136" y="3581400"/>
            <a:chExt cx="4937763" cy="3022041"/>
          </a:xfrm>
        </p:grpSpPr>
        <p:graphicFrame>
          <p:nvGraphicFramePr>
            <p:cNvPr id="66" name="Chart 65">
              <a:extLst>
                <a:ext uri="{FF2B5EF4-FFF2-40B4-BE49-F238E27FC236}">
                  <a16:creationId xmlns:a16="http://schemas.microsoft.com/office/drawing/2014/main" id="{AFBA65C9-24EE-BE20-1B51-7347FA3B1098}"/>
                </a:ext>
              </a:extLst>
            </p:cNvPr>
            <p:cNvGraphicFramePr/>
            <p:nvPr/>
          </p:nvGraphicFramePr>
          <p:xfrm>
            <a:off x="1120136" y="3581400"/>
            <a:ext cx="4937763" cy="3022041"/>
          </p:xfrm>
          <a:graphic>
            <a:graphicData uri="http://schemas.openxmlformats.org/drawingml/2006/chart">
              <c:chart xmlns:c="http://schemas.openxmlformats.org/drawingml/2006/chart" xmlns:r="http://schemas.openxmlformats.org/officeDocument/2006/relationships" r:id="rId5"/>
            </a:graphicData>
          </a:graphic>
        </p:graphicFrame>
        <p:sp>
          <p:nvSpPr>
            <p:cNvPr id="67" name="TextBox 3">
              <a:extLst>
                <a:ext uri="{FF2B5EF4-FFF2-40B4-BE49-F238E27FC236}">
                  <a16:creationId xmlns:a16="http://schemas.microsoft.com/office/drawing/2014/main" id="{C075DFB2-0842-AEA2-CBDF-D4500CC6B441}"/>
                </a:ext>
              </a:extLst>
            </p:cNvPr>
            <p:cNvSpPr txBox="1"/>
            <p:nvPr/>
          </p:nvSpPr>
          <p:spPr>
            <a:xfrm>
              <a:off x="2872733" y="4769255"/>
              <a:ext cx="1432568" cy="678579"/>
            </a:xfrm>
            <a:prstGeom prst="rect">
              <a:avLst/>
            </a:prstGeom>
            <a:noFill/>
            <a:ln>
              <a:noFill/>
            </a:ln>
          </p:spPr>
          <p:txBody>
            <a:bodyPr wrap="square" lIns="91440" tIns="45720" rIns="91440" bIns="4572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51802" rtl="0" eaLnBrk="1" fontAlgn="b"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D7D31"/>
                  </a:solidFill>
                  <a:effectLst/>
                  <a:uLnTx/>
                  <a:uFillTx/>
                  <a:latin typeface="Calibri Light" panose="020F0302020204030204"/>
                  <a:ea typeface="+mn-ea"/>
                  <a:cs typeface="+mn-cs"/>
                </a:rPr>
                <a:t>47%</a:t>
              </a:r>
              <a:endParaRPr kumimoji="0" lang="en-GB" sz="3600" b="1" i="0" u="none" strike="noStrike" kern="1200" cap="none" spc="0" normalizeH="0" baseline="30000" noProof="0">
                <a:ln>
                  <a:noFill/>
                </a:ln>
                <a:solidFill>
                  <a:srgbClr val="ED7D31"/>
                </a:solidFill>
                <a:effectLst/>
                <a:uLnTx/>
                <a:uFillTx/>
                <a:latin typeface="Calibri Light" panose="020F0302020204030204"/>
                <a:ea typeface="+mn-ea"/>
                <a:cs typeface="+mn-cs"/>
              </a:endParaRPr>
            </a:p>
          </p:txBody>
        </p:sp>
        <p:sp>
          <p:nvSpPr>
            <p:cNvPr id="68" name="TextBox 4">
              <a:extLst>
                <a:ext uri="{FF2B5EF4-FFF2-40B4-BE49-F238E27FC236}">
                  <a16:creationId xmlns:a16="http://schemas.microsoft.com/office/drawing/2014/main" id="{68C51E80-0BBA-B5F4-5D47-8E1F9CEB1502}"/>
                </a:ext>
              </a:extLst>
            </p:cNvPr>
            <p:cNvSpPr txBox="1"/>
            <p:nvPr/>
          </p:nvSpPr>
          <p:spPr>
            <a:xfrm>
              <a:off x="4163972" y="3728324"/>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70" name="TextBox 6">
              <a:extLst>
                <a:ext uri="{FF2B5EF4-FFF2-40B4-BE49-F238E27FC236}">
                  <a16:creationId xmlns:a16="http://schemas.microsoft.com/office/drawing/2014/main" id="{CCD5965A-33D8-4171-5C10-4F204ECFC043}"/>
                </a:ext>
              </a:extLst>
            </p:cNvPr>
            <p:cNvSpPr txBox="1"/>
            <p:nvPr/>
          </p:nvSpPr>
          <p:spPr>
            <a:xfrm>
              <a:off x="1945146" y="5838128"/>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71" name="TextBox 7">
              <a:extLst>
                <a:ext uri="{FF2B5EF4-FFF2-40B4-BE49-F238E27FC236}">
                  <a16:creationId xmlns:a16="http://schemas.microsoft.com/office/drawing/2014/main" id="{F22DDD41-3CC2-A39E-FC9B-49D64B60672E}"/>
                </a:ext>
              </a:extLst>
            </p:cNvPr>
            <p:cNvSpPr txBox="1"/>
            <p:nvPr/>
          </p:nvSpPr>
          <p:spPr>
            <a:xfrm>
              <a:off x="1955943" y="3779351"/>
              <a:ext cx="914400"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sp>
          <p:nvSpPr>
            <p:cNvPr id="69" name="TextBox 5">
              <a:extLst>
                <a:ext uri="{FF2B5EF4-FFF2-40B4-BE49-F238E27FC236}">
                  <a16:creationId xmlns:a16="http://schemas.microsoft.com/office/drawing/2014/main" id="{88D3A345-DCE2-3562-FBB0-03CB57CCD469}"/>
                </a:ext>
              </a:extLst>
            </p:cNvPr>
            <p:cNvSpPr txBox="1"/>
            <p:nvPr/>
          </p:nvSpPr>
          <p:spPr>
            <a:xfrm>
              <a:off x="4750411" y="5410133"/>
              <a:ext cx="776758" cy="387760"/>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Calibri Light" panose="020F0302020204030204"/>
                <a:ea typeface="MS Mincho" panose="02020609040205080304" pitchFamily="49" charset="-128"/>
                <a:cs typeface="Times New Roman" panose="02020603050405020304" pitchFamily="18" charset="0"/>
              </a:endParaRPr>
            </a:p>
          </p:txBody>
        </p:sp>
      </p:grpSp>
      <p:sp>
        <p:nvSpPr>
          <p:cNvPr id="79" name="Rectangle 78">
            <a:extLst>
              <a:ext uri="{FF2B5EF4-FFF2-40B4-BE49-F238E27FC236}">
                <a16:creationId xmlns:a16="http://schemas.microsoft.com/office/drawing/2014/main" id="{15605D92-F88D-A2DC-78AC-4D3D2DA1330D}"/>
              </a:ext>
            </a:extLst>
          </p:cNvPr>
          <p:cNvSpPr/>
          <p:nvPr/>
        </p:nvSpPr>
        <p:spPr>
          <a:xfrm>
            <a:off x="7758861" y="1671206"/>
            <a:ext cx="3306965" cy="974140"/>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65656"/>
                </a:solidFill>
                <a:effectLst/>
                <a:uLnTx/>
                <a:uFillTx/>
                <a:latin typeface="Calibri" panose="020F0502020204030204"/>
                <a:ea typeface="+mn-ea"/>
                <a:cs typeface="+mn-cs"/>
              </a:rPr>
              <a:t>“I am not able to manage the administrative demands of my job without working extra hours.”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565656"/>
                </a:solidFill>
                <a:effectLst/>
                <a:uLnTx/>
                <a:uFillTx/>
                <a:latin typeface="Calibri" panose="020F0502020204030204"/>
                <a:ea typeface="+mn-ea"/>
                <a:cs typeface="+mn-cs"/>
              </a:rPr>
              <a:t>(among those who have administrative tasks)</a:t>
            </a:r>
          </a:p>
        </p:txBody>
      </p:sp>
      <p:sp>
        <p:nvSpPr>
          <p:cNvPr id="80" name="Rectangle 79">
            <a:extLst>
              <a:ext uri="{FF2B5EF4-FFF2-40B4-BE49-F238E27FC236}">
                <a16:creationId xmlns:a16="http://schemas.microsoft.com/office/drawing/2014/main" id="{A984F4D1-0E2D-B718-711A-4A93A57D5140}"/>
              </a:ext>
            </a:extLst>
          </p:cNvPr>
          <p:cNvSpPr/>
          <p:nvPr/>
        </p:nvSpPr>
        <p:spPr>
          <a:xfrm>
            <a:off x="736789" y="1671206"/>
            <a:ext cx="3306965" cy="974140"/>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65656"/>
                </a:solidFill>
                <a:effectLst/>
                <a:uLnTx/>
                <a:uFillTx/>
                <a:latin typeface="Calibri" panose="020F0502020204030204"/>
                <a:ea typeface="+mn-ea"/>
                <a:cs typeface="+mn-cs"/>
              </a:rPr>
              <a:t>“The amount of time I spend on administrative tasks takes away from time I could be directly supporting clients.”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565656"/>
                </a:solidFill>
                <a:effectLst/>
                <a:uLnTx/>
                <a:uFillTx/>
                <a:latin typeface="Calibri" panose="020F0502020204030204"/>
                <a:ea typeface="+mn-ea"/>
                <a:cs typeface="+mn-cs"/>
              </a:rPr>
              <a:t>(among those who provide care to patients and have administrative tasks) </a:t>
            </a:r>
          </a:p>
        </p:txBody>
      </p:sp>
      <p:sp>
        <p:nvSpPr>
          <p:cNvPr id="81" name="Rectangle 80">
            <a:extLst>
              <a:ext uri="{FF2B5EF4-FFF2-40B4-BE49-F238E27FC236}">
                <a16:creationId xmlns:a16="http://schemas.microsoft.com/office/drawing/2014/main" id="{D19B32CB-C735-B2A6-1F00-BBF4ED5C2F3B}"/>
              </a:ext>
            </a:extLst>
          </p:cNvPr>
          <p:cNvSpPr/>
          <p:nvPr/>
        </p:nvSpPr>
        <p:spPr>
          <a:xfrm>
            <a:off x="4247825" y="1671206"/>
            <a:ext cx="3306965" cy="974141"/>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65656"/>
                </a:solidFill>
                <a:effectLst/>
                <a:uLnTx/>
                <a:uFillTx/>
                <a:latin typeface="Calibri" panose="020F0502020204030204"/>
                <a:ea typeface="+mn-ea"/>
                <a:cs typeface="+mn-cs"/>
              </a:rPr>
              <a:t>“Most of the administrative work I am required to do feels unnecessary.”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56565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565656"/>
                </a:solidFill>
                <a:effectLst/>
                <a:uLnTx/>
                <a:uFillTx/>
                <a:latin typeface="Calibri" panose="020F0502020204030204"/>
                <a:ea typeface="+mn-ea"/>
                <a:cs typeface="+mn-cs"/>
              </a:rPr>
              <a:t>(among those who have administrative tasks) </a:t>
            </a:r>
          </a:p>
        </p:txBody>
      </p:sp>
      <p:cxnSp>
        <p:nvCxnSpPr>
          <p:cNvPr id="3" name="Straight Connector 2">
            <a:extLst>
              <a:ext uri="{FF2B5EF4-FFF2-40B4-BE49-F238E27FC236}">
                <a16:creationId xmlns:a16="http://schemas.microsoft.com/office/drawing/2014/main" id="{6911AD4B-FACB-64A5-800B-D695058430EA}"/>
              </a:ext>
            </a:extLst>
          </p:cNvPr>
          <p:cNvCxnSpPr>
            <a:cxnSpLocks/>
          </p:cNvCxnSpPr>
          <p:nvPr/>
        </p:nvCxnSpPr>
        <p:spPr>
          <a:xfrm flipV="1">
            <a:off x="7737438" y="2993314"/>
            <a:ext cx="0" cy="262484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0D90BA-09C3-54AC-43F2-41CDBCF148B3}"/>
              </a:ext>
            </a:extLst>
          </p:cNvPr>
          <p:cNvCxnSpPr>
            <a:cxnSpLocks/>
          </p:cNvCxnSpPr>
          <p:nvPr/>
        </p:nvCxnSpPr>
        <p:spPr>
          <a:xfrm flipV="1">
            <a:off x="4130415" y="2993314"/>
            <a:ext cx="0" cy="262484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4D66541A-484E-D49E-541D-6EBC173D52ED}"/>
              </a:ext>
            </a:extLst>
          </p:cNvPr>
          <p:cNvSpPr>
            <a:spLocks noGrp="1"/>
          </p:cNvSpPr>
          <p:nvPr>
            <p:ph type="title"/>
          </p:nvPr>
        </p:nvSpPr>
        <p:spPr>
          <a:xfrm>
            <a:off x="562579" y="403677"/>
            <a:ext cx="11241494" cy="685761"/>
          </a:xfrm>
        </p:spPr>
        <p:txBody>
          <a:bodyPr/>
          <a:lstStyle/>
          <a:p>
            <a:r>
              <a:rPr lang="en-US" sz="3000"/>
              <a:t>Admin tasks are taking time away from client care and for nearly half feels unnecessary </a:t>
            </a:r>
          </a:p>
        </p:txBody>
      </p:sp>
      <p:sp>
        <p:nvSpPr>
          <p:cNvPr id="11" name="Subtitle 2">
            <a:extLst>
              <a:ext uri="{FF2B5EF4-FFF2-40B4-BE49-F238E27FC236}">
                <a16:creationId xmlns:a16="http://schemas.microsoft.com/office/drawing/2014/main" id="{CA357834-C3B1-A937-DD89-BFDB1961CA29}"/>
              </a:ext>
            </a:extLst>
          </p:cNvPr>
          <p:cNvSpPr txBox="1">
            <a:spLocks/>
          </p:cNvSpPr>
          <p:nvPr/>
        </p:nvSpPr>
        <p:spPr>
          <a:xfrm>
            <a:off x="562579" y="1137301"/>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a:rPr>
              <a:t>About 2 in 5 are not able to manage their administrative tasks within traditional working hours. </a:t>
            </a:r>
            <a:endPar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panose="020F0302020204030204" pitchFamily="34" charset="0"/>
            </a:endParaRPr>
          </a:p>
        </p:txBody>
      </p:sp>
      <p:sp>
        <p:nvSpPr>
          <p:cNvPr id="18" name="Subtitle 2">
            <a:extLst>
              <a:ext uri="{FF2B5EF4-FFF2-40B4-BE49-F238E27FC236}">
                <a16:creationId xmlns:a16="http://schemas.microsoft.com/office/drawing/2014/main" id="{25D33C2C-2601-2D79-E54E-39588B108EE1}"/>
              </a:ext>
            </a:extLst>
          </p:cNvPr>
          <p:cNvSpPr txBox="1">
            <a:spLocks/>
          </p:cNvSpPr>
          <p:nvPr/>
        </p:nvSpPr>
        <p:spPr>
          <a:xfrm>
            <a:off x="90845" y="98206"/>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a:latin typeface="Calibri Light"/>
                <a:cs typeface="Calibri Light"/>
              </a:rPr>
              <a:t>OVERARCHING KEY FINDINGS</a:t>
            </a:r>
            <a:endParaRPr lang="en-US" sz="1050" dirty="0"/>
          </a:p>
        </p:txBody>
      </p:sp>
    </p:spTree>
    <p:extLst>
      <p:ext uri="{BB962C8B-B14F-4D97-AF65-F5344CB8AC3E}">
        <p14:creationId xmlns:p14="http://schemas.microsoft.com/office/powerpoint/2010/main" val="316940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225FF-15C7-5946-830C-2F8652DE708A}"/>
              </a:ext>
            </a:extLst>
          </p:cNvPr>
          <p:cNvSpPr>
            <a:spLocks noGrp="1"/>
          </p:cNvSpPr>
          <p:nvPr>
            <p:ph type="title"/>
          </p:nvPr>
        </p:nvSpPr>
        <p:spPr>
          <a:xfrm>
            <a:off x="564874" y="365125"/>
            <a:ext cx="11062252" cy="992037"/>
          </a:xfrm>
        </p:spPr>
        <p:txBody>
          <a:bodyPr/>
          <a:lstStyle/>
          <a:p>
            <a:r>
              <a:rPr lang="en-US" sz="3000">
                <a:latin typeface="Calibri Light"/>
                <a:cs typeface="Calibri Light"/>
              </a:rPr>
              <a:t>Background &amp; objectives</a:t>
            </a:r>
            <a:endParaRPr lang="en-US" sz="3000"/>
          </a:p>
        </p:txBody>
      </p:sp>
      <p:sp>
        <p:nvSpPr>
          <p:cNvPr id="2" name="TextBox 1">
            <a:extLst>
              <a:ext uri="{FF2B5EF4-FFF2-40B4-BE49-F238E27FC236}">
                <a16:creationId xmlns:a16="http://schemas.microsoft.com/office/drawing/2014/main" id="{E9783767-0D89-6324-4884-16BA24E71225}"/>
              </a:ext>
            </a:extLst>
          </p:cNvPr>
          <p:cNvSpPr txBox="1"/>
          <p:nvPr/>
        </p:nvSpPr>
        <p:spPr>
          <a:xfrm>
            <a:off x="1193644" y="1409205"/>
            <a:ext cx="8926318" cy="3429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400">
                <a:solidFill>
                  <a:srgbClr val="4E4947"/>
                </a:solidFill>
                <a:latin typeface="Calibri Light"/>
                <a:cs typeface="Arial"/>
              </a:rPr>
              <a:t> </a:t>
            </a:r>
            <a:r>
              <a:rPr lang="en-US" sz="1400">
                <a:solidFill>
                  <a:schemeClr val="tx1">
                    <a:lumMod val="75000"/>
                    <a:lumOff val="25000"/>
                  </a:schemeClr>
                </a:solidFill>
                <a:latin typeface="Calibri Light"/>
                <a:cs typeface="Arial"/>
              </a:rPr>
              <a:t>This research was designed to understand current experiences of those working in mental health and substance use disorder settings including current workloads, challenges, satisfaction, and future outlook.  The findings will be used to inform and support NCMWB's advocacy efforts and help to develop more effective solutions. </a:t>
            </a:r>
          </a:p>
          <a:p>
            <a:pPr>
              <a:buChar char="•"/>
            </a:pPr>
            <a:endParaRPr lang="en-US" sz="1400">
              <a:solidFill>
                <a:schemeClr val="tx1">
                  <a:lumMod val="75000"/>
                  <a:lumOff val="25000"/>
                </a:schemeClr>
              </a:solidFill>
              <a:latin typeface="Calibri Light"/>
              <a:cs typeface="Arial"/>
            </a:endParaRPr>
          </a:p>
          <a:p>
            <a:pPr>
              <a:buChar char="•"/>
            </a:pPr>
            <a:r>
              <a:rPr lang="en-US" sz="1400">
                <a:solidFill>
                  <a:schemeClr val="tx1">
                    <a:lumMod val="75000"/>
                    <a:lumOff val="25000"/>
                  </a:schemeClr>
                </a:solidFill>
                <a:latin typeface="Calibri Light"/>
                <a:cs typeface="Arial"/>
              </a:rPr>
              <a:t>​Specifically, the research:</a:t>
            </a:r>
          </a:p>
          <a:p>
            <a:endParaRPr lang="en-US" sz="1400">
              <a:solidFill>
                <a:schemeClr val="tx1">
                  <a:lumMod val="75000"/>
                  <a:lumOff val="25000"/>
                </a:schemeClr>
              </a:solidFill>
              <a:latin typeface="Calibri Light"/>
              <a:cs typeface="Arial"/>
            </a:endParaRPr>
          </a:p>
          <a:p>
            <a:pPr marL="742950" lvl="1" indent="-285750">
              <a:lnSpc>
                <a:spcPct val="107000"/>
              </a:lnSpc>
              <a:buFont typeface="Arial" panose="020B0604020202020204" pitchFamily="34" charset="0"/>
              <a:buChar char="•"/>
              <a:tabLst>
                <a:tab pos="914400" algn="l"/>
              </a:tabLst>
            </a:pPr>
            <a:r>
              <a:rPr lang="en-US" sz="1400">
                <a:solidFill>
                  <a:schemeClr val="tx1">
                    <a:lumMod val="75000"/>
                    <a:lumOff val="25000"/>
                  </a:schemeClr>
                </a:solidFill>
                <a:latin typeface="Calibri Light"/>
                <a:cs typeface="Arial"/>
              </a:rPr>
              <a:t>Explored current work environment including hours works, and workload issues</a:t>
            </a:r>
          </a:p>
          <a:p>
            <a:pPr marL="742950" marR="0" lvl="1" indent="-285750">
              <a:lnSpc>
                <a:spcPct val="107000"/>
              </a:lnSpc>
              <a:spcBef>
                <a:spcPts val="0"/>
              </a:spcBef>
              <a:buFont typeface="Arial" panose="020B0604020202020204" pitchFamily="34" charset="0"/>
              <a:buChar char="•"/>
              <a:tabLst>
                <a:tab pos="914400" algn="l"/>
              </a:tabLst>
            </a:pPr>
            <a:r>
              <a:rPr lang="en-US" sz="1400">
                <a:solidFill>
                  <a:schemeClr val="tx1">
                    <a:lumMod val="75000"/>
                    <a:lumOff val="25000"/>
                  </a:schemeClr>
                </a:solidFill>
                <a:latin typeface="Calibri Light"/>
                <a:cs typeface="Arial"/>
              </a:rPr>
              <a:t>Evaluated importance and satisfaction with various aspects of work environment </a:t>
            </a:r>
          </a:p>
          <a:p>
            <a:pPr marL="742950" marR="0" lvl="1" indent="-285750">
              <a:lnSpc>
                <a:spcPct val="107000"/>
              </a:lnSpc>
              <a:spcBef>
                <a:spcPts val="0"/>
              </a:spcBef>
              <a:buFont typeface="Arial" panose="020B0604020202020204" pitchFamily="34" charset="0"/>
              <a:buChar char="•"/>
              <a:tabLst>
                <a:tab pos="914400" algn="l"/>
              </a:tabLst>
            </a:pPr>
            <a:r>
              <a:rPr lang="en-US" sz="1400">
                <a:solidFill>
                  <a:schemeClr val="tx1">
                    <a:lumMod val="75000"/>
                    <a:lumOff val="25000"/>
                  </a:schemeClr>
                </a:solidFill>
                <a:latin typeface="Calibri Light"/>
                <a:cs typeface="Arial"/>
              </a:rPr>
              <a:t>Explored future career outlooks, such as likelihood to stay in the professional and rationale for why/why not </a:t>
            </a:r>
          </a:p>
          <a:p>
            <a:pPr marL="742950" marR="0" lvl="1" indent="-285750">
              <a:lnSpc>
                <a:spcPct val="107000"/>
              </a:lnSpc>
              <a:spcBef>
                <a:spcPts val="0"/>
              </a:spcBef>
              <a:buFont typeface="Arial" panose="020B0604020202020204" pitchFamily="34" charset="0"/>
              <a:buChar char="•"/>
              <a:tabLst>
                <a:tab pos="914400" algn="l"/>
              </a:tabLst>
            </a:pPr>
            <a:r>
              <a:rPr lang="en-US" sz="1400">
                <a:solidFill>
                  <a:schemeClr val="tx1">
                    <a:lumMod val="75000"/>
                    <a:lumOff val="25000"/>
                  </a:schemeClr>
                </a:solidFill>
                <a:latin typeface="Calibri Light"/>
                <a:cs typeface="Arial"/>
              </a:rPr>
              <a:t>Assessed the supports needed to help mental health and SUD workers better serve their clients and draw future workers to the industry</a:t>
            </a:r>
          </a:p>
          <a:p>
            <a:pPr marL="742950" marR="0" lvl="1" indent="-285750">
              <a:lnSpc>
                <a:spcPct val="107000"/>
              </a:lnSpc>
              <a:spcBef>
                <a:spcPts val="0"/>
              </a:spcBef>
              <a:buFont typeface="Arial" panose="020B0604020202020204" pitchFamily="34" charset="0"/>
              <a:buChar char="•"/>
              <a:tabLst>
                <a:tab pos="914400" algn="l"/>
              </a:tabLst>
            </a:pPr>
            <a:r>
              <a:rPr lang="en-US" sz="1400">
                <a:solidFill>
                  <a:schemeClr val="tx1">
                    <a:lumMod val="75000"/>
                    <a:lumOff val="25000"/>
                  </a:schemeClr>
                </a:solidFill>
                <a:latin typeface="Calibri Light"/>
                <a:cs typeface="Arial"/>
              </a:rPr>
              <a:t>Quantify the impacts - current and potential - of the workforce shortage of the industry and society</a:t>
            </a:r>
          </a:p>
          <a:p>
            <a:pPr marR="0" lvl="1">
              <a:lnSpc>
                <a:spcPct val="107000"/>
              </a:lnSpc>
              <a:spcBef>
                <a:spcPts val="0"/>
              </a:spcBef>
              <a:tabLst>
                <a:tab pos="914400" algn="l"/>
              </a:tabLst>
            </a:pPr>
            <a:endParaRPr lang="en-US" sz="1400">
              <a:solidFill>
                <a:schemeClr val="tx1">
                  <a:lumMod val="75000"/>
                  <a:lumOff val="25000"/>
                </a:schemeClr>
              </a:solidFill>
              <a:latin typeface="Calibri Light"/>
              <a:cs typeface="Arial"/>
            </a:endParaRPr>
          </a:p>
          <a:p>
            <a:pPr marL="342900" indent="-342900">
              <a:buFont typeface="Arial" panose="020B0604020202020204" pitchFamily="34" charset="0"/>
              <a:buChar char="•"/>
            </a:pPr>
            <a:r>
              <a:rPr lang="en-US" sz="1400">
                <a:solidFill>
                  <a:schemeClr val="tx1">
                    <a:lumMod val="75000"/>
                    <a:lumOff val="25000"/>
                  </a:schemeClr>
                </a:solidFill>
                <a:latin typeface="Calibri Light"/>
                <a:cs typeface="Arial"/>
              </a:rPr>
              <a:t>In light of workforce shortages, the research also evaluated perceptions of the industry, among a general public audience. </a:t>
            </a:r>
          </a:p>
        </p:txBody>
      </p:sp>
      <p:sp>
        <p:nvSpPr>
          <p:cNvPr id="3" name="Slide Number Placeholder 2">
            <a:extLst>
              <a:ext uri="{FF2B5EF4-FFF2-40B4-BE49-F238E27FC236}">
                <a16:creationId xmlns:a16="http://schemas.microsoft.com/office/drawing/2014/main" id="{1B363471-4464-3C53-3196-EF303CAF336A}"/>
              </a:ext>
            </a:extLst>
          </p:cNvPr>
          <p:cNvSpPr>
            <a:spLocks noGrp="1"/>
          </p:cNvSpPr>
          <p:nvPr>
            <p:ph type="sldNum" sz="quarter" idx="12"/>
          </p:nvPr>
        </p:nvSpPr>
        <p:spPr/>
        <p:txBody>
          <a:bodyPr/>
          <a:lstStyle/>
          <a:p>
            <a:fld id="{73E3F615-0371-7B44-8B36-5A304F524AD2}" type="slidenum">
              <a:rPr lang="en-US" smtClean="0"/>
              <a:t>2</a:t>
            </a:fld>
            <a:endParaRPr lang="en-US"/>
          </a:p>
        </p:txBody>
      </p:sp>
      <p:sp>
        <p:nvSpPr>
          <p:cNvPr id="5" name="Subtitle 2">
            <a:extLst>
              <a:ext uri="{FF2B5EF4-FFF2-40B4-BE49-F238E27FC236}">
                <a16:creationId xmlns:a16="http://schemas.microsoft.com/office/drawing/2014/main" id="{04169036-804E-AFC0-0A79-C0F02DC6B92C}"/>
              </a:ext>
            </a:extLst>
          </p:cNvPr>
          <p:cNvSpPr txBox="1">
            <a:spLocks/>
          </p:cNvSpPr>
          <p:nvPr/>
        </p:nvSpPr>
        <p:spPr>
          <a:xfrm>
            <a:off x="98322" y="104304"/>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a:latin typeface="Calibri Light"/>
                <a:cs typeface="Calibri Light"/>
              </a:rPr>
              <a:t>INTRODUCTION</a:t>
            </a:r>
            <a:endParaRPr lang="en-US">
              <a:latin typeface="Calibri Light"/>
            </a:endParaRPr>
          </a:p>
        </p:txBody>
      </p:sp>
    </p:spTree>
    <p:extLst>
      <p:ext uri="{BB962C8B-B14F-4D97-AF65-F5344CB8AC3E}">
        <p14:creationId xmlns:p14="http://schemas.microsoft.com/office/powerpoint/2010/main" val="60694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225FF-15C7-5946-830C-2F8652DE708A}"/>
              </a:ext>
            </a:extLst>
          </p:cNvPr>
          <p:cNvSpPr>
            <a:spLocks noGrp="1"/>
          </p:cNvSpPr>
          <p:nvPr>
            <p:ph type="title"/>
          </p:nvPr>
        </p:nvSpPr>
        <p:spPr>
          <a:xfrm>
            <a:off x="564874" y="190849"/>
            <a:ext cx="11062252" cy="917248"/>
          </a:xfrm>
        </p:spPr>
        <p:txBody>
          <a:bodyPr/>
          <a:lstStyle/>
          <a:p>
            <a:r>
              <a:rPr lang="en-US" sz="3000">
                <a:latin typeface="Calibri Light"/>
                <a:cs typeface="Calibri Light"/>
              </a:rPr>
              <a:t>Method overview</a:t>
            </a:r>
            <a:endParaRPr lang="en-US" sz="3000"/>
          </a:p>
        </p:txBody>
      </p:sp>
      <p:sp>
        <p:nvSpPr>
          <p:cNvPr id="10" name="Slide Number Placeholder 9">
            <a:extLst>
              <a:ext uri="{FF2B5EF4-FFF2-40B4-BE49-F238E27FC236}">
                <a16:creationId xmlns:a16="http://schemas.microsoft.com/office/drawing/2014/main" id="{49415718-9E88-1F2D-C719-DE4A25DB04DC}"/>
              </a:ext>
            </a:extLst>
          </p:cNvPr>
          <p:cNvSpPr>
            <a:spLocks noGrp="1"/>
          </p:cNvSpPr>
          <p:nvPr>
            <p:ph type="sldNum" sz="quarter" idx="12"/>
          </p:nvPr>
        </p:nvSpPr>
        <p:spPr/>
        <p:txBody>
          <a:bodyPr/>
          <a:lstStyle/>
          <a:p>
            <a:fld id="{73E3F615-0371-7B44-8B36-5A304F524AD2}" type="slidenum">
              <a:rPr lang="en-US" smtClean="0"/>
              <a:t>3</a:t>
            </a:fld>
            <a:endParaRPr lang="en-US"/>
          </a:p>
        </p:txBody>
      </p:sp>
      <p:sp>
        <p:nvSpPr>
          <p:cNvPr id="17" name="Rectangle 16">
            <a:extLst>
              <a:ext uri="{FF2B5EF4-FFF2-40B4-BE49-F238E27FC236}">
                <a16:creationId xmlns:a16="http://schemas.microsoft.com/office/drawing/2014/main" id="{215F9FE8-2CAC-B18A-BADE-53759E1213FA}"/>
              </a:ext>
            </a:extLst>
          </p:cNvPr>
          <p:cNvSpPr/>
          <p:nvPr/>
        </p:nvSpPr>
        <p:spPr>
          <a:xfrm>
            <a:off x="3395216" y="1524978"/>
            <a:ext cx="2756609" cy="4186087"/>
          </a:xfrm>
          <a:prstGeom prst="rect">
            <a:avLst/>
          </a:prstGeom>
          <a:solidFill>
            <a:schemeClr val="bg1">
              <a:lumMod val="95000"/>
            </a:schemeClr>
          </a:solidFill>
          <a:ln w="19050"/>
        </p:spPr>
        <p:style>
          <a:lnRef idx="2">
            <a:schemeClr val="accent2"/>
          </a:lnRef>
          <a:fillRef idx="1">
            <a:schemeClr val="lt1"/>
          </a:fillRef>
          <a:effectRef idx="0">
            <a:schemeClr val="accent2"/>
          </a:effectRef>
          <a:fontRef idx="minor">
            <a:schemeClr val="dk1"/>
          </a:fontRef>
        </p:style>
        <p:txBody>
          <a:bodyPr lIns="72000" tIns="36000" rIns="72000" bIns="36000" rtlCol="0" anchor="t"/>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09585">
              <a:buClr>
                <a:srgbClr val="00CF9C"/>
              </a:buClr>
              <a:defRPr/>
            </a:pPr>
            <a:endParaRPr lang="en-US" sz="1400" b="1">
              <a:solidFill>
                <a:schemeClr val="tx1"/>
              </a:solidFill>
              <a:latin typeface="Apis For Office" panose="020B0504010101010104" charset="0"/>
              <a:ea typeface="Apis For Office" panose="020B0504010101010104" charset="0"/>
              <a:cs typeface="Apis For Office" panose="020B0504010101010104" charset="0"/>
            </a:endParaRPr>
          </a:p>
          <a:p>
            <a:pPr algn="ctr" defTabSz="609585">
              <a:buClr>
                <a:srgbClr val="00CF9C"/>
              </a:buClr>
              <a:defRPr/>
            </a:pPr>
            <a:r>
              <a:rPr lang="en-US" sz="1600" b="1">
                <a:solidFill>
                  <a:schemeClr val="accent2"/>
                </a:solidFill>
                <a:latin typeface="+mj-lt"/>
                <a:ea typeface="Apis For Office" panose="020B0504010101010104" charset="0"/>
                <a:cs typeface="Apis For Office" panose="020B0504010101010104" charset="0"/>
              </a:rPr>
              <a:t>Mental Health and SUD Workers</a:t>
            </a:r>
          </a:p>
          <a:p>
            <a:pPr marL="226060" lvl="1" indent="-226060" defTabSz="609585">
              <a:spcBef>
                <a:spcPts val="800"/>
              </a:spcBef>
              <a:buClr>
                <a:schemeClr val="accent2"/>
              </a:buClr>
              <a:buFont typeface="Wingdings" panose="05000000000000000000" pitchFamily="2" charset="2"/>
              <a:buChar char="ü"/>
              <a:defRPr/>
            </a:pPr>
            <a:endParaRPr lang="en-US" sz="1400">
              <a:solidFill>
                <a:srgbClr val="565656"/>
              </a:solidFill>
              <a:latin typeface="+mj-lt"/>
              <a:ea typeface="Apis For Office" panose="020B0504010101010104" charset="0"/>
              <a:cs typeface="Apis For Office" panose="020B0504010101010104" charset="0"/>
            </a:endParaRPr>
          </a:p>
          <a:p>
            <a:pPr marL="226060" lvl="1" indent="-226060" defTabSz="609585">
              <a:spcBef>
                <a:spcPts val="800"/>
              </a:spcBef>
              <a:buClr>
                <a:schemeClr val="accent2"/>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February 3 – 19, 2023</a:t>
            </a:r>
          </a:p>
          <a:p>
            <a:pPr marL="0" lvl="1" defTabSz="609585">
              <a:spcBef>
                <a:spcPts val="800"/>
              </a:spcBef>
              <a:buClr>
                <a:schemeClr val="accent2"/>
              </a:buClr>
              <a:defRPr/>
            </a:pPr>
            <a:endParaRPr lang="en-US" sz="1400" b="1">
              <a:solidFill>
                <a:srgbClr val="565656"/>
              </a:solidFill>
              <a:latin typeface="+mj-lt"/>
              <a:ea typeface="Apis For Office" panose="020B0504010101010104" charset="0"/>
              <a:cs typeface="Apis For Office" panose="020B0504010101010104" charset="0"/>
            </a:endParaRPr>
          </a:p>
          <a:p>
            <a:pPr marL="0" lvl="1" defTabSz="609585">
              <a:spcBef>
                <a:spcPts val="800"/>
              </a:spcBef>
              <a:buClr>
                <a:schemeClr val="accent2"/>
              </a:buClr>
              <a:defRPr/>
            </a:pPr>
            <a:endParaRPr lang="en-US" sz="1400" b="1">
              <a:solidFill>
                <a:srgbClr val="565656"/>
              </a:solidFill>
              <a:latin typeface="+mj-lt"/>
              <a:ea typeface="Apis For Office" panose="020B0504010101010104" charset="0"/>
              <a:cs typeface="Apis For Office" panose="020B0504010101010104" charset="0"/>
            </a:endParaRPr>
          </a:p>
          <a:p>
            <a:pPr marL="226060" lvl="1" indent="-226060" defTabSz="609585">
              <a:spcBef>
                <a:spcPts val="800"/>
              </a:spcBef>
              <a:buClr>
                <a:schemeClr val="accent2"/>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750 </a:t>
            </a:r>
            <a:r>
              <a:rPr lang="en-US" sz="1400">
                <a:solidFill>
                  <a:schemeClr val="tx1">
                    <a:lumMod val="75000"/>
                    <a:lumOff val="25000"/>
                  </a:schemeClr>
                </a:solidFill>
                <a:latin typeface="Calibri Light"/>
                <a:ea typeface="Apis For Office" panose="020B0504010101010104" charset="0"/>
                <a:cs typeface="Arial"/>
              </a:rPr>
              <a:t>m</a:t>
            </a:r>
            <a:r>
              <a:rPr lang="en-US" sz="1400">
                <a:solidFill>
                  <a:schemeClr val="tx1">
                    <a:lumMod val="75000"/>
                    <a:lumOff val="25000"/>
                  </a:schemeClr>
                </a:solidFill>
                <a:latin typeface="Calibri Light"/>
                <a:cs typeface="Arial"/>
              </a:rPr>
              <a:t>ental health and SUD </a:t>
            </a:r>
            <a:r>
              <a:rPr lang="en-US" sz="1400">
                <a:solidFill>
                  <a:srgbClr val="565656"/>
                </a:solidFill>
                <a:latin typeface="+mj-lt"/>
                <a:ea typeface="Apis For Office" panose="020B0504010101010104" charset="0"/>
                <a:cs typeface="Apis For Office" panose="020B0504010101010104" charset="0"/>
              </a:rPr>
              <a:t>employees</a:t>
            </a:r>
          </a:p>
          <a:p>
            <a:pPr marL="683260" lvl="2" indent="-226060" defTabSz="609585">
              <a:buClr>
                <a:schemeClr val="accent2"/>
              </a:buClr>
              <a:buFont typeface="Wingdings" panose="05000000000000000000" pitchFamily="2" charset="2"/>
              <a:buChar char="ü"/>
              <a:defRPr/>
            </a:pPr>
            <a:r>
              <a:rPr lang="en-US" sz="1000">
                <a:solidFill>
                  <a:srgbClr val="565656"/>
                </a:solidFill>
                <a:latin typeface="+mj-lt"/>
                <a:ea typeface="Apis For Office" panose="020B0504010101010104" charset="0"/>
                <a:cs typeface="Apis For Office" panose="020B0504010101010104" charset="0"/>
              </a:rPr>
              <a:t>US adults Age 18+</a:t>
            </a:r>
          </a:p>
          <a:p>
            <a:pPr marL="683260" lvl="2" indent="-226060" defTabSz="609585">
              <a:buClr>
                <a:schemeClr val="accent2"/>
              </a:buClr>
              <a:buFont typeface="Wingdings" panose="05000000000000000000" pitchFamily="2" charset="2"/>
              <a:buChar char="ü"/>
              <a:defRPr/>
            </a:pPr>
            <a:r>
              <a:rPr lang="en-US" sz="1000">
                <a:solidFill>
                  <a:srgbClr val="565656"/>
                </a:solidFill>
                <a:latin typeface="+mj-lt"/>
                <a:ea typeface="Apis For Office" panose="020B0504010101010104" charset="0"/>
                <a:cs typeface="Apis For Office" panose="020B0504010101010104" charset="0"/>
              </a:rPr>
              <a:t>Employed full or part time</a:t>
            </a:r>
          </a:p>
          <a:p>
            <a:pPr marL="683260" lvl="2" indent="-226060" defTabSz="609585">
              <a:buClr>
                <a:schemeClr val="accent2"/>
              </a:buClr>
              <a:buFont typeface="Wingdings" panose="05000000000000000000" pitchFamily="2" charset="2"/>
              <a:buChar char="ü"/>
              <a:defRPr/>
            </a:pPr>
            <a:r>
              <a:rPr lang="en-US" sz="1000">
                <a:solidFill>
                  <a:srgbClr val="565656"/>
                </a:solidFill>
                <a:latin typeface="+mj-lt"/>
                <a:ea typeface="Apis For Office" panose="020B0504010101010104" charset="0"/>
                <a:cs typeface="Apis For Office" panose="020B0504010101010104" charset="0"/>
              </a:rPr>
              <a:t>Work in health care or social assistance, specifically in mental health or SUD </a:t>
            </a:r>
          </a:p>
          <a:p>
            <a:pPr marL="0" lvl="1" defTabSz="609585">
              <a:spcBef>
                <a:spcPts val="800"/>
              </a:spcBef>
              <a:buClr>
                <a:schemeClr val="accent2"/>
              </a:buClr>
              <a:defRPr/>
            </a:pPr>
            <a:endParaRPr lang="en-US" sz="600">
              <a:solidFill>
                <a:srgbClr val="565656"/>
              </a:solidFill>
              <a:latin typeface="+mj-lt"/>
              <a:ea typeface="Apis For Office" panose="020B0504010101010104" charset="0"/>
              <a:cs typeface="Apis For Office" panose="020B0504010101010104" charset="0"/>
            </a:endParaRPr>
          </a:p>
          <a:p>
            <a:pPr marL="226060" lvl="1" indent="-226060" defTabSz="609585">
              <a:spcBef>
                <a:spcPts val="800"/>
              </a:spcBef>
              <a:buClr>
                <a:schemeClr val="accent2"/>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15-Minute Survey</a:t>
            </a:r>
          </a:p>
          <a:p>
            <a:pPr marL="226060" lvl="1" indent="-226060" defTabSz="609585">
              <a:spcBef>
                <a:spcPts val="800"/>
              </a:spcBef>
              <a:buClr>
                <a:srgbClr val="001965"/>
              </a:buClr>
              <a:buFont typeface="Wingdings" panose="05000000000000000000" pitchFamily="2" charset="2"/>
              <a:buChar char="ü"/>
              <a:defRPr/>
            </a:pPr>
            <a:endParaRPr lang="en-US" sz="1400" b="1">
              <a:solidFill>
                <a:schemeClr val="tx1">
                  <a:lumMod val="75000"/>
                  <a:lumOff val="25000"/>
                </a:schemeClr>
              </a:solidFill>
              <a:latin typeface="Apis For Office" panose="020B0504010101010104" charset="0"/>
              <a:ea typeface="Apis For Office" panose="020B0504010101010104" charset="0"/>
              <a:cs typeface="Apis For Office" panose="020B0504010101010104" charset="0"/>
            </a:endParaRPr>
          </a:p>
        </p:txBody>
      </p:sp>
      <p:grpSp>
        <p:nvGrpSpPr>
          <p:cNvPr id="3" name="Group 2">
            <a:extLst>
              <a:ext uri="{FF2B5EF4-FFF2-40B4-BE49-F238E27FC236}">
                <a16:creationId xmlns:a16="http://schemas.microsoft.com/office/drawing/2014/main" id="{C7E28DD4-FF22-E9AE-79EA-724769398F7B}"/>
              </a:ext>
            </a:extLst>
          </p:cNvPr>
          <p:cNvGrpSpPr/>
          <p:nvPr/>
        </p:nvGrpSpPr>
        <p:grpSpPr>
          <a:xfrm>
            <a:off x="1275147" y="2195287"/>
            <a:ext cx="2127888" cy="864297"/>
            <a:chOff x="1229460" y="1887928"/>
            <a:chExt cx="2127888" cy="864297"/>
          </a:xfrm>
        </p:grpSpPr>
        <p:pic>
          <p:nvPicPr>
            <p:cNvPr id="23" name="Graphic 3">
              <a:extLst>
                <a:ext uri="{FF2B5EF4-FFF2-40B4-BE49-F238E27FC236}">
                  <a16:creationId xmlns:a16="http://schemas.microsoft.com/office/drawing/2014/main" id="{4268D71A-E562-C856-9CAB-3FF1A23719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2849" y="1887928"/>
              <a:ext cx="561111" cy="617221"/>
            </a:xfrm>
            <a:prstGeom prst="rect">
              <a:avLst/>
            </a:prstGeom>
          </p:spPr>
        </p:pic>
        <p:sp>
          <p:nvSpPr>
            <p:cNvPr id="26" name="Rectangle 25">
              <a:extLst>
                <a:ext uri="{FF2B5EF4-FFF2-40B4-BE49-F238E27FC236}">
                  <a16:creationId xmlns:a16="http://schemas.microsoft.com/office/drawing/2014/main" id="{0FC111A2-9456-AD5F-2694-CC6FAF16ED34}"/>
                </a:ext>
              </a:extLst>
            </p:cNvPr>
            <p:cNvSpPr/>
            <p:nvPr/>
          </p:nvSpPr>
          <p:spPr>
            <a:xfrm>
              <a:off x="1229460" y="2552170"/>
              <a:ext cx="2127888" cy="2000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8286"/>
              <a:r>
                <a:rPr lang="en-GB" sz="1300" b="1">
                  <a:solidFill>
                    <a:srgbClr val="565656"/>
                  </a:solidFill>
                  <a:latin typeface="+mj-lt"/>
                </a:rPr>
                <a:t>Fieldwork Dates</a:t>
              </a:r>
              <a:endParaRPr lang="en-GB" sz="1300" b="1">
                <a:solidFill>
                  <a:srgbClr val="565656"/>
                </a:solidFill>
                <a:latin typeface="+mj-lt"/>
                <a:cs typeface="Arial"/>
              </a:endParaRPr>
            </a:p>
          </p:txBody>
        </p:sp>
      </p:grpSp>
      <p:grpSp>
        <p:nvGrpSpPr>
          <p:cNvPr id="5" name="Group 4">
            <a:extLst>
              <a:ext uri="{FF2B5EF4-FFF2-40B4-BE49-F238E27FC236}">
                <a16:creationId xmlns:a16="http://schemas.microsoft.com/office/drawing/2014/main" id="{4E0C9F58-2B94-06AF-DEE7-894327F5605D}"/>
              </a:ext>
            </a:extLst>
          </p:cNvPr>
          <p:cNvGrpSpPr/>
          <p:nvPr/>
        </p:nvGrpSpPr>
        <p:grpSpPr>
          <a:xfrm>
            <a:off x="1238392" y="3352687"/>
            <a:ext cx="2201398" cy="1041074"/>
            <a:chOff x="1253250" y="3526786"/>
            <a:chExt cx="2201398" cy="1041074"/>
          </a:xfrm>
        </p:grpSpPr>
        <p:pic>
          <p:nvPicPr>
            <p:cNvPr id="24" name="Graphic 2">
              <a:extLst>
                <a:ext uri="{FF2B5EF4-FFF2-40B4-BE49-F238E27FC236}">
                  <a16:creationId xmlns:a16="http://schemas.microsoft.com/office/drawing/2014/main" id="{575C6900-F08E-C05E-E132-27CD579369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8770" y="3526786"/>
              <a:ext cx="850359" cy="725639"/>
            </a:xfrm>
            <a:prstGeom prst="rect">
              <a:avLst/>
            </a:prstGeom>
          </p:spPr>
        </p:pic>
        <p:sp>
          <p:nvSpPr>
            <p:cNvPr id="27" name="Rectangle 26">
              <a:extLst>
                <a:ext uri="{FF2B5EF4-FFF2-40B4-BE49-F238E27FC236}">
                  <a16:creationId xmlns:a16="http://schemas.microsoft.com/office/drawing/2014/main" id="{DC842572-DEFC-E6D6-5339-ECB884B4A17F}"/>
                </a:ext>
              </a:extLst>
            </p:cNvPr>
            <p:cNvSpPr/>
            <p:nvPr/>
          </p:nvSpPr>
          <p:spPr>
            <a:xfrm>
              <a:off x="1253250" y="4367805"/>
              <a:ext cx="2201398" cy="2000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8286"/>
              <a:r>
                <a:rPr lang="en-GB" sz="1300" b="1">
                  <a:solidFill>
                    <a:srgbClr val="565656"/>
                  </a:solidFill>
                  <a:latin typeface="+mj-lt"/>
                </a:rPr>
                <a:t>Total Sample</a:t>
              </a:r>
              <a:endParaRPr lang="en-GB" sz="1300" b="1">
                <a:solidFill>
                  <a:srgbClr val="565656"/>
                </a:solidFill>
                <a:latin typeface="+mj-lt"/>
                <a:ea typeface="Apis For Office"/>
                <a:cs typeface="Apis For Office"/>
              </a:endParaRPr>
            </a:p>
          </p:txBody>
        </p:sp>
      </p:grpSp>
      <p:grpSp>
        <p:nvGrpSpPr>
          <p:cNvPr id="6" name="Group 5">
            <a:extLst>
              <a:ext uri="{FF2B5EF4-FFF2-40B4-BE49-F238E27FC236}">
                <a16:creationId xmlns:a16="http://schemas.microsoft.com/office/drawing/2014/main" id="{3EB06CC1-5FAE-5955-FB36-F45A3037CCC7}"/>
              </a:ext>
            </a:extLst>
          </p:cNvPr>
          <p:cNvGrpSpPr/>
          <p:nvPr/>
        </p:nvGrpSpPr>
        <p:grpSpPr>
          <a:xfrm>
            <a:off x="1238392" y="4776316"/>
            <a:ext cx="2201398" cy="868562"/>
            <a:chOff x="1223534" y="4684155"/>
            <a:chExt cx="2201398" cy="868562"/>
          </a:xfrm>
        </p:grpSpPr>
        <p:pic>
          <p:nvPicPr>
            <p:cNvPr id="25" name="Graphic 1" descr="Stopwatch outline">
              <a:extLst>
                <a:ext uri="{FF2B5EF4-FFF2-40B4-BE49-F238E27FC236}">
                  <a16:creationId xmlns:a16="http://schemas.microsoft.com/office/drawing/2014/main" id="{4274BE55-56ED-1590-8BFA-981B7D99E1D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993447" y="4684155"/>
              <a:ext cx="661572" cy="661572"/>
            </a:xfrm>
            <a:prstGeom prst="rect">
              <a:avLst/>
            </a:prstGeom>
          </p:spPr>
        </p:pic>
        <p:sp>
          <p:nvSpPr>
            <p:cNvPr id="28" name="Rectangle 27">
              <a:extLst>
                <a:ext uri="{FF2B5EF4-FFF2-40B4-BE49-F238E27FC236}">
                  <a16:creationId xmlns:a16="http://schemas.microsoft.com/office/drawing/2014/main" id="{88639C6C-B7A7-15DE-592E-4AB80F4DEE47}"/>
                </a:ext>
              </a:extLst>
            </p:cNvPr>
            <p:cNvSpPr/>
            <p:nvPr/>
          </p:nvSpPr>
          <p:spPr>
            <a:xfrm>
              <a:off x="1223534" y="5352662"/>
              <a:ext cx="2201398" cy="2000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8286"/>
              <a:r>
                <a:rPr lang="en-GB" sz="1300" b="1">
                  <a:solidFill>
                    <a:srgbClr val="565656"/>
                  </a:solidFill>
                  <a:latin typeface="+mj-lt"/>
                </a:rPr>
                <a:t>Survey Length</a:t>
              </a:r>
              <a:endParaRPr lang="en-GB" sz="1300" b="1">
                <a:solidFill>
                  <a:srgbClr val="565656"/>
                </a:solidFill>
                <a:latin typeface="+mj-lt"/>
                <a:cs typeface="Arial"/>
              </a:endParaRPr>
            </a:p>
          </p:txBody>
        </p:sp>
      </p:grpSp>
      <p:sp>
        <p:nvSpPr>
          <p:cNvPr id="33" name="Rectangle 32">
            <a:extLst>
              <a:ext uri="{FF2B5EF4-FFF2-40B4-BE49-F238E27FC236}">
                <a16:creationId xmlns:a16="http://schemas.microsoft.com/office/drawing/2014/main" id="{E666B0A0-BAC1-E1D3-00D4-BEF74106BD1B}"/>
              </a:ext>
            </a:extLst>
          </p:cNvPr>
          <p:cNvSpPr/>
          <p:nvPr/>
        </p:nvSpPr>
        <p:spPr>
          <a:xfrm>
            <a:off x="6516470" y="1524977"/>
            <a:ext cx="2756610" cy="4186087"/>
          </a:xfrm>
          <a:prstGeom prst="rect">
            <a:avLst/>
          </a:prstGeom>
          <a:solidFill>
            <a:schemeClr val="bg1">
              <a:lumMod val="95000"/>
            </a:schemeClr>
          </a:solidFill>
          <a:ln w="19050">
            <a:solidFill>
              <a:schemeClr val="accent1"/>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t"/>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09585">
              <a:buClr>
                <a:srgbClr val="00CF9C"/>
              </a:buClr>
              <a:defRPr/>
            </a:pPr>
            <a:endParaRPr lang="en-US" sz="1400" b="1">
              <a:solidFill>
                <a:schemeClr val="tx1"/>
              </a:solidFill>
              <a:latin typeface="Apis For Office" panose="020B0504010101010104" charset="0"/>
              <a:ea typeface="Apis For Office" panose="020B0504010101010104" charset="0"/>
              <a:cs typeface="Apis For Office" panose="020B0504010101010104" charset="0"/>
            </a:endParaRPr>
          </a:p>
          <a:p>
            <a:pPr algn="ctr" defTabSz="609585">
              <a:buClr>
                <a:srgbClr val="00CF9C"/>
              </a:buClr>
              <a:defRPr/>
            </a:pPr>
            <a:r>
              <a:rPr lang="en-US" sz="1600" b="1">
                <a:solidFill>
                  <a:schemeClr val="accent1"/>
                </a:solidFill>
                <a:latin typeface="+mj-lt"/>
                <a:ea typeface="Apis For Office" panose="020B0504010101010104" charset="0"/>
                <a:cs typeface="Apis For Office" panose="020B0504010101010104" charset="0"/>
              </a:rPr>
              <a:t>General Population</a:t>
            </a:r>
            <a:endParaRPr lang="en-US" sz="1400">
              <a:solidFill>
                <a:schemeClr val="tx1">
                  <a:lumMod val="75000"/>
                  <a:lumOff val="25000"/>
                </a:schemeClr>
              </a:solidFill>
              <a:latin typeface="Apis For Office" panose="020B0504010101010104" charset="0"/>
              <a:ea typeface="Apis For Office" panose="020B0504010101010104" charset="0"/>
              <a:cs typeface="Apis For Office" panose="020B0504010101010104" charset="0"/>
            </a:endParaRPr>
          </a:p>
          <a:p>
            <a:pPr marL="285750" lvl="1" indent="-285750" defTabSz="609585">
              <a:spcBef>
                <a:spcPts val="800"/>
              </a:spcBef>
              <a:buClr>
                <a:schemeClr val="accent1"/>
              </a:buClr>
              <a:buFont typeface="Wingdings" panose="05000000000000000000" pitchFamily="2" charset="2"/>
              <a:buChar char="ü"/>
              <a:defRPr/>
            </a:pPr>
            <a:endParaRPr lang="en-US" sz="1400">
              <a:solidFill>
                <a:srgbClr val="565656"/>
              </a:solidFill>
              <a:latin typeface="+mj-lt"/>
              <a:ea typeface="Apis For Office" panose="020B0504010101010104" charset="0"/>
              <a:cs typeface="Apis For Office" panose="020B0504010101010104" charset="0"/>
            </a:endParaRPr>
          </a:p>
          <a:p>
            <a:pPr marL="285750" lvl="1" indent="-285750" defTabSz="609585">
              <a:spcBef>
                <a:spcPts val="800"/>
              </a:spcBef>
              <a:buClr>
                <a:schemeClr val="accent1"/>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February 7 – 9, 2023</a:t>
            </a:r>
          </a:p>
          <a:p>
            <a:pPr marL="0" lvl="1" defTabSz="609585">
              <a:spcBef>
                <a:spcPts val="800"/>
              </a:spcBef>
              <a:buClr>
                <a:schemeClr val="accent1"/>
              </a:buClr>
              <a:defRPr/>
            </a:pPr>
            <a:endParaRPr lang="en-US" sz="1400">
              <a:solidFill>
                <a:srgbClr val="565656"/>
              </a:solidFill>
              <a:latin typeface="+mj-lt"/>
              <a:ea typeface="Apis For Office" panose="020B0504010101010104" charset="0"/>
              <a:cs typeface="Apis For Office" panose="020B0504010101010104" charset="0"/>
            </a:endParaRPr>
          </a:p>
          <a:p>
            <a:pPr marL="0" lvl="1" defTabSz="609585">
              <a:spcBef>
                <a:spcPts val="800"/>
              </a:spcBef>
              <a:buClr>
                <a:schemeClr val="accent1"/>
              </a:buClr>
              <a:defRPr/>
            </a:pPr>
            <a:endParaRPr lang="en-US" sz="1400">
              <a:solidFill>
                <a:srgbClr val="565656"/>
              </a:solidFill>
              <a:latin typeface="+mj-lt"/>
              <a:ea typeface="Apis For Office" panose="020B0504010101010104" charset="0"/>
              <a:cs typeface="Apis For Office" panose="020B0504010101010104" charset="0"/>
            </a:endParaRPr>
          </a:p>
          <a:p>
            <a:pPr marL="285750" lvl="1" indent="-285750" defTabSz="609585">
              <a:spcBef>
                <a:spcPts val="800"/>
              </a:spcBef>
              <a:buClr>
                <a:schemeClr val="accent1"/>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2,080 US adult Age 18+ </a:t>
            </a:r>
            <a:r>
              <a:rPr lang="en-US" sz="1400">
                <a:solidFill>
                  <a:srgbClr val="F2F2F2"/>
                </a:solidFill>
                <a:latin typeface="+mj-lt"/>
                <a:ea typeface="Apis For Office" panose="020B0504010101010104" charset="0"/>
                <a:cs typeface="Apis For Office" panose="020B0504010101010104" charset="0"/>
              </a:rPr>
              <a:t>spaces holder</a:t>
            </a:r>
          </a:p>
          <a:p>
            <a:pPr marL="285750" lvl="1" indent="-285750" defTabSz="609585">
              <a:spcBef>
                <a:spcPts val="800"/>
              </a:spcBef>
              <a:buClr>
                <a:schemeClr val="accent1"/>
              </a:buClr>
              <a:buFont typeface="Wingdings" panose="05000000000000000000" pitchFamily="2" charset="2"/>
              <a:buChar char="ü"/>
              <a:defRPr/>
            </a:pPr>
            <a:endParaRPr lang="en-US" sz="1400" b="1">
              <a:solidFill>
                <a:srgbClr val="565656"/>
              </a:solidFill>
              <a:latin typeface="+mj-lt"/>
              <a:ea typeface="Apis For Office" panose="020B0504010101010104" charset="0"/>
              <a:cs typeface="Apis For Office" panose="020B0504010101010104" charset="0"/>
            </a:endParaRPr>
          </a:p>
          <a:p>
            <a:pPr marL="0" lvl="1" defTabSz="609585">
              <a:spcBef>
                <a:spcPts val="800"/>
              </a:spcBef>
              <a:buClr>
                <a:schemeClr val="accent1"/>
              </a:buClr>
              <a:defRPr/>
            </a:pPr>
            <a:endParaRPr lang="en-US" sz="1400" b="1">
              <a:solidFill>
                <a:srgbClr val="565656"/>
              </a:solidFill>
              <a:latin typeface="+mj-lt"/>
              <a:ea typeface="Apis For Office" panose="020B0504010101010104" charset="0"/>
              <a:cs typeface="Apis For Office" panose="020B0504010101010104" charset="0"/>
            </a:endParaRPr>
          </a:p>
          <a:p>
            <a:pPr marL="0" lvl="1" defTabSz="609585">
              <a:spcBef>
                <a:spcPts val="800"/>
              </a:spcBef>
              <a:buClr>
                <a:schemeClr val="accent1"/>
              </a:buClr>
              <a:defRPr/>
            </a:pPr>
            <a:endParaRPr lang="en-US" sz="1400">
              <a:solidFill>
                <a:srgbClr val="565656"/>
              </a:solidFill>
              <a:latin typeface="+mj-lt"/>
              <a:ea typeface="Apis For Office" panose="020B0504010101010104" charset="0"/>
              <a:cs typeface="Apis For Office" panose="020B0504010101010104" charset="0"/>
            </a:endParaRPr>
          </a:p>
          <a:p>
            <a:pPr marL="285750" lvl="1" indent="-285750" defTabSz="609585">
              <a:spcBef>
                <a:spcPts val="800"/>
              </a:spcBef>
              <a:buClr>
                <a:schemeClr val="accent1"/>
              </a:buClr>
              <a:buFont typeface="Wingdings" panose="05000000000000000000" pitchFamily="2" charset="2"/>
              <a:buChar char="ü"/>
              <a:defRPr/>
            </a:pPr>
            <a:r>
              <a:rPr lang="en-US" sz="1400">
                <a:solidFill>
                  <a:srgbClr val="565656"/>
                </a:solidFill>
                <a:latin typeface="+mj-lt"/>
                <a:ea typeface="Apis For Office" panose="020B0504010101010104" charset="0"/>
                <a:cs typeface="Apis For Office" panose="020B0504010101010104" charset="0"/>
              </a:rPr>
              <a:t>6 Question Survey</a:t>
            </a:r>
          </a:p>
          <a:p>
            <a:pPr marL="226060" lvl="1" indent="-226060" defTabSz="609585">
              <a:spcBef>
                <a:spcPts val="800"/>
              </a:spcBef>
              <a:buClr>
                <a:srgbClr val="001965"/>
              </a:buClr>
              <a:buFont typeface="Wingdings" panose="05000000000000000000" pitchFamily="2" charset="2"/>
              <a:buChar char="ü"/>
              <a:defRPr/>
            </a:pPr>
            <a:endParaRPr lang="en-US" sz="1400" b="1">
              <a:solidFill>
                <a:schemeClr val="tx1">
                  <a:lumMod val="75000"/>
                  <a:lumOff val="25000"/>
                </a:schemeClr>
              </a:solidFill>
              <a:latin typeface="Apis For Office" panose="020B0504010101010104" charset="0"/>
              <a:ea typeface="Apis For Office" panose="020B0504010101010104" charset="0"/>
              <a:cs typeface="Apis For Office" panose="020B0504010101010104" charset="0"/>
            </a:endParaRPr>
          </a:p>
        </p:txBody>
      </p:sp>
      <p:cxnSp>
        <p:nvCxnSpPr>
          <p:cNvPr id="34" name="Straight Connector 33">
            <a:extLst>
              <a:ext uri="{FF2B5EF4-FFF2-40B4-BE49-F238E27FC236}">
                <a16:creationId xmlns:a16="http://schemas.microsoft.com/office/drawing/2014/main" id="{5CF28C8F-447D-D998-DCA2-76BC935763A4}"/>
              </a:ext>
            </a:extLst>
          </p:cNvPr>
          <p:cNvCxnSpPr>
            <a:cxnSpLocks/>
          </p:cNvCxnSpPr>
          <p:nvPr/>
        </p:nvCxnSpPr>
        <p:spPr>
          <a:xfrm>
            <a:off x="1196691" y="4652289"/>
            <a:ext cx="8081488" cy="0"/>
          </a:xfrm>
          <a:prstGeom prst="line">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D9087C-A221-EC19-8062-A94AA7C54558}"/>
              </a:ext>
            </a:extLst>
          </p:cNvPr>
          <p:cNvCxnSpPr>
            <a:cxnSpLocks/>
          </p:cNvCxnSpPr>
          <p:nvPr/>
        </p:nvCxnSpPr>
        <p:spPr>
          <a:xfrm>
            <a:off x="1196691" y="3224359"/>
            <a:ext cx="8081488" cy="0"/>
          </a:xfrm>
          <a:prstGeom prst="line">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C41FE93-C9AE-C5B3-B891-E85BBBD8B95F}"/>
              </a:ext>
            </a:extLst>
          </p:cNvPr>
          <p:cNvSpPr txBox="1">
            <a:spLocks/>
          </p:cNvSpPr>
          <p:nvPr/>
        </p:nvSpPr>
        <p:spPr>
          <a:xfrm>
            <a:off x="98322" y="104304"/>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a:latin typeface="Calibri Light"/>
                <a:cs typeface="Calibri Light"/>
              </a:rPr>
              <a:t>INTRODUCTION</a:t>
            </a:r>
            <a:endParaRPr lang="en-US">
              <a:latin typeface="Calibri Light"/>
            </a:endParaRPr>
          </a:p>
        </p:txBody>
      </p:sp>
    </p:spTree>
    <p:extLst>
      <p:ext uri="{BB962C8B-B14F-4D97-AF65-F5344CB8AC3E}">
        <p14:creationId xmlns:p14="http://schemas.microsoft.com/office/powerpoint/2010/main" val="12089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F5745A-DB44-F09B-B4DE-67EB371372D8}"/>
              </a:ext>
            </a:extLst>
          </p:cNvPr>
          <p:cNvSpPr>
            <a:spLocks noGrp="1"/>
          </p:cNvSpPr>
          <p:nvPr>
            <p:ph type="sldNum" sz="quarter" idx="12"/>
          </p:nvPr>
        </p:nvSpPr>
        <p:spPr/>
        <p:txBody>
          <a:bodyPr/>
          <a:lstStyle/>
          <a:p>
            <a:fld id="{73E3F615-0371-7B44-8B36-5A304F524AD2}" type="slidenum">
              <a:rPr lang="en-US" smtClean="0"/>
              <a:t>4</a:t>
            </a:fld>
            <a:endParaRPr lang="en-US"/>
          </a:p>
        </p:txBody>
      </p:sp>
      <p:sp>
        <p:nvSpPr>
          <p:cNvPr id="11" name="TextBox 10">
            <a:extLst>
              <a:ext uri="{FF2B5EF4-FFF2-40B4-BE49-F238E27FC236}">
                <a16:creationId xmlns:a16="http://schemas.microsoft.com/office/drawing/2014/main" id="{8B6F693B-3BE1-D2AA-E63A-61BFD8085E71}"/>
              </a:ext>
            </a:extLst>
          </p:cNvPr>
          <p:cNvSpPr txBox="1"/>
          <p:nvPr/>
        </p:nvSpPr>
        <p:spPr>
          <a:xfrm>
            <a:off x="8274370" y="1767044"/>
            <a:ext cx="596966" cy="477054"/>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mj-lt"/>
                <a:ea typeface="Apis For Office" panose="020B0504010101010104" charset="0"/>
              </a:rPr>
              <a:t>50</a:t>
            </a:r>
            <a:r>
              <a:rPr kumimoji="0" lang="en-US" sz="1400" b="1" i="0" u="none" strike="noStrike" kern="1200" cap="none" spc="0" normalizeH="0" baseline="0" noProof="0">
                <a:ln>
                  <a:noFill/>
                </a:ln>
                <a:solidFill>
                  <a:schemeClr val="accent2"/>
                </a:solidFill>
                <a:effectLst/>
                <a:uLnTx/>
                <a:uFillTx/>
                <a:latin typeface="+mj-lt"/>
                <a:ea typeface="Apis For Office" panose="020B0504010101010104" charset="0"/>
                <a:cs typeface="+mn-cs"/>
              </a:rPr>
              <a:t>%</a:t>
            </a:r>
            <a:r>
              <a:rPr kumimoji="0" lang="en-US" sz="1400" b="1" i="0" u="none" strike="noStrike" kern="1200" cap="none" spc="0" normalizeH="0" baseline="0" noProof="0">
                <a:ln>
                  <a:noFill/>
                </a:ln>
                <a:solidFill>
                  <a:srgbClr val="3B97DE"/>
                </a:solidFill>
                <a:effectLst/>
                <a:uLnTx/>
                <a:uFillTx/>
                <a:latin typeface="+mj-lt"/>
                <a:ea typeface="Apis For Office" panose="020B0504010101010104" charset="0"/>
                <a:cs typeface="+mn-cs"/>
              </a:rPr>
              <a:t> </a:t>
            </a:r>
            <a:br>
              <a:rPr kumimoji="0" lang="en-US" sz="1100" b="0" i="0" u="none" strike="noStrike" kern="1200" cap="none" spc="0" normalizeH="0" baseline="0" noProof="0">
                <a:ln>
                  <a:noFill/>
                </a:ln>
                <a:solidFill>
                  <a:srgbClr val="001965"/>
                </a:solidFill>
                <a:effectLst/>
                <a:uLnTx/>
                <a:uFillTx/>
                <a:latin typeface="+mj-lt"/>
                <a:ea typeface="Apis For Office" panose="020B0504010101010104" charset="0"/>
                <a:cs typeface="+mn-cs"/>
              </a:rPr>
            </a:br>
            <a:r>
              <a:rPr kumimoji="0" lang="en-US" sz="1100" b="0" i="0" u="none" strike="noStrike" kern="1200" cap="none" spc="0" normalizeH="0" baseline="0" noProof="0">
                <a:ln>
                  <a:noFill/>
                </a:ln>
                <a:solidFill>
                  <a:schemeClr val="tx1">
                    <a:lumMod val="75000"/>
                    <a:lumOff val="25000"/>
                  </a:schemeClr>
                </a:solidFill>
                <a:effectLst/>
                <a:uLnTx/>
                <a:uFillTx/>
                <a:latin typeface="+mj-lt"/>
                <a:ea typeface="Apis For Office" panose="020B0504010101010104" charset="0"/>
                <a:cs typeface="+mn-cs"/>
              </a:rPr>
              <a:t>Urban</a:t>
            </a:r>
          </a:p>
        </p:txBody>
      </p:sp>
      <p:sp>
        <p:nvSpPr>
          <p:cNvPr id="13" name="TextBox 12">
            <a:extLst>
              <a:ext uri="{FF2B5EF4-FFF2-40B4-BE49-F238E27FC236}">
                <a16:creationId xmlns:a16="http://schemas.microsoft.com/office/drawing/2014/main" id="{B5E51DB2-357F-E2D3-ECE0-9558E455ADE8}"/>
              </a:ext>
            </a:extLst>
          </p:cNvPr>
          <p:cNvSpPr txBox="1"/>
          <p:nvPr/>
        </p:nvSpPr>
        <p:spPr>
          <a:xfrm>
            <a:off x="8453760" y="1002941"/>
            <a:ext cx="2480452" cy="2923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565656"/>
                </a:solidFill>
                <a:effectLst/>
                <a:uLnTx/>
                <a:uFillTx/>
                <a:latin typeface="+mj-lt"/>
                <a:ea typeface="Apis For Office" panose="020B0504010101010104" charset="0"/>
                <a:cs typeface="+mn-cs"/>
              </a:rPr>
              <a:t>Urbanicity of Work Environment</a:t>
            </a:r>
          </a:p>
        </p:txBody>
      </p:sp>
      <p:pic>
        <p:nvPicPr>
          <p:cNvPr id="14" name="Graphic 13">
            <a:extLst>
              <a:ext uri="{FF2B5EF4-FFF2-40B4-BE49-F238E27FC236}">
                <a16:creationId xmlns:a16="http://schemas.microsoft.com/office/drawing/2014/main" id="{DD4D7F16-24D4-F46A-9CC5-2E1BC539BC4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7706"/>
          <a:stretch/>
        </p:blipFill>
        <p:spPr>
          <a:xfrm>
            <a:off x="7607811" y="1651121"/>
            <a:ext cx="680826" cy="560275"/>
          </a:xfrm>
          <a:prstGeom prst="rect">
            <a:avLst/>
          </a:prstGeom>
        </p:spPr>
      </p:pic>
      <p:pic>
        <p:nvPicPr>
          <p:cNvPr id="15" name="Graphic 14">
            <a:extLst>
              <a:ext uri="{FF2B5EF4-FFF2-40B4-BE49-F238E27FC236}">
                <a16:creationId xmlns:a16="http://schemas.microsoft.com/office/drawing/2014/main" id="{815B76AB-235F-0A1F-4EE8-7FCFF06BAD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6399" y="1658722"/>
            <a:ext cx="552674" cy="552674"/>
          </a:xfrm>
          <a:prstGeom prst="rect">
            <a:avLst/>
          </a:prstGeom>
        </p:spPr>
      </p:pic>
      <p:pic>
        <p:nvPicPr>
          <p:cNvPr id="16" name="Graphic 15">
            <a:extLst>
              <a:ext uri="{FF2B5EF4-FFF2-40B4-BE49-F238E27FC236}">
                <a16:creationId xmlns:a16="http://schemas.microsoft.com/office/drawing/2014/main" id="{DEBA1EB2-027D-79CA-ECD0-078C73A83A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27878" y="1732454"/>
            <a:ext cx="513152" cy="478942"/>
          </a:xfrm>
          <a:prstGeom prst="rect">
            <a:avLst/>
          </a:prstGeom>
        </p:spPr>
      </p:pic>
      <p:sp>
        <p:nvSpPr>
          <p:cNvPr id="17" name="TextBox 16">
            <a:extLst>
              <a:ext uri="{FF2B5EF4-FFF2-40B4-BE49-F238E27FC236}">
                <a16:creationId xmlns:a16="http://schemas.microsoft.com/office/drawing/2014/main" id="{4B88F20B-39DD-8F95-FBAC-7467F8193613}"/>
              </a:ext>
            </a:extLst>
          </p:cNvPr>
          <p:cNvSpPr txBox="1"/>
          <p:nvPr/>
        </p:nvSpPr>
        <p:spPr>
          <a:xfrm>
            <a:off x="9624392" y="1767044"/>
            <a:ext cx="830668" cy="477054"/>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mj-lt"/>
                <a:ea typeface="Apis For Office" panose="020B0504010101010104" charset="0"/>
                <a:cs typeface="+mn-cs"/>
              </a:rPr>
              <a:t>38%</a:t>
            </a:r>
            <a:r>
              <a:rPr kumimoji="0" lang="en-US" sz="1400" b="1" i="0" u="none" strike="noStrike" kern="1200" cap="none" spc="0" normalizeH="0" baseline="0" noProof="0">
                <a:ln>
                  <a:noFill/>
                </a:ln>
                <a:solidFill>
                  <a:srgbClr val="3B97DE"/>
                </a:solidFill>
                <a:effectLst/>
                <a:uLnTx/>
                <a:uFillTx/>
                <a:latin typeface="+mj-lt"/>
                <a:ea typeface="Apis For Office" panose="020B0504010101010104" charset="0"/>
                <a:cs typeface="+mn-cs"/>
              </a:rPr>
              <a:t> </a:t>
            </a:r>
            <a:br>
              <a:rPr kumimoji="0" lang="en-US" sz="1100" b="0" i="0" u="none" strike="noStrike" kern="1200" cap="none" spc="0" normalizeH="0" baseline="0" noProof="0">
                <a:ln>
                  <a:noFill/>
                </a:ln>
                <a:solidFill>
                  <a:srgbClr val="001965"/>
                </a:solidFill>
                <a:effectLst/>
                <a:uLnTx/>
                <a:uFillTx/>
                <a:latin typeface="+mj-lt"/>
                <a:ea typeface="Apis For Office" panose="020B0504010101010104" charset="0"/>
                <a:cs typeface="+mn-cs"/>
              </a:rPr>
            </a:br>
            <a:r>
              <a:rPr kumimoji="0" lang="en-US" sz="1100" b="0" i="0" u="none" strike="noStrike" kern="1200" cap="none" spc="0" normalizeH="0" baseline="0" noProof="0">
                <a:ln>
                  <a:noFill/>
                </a:ln>
                <a:solidFill>
                  <a:schemeClr val="tx1">
                    <a:lumMod val="75000"/>
                    <a:lumOff val="25000"/>
                  </a:schemeClr>
                </a:solidFill>
                <a:effectLst/>
                <a:uLnTx/>
                <a:uFillTx/>
                <a:latin typeface="+mj-lt"/>
                <a:ea typeface="Apis For Office" panose="020B0504010101010104" charset="0"/>
                <a:cs typeface="+mn-cs"/>
              </a:rPr>
              <a:t>Suburban</a:t>
            </a:r>
          </a:p>
        </p:txBody>
      </p:sp>
      <p:sp>
        <p:nvSpPr>
          <p:cNvPr id="18" name="TextBox 17">
            <a:extLst>
              <a:ext uri="{FF2B5EF4-FFF2-40B4-BE49-F238E27FC236}">
                <a16:creationId xmlns:a16="http://schemas.microsoft.com/office/drawing/2014/main" id="{933EB280-0DA8-8C80-1A21-F6FC6CD5EAD1}"/>
              </a:ext>
            </a:extLst>
          </p:cNvPr>
          <p:cNvSpPr txBox="1"/>
          <p:nvPr/>
        </p:nvSpPr>
        <p:spPr>
          <a:xfrm>
            <a:off x="11289789" y="1767044"/>
            <a:ext cx="723961" cy="477054"/>
          </a:xfrm>
          <a:prstGeom prst="rect">
            <a:avLst/>
          </a:prstGeom>
          <a:noFill/>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mj-lt"/>
                <a:ea typeface="Apis For Office" panose="020B0504010101010104" charset="0"/>
                <a:cs typeface="+mn-cs"/>
              </a:rPr>
              <a:t>12%</a:t>
            </a:r>
            <a:r>
              <a:rPr kumimoji="0" lang="en-US" sz="1400" b="1" i="0" u="none" strike="noStrike" kern="1200" cap="none" spc="0" normalizeH="0" baseline="0" noProof="0">
                <a:ln>
                  <a:noFill/>
                </a:ln>
                <a:solidFill>
                  <a:srgbClr val="3B97DE"/>
                </a:solidFill>
                <a:effectLst/>
                <a:uLnTx/>
                <a:uFillTx/>
                <a:latin typeface="+mj-lt"/>
                <a:ea typeface="Apis For Office" panose="020B0504010101010104" charset="0"/>
                <a:cs typeface="+mn-cs"/>
              </a:rPr>
              <a:t> </a:t>
            </a:r>
            <a:br>
              <a:rPr kumimoji="0" lang="en-US" sz="1100" b="0" i="0" u="none" strike="noStrike" kern="1200" cap="none" spc="0" normalizeH="0" baseline="0" noProof="0">
                <a:ln>
                  <a:noFill/>
                </a:ln>
                <a:solidFill>
                  <a:srgbClr val="001965"/>
                </a:solidFill>
                <a:effectLst/>
                <a:uLnTx/>
                <a:uFillTx/>
                <a:latin typeface="+mj-lt"/>
                <a:ea typeface="Apis For Office" panose="020B0504010101010104" charset="0"/>
                <a:cs typeface="+mn-cs"/>
              </a:rPr>
            </a:br>
            <a:r>
              <a:rPr kumimoji="0" lang="en-US" sz="1100" b="0" i="0" u="none" strike="noStrike" kern="1200" cap="none" spc="0" normalizeH="0" baseline="0" noProof="0">
                <a:ln>
                  <a:noFill/>
                </a:ln>
                <a:solidFill>
                  <a:schemeClr val="tx1">
                    <a:lumMod val="75000"/>
                    <a:lumOff val="25000"/>
                  </a:schemeClr>
                </a:solidFill>
                <a:effectLst/>
                <a:uLnTx/>
                <a:uFillTx/>
                <a:latin typeface="+mj-lt"/>
                <a:ea typeface="Apis For Office" panose="020B0504010101010104" charset="0"/>
                <a:cs typeface="+mn-cs"/>
              </a:rPr>
              <a:t>Rural</a:t>
            </a:r>
            <a:r>
              <a:rPr kumimoji="0" lang="en-US" sz="1100" b="0" i="0" u="none" strike="noStrike" kern="1200" cap="none" spc="0" normalizeH="0" baseline="0" noProof="0">
                <a:ln>
                  <a:noFill/>
                </a:ln>
                <a:solidFill>
                  <a:srgbClr val="000000"/>
                </a:solidFill>
                <a:effectLst/>
                <a:uLnTx/>
                <a:uFillTx/>
                <a:latin typeface="+mj-lt"/>
                <a:ea typeface="Apis For Office" panose="020B0504010101010104" charset="0"/>
                <a:cs typeface="+mn-cs"/>
              </a:rPr>
              <a:t> </a:t>
            </a:r>
          </a:p>
        </p:txBody>
      </p:sp>
      <p:cxnSp>
        <p:nvCxnSpPr>
          <p:cNvPr id="19" name="Straight Connector 18">
            <a:extLst>
              <a:ext uri="{FF2B5EF4-FFF2-40B4-BE49-F238E27FC236}">
                <a16:creationId xmlns:a16="http://schemas.microsoft.com/office/drawing/2014/main" id="{AB77152F-72C6-CE30-4248-13EC3339BE58}"/>
              </a:ext>
            </a:extLst>
          </p:cNvPr>
          <p:cNvCxnSpPr>
            <a:cxnSpLocks/>
          </p:cNvCxnSpPr>
          <p:nvPr/>
        </p:nvCxnSpPr>
        <p:spPr>
          <a:xfrm>
            <a:off x="467089" y="2868062"/>
            <a:ext cx="1134391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E0EF46-E43F-0F1A-0AAB-DF7FF73E636C}"/>
              </a:ext>
            </a:extLst>
          </p:cNvPr>
          <p:cNvCxnSpPr>
            <a:cxnSpLocks/>
          </p:cNvCxnSpPr>
          <p:nvPr/>
        </p:nvCxnSpPr>
        <p:spPr>
          <a:xfrm flipH="1">
            <a:off x="7284983" y="945162"/>
            <a:ext cx="14048" cy="19229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6ACE4C-9456-F56D-0AEA-4D0ABCA8A98F}"/>
              </a:ext>
            </a:extLst>
          </p:cNvPr>
          <p:cNvCxnSpPr>
            <a:cxnSpLocks/>
          </p:cNvCxnSpPr>
          <p:nvPr/>
        </p:nvCxnSpPr>
        <p:spPr>
          <a:xfrm>
            <a:off x="4890027" y="945162"/>
            <a:ext cx="0" cy="19229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Footer Placeholder 1">
            <a:extLst>
              <a:ext uri="{FF2B5EF4-FFF2-40B4-BE49-F238E27FC236}">
                <a16:creationId xmlns:a16="http://schemas.microsoft.com/office/drawing/2014/main" id="{4F6693BE-CCF3-9339-5958-BD39D8081F29}"/>
              </a:ext>
            </a:extLst>
          </p:cNvPr>
          <p:cNvSpPr txBox="1">
            <a:spLocks/>
          </p:cNvSpPr>
          <p:nvPr/>
        </p:nvSpPr>
        <p:spPr>
          <a:xfrm>
            <a:off x="911424" y="6548260"/>
            <a:ext cx="8712968" cy="180000"/>
          </a:xfrm>
          <a:prstGeom prst="rect">
            <a:avLst/>
          </a:prstGeom>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54" name="Rectangle 53">
            <a:extLst>
              <a:ext uri="{FF2B5EF4-FFF2-40B4-BE49-F238E27FC236}">
                <a16:creationId xmlns:a16="http://schemas.microsoft.com/office/drawing/2014/main" id="{31A59C98-EBC1-D150-C41A-A8C6C19CB217}"/>
              </a:ext>
            </a:extLst>
          </p:cNvPr>
          <p:cNvSpPr/>
          <p:nvPr/>
        </p:nvSpPr>
        <p:spPr bwMode="gray">
          <a:xfrm>
            <a:off x="5821156" y="3114237"/>
            <a:ext cx="548640" cy="12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j-lt"/>
              <a:ea typeface="+mn-ea"/>
              <a:cs typeface="+mn-cs"/>
            </a:endParaRPr>
          </a:p>
        </p:txBody>
      </p:sp>
      <p:sp>
        <p:nvSpPr>
          <p:cNvPr id="57" name="Rectangle 56">
            <a:extLst>
              <a:ext uri="{FF2B5EF4-FFF2-40B4-BE49-F238E27FC236}">
                <a16:creationId xmlns:a16="http://schemas.microsoft.com/office/drawing/2014/main" id="{2A21A888-59A6-0B3A-D82A-C4103245A1C1}"/>
              </a:ext>
            </a:extLst>
          </p:cNvPr>
          <p:cNvSpPr/>
          <p:nvPr/>
        </p:nvSpPr>
        <p:spPr>
          <a:xfrm>
            <a:off x="10169102" y="6377313"/>
            <a:ext cx="548640" cy="18288"/>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58" name="Rectangle 57">
            <a:extLst>
              <a:ext uri="{FF2B5EF4-FFF2-40B4-BE49-F238E27FC236}">
                <a16:creationId xmlns:a16="http://schemas.microsoft.com/office/drawing/2014/main" id="{07FBCDD3-3E2E-2247-8296-394C8DFA2A75}"/>
              </a:ext>
            </a:extLst>
          </p:cNvPr>
          <p:cNvSpPr/>
          <p:nvPr/>
        </p:nvSpPr>
        <p:spPr>
          <a:xfrm>
            <a:off x="10784680" y="6345498"/>
            <a:ext cx="680039" cy="5010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59" name="Rectangle 58">
            <a:extLst>
              <a:ext uri="{FF2B5EF4-FFF2-40B4-BE49-F238E27FC236}">
                <a16:creationId xmlns:a16="http://schemas.microsoft.com/office/drawing/2014/main" id="{6E08E507-30DC-E676-D59F-475E96036BEA}"/>
              </a:ext>
            </a:extLst>
          </p:cNvPr>
          <p:cNvSpPr/>
          <p:nvPr/>
        </p:nvSpPr>
        <p:spPr>
          <a:xfrm>
            <a:off x="10717743" y="6363306"/>
            <a:ext cx="66936" cy="50103"/>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60" name="Title 3">
            <a:extLst>
              <a:ext uri="{FF2B5EF4-FFF2-40B4-BE49-F238E27FC236}">
                <a16:creationId xmlns:a16="http://schemas.microsoft.com/office/drawing/2014/main" id="{C5B62DF5-5176-70B8-90E9-2D85E2933D03}"/>
              </a:ext>
            </a:extLst>
          </p:cNvPr>
          <p:cNvSpPr txBox="1">
            <a:spLocks/>
          </p:cNvSpPr>
          <p:nvPr/>
        </p:nvSpPr>
        <p:spPr>
          <a:xfrm>
            <a:off x="351908" y="48836"/>
            <a:ext cx="11062252" cy="954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0" i="0" kern="1200">
                <a:solidFill>
                  <a:srgbClr val="EA5E29"/>
                </a:solidFill>
                <a:latin typeface="Calibri Light" panose="020F0302020204030204" pitchFamily="34" charset="0"/>
                <a:ea typeface="+mj-ea"/>
                <a:cs typeface="Calibri Light" panose="020F0302020204030204" pitchFamily="34" charset="0"/>
              </a:defRPr>
            </a:lvl1pPr>
          </a:lstStyle>
          <a:p>
            <a:r>
              <a:rPr lang="en-US" sz="3000">
                <a:latin typeface="Calibri Light"/>
                <a:cs typeface="Calibri Light"/>
              </a:rPr>
              <a:t>Mental health and SUD worker profile</a:t>
            </a:r>
          </a:p>
        </p:txBody>
      </p:sp>
      <p:cxnSp>
        <p:nvCxnSpPr>
          <p:cNvPr id="64" name="Straight Connector 63">
            <a:extLst>
              <a:ext uri="{FF2B5EF4-FFF2-40B4-BE49-F238E27FC236}">
                <a16:creationId xmlns:a16="http://schemas.microsoft.com/office/drawing/2014/main" id="{BE38C7B3-2857-7FEF-3DA4-35727617FD44}"/>
              </a:ext>
            </a:extLst>
          </p:cNvPr>
          <p:cNvCxnSpPr>
            <a:cxnSpLocks/>
          </p:cNvCxnSpPr>
          <p:nvPr/>
        </p:nvCxnSpPr>
        <p:spPr>
          <a:xfrm>
            <a:off x="381000" y="872716"/>
            <a:ext cx="1143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8" name="Graphic 1" descr="Clipboard outline">
            <a:extLst>
              <a:ext uri="{FF2B5EF4-FFF2-40B4-BE49-F238E27FC236}">
                <a16:creationId xmlns:a16="http://schemas.microsoft.com/office/drawing/2014/main" id="{C8886204-8A8E-215C-4C2E-6ACFA9476054}"/>
              </a:ext>
            </a:extLst>
          </p:cNvPr>
          <p:cNvPicPr>
            <a:picLocks noChangeAspect="1"/>
          </p:cNvPicPr>
          <p:nvPr/>
        </p:nvPicPr>
        <p:blipFill>
          <a:blip r:embed="rId9">
            <a:extLst>
              <a:ext uri="{96DAC541-7B7A-43D3-8B79-37D633B846F1}">
                <asvg:svgBlip xmlns:asvg="http://schemas.microsoft.com/office/drawing/2016/SVG/main" r:embed="rId10"/>
              </a:ext>
            </a:extLst>
          </a:blip>
          <a:srcRect l="4607" r="4607"/>
          <a:stretch/>
        </p:blipFill>
        <p:spPr>
          <a:xfrm>
            <a:off x="3287777" y="1817930"/>
            <a:ext cx="529352" cy="583080"/>
          </a:xfrm>
          <a:prstGeom prst="rect">
            <a:avLst/>
          </a:prstGeom>
        </p:spPr>
      </p:pic>
      <p:sp>
        <p:nvSpPr>
          <p:cNvPr id="69" name="TextBox 2">
            <a:extLst>
              <a:ext uri="{FF2B5EF4-FFF2-40B4-BE49-F238E27FC236}">
                <a16:creationId xmlns:a16="http://schemas.microsoft.com/office/drawing/2014/main" id="{14A3727B-66D8-C04C-1FA4-667BD6129126}"/>
              </a:ext>
            </a:extLst>
          </p:cNvPr>
          <p:cNvSpPr txBox="1"/>
          <p:nvPr/>
        </p:nvSpPr>
        <p:spPr>
          <a:xfrm>
            <a:off x="3644600" y="1590306"/>
            <a:ext cx="933398" cy="461665"/>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1051802" rtl="0" eaLnBrk="1" fontAlgn="b" latinLnBrk="0" hangingPunct="1"/>
            <a:r>
              <a:rPr lang="en-GB" sz="2400" b="1">
                <a:solidFill>
                  <a:schemeClr val="accent2"/>
                </a:solidFill>
                <a:latin typeface="+mj-lt"/>
              </a:rPr>
              <a:t>20</a:t>
            </a:r>
            <a:r>
              <a:rPr lang="en-GB" sz="2400" b="1" i="0" u="none" strike="noStrike" kern="1200">
                <a:solidFill>
                  <a:schemeClr val="accent2"/>
                </a:solidFill>
                <a:effectLst/>
                <a:latin typeface="+mj-lt"/>
                <a:ea typeface="+mn-ea"/>
                <a:cs typeface="+mn-cs"/>
              </a:rPr>
              <a:t>%</a:t>
            </a:r>
            <a:endParaRPr lang="en-GB" b="1" i="0" u="none" strike="noStrike" kern="1200" baseline="30000">
              <a:solidFill>
                <a:schemeClr val="accent2"/>
              </a:solidFill>
              <a:effectLst/>
              <a:latin typeface="+mj-lt"/>
              <a:ea typeface="+mn-ea"/>
              <a:cs typeface="+mn-cs"/>
            </a:endParaRPr>
          </a:p>
        </p:txBody>
      </p:sp>
      <p:pic>
        <p:nvPicPr>
          <p:cNvPr id="70" name="Graphic 1" descr="Doctor male outline">
            <a:extLst>
              <a:ext uri="{FF2B5EF4-FFF2-40B4-BE49-F238E27FC236}">
                <a16:creationId xmlns:a16="http://schemas.microsoft.com/office/drawing/2014/main" id="{E8014515-9E0B-D9AD-EC5F-C72E0FC635DF}"/>
              </a:ext>
            </a:extLst>
          </p:cNvPr>
          <p:cNvPicPr>
            <a:picLocks noChangeAspect="1"/>
          </p:cNvPicPr>
          <p:nvPr/>
        </p:nvPicPr>
        <p:blipFill>
          <a:blip r:embed="rId11">
            <a:extLst>
              <a:ext uri="{96DAC541-7B7A-43D3-8B79-37D633B846F1}">
                <asvg:svgBlip xmlns:asvg="http://schemas.microsoft.com/office/drawing/2016/SVG/main" r:embed="rId12"/>
              </a:ext>
            </a:extLst>
          </a:blip>
          <a:srcRect l="4607" r="4607"/>
          <a:stretch/>
        </p:blipFill>
        <p:spPr>
          <a:xfrm>
            <a:off x="986311" y="1817930"/>
            <a:ext cx="529352" cy="583080"/>
          </a:xfrm>
          <a:prstGeom prst="rect">
            <a:avLst/>
          </a:prstGeom>
        </p:spPr>
      </p:pic>
      <p:sp>
        <p:nvSpPr>
          <p:cNvPr id="71" name="TextBox 2">
            <a:extLst>
              <a:ext uri="{FF2B5EF4-FFF2-40B4-BE49-F238E27FC236}">
                <a16:creationId xmlns:a16="http://schemas.microsoft.com/office/drawing/2014/main" id="{E4446B43-AD01-DB3E-8113-DC23E93F7F58}"/>
              </a:ext>
            </a:extLst>
          </p:cNvPr>
          <p:cNvSpPr txBox="1"/>
          <p:nvPr/>
        </p:nvSpPr>
        <p:spPr>
          <a:xfrm>
            <a:off x="1254972" y="1590306"/>
            <a:ext cx="933398" cy="461665"/>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1051802" rtl="0" eaLnBrk="1" fontAlgn="b" latinLnBrk="0" hangingPunct="1"/>
            <a:r>
              <a:rPr lang="en-GB" sz="2400" b="1" i="0" u="none" strike="noStrike" kern="1200">
                <a:solidFill>
                  <a:schemeClr val="accent2"/>
                </a:solidFill>
                <a:effectLst/>
                <a:latin typeface="+mj-lt"/>
                <a:ea typeface="+mn-ea"/>
                <a:cs typeface="+mn-cs"/>
              </a:rPr>
              <a:t>51%</a:t>
            </a:r>
            <a:endParaRPr lang="en-GB" b="1" i="0" u="none" strike="noStrike" kern="1200" baseline="30000">
              <a:solidFill>
                <a:schemeClr val="accent2"/>
              </a:solidFill>
              <a:effectLst/>
              <a:latin typeface="+mj-lt"/>
              <a:ea typeface="+mn-ea"/>
              <a:cs typeface="+mn-cs"/>
            </a:endParaRPr>
          </a:p>
        </p:txBody>
      </p:sp>
      <p:pic>
        <p:nvPicPr>
          <p:cNvPr id="72" name="Graphic 1" descr="Open hand outline">
            <a:extLst>
              <a:ext uri="{FF2B5EF4-FFF2-40B4-BE49-F238E27FC236}">
                <a16:creationId xmlns:a16="http://schemas.microsoft.com/office/drawing/2014/main" id="{0F830504-C5F1-CB01-F81D-E5B85A86064B}"/>
              </a:ext>
            </a:extLst>
          </p:cNvPr>
          <p:cNvPicPr>
            <a:picLocks noChangeAspect="1"/>
          </p:cNvPicPr>
          <p:nvPr/>
        </p:nvPicPr>
        <p:blipFill>
          <a:blip r:embed="rId13">
            <a:extLst>
              <a:ext uri="{96DAC541-7B7A-43D3-8B79-37D633B846F1}">
                <asvg:svgBlip xmlns:asvg="http://schemas.microsoft.com/office/drawing/2016/SVG/main" r:embed="rId14"/>
              </a:ext>
            </a:extLst>
          </a:blip>
          <a:srcRect l="4607" r="4607"/>
          <a:stretch/>
        </p:blipFill>
        <p:spPr>
          <a:xfrm>
            <a:off x="2137044" y="1817930"/>
            <a:ext cx="529352" cy="583080"/>
          </a:xfrm>
          <a:prstGeom prst="rect">
            <a:avLst/>
          </a:prstGeom>
        </p:spPr>
      </p:pic>
      <p:sp>
        <p:nvSpPr>
          <p:cNvPr id="73" name="TextBox 2">
            <a:extLst>
              <a:ext uri="{FF2B5EF4-FFF2-40B4-BE49-F238E27FC236}">
                <a16:creationId xmlns:a16="http://schemas.microsoft.com/office/drawing/2014/main" id="{F10933E3-B214-FF8B-B96C-27F4449F95AD}"/>
              </a:ext>
            </a:extLst>
          </p:cNvPr>
          <p:cNvSpPr txBox="1"/>
          <p:nvPr/>
        </p:nvSpPr>
        <p:spPr>
          <a:xfrm>
            <a:off x="2449786" y="1590306"/>
            <a:ext cx="933398" cy="461665"/>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1051802" rtl="0" eaLnBrk="1" fontAlgn="b" latinLnBrk="0" hangingPunct="1"/>
            <a:r>
              <a:rPr lang="en-GB" sz="2400" b="1">
                <a:solidFill>
                  <a:schemeClr val="accent2"/>
                </a:solidFill>
                <a:latin typeface="+mj-lt"/>
              </a:rPr>
              <a:t>25</a:t>
            </a:r>
            <a:r>
              <a:rPr lang="en-GB" sz="2400" b="1" i="0" u="none" strike="noStrike" kern="1200">
                <a:solidFill>
                  <a:schemeClr val="accent2"/>
                </a:solidFill>
                <a:effectLst/>
                <a:latin typeface="+mj-lt"/>
                <a:ea typeface="+mn-ea"/>
                <a:cs typeface="+mn-cs"/>
              </a:rPr>
              <a:t>%</a:t>
            </a:r>
            <a:endParaRPr lang="en-GB" b="1" i="0" u="none" strike="noStrike" kern="1200" baseline="30000">
              <a:solidFill>
                <a:schemeClr val="accent2"/>
              </a:solidFill>
              <a:effectLst/>
              <a:latin typeface="+mj-lt"/>
              <a:ea typeface="+mn-ea"/>
              <a:cs typeface="+mn-cs"/>
            </a:endParaRPr>
          </a:p>
        </p:txBody>
      </p:sp>
      <p:sp>
        <p:nvSpPr>
          <p:cNvPr id="75" name="TextBox 74">
            <a:extLst>
              <a:ext uri="{FF2B5EF4-FFF2-40B4-BE49-F238E27FC236}">
                <a16:creationId xmlns:a16="http://schemas.microsoft.com/office/drawing/2014/main" id="{1747B603-4047-365B-8853-F0062BEEADDE}"/>
              </a:ext>
            </a:extLst>
          </p:cNvPr>
          <p:cNvSpPr txBox="1"/>
          <p:nvPr/>
        </p:nvSpPr>
        <p:spPr>
          <a:xfrm>
            <a:off x="3048214" y="2355784"/>
            <a:ext cx="1049885" cy="261610"/>
          </a:xfrm>
          <a:prstGeom prst="rect">
            <a:avLst/>
          </a:prstGeom>
          <a:noFill/>
        </p:spPr>
        <p:txBody>
          <a:bodyPr wrap="square">
            <a:spAutoFit/>
          </a:bodyPr>
          <a:lstStyle/>
          <a:p>
            <a:pPr algn="l" fontAlgn="b"/>
            <a:r>
              <a:rPr lang="en-US" sz="1100" b="0" i="0" u="none" strike="noStrike" kern="1200">
                <a:solidFill>
                  <a:srgbClr val="565656"/>
                </a:solidFill>
                <a:effectLst/>
                <a:latin typeface="+mj-lt"/>
                <a:ea typeface="+mn-ea"/>
                <a:cs typeface="+mn-cs"/>
              </a:rPr>
              <a:t>Administrative</a:t>
            </a:r>
          </a:p>
        </p:txBody>
      </p:sp>
      <p:sp>
        <p:nvSpPr>
          <p:cNvPr id="76" name="TextBox 75">
            <a:extLst>
              <a:ext uri="{FF2B5EF4-FFF2-40B4-BE49-F238E27FC236}">
                <a16:creationId xmlns:a16="http://schemas.microsoft.com/office/drawing/2014/main" id="{83D43123-C9A9-8EFE-37F8-32D0ADCAB536}"/>
              </a:ext>
            </a:extLst>
          </p:cNvPr>
          <p:cNvSpPr txBox="1"/>
          <p:nvPr/>
        </p:nvSpPr>
        <p:spPr>
          <a:xfrm>
            <a:off x="704755" y="2355784"/>
            <a:ext cx="1049885" cy="261610"/>
          </a:xfrm>
          <a:prstGeom prst="rect">
            <a:avLst/>
          </a:prstGeom>
          <a:noFill/>
        </p:spPr>
        <p:txBody>
          <a:bodyPr wrap="square">
            <a:spAutoFit/>
          </a:bodyPr>
          <a:lstStyle/>
          <a:p>
            <a:pPr algn="ctr" fontAlgn="b"/>
            <a:r>
              <a:rPr lang="en-US" sz="1100" b="0" i="0" u="none" strike="noStrike" kern="1200">
                <a:solidFill>
                  <a:srgbClr val="565656"/>
                </a:solidFill>
                <a:effectLst/>
                <a:latin typeface="+mj-lt"/>
                <a:ea typeface="+mn-ea"/>
                <a:cs typeface="+mn-cs"/>
              </a:rPr>
              <a:t>Clinical</a:t>
            </a:r>
          </a:p>
        </p:txBody>
      </p:sp>
      <p:sp>
        <p:nvSpPr>
          <p:cNvPr id="77" name="TextBox 76">
            <a:extLst>
              <a:ext uri="{FF2B5EF4-FFF2-40B4-BE49-F238E27FC236}">
                <a16:creationId xmlns:a16="http://schemas.microsoft.com/office/drawing/2014/main" id="{8E469FFE-735C-312B-B812-0956354E0404}"/>
              </a:ext>
            </a:extLst>
          </p:cNvPr>
          <p:cNvSpPr txBox="1"/>
          <p:nvPr/>
        </p:nvSpPr>
        <p:spPr>
          <a:xfrm>
            <a:off x="1635801" y="2355784"/>
            <a:ext cx="1391738" cy="430887"/>
          </a:xfrm>
          <a:prstGeom prst="rect">
            <a:avLst/>
          </a:prstGeom>
          <a:noFill/>
        </p:spPr>
        <p:txBody>
          <a:bodyPr wrap="square">
            <a:spAutoFit/>
          </a:bodyPr>
          <a:lstStyle/>
          <a:p>
            <a:pPr algn="ctr" fontAlgn="b"/>
            <a:r>
              <a:rPr lang="en-US" sz="1100" b="0" i="0" u="none" strike="noStrike" kern="1200">
                <a:solidFill>
                  <a:srgbClr val="565656"/>
                </a:solidFill>
                <a:effectLst/>
                <a:latin typeface="+mj-lt"/>
                <a:ea typeface="+mn-ea"/>
                <a:cs typeface="+mn-cs"/>
              </a:rPr>
              <a:t>Supportive </a:t>
            </a:r>
          </a:p>
          <a:p>
            <a:pPr algn="ctr" fontAlgn="b"/>
            <a:r>
              <a:rPr lang="en-US" sz="1100" b="0" i="0" u="none" strike="noStrike" kern="1200">
                <a:solidFill>
                  <a:srgbClr val="565656"/>
                </a:solidFill>
                <a:effectLst/>
                <a:latin typeface="+mj-lt"/>
                <a:ea typeface="+mn-ea"/>
                <a:cs typeface="+mn-cs"/>
              </a:rPr>
              <a:t>Services</a:t>
            </a:r>
          </a:p>
        </p:txBody>
      </p:sp>
      <p:sp>
        <p:nvSpPr>
          <p:cNvPr id="78" name="Rectangle 77">
            <a:extLst>
              <a:ext uri="{FF2B5EF4-FFF2-40B4-BE49-F238E27FC236}">
                <a16:creationId xmlns:a16="http://schemas.microsoft.com/office/drawing/2014/main" id="{15D9FF88-C41F-4501-980B-273E5D2ED009}"/>
              </a:ext>
            </a:extLst>
          </p:cNvPr>
          <p:cNvSpPr/>
          <p:nvPr/>
        </p:nvSpPr>
        <p:spPr>
          <a:xfrm>
            <a:off x="1593477" y="995118"/>
            <a:ext cx="2152124" cy="2923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65656"/>
                </a:solidFill>
                <a:effectLst/>
                <a:uLnTx/>
                <a:uFillTx/>
                <a:latin typeface="+mj-lt"/>
                <a:ea typeface="+mn-ea"/>
                <a:cs typeface="+mn-cs"/>
              </a:rPr>
              <a:t>Current Occupation</a:t>
            </a:r>
          </a:p>
        </p:txBody>
      </p:sp>
      <p:sp>
        <p:nvSpPr>
          <p:cNvPr id="80" name="TextBox 79">
            <a:extLst>
              <a:ext uri="{FF2B5EF4-FFF2-40B4-BE49-F238E27FC236}">
                <a16:creationId xmlns:a16="http://schemas.microsoft.com/office/drawing/2014/main" id="{444C9E14-5573-01C4-23A7-4EC8FAFCC030}"/>
              </a:ext>
            </a:extLst>
          </p:cNvPr>
          <p:cNvSpPr txBox="1"/>
          <p:nvPr/>
        </p:nvSpPr>
        <p:spPr>
          <a:xfrm>
            <a:off x="3501564" y="2618261"/>
            <a:ext cx="1399514" cy="200055"/>
          </a:xfrm>
          <a:prstGeom prst="rect">
            <a:avLst/>
          </a:prstGeom>
          <a:noFill/>
        </p:spPr>
        <p:txBody>
          <a:bodyPr wrap="square">
            <a:spAutoFit/>
          </a:bodyPr>
          <a:lstStyle/>
          <a:p>
            <a:pPr algn="r"/>
            <a:r>
              <a:rPr lang="en-US" sz="700" i="1">
                <a:solidFill>
                  <a:schemeClr val="tx1">
                    <a:lumMod val="75000"/>
                    <a:lumOff val="25000"/>
                  </a:schemeClr>
                </a:solidFill>
              </a:rPr>
              <a:t>*Other position 4%</a:t>
            </a:r>
          </a:p>
        </p:txBody>
      </p:sp>
      <p:graphicFrame>
        <p:nvGraphicFramePr>
          <p:cNvPr id="81" name="Chart 80">
            <a:extLst>
              <a:ext uri="{FF2B5EF4-FFF2-40B4-BE49-F238E27FC236}">
                <a16:creationId xmlns:a16="http://schemas.microsoft.com/office/drawing/2014/main" id="{75D139A5-83F9-1D06-1838-08912900B797}"/>
              </a:ext>
            </a:extLst>
          </p:cNvPr>
          <p:cNvGraphicFramePr/>
          <p:nvPr>
            <p:extLst>
              <p:ext uri="{D42A27DB-BD31-4B8C-83A1-F6EECF244321}">
                <p14:modId xmlns:p14="http://schemas.microsoft.com/office/powerpoint/2010/main" val="3742275445"/>
              </p:ext>
            </p:extLst>
          </p:nvPr>
        </p:nvGraphicFramePr>
        <p:xfrm>
          <a:off x="712469" y="3165832"/>
          <a:ext cx="7473431" cy="2920251"/>
        </p:xfrm>
        <a:graphic>
          <a:graphicData uri="http://schemas.openxmlformats.org/drawingml/2006/chart">
            <c:chart xmlns:c="http://schemas.openxmlformats.org/drawingml/2006/chart" xmlns:r="http://schemas.openxmlformats.org/officeDocument/2006/relationships" r:id="rId15"/>
          </a:graphicData>
        </a:graphic>
      </p:graphicFrame>
      <p:sp>
        <p:nvSpPr>
          <p:cNvPr id="82" name="TextBox 81">
            <a:extLst>
              <a:ext uri="{FF2B5EF4-FFF2-40B4-BE49-F238E27FC236}">
                <a16:creationId xmlns:a16="http://schemas.microsoft.com/office/drawing/2014/main" id="{5B458619-37CF-1F4D-CDE8-15203EA267D4}"/>
              </a:ext>
            </a:extLst>
          </p:cNvPr>
          <p:cNvSpPr txBox="1"/>
          <p:nvPr/>
        </p:nvSpPr>
        <p:spPr>
          <a:xfrm>
            <a:off x="1056984" y="2931596"/>
            <a:ext cx="6193856" cy="46166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300" b="1">
                <a:solidFill>
                  <a:srgbClr val="565656"/>
                </a:solidFill>
                <a:latin typeface="+mj-lt"/>
              </a:rPr>
              <a:t>Current Work Environment(s)</a:t>
            </a:r>
          </a:p>
          <a:p>
            <a:pPr algn="ctr" rtl="0">
              <a:defRPr sz="1862" b="0" i="0" u="none" strike="noStrike" kern="1200" spc="0" baseline="0">
                <a:solidFill>
                  <a:prstClr val="black">
                    <a:lumMod val="65000"/>
                    <a:lumOff val="35000"/>
                  </a:prstClr>
                </a:solidFill>
                <a:latin typeface="+mn-lt"/>
                <a:ea typeface="+mn-ea"/>
                <a:cs typeface="+mn-cs"/>
              </a:defRPr>
            </a:pPr>
            <a:r>
              <a:rPr lang="en-US" sz="1100" b="1">
                <a:solidFill>
                  <a:srgbClr val="565656"/>
                </a:solidFill>
                <a:latin typeface="+mj-lt"/>
              </a:rPr>
              <a:t>(top 10 selections)</a:t>
            </a:r>
          </a:p>
        </p:txBody>
      </p:sp>
      <p:sp>
        <p:nvSpPr>
          <p:cNvPr id="98" name="Rectangle 97">
            <a:extLst>
              <a:ext uri="{FF2B5EF4-FFF2-40B4-BE49-F238E27FC236}">
                <a16:creationId xmlns:a16="http://schemas.microsoft.com/office/drawing/2014/main" id="{ED69A8D4-AF8D-2CC8-FFA2-62C83283327A}"/>
              </a:ext>
            </a:extLst>
          </p:cNvPr>
          <p:cNvSpPr/>
          <p:nvPr/>
        </p:nvSpPr>
        <p:spPr>
          <a:xfrm>
            <a:off x="4922611" y="993420"/>
            <a:ext cx="131723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65656"/>
                </a:solidFill>
                <a:effectLst/>
                <a:uLnTx/>
                <a:uFillTx/>
                <a:latin typeface="+mj-lt"/>
                <a:ea typeface="+mn-ea"/>
                <a:cs typeface="+mn-cs"/>
              </a:rPr>
              <a:t>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65656"/>
                </a:solidFill>
                <a:effectLst/>
                <a:uLnTx/>
                <a:uFillTx/>
                <a:latin typeface="+mj-lt"/>
                <a:ea typeface="+mn-ea"/>
                <a:cs typeface="+mn-cs"/>
              </a:rPr>
              <a:t>in Field</a:t>
            </a:r>
          </a:p>
          <a:p>
            <a:pPr algn="ctr">
              <a:defRPr/>
            </a:pPr>
            <a:r>
              <a:rPr lang="en-GB" sz="1000" b="1">
                <a:solidFill>
                  <a:srgbClr val="565656"/>
                </a:solidFill>
                <a:latin typeface="+mj-lt"/>
              </a:rPr>
              <a:t>(mean)</a:t>
            </a:r>
          </a:p>
        </p:txBody>
      </p:sp>
      <p:grpSp>
        <p:nvGrpSpPr>
          <p:cNvPr id="99" name="Group 98">
            <a:extLst>
              <a:ext uri="{FF2B5EF4-FFF2-40B4-BE49-F238E27FC236}">
                <a16:creationId xmlns:a16="http://schemas.microsoft.com/office/drawing/2014/main" id="{A8CE8CC3-205E-F5AA-D46C-8B2EB7CD2B33}"/>
              </a:ext>
            </a:extLst>
          </p:cNvPr>
          <p:cNvGrpSpPr/>
          <p:nvPr/>
        </p:nvGrpSpPr>
        <p:grpSpPr>
          <a:xfrm>
            <a:off x="5067384" y="1781167"/>
            <a:ext cx="1027987" cy="731520"/>
            <a:chOff x="5581015" y="1592580"/>
            <a:chExt cx="1027987" cy="731520"/>
          </a:xfrm>
        </p:grpSpPr>
        <p:sp>
          <p:nvSpPr>
            <p:cNvPr id="100" name="TextBox 99">
              <a:extLst>
                <a:ext uri="{FF2B5EF4-FFF2-40B4-BE49-F238E27FC236}">
                  <a16:creationId xmlns:a16="http://schemas.microsoft.com/office/drawing/2014/main" id="{BD5F09E7-F5ED-A9D4-D51D-07B47A012918}"/>
                </a:ext>
              </a:extLst>
            </p:cNvPr>
            <p:cNvSpPr txBox="1"/>
            <p:nvPr/>
          </p:nvSpPr>
          <p:spPr>
            <a:xfrm>
              <a:off x="5581015" y="1797199"/>
              <a:ext cx="1027987" cy="322283"/>
            </a:xfrm>
            <a:prstGeom prst="rect">
              <a:avLst/>
            </a:prstGeom>
            <a:noFill/>
          </p:spPr>
          <p:txBody>
            <a:bodyPr wrap="square" lIns="105805" tIns="52903" rIns="105805" bIns="52903" rtlCol="0" anchor="ctr">
              <a:spAutoFit/>
            </a:bodyPr>
            <a:lstStyle/>
            <a:p>
              <a:pPr marL="0" marR="0" lvl="0" indent="0" algn="ctr" defTabSz="1545499" rtl="0" eaLnBrk="1" fontAlgn="auto" latinLnBrk="0" hangingPunct="1">
                <a:lnSpc>
                  <a:spcPct val="100000"/>
                </a:lnSpc>
                <a:spcBef>
                  <a:spcPts val="0"/>
                </a:spcBef>
                <a:spcAft>
                  <a:spcPts val="0"/>
                </a:spcAft>
                <a:buClr>
                  <a:srgbClr val="222223"/>
                </a:buClr>
                <a:buSzTx/>
                <a:buFontTx/>
                <a:buNone/>
                <a:tabLst/>
                <a:defRPr/>
              </a:pPr>
              <a:r>
                <a:rPr lang="en-US" sz="1400" b="1">
                  <a:solidFill>
                    <a:schemeClr val="accent2"/>
                  </a:solidFill>
                  <a:latin typeface="+mj-lt"/>
                </a:rPr>
                <a:t>11</a:t>
              </a:r>
              <a:r>
                <a:rPr kumimoji="0" lang="en-US" sz="1400" b="1" i="0" u="none" strike="noStrike" kern="1200" cap="none" spc="0" normalizeH="0" baseline="0" noProof="0">
                  <a:ln>
                    <a:noFill/>
                  </a:ln>
                  <a:solidFill>
                    <a:schemeClr val="tx1">
                      <a:lumMod val="75000"/>
                      <a:lumOff val="25000"/>
                    </a:schemeClr>
                  </a:solidFill>
                  <a:effectLst/>
                  <a:uLnTx/>
                  <a:uFillTx/>
                  <a:latin typeface="+mj-lt"/>
                  <a:ea typeface="+mn-ea"/>
                  <a:cs typeface="+mn-cs"/>
                </a:rPr>
                <a:t> </a:t>
              </a:r>
              <a:r>
                <a:rPr kumimoji="0" lang="en-US" sz="1100" b="0" i="0" u="none" strike="noStrike" kern="1200" cap="none" spc="0" normalizeH="0" baseline="0" noProof="0" err="1">
                  <a:ln>
                    <a:noFill/>
                  </a:ln>
                  <a:solidFill>
                    <a:schemeClr val="tx1">
                      <a:lumMod val="75000"/>
                      <a:lumOff val="25000"/>
                    </a:schemeClr>
                  </a:solidFill>
                  <a:effectLst/>
                  <a:uLnTx/>
                  <a:uFillTx/>
                  <a:latin typeface="+mj-lt"/>
                  <a:ea typeface="+mn-ea"/>
                  <a:cs typeface="+mn-cs"/>
                </a:rPr>
                <a:t>yrs</a:t>
              </a:r>
              <a:r>
                <a:rPr kumimoji="0" lang="en-US" sz="1100" b="0" i="0" u="none" strike="noStrike" kern="1200" cap="none" spc="0" normalizeH="0" baseline="0" noProof="0">
                  <a:ln>
                    <a:noFill/>
                  </a:ln>
                  <a:solidFill>
                    <a:schemeClr val="tx1">
                      <a:lumMod val="75000"/>
                      <a:lumOff val="25000"/>
                    </a:schemeClr>
                  </a:solidFill>
                  <a:effectLst/>
                  <a:uLnTx/>
                  <a:uFillTx/>
                  <a:latin typeface="+mj-lt"/>
                  <a:ea typeface="+mn-ea"/>
                  <a:cs typeface="+mn-cs"/>
                </a:rPr>
                <a:t> </a:t>
              </a:r>
            </a:p>
          </p:txBody>
        </p:sp>
        <p:sp>
          <p:nvSpPr>
            <p:cNvPr id="101" name="Oval 100">
              <a:extLst>
                <a:ext uri="{FF2B5EF4-FFF2-40B4-BE49-F238E27FC236}">
                  <a16:creationId xmlns:a16="http://schemas.microsoft.com/office/drawing/2014/main" id="{E7D724A0-EBEC-A95B-DAA8-69CDF9A5A04E}"/>
                </a:ext>
              </a:extLst>
            </p:cNvPr>
            <p:cNvSpPr/>
            <p:nvPr/>
          </p:nvSpPr>
          <p:spPr>
            <a:xfrm>
              <a:off x="5730240" y="1592580"/>
              <a:ext cx="731520" cy="73152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j-lt"/>
                <a:ea typeface="+mn-ea"/>
                <a:cs typeface="+mn-cs"/>
              </a:endParaRPr>
            </a:p>
          </p:txBody>
        </p:sp>
      </p:grpSp>
      <p:sp>
        <p:nvSpPr>
          <p:cNvPr id="102" name="Rectangle 101">
            <a:extLst>
              <a:ext uri="{FF2B5EF4-FFF2-40B4-BE49-F238E27FC236}">
                <a16:creationId xmlns:a16="http://schemas.microsoft.com/office/drawing/2014/main" id="{C6BAAA15-8FCE-C4BE-62A7-1DE348269642}"/>
              </a:ext>
            </a:extLst>
          </p:cNvPr>
          <p:cNvSpPr/>
          <p:nvPr/>
        </p:nvSpPr>
        <p:spPr>
          <a:xfrm>
            <a:off x="5933604" y="991278"/>
            <a:ext cx="131723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65656"/>
                </a:solidFill>
                <a:effectLst/>
                <a:uLnTx/>
                <a:uFillTx/>
                <a:latin typeface="+mj-lt"/>
                <a:ea typeface="+mn-ea"/>
                <a:cs typeface="+mn-cs"/>
              </a:rPr>
              <a:t>Years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65656"/>
                </a:solidFill>
                <a:effectLst/>
                <a:uLnTx/>
                <a:uFillTx/>
                <a:latin typeface="+mj-lt"/>
                <a:ea typeface="+mn-ea"/>
                <a:cs typeface="+mn-cs"/>
              </a:rPr>
              <a:t>Current Role</a:t>
            </a:r>
          </a:p>
          <a:p>
            <a:pPr algn="ctr">
              <a:defRPr/>
            </a:pPr>
            <a:r>
              <a:rPr lang="en-GB" sz="1000" b="1">
                <a:solidFill>
                  <a:srgbClr val="565656"/>
                </a:solidFill>
                <a:latin typeface="+mj-lt"/>
              </a:rPr>
              <a:t>(mean)</a:t>
            </a:r>
          </a:p>
        </p:txBody>
      </p:sp>
      <p:grpSp>
        <p:nvGrpSpPr>
          <p:cNvPr id="103" name="Group 102">
            <a:extLst>
              <a:ext uri="{FF2B5EF4-FFF2-40B4-BE49-F238E27FC236}">
                <a16:creationId xmlns:a16="http://schemas.microsoft.com/office/drawing/2014/main" id="{0BE3933C-E66E-4343-8F4B-FDCB84A9BB4E}"/>
              </a:ext>
            </a:extLst>
          </p:cNvPr>
          <p:cNvGrpSpPr/>
          <p:nvPr/>
        </p:nvGrpSpPr>
        <p:grpSpPr>
          <a:xfrm>
            <a:off x="6078377" y="1779025"/>
            <a:ext cx="1027987" cy="731520"/>
            <a:chOff x="5581015" y="1592580"/>
            <a:chExt cx="1027987" cy="731520"/>
          </a:xfrm>
        </p:grpSpPr>
        <p:sp>
          <p:nvSpPr>
            <p:cNvPr id="104" name="TextBox 103">
              <a:extLst>
                <a:ext uri="{FF2B5EF4-FFF2-40B4-BE49-F238E27FC236}">
                  <a16:creationId xmlns:a16="http://schemas.microsoft.com/office/drawing/2014/main" id="{F5D06C83-B74C-6A18-F331-B8D78A7A97EE}"/>
                </a:ext>
              </a:extLst>
            </p:cNvPr>
            <p:cNvSpPr txBox="1"/>
            <p:nvPr/>
          </p:nvSpPr>
          <p:spPr>
            <a:xfrm>
              <a:off x="5581015" y="1797199"/>
              <a:ext cx="1027987" cy="322283"/>
            </a:xfrm>
            <a:prstGeom prst="rect">
              <a:avLst/>
            </a:prstGeom>
            <a:noFill/>
            <a:ln>
              <a:noFill/>
            </a:ln>
          </p:spPr>
          <p:txBody>
            <a:bodyPr wrap="square" lIns="105805" tIns="52903" rIns="105805" bIns="52903" rtlCol="0" anchor="ctr">
              <a:spAutoFit/>
            </a:bodyPr>
            <a:lstStyle/>
            <a:p>
              <a:pPr marL="0" marR="0" lvl="0" indent="0" algn="ctr" defTabSz="1545499" rtl="0" eaLnBrk="1" fontAlgn="auto" latinLnBrk="0" hangingPunct="1">
                <a:lnSpc>
                  <a:spcPct val="100000"/>
                </a:lnSpc>
                <a:spcBef>
                  <a:spcPts val="0"/>
                </a:spcBef>
                <a:spcAft>
                  <a:spcPts val="0"/>
                </a:spcAft>
                <a:buClr>
                  <a:srgbClr val="222223"/>
                </a:buClr>
                <a:buSzTx/>
                <a:buFontTx/>
                <a:buNone/>
                <a:tabLst/>
                <a:defRPr/>
              </a:pPr>
              <a:r>
                <a:rPr lang="en-US" sz="1400" b="1">
                  <a:solidFill>
                    <a:schemeClr val="accent2"/>
                  </a:solidFill>
                  <a:latin typeface="+mj-lt"/>
                </a:rPr>
                <a:t>6</a:t>
              </a:r>
              <a:r>
                <a:rPr kumimoji="0" lang="en-US" sz="1400" b="1" i="0" u="none" strike="noStrike" kern="1200" cap="none" spc="0" normalizeH="0" baseline="0" noProof="0">
                  <a:ln>
                    <a:noFill/>
                  </a:ln>
                  <a:solidFill>
                    <a:schemeClr val="tx1">
                      <a:lumMod val="75000"/>
                      <a:lumOff val="25000"/>
                    </a:schemeClr>
                  </a:solidFill>
                  <a:effectLst/>
                  <a:uLnTx/>
                  <a:uFillTx/>
                  <a:latin typeface="+mj-lt"/>
                  <a:ea typeface="+mn-ea"/>
                  <a:cs typeface="+mn-cs"/>
                </a:rPr>
                <a:t> </a:t>
              </a:r>
              <a:r>
                <a:rPr kumimoji="0" lang="en-US" sz="1100" b="0" i="0" u="none" strike="noStrike" kern="1200" cap="none" spc="0" normalizeH="0" baseline="0" noProof="0" err="1">
                  <a:ln>
                    <a:noFill/>
                  </a:ln>
                  <a:solidFill>
                    <a:schemeClr val="tx1">
                      <a:lumMod val="75000"/>
                      <a:lumOff val="25000"/>
                    </a:schemeClr>
                  </a:solidFill>
                  <a:effectLst/>
                  <a:uLnTx/>
                  <a:uFillTx/>
                  <a:latin typeface="+mj-lt"/>
                  <a:ea typeface="+mn-ea"/>
                  <a:cs typeface="+mn-cs"/>
                </a:rPr>
                <a:t>yrs</a:t>
              </a:r>
              <a:r>
                <a:rPr kumimoji="0" lang="en-US" sz="1100" b="0" i="0" u="none" strike="noStrike" kern="1200" cap="none" spc="0" normalizeH="0" baseline="0" noProof="0">
                  <a:ln>
                    <a:noFill/>
                  </a:ln>
                  <a:solidFill>
                    <a:schemeClr val="tx1">
                      <a:lumMod val="75000"/>
                      <a:lumOff val="25000"/>
                    </a:schemeClr>
                  </a:solidFill>
                  <a:effectLst/>
                  <a:uLnTx/>
                  <a:uFillTx/>
                  <a:latin typeface="+mj-lt"/>
                  <a:ea typeface="+mn-ea"/>
                  <a:cs typeface="+mn-cs"/>
                </a:rPr>
                <a:t> </a:t>
              </a:r>
            </a:p>
          </p:txBody>
        </p:sp>
        <p:sp>
          <p:nvSpPr>
            <p:cNvPr id="105" name="Oval 104">
              <a:extLst>
                <a:ext uri="{FF2B5EF4-FFF2-40B4-BE49-F238E27FC236}">
                  <a16:creationId xmlns:a16="http://schemas.microsoft.com/office/drawing/2014/main" id="{4F4B4FF2-922C-EDC3-5BF2-8CE405D9F25B}"/>
                </a:ext>
              </a:extLst>
            </p:cNvPr>
            <p:cNvSpPr/>
            <p:nvPr/>
          </p:nvSpPr>
          <p:spPr>
            <a:xfrm>
              <a:off x="5730240" y="1592580"/>
              <a:ext cx="731520" cy="73152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j-lt"/>
                <a:ea typeface="+mn-ea"/>
                <a:cs typeface="+mn-cs"/>
              </a:endParaRPr>
            </a:p>
          </p:txBody>
        </p:sp>
      </p:grpSp>
      <p:graphicFrame>
        <p:nvGraphicFramePr>
          <p:cNvPr id="106" name="Chart 105">
            <a:extLst>
              <a:ext uri="{FF2B5EF4-FFF2-40B4-BE49-F238E27FC236}">
                <a16:creationId xmlns:a16="http://schemas.microsoft.com/office/drawing/2014/main" id="{F4DD53FA-4280-EA3E-23A8-8E73AEB2D52F}"/>
              </a:ext>
            </a:extLst>
          </p:cNvPr>
          <p:cNvGraphicFramePr/>
          <p:nvPr>
            <p:extLst>
              <p:ext uri="{D42A27DB-BD31-4B8C-83A1-F6EECF244321}">
                <p14:modId xmlns:p14="http://schemas.microsoft.com/office/powerpoint/2010/main" val="2331906235"/>
              </p:ext>
            </p:extLst>
          </p:nvPr>
        </p:nvGraphicFramePr>
        <p:xfrm>
          <a:off x="8649413" y="3418499"/>
          <a:ext cx="2288733" cy="1986724"/>
        </p:xfrm>
        <a:graphic>
          <a:graphicData uri="http://schemas.openxmlformats.org/drawingml/2006/chart">
            <c:chart xmlns:c="http://schemas.openxmlformats.org/drawingml/2006/chart" xmlns:r="http://schemas.openxmlformats.org/officeDocument/2006/relationships" r:id="rId16"/>
          </a:graphicData>
        </a:graphic>
      </p:graphicFrame>
      <p:sp>
        <p:nvSpPr>
          <p:cNvPr id="107" name="TextBox 106">
            <a:extLst>
              <a:ext uri="{FF2B5EF4-FFF2-40B4-BE49-F238E27FC236}">
                <a16:creationId xmlns:a16="http://schemas.microsoft.com/office/drawing/2014/main" id="{41B1925C-4A35-DF70-EF46-44AA44DC5BBA}"/>
              </a:ext>
            </a:extLst>
          </p:cNvPr>
          <p:cNvSpPr txBox="1"/>
          <p:nvPr/>
        </p:nvSpPr>
        <p:spPr>
          <a:xfrm>
            <a:off x="8195165" y="2931596"/>
            <a:ext cx="3238145" cy="2923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565656"/>
                </a:solidFill>
                <a:effectLst/>
                <a:uLnTx/>
                <a:uFillTx/>
                <a:latin typeface="+mj-lt"/>
                <a:ea typeface="Apis For Office" panose="020B0504010101010104" charset="0"/>
                <a:cs typeface="+mn-cs"/>
              </a:rPr>
              <a:t>Health </a:t>
            </a:r>
            <a:r>
              <a:rPr lang="en-US" sz="1300" b="1">
                <a:solidFill>
                  <a:srgbClr val="565656"/>
                </a:solidFill>
                <a:latin typeface="+mj-lt"/>
                <a:ea typeface="Apis For Office" panose="020B0504010101010104" charset="0"/>
              </a:rPr>
              <a:t>Ca</a:t>
            </a:r>
            <a:r>
              <a:rPr kumimoji="0" lang="en-US" sz="1300" b="1" i="0" u="none" strike="noStrike" kern="1200" cap="none" spc="0" normalizeH="0" baseline="0" noProof="0">
                <a:ln>
                  <a:noFill/>
                </a:ln>
                <a:solidFill>
                  <a:srgbClr val="565656"/>
                </a:solidFill>
                <a:effectLst/>
                <a:uLnTx/>
                <a:uFillTx/>
                <a:latin typeface="+mj-lt"/>
                <a:ea typeface="Apis For Office" panose="020B0504010101010104" charset="0"/>
                <a:cs typeface="+mn-cs"/>
              </a:rPr>
              <a:t>re Industry </a:t>
            </a:r>
          </a:p>
        </p:txBody>
      </p:sp>
      <p:cxnSp>
        <p:nvCxnSpPr>
          <p:cNvPr id="108" name="Straight Connector 107">
            <a:extLst>
              <a:ext uri="{FF2B5EF4-FFF2-40B4-BE49-F238E27FC236}">
                <a16:creationId xmlns:a16="http://schemas.microsoft.com/office/drawing/2014/main" id="{DA038093-1F91-67E2-2497-B2C98729EF76}"/>
              </a:ext>
            </a:extLst>
          </p:cNvPr>
          <p:cNvCxnSpPr>
            <a:cxnSpLocks/>
          </p:cNvCxnSpPr>
          <p:nvPr/>
        </p:nvCxnSpPr>
        <p:spPr>
          <a:xfrm>
            <a:off x="8029024" y="2881651"/>
            <a:ext cx="0" cy="3170576"/>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9E04087-D1FF-2055-FCEE-75C8591F344C}"/>
              </a:ext>
            </a:extLst>
          </p:cNvPr>
          <p:cNvSpPr txBox="1"/>
          <p:nvPr/>
        </p:nvSpPr>
        <p:spPr>
          <a:xfrm>
            <a:off x="10517569" y="3581443"/>
            <a:ext cx="1350386" cy="600164"/>
          </a:xfrm>
          <a:prstGeom prst="rect">
            <a:avLst/>
          </a:prstGeom>
          <a:noFill/>
        </p:spPr>
        <p:txBody>
          <a:bodyPr wrap="square">
            <a:spAutoFit/>
          </a:bodyPr>
          <a:lstStyle/>
          <a:p>
            <a:pPr>
              <a:defRPr/>
            </a:pPr>
            <a:r>
              <a:rPr lang="en-US" sz="1100" b="1">
                <a:solidFill>
                  <a:schemeClr val="accent2"/>
                </a:solidFill>
                <a:latin typeface="+mj-lt"/>
              </a:rPr>
              <a:t>Mental health and SUD care (i.e., behavioral health)</a:t>
            </a:r>
          </a:p>
        </p:txBody>
      </p:sp>
      <p:sp>
        <p:nvSpPr>
          <p:cNvPr id="112" name="TextBox 111">
            <a:extLst>
              <a:ext uri="{FF2B5EF4-FFF2-40B4-BE49-F238E27FC236}">
                <a16:creationId xmlns:a16="http://schemas.microsoft.com/office/drawing/2014/main" id="{786CFC6D-51B6-BB6F-4049-3817AD8A5DD9}"/>
              </a:ext>
            </a:extLst>
          </p:cNvPr>
          <p:cNvSpPr txBox="1"/>
          <p:nvPr/>
        </p:nvSpPr>
        <p:spPr>
          <a:xfrm>
            <a:off x="7974220" y="4889756"/>
            <a:ext cx="1350386" cy="600164"/>
          </a:xfrm>
          <a:prstGeom prst="rect">
            <a:avLst/>
          </a:prstGeom>
          <a:noFill/>
        </p:spPr>
        <p:txBody>
          <a:bodyPr wrap="square">
            <a:spAutoFit/>
          </a:bodyPr>
          <a:lstStyle/>
          <a:p>
            <a:pPr algn="r">
              <a:defRPr/>
            </a:pPr>
            <a:r>
              <a:rPr lang="en-US" sz="1100" b="1">
                <a:solidFill>
                  <a:schemeClr val="accent2">
                    <a:lumMod val="60000"/>
                    <a:lumOff val="40000"/>
                  </a:schemeClr>
                </a:solidFill>
                <a:latin typeface="+mj-lt"/>
              </a:rPr>
              <a:t>Integrated physical health and mental health and SUD care</a:t>
            </a:r>
          </a:p>
        </p:txBody>
      </p:sp>
      <p:sp>
        <p:nvSpPr>
          <p:cNvPr id="3" name="Subtitle 2">
            <a:extLst>
              <a:ext uri="{FF2B5EF4-FFF2-40B4-BE49-F238E27FC236}">
                <a16:creationId xmlns:a16="http://schemas.microsoft.com/office/drawing/2014/main" id="{728C47A9-27DA-C17D-FF69-67C1070766C0}"/>
              </a:ext>
            </a:extLst>
          </p:cNvPr>
          <p:cNvSpPr txBox="1">
            <a:spLocks/>
          </p:cNvSpPr>
          <p:nvPr/>
        </p:nvSpPr>
        <p:spPr>
          <a:xfrm>
            <a:off x="98322" y="104304"/>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a:latin typeface="Calibri Light"/>
                <a:cs typeface="Calibri Light"/>
              </a:rPr>
              <a:t>INTRODUCTION</a:t>
            </a:r>
            <a:endParaRPr lang="en-US">
              <a:latin typeface="Calibri Light"/>
            </a:endParaRPr>
          </a:p>
        </p:txBody>
      </p:sp>
    </p:spTree>
    <p:extLst>
      <p:ext uri="{BB962C8B-B14F-4D97-AF65-F5344CB8AC3E}">
        <p14:creationId xmlns:p14="http://schemas.microsoft.com/office/powerpoint/2010/main" val="139435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225FF-15C7-5946-830C-2F8652DE708A}"/>
              </a:ext>
            </a:extLst>
          </p:cNvPr>
          <p:cNvSpPr>
            <a:spLocks noGrp="1"/>
          </p:cNvSpPr>
          <p:nvPr>
            <p:ph type="title"/>
          </p:nvPr>
        </p:nvSpPr>
        <p:spPr>
          <a:xfrm>
            <a:off x="1172179" y="2202502"/>
            <a:ext cx="8279903" cy="1325563"/>
          </a:xfrm>
        </p:spPr>
        <p:txBody>
          <a:bodyPr/>
          <a:lstStyle/>
          <a:p>
            <a:r>
              <a:rPr lang="en-US" sz="7200" dirty="0">
                <a:latin typeface="Arial"/>
                <a:cs typeface="Arial"/>
              </a:rPr>
              <a:t>Overarching Key Findings</a:t>
            </a:r>
            <a:endParaRPr lang="en-US" sz="7200" dirty="0"/>
          </a:p>
        </p:txBody>
      </p:sp>
      <p:sp>
        <p:nvSpPr>
          <p:cNvPr id="3" name="Subtitle 2">
            <a:extLst>
              <a:ext uri="{FF2B5EF4-FFF2-40B4-BE49-F238E27FC236}">
                <a16:creationId xmlns:a16="http://schemas.microsoft.com/office/drawing/2014/main" id="{43E5C1C8-A3BF-719A-1BFA-6FBA9AC9FB4F}"/>
              </a:ext>
            </a:extLst>
          </p:cNvPr>
          <p:cNvSpPr txBox="1">
            <a:spLocks/>
          </p:cNvSpPr>
          <p:nvPr/>
        </p:nvSpPr>
        <p:spPr>
          <a:xfrm>
            <a:off x="1172179" y="1431466"/>
            <a:ext cx="2292691"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Light"/>
              </a:rPr>
              <a:t>DETAILED FINDINGS</a:t>
            </a:r>
            <a:endParaRPr lang="en-US"/>
          </a:p>
        </p:txBody>
      </p:sp>
      <p:sp>
        <p:nvSpPr>
          <p:cNvPr id="5" name="Slide Number Placeholder 4">
            <a:extLst>
              <a:ext uri="{FF2B5EF4-FFF2-40B4-BE49-F238E27FC236}">
                <a16:creationId xmlns:a16="http://schemas.microsoft.com/office/drawing/2014/main" id="{001A3CF4-3046-1589-8A8B-5CE1498A35FE}"/>
              </a:ext>
            </a:extLst>
          </p:cNvPr>
          <p:cNvSpPr>
            <a:spLocks noGrp="1"/>
          </p:cNvSpPr>
          <p:nvPr>
            <p:ph type="sldNum" sz="quarter" idx="12"/>
          </p:nvPr>
        </p:nvSpPr>
        <p:spPr/>
        <p:txBody>
          <a:bodyPr/>
          <a:lstStyle/>
          <a:p>
            <a:fld id="{73E3F615-0371-7B44-8B36-5A304F524AD2}" type="slidenum">
              <a:rPr lang="en-US" smtClean="0"/>
              <a:t>5</a:t>
            </a:fld>
            <a:endParaRPr lang="en-US"/>
          </a:p>
        </p:txBody>
      </p:sp>
    </p:spTree>
    <p:extLst>
      <p:ext uri="{BB962C8B-B14F-4D97-AF65-F5344CB8AC3E}">
        <p14:creationId xmlns:p14="http://schemas.microsoft.com/office/powerpoint/2010/main" val="427278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2928165" y="6221001"/>
            <a:ext cx="6520635" cy="461665"/>
          </a:xfrm>
          <a:prstGeom prst="rect">
            <a:avLst/>
          </a:prstGeom>
          <a:noFill/>
        </p:spPr>
        <p:txBody>
          <a:bodyPr wrap="square" rtlCol="0">
            <a:spAutoFit/>
          </a:bodyPr>
          <a:lstStyle/>
          <a:p>
            <a:r>
              <a:rPr lang="en-US" sz="800" b="1" u="sng">
                <a:solidFill>
                  <a:schemeClr val="accent3">
                    <a:lumMod val="50000"/>
                  </a:schemeClr>
                </a:solidFill>
              </a:rPr>
              <a:t>BASE: ALL QUALIFIED RESPONDENTS (n=750)  </a:t>
            </a:r>
          </a:p>
          <a:p>
            <a:r>
              <a:rPr lang="en-US" sz="800" b="1">
                <a:solidFill>
                  <a:schemeClr val="accent3">
                    <a:lumMod val="50000"/>
                  </a:schemeClr>
                </a:solidFill>
              </a:rPr>
              <a:t>Q715:</a:t>
            </a:r>
            <a:r>
              <a:rPr lang="en-US" sz="800">
                <a:solidFill>
                  <a:schemeClr val="accent3">
                    <a:lumMod val="50000"/>
                  </a:schemeClr>
                </a:solidFill>
              </a:rPr>
              <a:t> How much do you agree or disagree with each of the following statements? </a:t>
            </a:r>
          </a:p>
          <a:p>
            <a:r>
              <a:rPr lang="en-US" sz="800" b="1">
                <a:solidFill>
                  <a:schemeClr val="accent3">
                    <a:lumMod val="50000"/>
                  </a:schemeClr>
                </a:solidFill>
              </a:rPr>
              <a:t>Q925 :</a:t>
            </a:r>
            <a:r>
              <a:rPr lang="en-US" sz="800">
                <a:solidFill>
                  <a:schemeClr val="accent3">
                    <a:lumMod val="50000"/>
                  </a:schemeClr>
                </a:solidFill>
              </a:rPr>
              <a:t> How much do you agree or disagree with each of the following statements? </a:t>
            </a:r>
          </a:p>
        </p:txBody>
      </p:sp>
      <p:sp>
        <p:nvSpPr>
          <p:cNvPr id="2" name="Slide Number Placeholder 1">
            <a:extLst>
              <a:ext uri="{FF2B5EF4-FFF2-40B4-BE49-F238E27FC236}">
                <a16:creationId xmlns:a16="http://schemas.microsoft.com/office/drawing/2014/main" id="{79CC2852-9E47-11C7-2966-F51A794A7903}"/>
              </a:ext>
            </a:extLst>
          </p:cNvPr>
          <p:cNvSpPr>
            <a:spLocks noGrp="1"/>
          </p:cNvSpPr>
          <p:nvPr>
            <p:ph type="sldNum" sz="quarter" idx="12"/>
          </p:nvPr>
        </p:nvSpPr>
        <p:spPr/>
        <p:txBody>
          <a:bodyPr/>
          <a:lstStyle/>
          <a:p>
            <a:fld id="{73E3F615-0371-7B44-8B36-5A304F524AD2}" type="slidenum">
              <a:rPr lang="en-US" smtClean="0"/>
              <a:t>6</a:t>
            </a:fld>
            <a:endParaRPr lang="en-US"/>
          </a:p>
        </p:txBody>
      </p:sp>
      <p:sp>
        <p:nvSpPr>
          <p:cNvPr id="8" name="Rectangle 2">
            <a:extLst>
              <a:ext uri="{FF2B5EF4-FFF2-40B4-BE49-F238E27FC236}">
                <a16:creationId xmlns:a16="http://schemas.microsoft.com/office/drawing/2014/main" id="{F8A80112-B722-A786-A2FE-DE690F0ECE8A}"/>
              </a:ext>
            </a:extLst>
          </p:cNvPr>
          <p:cNvSpPr>
            <a:spLocks noChangeArrowheads="1"/>
          </p:cNvSpPr>
          <p:nvPr/>
        </p:nvSpPr>
        <p:spPr bwMode="auto">
          <a:xfrm>
            <a:off x="1001633" y="12064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 name="Straight Connector 4">
            <a:extLst>
              <a:ext uri="{FF2B5EF4-FFF2-40B4-BE49-F238E27FC236}">
                <a16:creationId xmlns:a16="http://schemas.microsoft.com/office/drawing/2014/main" id="{8DD2498C-A4D1-A741-65C0-5A60DF711763}"/>
              </a:ext>
            </a:extLst>
          </p:cNvPr>
          <p:cNvCxnSpPr>
            <a:cxnSpLocks/>
          </p:cNvCxnSpPr>
          <p:nvPr/>
        </p:nvCxnSpPr>
        <p:spPr>
          <a:xfrm>
            <a:off x="6096000" y="1628775"/>
            <a:ext cx="0" cy="4231754"/>
          </a:xfrm>
          <a:prstGeom prst="line">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693A526-61AC-6F21-ABA1-A0D5A5CE69B2}"/>
              </a:ext>
            </a:extLst>
          </p:cNvPr>
          <p:cNvSpPr/>
          <p:nvPr/>
        </p:nvSpPr>
        <p:spPr>
          <a:xfrm>
            <a:off x="616596" y="1628775"/>
            <a:ext cx="4937760" cy="967105"/>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65656"/>
                </a:solidFill>
              </a:rPr>
              <a:t>“Without any policy changes, it will not</a:t>
            </a:r>
          </a:p>
          <a:p>
            <a:pPr algn="ctr"/>
            <a:r>
              <a:rPr lang="en-US" sz="1400" b="1" dirty="0">
                <a:solidFill>
                  <a:srgbClr val="565656"/>
                </a:solidFill>
              </a:rPr>
              <a:t>be possible for providers to meet the demand for </a:t>
            </a:r>
          </a:p>
          <a:p>
            <a:pPr algn="ctr"/>
            <a:r>
              <a:rPr lang="en-US" sz="1400" b="1" dirty="0">
                <a:solidFill>
                  <a:srgbClr val="565656"/>
                </a:solidFill>
              </a:rPr>
              <a:t>mental health and substance use disorder care.”</a:t>
            </a:r>
          </a:p>
        </p:txBody>
      </p:sp>
      <p:sp>
        <p:nvSpPr>
          <p:cNvPr id="7" name="Rectangle 6">
            <a:extLst>
              <a:ext uri="{FF2B5EF4-FFF2-40B4-BE49-F238E27FC236}">
                <a16:creationId xmlns:a16="http://schemas.microsoft.com/office/drawing/2014/main" id="{4F1598F9-CF83-4E1D-8490-D4A5655A38F4}"/>
              </a:ext>
            </a:extLst>
          </p:cNvPr>
          <p:cNvSpPr/>
          <p:nvPr/>
        </p:nvSpPr>
        <p:spPr>
          <a:xfrm>
            <a:off x="6637645" y="1623831"/>
            <a:ext cx="4935538" cy="967105"/>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400" b="1">
                <a:solidFill>
                  <a:srgbClr val="565656"/>
                </a:solidFill>
              </a:rPr>
              <a:t>“I believe I will be able to influence change in the system to help address the workforce crisis.”</a:t>
            </a:r>
          </a:p>
        </p:txBody>
      </p:sp>
      <p:grpSp>
        <p:nvGrpSpPr>
          <p:cNvPr id="9" name="Group 8">
            <a:extLst>
              <a:ext uri="{FF2B5EF4-FFF2-40B4-BE49-F238E27FC236}">
                <a16:creationId xmlns:a16="http://schemas.microsoft.com/office/drawing/2014/main" id="{DAFD9A47-261A-A5F6-4FD6-A90217341AB1}"/>
              </a:ext>
            </a:extLst>
          </p:cNvPr>
          <p:cNvGrpSpPr/>
          <p:nvPr/>
        </p:nvGrpSpPr>
        <p:grpSpPr>
          <a:xfrm>
            <a:off x="6637645" y="2824319"/>
            <a:ext cx="4937763" cy="3113418"/>
            <a:chOff x="548636" y="3005141"/>
            <a:chExt cx="4937763" cy="3113418"/>
          </a:xfrm>
        </p:grpSpPr>
        <p:graphicFrame>
          <p:nvGraphicFramePr>
            <p:cNvPr id="10" name="Chart 9">
              <a:extLst>
                <a:ext uri="{FF2B5EF4-FFF2-40B4-BE49-F238E27FC236}">
                  <a16:creationId xmlns:a16="http://schemas.microsoft.com/office/drawing/2014/main" id="{AB5D0F09-51B8-2BF8-C31E-8DDBA3106DDD}"/>
                </a:ext>
              </a:extLst>
            </p:cNvPr>
            <p:cNvGraphicFramePr/>
            <p:nvPr>
              <p:extLst>
                <p:ext uri="{D42A27DB-BD31-4B8C-83A1-F6EECF244321}">
                  <p14:modId xmlns:p14="http://schemas.microsoft.com/office/powerpoint/2010/main" val="1310206932"/>
                </p:ext>
              </p:extLst>
            </p:nvPr>
          </p:nvGraphicFramePr>
          <p:xfrm>
            <a:off x="548636" y="3009900"/>
            <a:ext cx="4937763" cy="30220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7CF9578-4200-E1C4-57C0-07B747374F31}"/>
                </a:ext>
              </a:extLst>
            </p:cNvPr>
            <p:cNvSpPr txBox="1"/>
            <p:nvPr/>
          </p:nvSpPr>
          <p:spPr>
            <a:xfrm>
              <a:off x="2301233" y="4197755"/>
              <a:ext cx="1432568" cy="646331"/>
            </a:xfrm>
            <a:prstGeom prst="rect">
              <a:avLst/>
            </a:prstGeom>
            <a:noFill/>
            <a:ln>
              <a:noFill/>
            </a:ln>
          </p:spPr>
          <p:txBody>
            <a:bodyPr wrap="square">
              <a:spAutoFit/>
            </a:bodyPr>
            <a:lstStyle/>
            <a:p>
              <a:pPr marL="0" algn="ctr" defTabSz="1051802" rtl="0" eaLnBrk="1" fontAlgn="b" latinLnBrk="0" hangingPunct="1"/>
              <a:r>
                <a:rPr lang="en-GB" sz="3600" b="1" i="0" u="none" strike="noStrike" kern="1200">
                  <a:solidFill>
                    <a:schemeClr val="accent2"/>
                  </a:solidFill>
                  <a:effectLst/>
                  <a:latin typeface="+mj-lt"/>
                  <a:ea typeface="+mn-ea"/>
                  <a:cs typeface="+mn-cs"/>
                </a:rPr>
                <a:t>68%</a:t>
              </a:r>
              <a:endParaRPr lang="en-GB" sz="3600" b="1" i="0" u="none" strike="noStrike" kern="1200" baseline="30000">
                <a:solidFill>
                  <a:schemeClr val="accent2"/>
                </a:solidFill>
                <a:effectLst/>
                <a:latin typeface="+mj-lt"/>
                <a:ea typeface="+mn-ea"/>
                <a:cs typeface="+mn-cs"/>
              </a:endParaRPr>
            </a:p>
          </p:txBody>
        </p:sp>
        <p:sp>
          <p:nvSpPr>
            <p:cNvPr id="13" name="TextBox 12">
              <a:extLst>
                <a:ext uri="{FF2B5EF4-FFF2-40B4-BE49-F238E27FC236}">
                  <a16:creationId xmlns:a16="http://schemas.microsoft.com/office/drawing/2014/main" id="{C6E218B6-47A9-BF35-2FA9-58B4CC45B02B}"/>
                </a:ext>
              </a:extLst>
            </p:cNvPr>
            <p:cNvSpPr txBox="1"/>
            <p:nvPr/>
          </p:nvSpPr>
          <p:spPr>
            <a:xfrm>
              <a:off x="3860612" y="3284057"/>
              <a:ext cx="776758"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14" name="TextBox 13">
              <a:extLst>
                <a:ext uri="{FF2B5EF4-FFF2-40B4-BE49-F238E27FC236}">
                  <a16:creationId xmlns:a16="http://schemas.microsoft.com/office/drawing/2014/main" id="{B220CB81-D8BF-DC29-4CCC-9DC4742C5C18}"/>
                </a:ext>
              </a:extLst>
            </p:cNvPr>
            <p:cNvSpPr txBox="1"/>
            <p:nvPr/>
          </p:nvSpPr>
          <p:spPr>
            <a:xfrm>
              <a:off x="3083854" y="5749227"/>
              <a:ext cx="776758"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15" name="TextBox 14">
              <a:extLst>
                <a:ext uri="{FF2B5EF4-FFF2-40B4-BE49-F238E27FC236}">
                  <a16:creationId xmlns:a16="http://schemas.microsoft.com/office/drawing/2014/main" id="{60961720-0C0A-A80D-EE02-2E54B1B921B6}"/>
                </a:ext>
              </a:extLst>
            </p:cNvPr>
            <p:cNvSpPr txBox="1"/>
            <p:nvPr/>
          </p:nvSpPr>
          <p:spPr>
            <a:xfrm>
              <a:off x="1008624" y="4049009"/>
              <a:ext cx="914400"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6BDA5BE0-2AC1-9835-7AFF-AB7EA000C43A}"/>
                </a:ext>
              </a:extLst>
            </p:cNvPr>
            <p:cNvSpPr txBox="1"/>
            <p:nvPr/>
          </p:nvSpPr>
          <p:spPr>
            <a:xfrm>
              <a:off x="1824255" y="3005141"/>
              <a:ext cx="914400" cy="369332"/>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grpSp>
      <p:grpSp>
        <p:nvGrpSpPr>
          <p:cNvPr id="18" name="Group 17">
            <a:extLst>
              <a:ext uri="{FF2B5EF4-FFF2-40B4-BE49-F238E27FC236}">
                <a16:creationId xmlns:a16="http://schemas.microsoft.com/office/drawing/2014/main" id="{55836B04-CEB3-0E1F-9C1C-5D6F56F230A9}"/>
              </a:ext>
            </a:extLst>
          </p:cNvPr>
          <p:cNvGrpSpPr/>
          <p:nvPr/>
        </p:nvGrpSpPr>
        <p:grpSpPr>
          <a:xfrm>
            <a:off x="670317" y="2807365"/>
            <a:ext cx="4937763" cy="3079674"/>
            <a:chOff x="6703373" y="2952267"/>
            <a:chExt cx="4937763" cy="3079674"/>
          </a:xfrm>
        </p:grpSpPr>
        <p:graphicFrame>
          <p:nvGraphicFramePr>
            <p:cNvPr id="19" name="Chart 18">
              <a:extLst>
                <a:ext uri="{FF2B5EF4-FFF2-40B4-BE49-F238E27FC236}">
                  <a16:creationId xmlns:a16="http://schemas.microsoft.com/office/drawing/2014/main" id="{0D201A39-4004-A8C6-06F2-7C9C678D5749}"/>
                </a:ext>
              </a:extLst>
            </p:cNvPr>
            <p:cNvGraphicFramePr/>
            <p:nvPr>
              <p:extLst>
                <p:ext uri="{D42A27DB-BD31-4B8C-83A1-F6EECF244321}">
                  <p14:modId xmlns:p14="http://schemas.microsoft.com/office/powerpoint/2010/main" val="2759477168"/>
                </p:ext>
              </p:extLst>
            </p:nvPr>
          </p:nvGraphicFramePr>
          <p:xfrm>
            <a:off x="6703373" y="3009900"/>
            <a:ext cx="4937763" cy="3022041"/>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30E3C6C-0917-54F3-DE49-39F1F8CBB6D7}"/>
                </a:ext>
              </a:extLst>
            </p:cNvPr>
            <p:cNvSpPr txBox="1"/>
            <p:nvPr/>
          </p:nvSpPr>
          <p:spPr>
            <a:xfrm>
              <a:off x="8455970" y="4197755"/>
              <a:ext cx="1432568" cy="646331"/>
            </a:xfrm>
            <a:prstGeom prst="rect">
              <a:avLst/>
            </a:prstGeom>
            <a:noFill/>
            <a:ln>
              <a:noFill/>
            </a:ln>
          </p:spPr>
          <p:txBody>
            <a:bodyPr wrap="square">
              <a:spAutoFit/>
            </a:bodyPr>
            <a:lstStyle/>
            <a:p>
              <a:pPr marL="0" algn="ctr" defTabSz="1051802" rtl="0" eaLnBrk="1" fontAlgn="b" latinLnBrk="0" hangingPunct="1"/>
              <a:r>
                <a:rPr lang="en-GB" sz="3600" b="1" dirty="0">
                  <a:solidFill>
                    <a:schemeClr val="accent2"/>
                  </a:solidFill>
                  <a:latin typeface="+mj-lt"/>
                </a:rPr>
                <a:t>83</a:t>
              </a:r>
              <a:r>
                <a:rPr lang="en-GB" sz="3600" b="1" i="0" u="none" strike="noStrike" kern="1200" dirty="0">
                  <a:solidFill>
                    <a:schemeClr val="accent2"/>
                  </a:solidFill>
                  <a:effectLst/>
                  <a:latin typeface="+mj-lt"/>
                  <a:ea typeface="+mn-ea"/>
                  <a:cs typeface="+mn-cs"/>
                </a:rPr>
                <a:t>%</a:t>
              </a:r>
              <a:endParaRPr lang="en-GB" sz="3600" b="1" i="0" u="none" strike="noStrike" kern="1200" baseline="30000" dirty="0">
                <a:solidFill>
                  <a:schemeClr val="accent2"/>
                </a:solidFill>
                <a:effectLst/>
                <a:latin typeface="+mj-lt"/>
                <a:ea typeface="+mn-ea"/>
                <a:cs typeface="+mn-cs"/>
              </a:endParaRPr>
            </a:p>
          </p:txBody>
        </p:sp>
        <p:sp>
          <p:nvSpPr>
            <p:cNvPr id="21" name="TextBox 20">
              <a:extLst>
                <a:ext uri="{FF2B5EF4-FFF2-40B4-BE49-F238E27FC236}">
                  <a16:creationId xmlns:a16="http://schemas.microsoft.com/office/drawing/2014/main" id="{C5AB71B0-2BF1-1F46-E96F-D994C4050168}"/>
                </a:ext>
              </a:extLst>
            </p:cNvPr>
            <p:cNvSpPr txBox="1"/>
            <p:nvPr/>
          </p:nvSpPr>
          <p:spPr>
            <a:xfrm>
              <a:off x="10376458" y="3828423"/>
              <a:ext cx="776758"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22" name="TextBox 21">
              <a:extLst>
                <a:ext uri="{FF2B5EF4-FFF2-40B4-BE49-F238E27FC236}">
                  <a16:creationId xmlns:a16="http://schemas.microsoft.com/office/drawing/2014/main" id="{E5118D9A-A409-B997-84D5-0A20F99AD5BF}"/>
                </a:ext>
              </a:extLst>
            </p:cNvPr>
            <p:cNvSpPr txBox="1"/>
            <p:nvPr/>
          </p:nvSpPr>
          <p:spPr>
            <a:xfrm>
              <a:off x="7809458" y="5611763"/>
              <a:ext cx="776758"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23" name="TextBox 22">
              <a:extLst>
                <a:ext uri="{FF2B5EF4-FFF2-40B4-BE49-F238E27FC236}">
                  <a16:creationId xmlns:a16="http://schemas.microsoft.com/office/drawing/2014/main" id="{D8E1F8B7-D480-001D-4926-271A3B26815F}"/>
                </a:ext>
              </a:extLst>
            </p:cNvPr>
            <p:cNvSpPr txBox="1"/>
            <p:nvPr/>
          </p:nvSpPr>
          <p:spPr>
            <a:xfrm>
              <a:off x="7498677" y="3389236"/>
              <a:ext cx="914400"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somewhat</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sp>
          <p:nvSpPr>
            <p:cNvPr id="24" name="TextBox 23">
              <a:extLst>
                <a:ext uri="{FF2B5EF4-FFF2-40B4-BE49-F238E27FC236}">
                  <a16:creationId xmlns:a16="http://schemas.microsoft.com/office/drawing/2014/main" id="{DD68DA1A-E0D3-1FF1-9F93-9E6773D1FE31}"/>
                </a:ext>
              </a:extLst>
            </p:cNvPr>
            <p:cNvSpPr txBox="1"/>
            <p:nvPr/>
          </p:nvSpPr>
          <p:spPr>
            <a:xfrm>
              <a:off x="8370819" y="2952267"/>
              <a:ext cx="914400" cy="369332"/>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 Disagree</a:t>
              </a:r>
              <a:br>
                <a:rPr kumimoji="0" lang="en-US" sz="10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br>
              <a:r>
                <a:rPr kumimoji="0" lang="en-US" sz="8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rPr>
                <a:t>strongly</a:t>
              </a:r>
              <a:endParaRPr kumimoji="0" lang="en-US" sz="700" b="0" i="0" u="none" strike="noStrike" kern="100" cap="none" spc="0" normalizeH="0" baseline="0" noProof="0">
                <a:ln>
                  <a:noFill/>
                </a:ln>
                <a:solidFill>
                  <a:srgbClr val="565656"/>
                </a:solidFill>
                <a:effectLst/>
                <a:uLnTx/>
                <a:uFillTx/>
                <a:latin typeface="+mj-lt"/>
                <a:ea typeface="MS Mincho" panose="02020609040205080304" pitchFamily="49" charset="-128"/>
                <a:cs typeface="Times New Roman" panose="02020603050405020304" pitchFamily="18" charset="0"/>
              </a:endParaRPr>
            </a:p>
          </p:txBody>
        </p:sp>
      </p:grpSp>
      <p:sp>
        <p:nvSpPr>
          <p:cNvPr id="27" name="Title 3">
            <a:extLst>
              <a:ext uri="{FF2B5EF4-FFF2-40B4-BE49-F238E27FC236}">
                <a16:creationId xmlns:a16="http://schemas.microsoft.com/office/drawing/2014/main" id="{AD1212EF-BA9F-5841-F55D-1EC44F545766}"/>
              </a:ext>
            </a:extLst>
          </p:cNvPr>
          <p:cNvSpPr>
            <a:spLocks noGrp="1"/>
          </p:cNvSpPr>
          <p:nvPr>
            <p:ph type="title"/>
          </p:nvPr>
        </p:nvSpPr>
        <p:spPr>
          <a:xfrm>
            <a:off x="616596" y="401430"/>
            <a:ext cx="11241494" cy="685761"/>
          </a:xfrm>
        </p:spPr>
        <p:txBody>
          <a:bodyPr/>
          <a:lstStyle/>
          <a:p>
            <a:r>
              <a:rPr lang="en-US" sz="3000" dirty="0"/>
              <a:t>Policy changes viewed as necessary to meet the demands for mental health and SUD care</a:t>
            </a:r>
          </a:p>
        </p:txBody>
      </p:sp>
      <p:sp>
        <p:nvSpPr>
          <p:cNvPr id="28" name="Subtitle 2">
            <a:extLst>
              <a:ext uri="{FF2B5EF4-FFF2-40B4-BE49-F238E27FC236}">
                <a16:creationId xmlns:a16="http://schemas.microsoft.com/office/drawing/2014/main" id="{DD5D9DC0-3A27-79CA-1C78-8D0BD03958FD}"/>
              </a:ext>
            </a:extLst>
          </p:cNvPr>
          <p:cNvSpPr txBox="1">
            <a:spLocks/>
          </p:cNvSpPr>
          <p:nvPr/>
        </p:nvSpPr>
        <p:spPr>
          <a:xfrm>
            <a:off x="562579" y="1110269"/>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rgbClr val="565656"/>
                </a:solidFill>
                <a:cs typeface="Calibri Light"/>
              </a:rPr>
              <a:t>And nearly 7 in 10 feel they will be able to influence change in the system to help address the workforce crisis. </a:t>
            </a:r>
            <a:endParaRPr lang="en-US" sz="1400">
              <a:solidFill>
                <a:srgbClr val="565656"/>
              </a:solidFill>
            </a:endParaRPr>
          </a:p>
        </p:txBody>
      </p:sp>
      <p:sp>
        <p:nvSpPr>
          <p:cNvPr id="33" name="Subtitle 2">
            <a:extLst>
              <a:ext uri="{FF2B5EF4-FFF2-40B4-BE49-F238E27FC236}">
                <a16:creationId xmlns:a16="http://schemas.microsoft.com/office/drawing/2014/main" id="{E7400641-76D0-8430-A4F3-B646CCD4D205}"/>
              </a:ext>
            </a:extLst>
          </p:cNvPr>
          <p:cNvSpPr txBox="1">
            <a:spLocks/>
          </p:cNvSpPr>
          <p:nvPr/>
        </p:nvSpPr>
        <p:spPr>
          <a:xfrm>
            <a:off x="103959" y="82927"/>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spTree>
    <p:extLst>
      <p:ext uri="{BB962C8B-B14F-4D97-AF65-F5344CB8AC3E}">
        <p14:creationId xmlns:p14="http://schemas.microsoft.com/office/powerpoint/2010/main" val="305374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4">
            <a:extLst>
              <a:ext uri="{FF2B5EF4-FFF2-40B4-BE49-F238E27FC236}">
                <a16:creationId xmlns:a16="http://schemas.microsoft.com/office/drawing/2014/main" id="{88F3275E-080A-1662-2B20-C3413938CD9F}"/>
              </a:ext>
            </a:extLst>
          </p:cNvPr>
          <p:cNvGraphicFramePr>
            <a:graphicFrameLocks/>
          </p:cNvGraphicFramePr>
          <p:nvPr/>
        </p:nvGraphicFramePr>
        <p:xfrm>
          <a:off x="892133" y="2114108"/>
          <a:ext cx="9820763" cy="36740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A7D6A70-6492-0B63-57E1-00BDAD9114C4}"/>
              </a:ext>
            </a:extLst>
          </p:cNvPr>
          <p:cNvSpPr txBox="1"/>
          <p:nvPr/>
        </p:nvSpPr>
        <p:spPr>
          <a:xfrm>
            <a:off x="3008376" y="6272784"/>
            <a:ext cx="60350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BASE: ALL QUALIFIED RESPONDENTS (n=750)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Q705:</a:t>
            </a:r>
            <a:r>
              <a:rPr kumimoji="0" lang="en-US"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How concerned are you about each of the following aspects of the mental health and substance use disorder industry?  </a:t>
            </a:r>
          </a:p>
        </p:txBody>
      </p:sp>
      <p:sp>
        <p:nvSpPr>
          <p:cNvPr id="2" name="Slide Number Placeholder 1">
            <a:extLst>
              <a:ext uri="{FF2B5EF4-FFF2-40B4-BE49-F238E27FC236}">
                <a16:creationId xmlns:a16="http://schemas.microsoft.com/office/drawing/2014/main" id="{79CC2852-9E47-11C7-2966-F51A794A7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F615-0371-7B44-8B36-5A304F524A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449D08-8BA5-B3A3-C89A-AAE94C7D3719}"/>
              </a:ext>
            </a:extLst>
          </p:cNvPr>
          <p:cNvSpPr txBox="1"/>
          <p:nvPr/>
        </p:nvSpPr>
        <p:spPr>
          <a:xfrm>
            <a:off x="9483128" y="1934090"/>
            <a:ext cx="236564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65656"/>
                </a:solidFill>
                <a:effectLst/>
                <a:uLnTx/>
                <a:uFillTx/>
                <a:latin typeface="Calibri"/>
                <a:ea typeface="+mn-ea"/>
                <a:cs typeface="Calibri"/>
              </a:rPr>
              <a:t>Concerned (NET)</a:t>
            </a:r>
            <a:endParaRPr kumimoji="0" lang="en-US" sz="1100" b="0" i="0" u="none" strike="noStrike" kern="1200" cap="none" spc="0" normalizeH="0" baseline="0" noProof="0">
              <a:ln>
                <a:noFill/>
              </a:ln>
              <a:solidFill>
                <a:srgbClr val="565656"/>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55E2C1C-561B-C092-FD58-6AD7BCB0242D}"/>
              </a:ext>
            </a:extLst>
          </p:cNvPr>
          <p:cNvSpPr txBox="1"/>
          <p:nvPr/>
        </p:nvSpPr>
        <p:spPr>
          <a:xfrm>
            <a:off x="8215022" y="1934090"/>
            <a:ext cx="18046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65656"/>
                </a:solidFill>
                <a:effectLst/>
                <a:uLnTx/>
                <a:uFillTx/>
                <a:latin typeface="Calibri"/>
                <a:ea typeface="+mn-ea"/>
                <a:cs typeface="Calibri"/>
              </a:rPr>
              <a:t>% Very concerned</a:t>
            </a:r>
            <a:endParaRPr kumimoji="0" lang="en-US" sz="1100" b="0" i="0" u="none" strike="noStrike" kern="1200" cap="none" spc="0" normalizeH="0" baseline="0" noProof="0">
              <a:ln>
                <a:noFill/>
              </a:ln>
              <a:solidFill>
                <a:srgbClr val="565656"/>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41E33D3-AB5A-5961-0D68-29B332288316}"/>
              </a:ext>
            </a:extLst>
          </p:cNvPr>
          <p:cNvSpPr txBox="1"/>
          <p:nvPr/>
        </p:nvSpPr>
        <p:spPr>
          <a:xfrm>
            <a:off x="5381123" y="1934090"/>
            <a:ext cx="164602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65656"/>
                </a:solidFill>
                <a:effectLst/>
                <a:uLnTx/>
                <a:uFillTx/>
                <a:latin typeface="Calibri"/>
                <a:ea typeface="+mn-ea"/>
                <a:cs typeface="Calibri"/>
              </a:rPr>
              <a:t>% Somewhat concerned</a:t>
            </a:r>
            <a:endParaRPr kumimoji="0" lang="en-US" sz="1100" b="0" i="0" u="none" strike="noStrike" kern="1200" cap="none" spc="0" normalizeH="0" baseline="0" noProof="0">
              <a:ln>
                <a:noFill/>
              </a:ln>
              <a:solidFill>
                <a:srgbClr val="565656"/>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236080C-F7D7-475A-24EB-46B471FE5ECE}"/>
              </a:ext>
            </a:extLst>
          </p:cNvPr>
          <p:cNvSpPr txBox="1"/>
          <p:nvPr/>
        </p:nvSpPr>
        <p:spPr>
          <a:xfrm>
            <a:off x="3048000" y="1546029"/>
            <a:ext cx="60960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Mental Health and SUD Industry Concerns</a:t>
            </a:r>
          </a:p>
        </p:txBody>
      </p:sp>
      <p:sp>
        <p:nvSpPr>
          <p:cNvPr id="13" name="TextBox 12">
            <a:extLst>
              <a:ext uri="{FF2B5EF4-FFF2-40B4-BE49-F238E27FC236}">
                <a16:creationId xmlns:a16="http://schemas.microsoft.com/office/drawing/2014/main" id="{3D651301-7CF1-599C-D3BB-D29F7004C67C}"/>
              </a:ext>
            </a:extLst>
          </p:cNvPr>
          <p:cNvSpPr txBox="1"/>
          <p:nvPr/>
        </p:nvSpPr>
        <p:spPr>
          <a:xfrm>
            <a:off x="10070892" y="2184151"/>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90%</a:t>
            </a:r>
          </a:p>
        </p:txBody>
      </p:sp>
      <p:sp>
        <p:nvSpPr>
          <p:cNvPr id="14" name="TextBox 13">
            <a:extLst>
              <a:ext uri="{FF2B5EF4-FFF2-40B4-BE49-F238E27FC236}">
                <a16:creationId xmlns:a16="http://schemas.microsoft.com/office/drawing/2014/main" id="{8F852CF9-335B-0E29-89EB-4909CF781205}"/>
              </a:ext>
            </a:extLst>
          </p:cNvPr>
          <p:cNvSpPr txBox="1"/>
          <p:nvPr/>
        </p:nvSpPr>
        <p:spPr>
          <a:xfrm>
            <a:off x="9938682" y="2600064"/>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87%</a:t>
            </a:r>
          </a:p>
        </p:txBody>
      </p:sp>
      <p:sp>
        <p:nvSpPr>
          <p:cNvPr id="15" name="TextBox 14">
            <a:extLst>
              <a:ext uri="{FF2B5EF4-FFF2-40B4-BE49-F238E27FC236}">
                <a16:creationId xmlns:a16="http://schemas.microsoft.com/office/drawing/2014/main" id="{4B991EF8-92E0-E901-A114-1AC569B660F6}"/>
              </a:ext>
            </a:extLst>
          </p:cNvPr>
          <p:cNvSpPr txBox="1"/>
          <p:nvPr/>
        </p:nvSpPr>
        <p:spPr>
          <a:xfrm>
            <a:off x="9738560" y="3000197"/>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84%</a:t>
            </a:r>
          </a:p>
        </p:txBody>
      </p:sp>
      <p:sp>
        <p:nvSpPr>
          <p:cNvPr id="16" name="TextBox 15">
            <a:extLst>
              <a:ext uri="{FF2B5EF4-FFF2-40B4-BE49-F238E27FC236}">
                <a16:creationId xmlns:a16="http://schemas.microsoft.com/office/drawing/2014/main" id="{F5EB07EA-DE2D-9C46-0BB8-E482AE260345}"/>
              </a:ext>
            </a:extLst>
          </p:cNvPr>
          <p:cNvSpPr txBox="1"/>
          <p:nvPr/>
        </p:nvSpPr>
        <p:spPr>
          <a:xfrm>
            <a:off x="9738560" y="3419507"/>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84%</a:t>
            </a:r>
          </a:p>
        </p:txBody>
      </p:sp>
      <p:sp>
        <p:nvSpPr>
          <p:cNvPr id="18" name="TextBox 17">
            <a:extLst>
              <a:ext uri="{FF2B5EF4-FFF2-40B4-BE49-F238E27FC236}">
                <a16:creationId xmlns:a16="http://schemas.microsoft.com/office/drawing/2014/main" id="{E19951CA-4F25-D197-E195-35583233E924}"/>
              </a:ext>
            </a:extLst>
          </p:cNvPr>
          <p:cNvSpPr txBox="1"/>
          <p:nvPr/>
        </p:nvSpPr>
        <p:spPr>
          <a:xfrm>
            <a:off x="9713555" y="3812646"/>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83%</a:t>
            </a:r>
          </a:p>
        </p:txBody>
      </p:sp>
      <p:sp>
        <p:nvSpPr>
          <p:cNvPr id="19" name="TextBox 18">
            <a:extLst>
              <a:ext uri="{FF2B5EF4-FFF2-40B4-BE49-F238E27FC236}">
                <a16:creationId xmlns:a16="http://schemas.microsoft.com/office/drawing/2014/main" id="{2ED448C2-437E-B1D3-FD13-387D2720B785}"/>
              </a:ext>
            </a:extLst>
          </p:cNvPr>
          <p:cNvSpPr txBox="1"/>
          <p:nvPr/>
        </p:nvSpPr>
        <p:spPr>
          <a:xfrm>
            <a:off x="9634059" y="4233493"/>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82%</a:t>
            </a:r>
          </a:p>
        </p:txBody>
      </p:sp>
      <p:sp>
        <p:nvSpPr>
          <p:cNvPr id="21" name="TextBox 20">
            <a:extLst>
              <a:ext uri="{FF2B5EF4-FFF2-40B4-BE49-F238E27FC236}">
                <a16:creationId xmlns:a16="http://schemas.microsoft.com/office/drawing/2014/main" id="{DC67F0EF-D478-8A20-A9B7-D89107371A6D}"/>
              </a:ext>
            </a:extLst>
          </p:cNvPr>
          <p:cNvSpPr txBox="1"/>
          <p:nvPr/>
        </p:nvSpPr>
        <p:spPr>
          <a:xfrm>
            <a:off x="9433937" y="4628621"/>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78%</a:t>
            </a:r>
          </a:p>
        </p:txBody>
      </p:sp>
      <p:sp>
        <p:nvSpPr>
          <p:cNvPr id="22" name="TextBox 21">
            <a:extLst>
              <a:ext uri="{FF2B5EF4-FFF2-40B4-BE49-F238E27FC236}">
                <a16:creationId xmlns:a16="http://schemas.microsoft.com/office/drawing/2014/main" id="{57C0200D-BC88-E74E-044E-5471E9CB36F6}"/>
              </a:ext>
            </a:extLst>
          </p:cNvPr>
          <p:cNvSpPr txBox="1"/>
          <p:nvPr/>
        </p:nvSpPr>
        <p:spPr>
          <a:xfrm>
            <a:off x="9329436" y="5044287"/>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76%</a:t>
            </a:r>
          </a:p>
        </p:txBody>
      </p:sp>
      <p:sp>
        <p:nvSpPr>
          <p:cNvPr id="23" name="TextBox 22">
            <a:extLst>
              <a:ext uri="{FF2B5EF4-FFF2-40B4-BE49-F238E27FC236}">
                <a16:creationId xmlns:a16="http://schemas.microsoft.com/office/drawing/2014/main" id="{1A9A40DC-B82E-D82C-080A-51BAF71D5685}"/>
              </a:ext>
            </a:extLst>
          </p:cNvPr>
          <p:cNvSpPr txBox="1"/>
          <p:nvPr/>
        </p:nvSpPr>
        <p:spPr>
          <a:xfrm>
            <a:off x="9020062" y="5447698"/>
            <a:ext cx="5961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70%</a:t>
            </a:r>
          </a:p>
        </p:txBody>
      </p:sp>
      <p:sp>
        <p:nvSpPr>
          <p:cNvPr id="11" name="Title 3">
            <a:extLst>
              <a:ext uri="{FF2B5EF4-FFF2-40B4-BE49-F238E27FC236}">
                <a16:creationId xmlns:a16="http://schemas.microsoft.com/office/drawing/2014/main" id="{EB79D7C9-3CA4-4E0F-8C21-5BB44F803E76}"/>
              </a:ext>
            </a:extLst>
          </p:cNvPr>
          <p:cNvSpPr>
            <a:spLocks noGrp="1"/>
          </p:cNvSpPr>
          <p:nvPr>
            <p:ph type="title"/>
          </p:nvPr>
        </p:nvSpPr>
        <p:spPr>
          <a:xfrm>
            <a:off x="562579" y="403677"/>
            <a:ext cx="11241494" cy="685761"/>
          </a:xfrm>
        </p:spPr>
        <p:txBody>
          <a:bodyPr/>
          <a:lstStyle/>
          <a:p>
            <a:r>
              <a:rPr lang="en-US" sz="3000"/>
              <a:t>Access to care and caring through another health crisis are key concerns</a:t>
            </a:r>
          </a:p>
        </p:txBody>
      </p:sp>
      <p:sp>
        <p:nvSpPr>
          <p:cNvPr id="17" name="Subtitle 2">
            <a:extLst>
              <a:ext uri="{FF2B5EF4-FFF2-40B4-BE49-F238E27FC236}">
                <a16:creationId xmlns:a16="http://schemas.microsoft.com/office/drawing/2014/main" id="{60C6FD49-ADE5-3F75-E704-DBBF00CB7CF7}"/>
              </a:ext>
            </a:extLst>
          </p:cNvPr>
          <p:cNvSpPr txBox="1">
            <a:spLocks/>
          </p:cNvSpPr>
          <p:nvPr/>
        </p:nvSpPr>
        <p:spPr>
          <a:xfrm>
            <a:off x="562579" y="940900"/>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a:rPr>
              <a:t>More than 4 in 5 also identify concerns related to the level of care patients receive, pay discrepancies vs. job demands, new entrants to the workforce, and reimbursement rates.  </a:t>
            </a:r>
            <a:endParaRPr kumimoji="0" lang="en-US" sz="1400" b="0" i="0" u="none" strike="noStrike" kern="1200" cap="none" spc="0" normalizeH="0" baseline="0" noProof="0">
              <a:ln>
                <a:noFill/>
              </a:ln>
              <a:solidFill>
                <a:srgbClr val="565656"/>
              </a:solidFill>
              <a:effectLst/>
              <a:uLnTx/>
              <a:uFillTx/>
              <a:latin typeface="Calibri" panose="020F0502020204030204"/>
              <a:ea typeface="+mn-ea"/>
              <a:cs typeface="Calibri Light" panose="020F0302020204030204" pitchFamily="34" charset="0"/>
            </a:endParaRPr>
          </a:p>
        </p:txBody>
      </p:sp>
      <p:sp>
        <p:nvSpPr>
          <p:cNvPr id="30" name="Subtitle 2">
            <a:extLst>
              <a:ext uri="{FF2B5EF4-FFF2-40B4-BE49-F238E27FC236}">
                <a16:creationId xmlns:a16="http://schemas.microsoft.com/office/drawing/2014/main" id="{87A9162B-45E3-9386-A854-7BBEA8165CA8}"/>
              </a:ext>
            </a:extLst>
          </p:cNvPr>
          <p:cNvSpPr txBox="1">
            <a:spLocks/>
          </p:cNvSpPr>
          <p:nvPr/>
        </p:nvSpPr>
        <p:spPr>
          <a:xfrm>
            <a:off x="103959" y="82927"/>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spTree>
    <p:extLst>
      <p:ext uri="{BB962C8B-B14F-4D97-AF65-F5344CB8AC3E}">
        <p14:creationId xmlns:p14="http://schemas.microsoft.com/office/powerpoint/2010/main" val="27298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3008376" y="6272784"/>
            <a:ext cx="6035040" cy="338554"/>
          </a:xfrm>
          <a:prstGeom prst="rect">
            <a:avLst/>
          </a:prstGeom>
          <a:noFill/>
        </p:spPr>
        <p:txBody>
          <a:bodyPr wrap="square" rtlCol="0">
            <a:spAutoFit/>
          </a:bodyPr>
          <a:lstStyle/>
          <a:p>
            <a:r>
              <a:rPr lang="en-US" sz="800" b="1" u="sng" dirty="0">
                <a:solidFill>
                  <a:schemeClr val="accent3">
                    <a:lumMod val="50000"/>
                  </a:schemeClr>
                </a:solidFill>
              </a:rPr>
              <a:t>BASE: PROVIDE CARE TO CLIENTS (n=608)</a:t>
            </a:r>
          </a:p>
          <a:p>
            <a:r>
              <a:rPr lang="en-US" sz="800" b="1" dirty="0">
                <a:solidFill>
                  <a:schemeClr val="accent3">
                    <a:lumMod val="50000"/>
                  </a:schemeClr>
                </a:solidFill>
              </a:rPr>
              <a:t>Q420: </a:t>
            </a:r>
            <a:r>
              <a:rPr lang="en-US" sz="800" dirty="0">
                <a:solidFill>
                  <a:schemeClr val="accent3">
                    <a:lumMod val="50000"/>
                  </a:schemeClr>
                </a:solidFill>
              </a:rPr>
              <a:t>Since the COVID-19 pandemic, have each of the following increased, decreased, or remained about the same? </a:t>
            </a:r>
            <a:r>
              <a:rPr lang="en-US" sz="800" b="1" dirty="0">
                <a:solidFill>
                  <a:schemeClr val="accent3">
                    <a:lumMod val="50000"/>
                  </a:schemeClr>
                </a:solidFill>
              </a:rPr>
              <a:t> </a:t>
            </a:r>
          </a:p>
        </p:txBody>
      </p:sp>
      <p:sp>
        <p:nvSpPr>
          <p:cNvPr id="2" name="Slide Number Placeholder 1">
            <a:extLst>
              <a:ext uri="{FF2B5EF4-FFF2-40B4-BE49-F238E27FC236}">
                <a16:creationId xmlns:a16="http://schemas.microsoft.com/office/drawing/2014/main" id="{90CE7617-43A6-B078-404D-498FB98616FF}"/>
              </a:ext>
            </a:extLst>
          </p:cNvPr>
          <p:cNvSpPr>
            <a:spLocks noGrp="1"/>
          </p:cNvSpPr>
          <p:nvPr>
            <p:ph type="sldNum" sz="quarter" idx="12"/>
          </p:nvPr>
        </p:nvSpPr>
        <p:spPr/>
        <p:txBody>
          <a:bodyPr/>
          <a:lstStyle/>
          <a:p>
            <a:fld id="{73E3F615-0371-7B44-8B36-5A304F524AD2}" type="slidenum">
              <a:rPr lang="en-US" smtClean="0"/>
              <a:t>8</a:t>
            </a:fld>
            <a:endParaRPr lang="en-US"/>
          </a:p>
        </p:txBody>
      </p:sp>
      <p:graphicFrame>
        <p:nvGraphicFramePr>
          <p:cNvPr id="9" name="Chart 8">
            <a:extLst>
              <a:ext uri="{FF2B5EF4-FFF2-40B4-BE49-F238E27FC236}">
                <a16:creationId xmlns:a16="http://schemas.microsoft.com/office/drawing/2014/main" id="{7C69BEF3-8105-91EB-3472-EB4A78963E89}"/>
              </a:ext>
            </a:extLst>
          </p:cNvPr>
          <p:cNvGraphicFramePr/>
          <p:nvPr>
            <p:extLst>
              <p:ext uri="{D42A27DB-BD31-4B8C-83A1-F6EECF244321}">
                <p14:modId xmlns:p14="http://schemas.microsoft.com/office/powerpoint/2010/main" val="1100599478"/>
              </p:ext>
            </p:extLst>
          </p:nvPr>
        </p:nvGraphicFramePr>
        <p:xfrm>
          <a:off x="2949314" y="2623929"/>
          <a:ext cx="1967694" cy="341569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AB5F6BC7-5C5A-BFD1-ECB3-C0A84A98D72F}"/>
              </a:ext>
            </a:extLst>
          </p:cNvPr>
          <p:cNvSpPr txBox="1"/>
          <p:nvPr/>
        </p:nvSpPr>
        <p:spPr>
          <a:xfrm>
            <a:off x="1508444" y="3172486"/>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Increased Significantly</a:t>
            </a:r>
          </a:p>
        </p:txBody>
      </p:sp>
      <p:sp>
        <p:nvSpPr>
          <p:cNvPr id="13" name="TextBox 1">
            <a:extLst>
              <a:ext uri="{FF2B5EF4-FFF2-40B4-BE49-F238E27FC236}">
                <a16:creationId xmlns:a16="http://schemas.microsoft.com/office/drawing/2014/main" id="{AB5F6BC7-5C5A-BFD1-ECB3-C0A84A98D72F}"/>
              </a:ext>
            </a:extLst>
          </p:cNvPr>
          <p:cNvSpPr txBox="1"/>
          <p:nvPr/>
        </p:nvSpPr>
        <p:spPr>
          <a:xfrm>
            <a:off x="1508444" y="4204198"/>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Increased Slightly</a:t>
            </a:r>
          </a:p>
        </p:txBody>
      </p:sp>
      <p:sp>
        <p:nvSpPr>
          <p:cNvPr id="14" name="TextBox 1">
            <a:extLst>
              <a:ext uri="{FF2B5EF4-FFF2-40B4-BE49-F238E27FC236}">
                <a16:creationId xmlns:a16="http://schemas.microsoft.com/office/drawing/2014/main" id="{BA1F7CDE-3B90-00D1-5B96-1251283ECE5F}"/>
              </a:ext>
            </a:extLst>
          </p:cNvPr>
          <p:cNvSpPr txBox="1"/>
          <p:nvPr/>
        </p:nvSpPr>
        <p:spPr>
          <a:xfrm>
            <a:off x="1508444" y="5636536"/>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Decreased Slightly</a:t>
            </a:r>
          </a:p>
        </p:txBody>
      </p:sp>
      <p:sp>
        <p:nvSpPr>
          <p:cNvPr id="15" name="TextBox 1">
            <a:extLst>
              <a:ext uri="{FF2B5EF4-FFF2-40B4-BE49-F238E27FC236}">
                <a16:creationId xmlns:a16="http://schemas.microsoft.com/office/drawing/2014/main" id="{BE458B97-D97F-EF23-AC3F-8C397A597F86}"/>
              </a:ext>
            </a:extLst>
          </p:cNvPr>
          <p:cNvSpPr txBox="1"/>
          <p:nvPr/>
        </p:nvSpPr>
        <p:spPr>
          <a:xfrm>
            <a:off x="1508444" y="5790424"/>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Decreased Significantly</a:t>
            </a:r>
          </a:p>
        </p:txBody>
      </p:sp>
      <p:graphicFrame>
        <p:nvGraphicFramePr>
          <p:cNvPr id="16" name="Chart 15">
            <a:extLst>
              <a:ext uri="{FF2B5EF4-FFF2-40B4-BE49-F238E27FC236}">
                <a16:creationId xmlns:a16="http://schemas.microsoft.com/office/drawing/2014/main" id="{7DE43528-34FB-87B3-46FA-76E7D1CE80BA}"/>
              </a:ext>
            </a:extLst>
          </p:cNvPr>
          <p:cNvGraphicFramePr/>
          <p:nvPr>
            <p:extLst>
              <p:ext uri="{D42A27DB-BD31-4B8C-83A1-F6EECF244321}">
                <p14:modId xmlns:p14="http://schemas.microsoft.com/office/powerpoint/2010/main" val="3510374857"/>
              </p:ext>
            </p:extLst>
          </p:nvPr>
        </p:nvGraphicFramePr>
        <p:xfrm>
          <a:off x="7003154" y="2626688"/>
          <a:ext cx="1967694" cy="341293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B9CE4540-A9E9-7E05-D9CD-3E303B889A13}"/>
              </a:ext>
            </a:extLst>
          </p:cNvPr>
          <p:cNvSpPr txBox="1"/>
          <p:nvPr/>
        </p:nvSpPr>
        <p:spPr>
          <a:xfrm>
            <a:off x="5567100" y="3100667"/>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Increased Significantly</a:t>
            </a:r>
          </a:p>
        </p:txBody>
      </p:sp>
      <p:sp>
        <p:nvSpPr>
          <p:cNvPr id="18" name="TextBox 1">
            <a:extLst>
              <a:ext uri="{FF2B5EF4-FFF2-40B4-BE49-F238E27FC236}">
                <a16:creationId xmlns:a16="http://schemas.microsoft.com/office/drawing/2014/main" id="{CBA42661-B312-5F61-49AD-0D1ED2EB5637}"/>
              </a:ext>
            </a:extLst>
          </p:cNvPr>
          <p:cNvSpPr txBox="1"/>
          <p:nvPr/>
        </p:nvSpPr>
        <p:spPr>
          <a:xfrm>
            <a:off x="5567100" y="4184745"/>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Increased Slightly</a:t>
            </a:r>
          </a:p>
        </p:txBody>
      </p:sp>
      <p:sp>
        <p:nvSpPr>
          <p:cNvPr id="19" name="TextBox 1">
            <a:extLst>
              <a:ext uri="{FF2B5EF4-FFF2-40B4-BE49-F238E27FC236}">
                <a16:creationId xmlns:a16="http://schemas.microsoft.com/office/drawing/2014/main" id="{F3219AC6-9632-4F47-F9C1-EFD16B722122}"/>
              </a:ext>
            </a:extLst>
          </p:cNvPr>
          <p:cNvSpPr txBox="1"/>
          <p:nvPr/>
        </p:nvSpPr>
        <p:spPr>
          <a:xfrm>
            <a:off x="5567100" y="5708875"/>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Decreased Slightly</a:t>
            </a:r>
          </a:p>
        </p:txBody>
      </p:sp>
      <p:sp>
        <p:nvSpPr>
          <p:cNvPr id="20" name="TextBox 1">
            <a:extLst>
              <a:ext uri="{FF2B5EF4-FFF2-40B4-BE49-F238E27FC236}">
                <a16:creationId xmlns:a16="http://schemas.microsoft.com/office/drawing/2014/main" id="{B0455E96-984A-7C44-6400-014FA3734242}"/>
              </a:ext>
            </a:extLst>
          </p:cNvPr>
          <p:cNvSpPr txBox="1"/>
          <p:nvPr/>
        </p:nvSpPr>
        <p:spPr>
          <a:xfrm>
            <a:off x="5567100" y="5823839"/>
            <a:ext cx="1371600"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Decreased Significantly</a:t>
            </a:r>
          </a:p>
        </p:txBody>
      </p:sp>
      <p:sp>
        <p:nvSpPr>
          <p:cNvPr id="3" name="TextBox 1">
            <a:extLst>
              <a:ext uri="{FF2B5EF4-FFF2-40B4-BE49-F238E27FC236}">
                <a16:creationId xmlns:a16="http://schemas.microsoft.com/office/drawing/2014/main" id="{532FAE8D-76A4-F612-7FAA-30BAAF46B29E}"/>
              </a:ext>
            </a:extLst>
          </p:cNvPr>
          <p:cNvSpPr txBox="1"/>
          <p:nvPr/>
        </p:nvSpPr>
        <p:spPr>
          <a:xfrm>
            <a:off x="1332838" y="5146246"/>
            <a:ext cx="1547206"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Remained about the same</a:t>
            </a:r>
          </a:p>
        </p:txBody>
      </p:sp>
      <p:sp>
        <p:nvSpPr>
          <p:cNvPr id="5" name="TextBox 1">
            <a:extLst>
              <a:ext uri="{FF2B5EF4-FFF2-40B4-BE49-F238E27FC236}">
                <a16:creationId xmlns:a16="http://schemas.microsoft.com/office/drawing/2014/main" id="{BE57E276-D5D6-EE10-6A6C-0D21E1FC5ACC}"/>
              </a:ext>
            </a:extLst>
          </p:cNvPr>
          <p:cNvSpPr txBox="1"/>
          <p:nvPr/>
        </p:nvSpPr>
        <p:spPr>
          <a:xfrm>
            <a:off x="5391494" y="5332349"/>
            <a:ext cx="1547206"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noProof="0">
                <a:solidFill>
                  <a:srgbClr val="565656"/>
                </a:solidFill>
              </a:rPr>
              <a:t>Remained about the same</a:t>
            </a:r>
          </a:p>
        </p:txBody>
      </p:sp>
      <p:sp>
        <p:nvSpPr>
          <p:cNvPr id="10" name="TextBox 9">
            <a:extLst>
              <a:ext uri="{FF2B5EF4-FFF2-40B4-BE49-F238E27FC236}">
                <a16:creationId xmlns:a16="http://schemas.microsoft.com/office/drawing/2014/main" id="{F9915348-95B9-1862-52A0-37145D04FCEA}"/>
              </a:ext>
            </a:extLst>
          </p:cNvPr>
          <p:cNvSpPr txBox="1"/>
          <p:nvPr/>
        </p:nvSpPr>
        <p:spPr>
          <a:xfrm>
            <a:off x="2703794" y="1601031"/>
            <a:ext cx="6099462" cy="492443"/>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600"/>
              <a:t>COVID-19 Impact On Client…</a:t>
            </a:r>
            <a:br>
              <a:rPr lang="en-US" sz="1000" i="1"/>
            </a:br>
            <a:r>
              <a:rPr lang="en-US" sz="1000" i="1"/>
              <a:t>(among those who provide care to clients)</a:t>
            </a:r>
          </a:p>
        </p:txBody>
      </p:sp>
      <p:sp>
        <p:nvSpPr>
          <p:cNvPr id="22" name="TextBox 21">
            <a:extLst>
              <a:ext uri="{FF2B5EF4-FFF2-40B4-BE49-F238E27FC236}">
                <a16:creationId xmlns:a16="http://schemas.microsoft.com/office/drawing/2014/main" id="{6783F2ED-2016-1AF1-B174-11D7C200ABA4}"/>
              </a:ext>
            </a:extLst>
          </p:cNvPr>
          <p:cNvSpPr txBox="1"/>
          <p:nvPr/>
        </p:nvSpPr>
        <p:spPr>
          <a:xfrm>
            <a:off x="3452209" y="2369264"/>
            <a:ext cx="1084076" cy="338554"/>
          </a:xfrm>
          <a:prstGeom prst="rect">
            <a:avLst/>
          </a:prstGeom>
          <a:noFill/>
        </p:spPr>
        <p:txBody>
          <a:bodyPr wrap="square">
            <a:spAutoFit/>
          </a:bodyPr>
          <a:lstStyle/>
          <a:p>
            <a:pPr algn="ctr"/>
            <a:r>
              <a:rPr lang="en-US" sz="1600" b="1">
                <a:solidFill>
                  <a:schemeClr val="accent2"/>
                </a:solidFill>
              </a:rPr>
              <a:t>65</a:t>
            </a:r>
            <a:r>
              <a:rPr lang="en-US" sz="1600" b="1" i="0" u="none" strike="noStrike">
                <a:solidFill>
                  <a:schemeClr val="accent2"/>
                </a:solidFill>
                <a:effectLst/>
              </a:rPr>
              <a:t>%</a:t>
            </a:r>
            <a:endParaRPr lang="en-US" sz="1600" b="1">
              <a:solidFill>
                <a:schemeClr val="accent2"/>
              </a:solidFill>
            </a:endParaRPr>
          </a:p>
        </p:txBody>
      </p:sp>
      <p:sp>
        <p:nvSpPr>
          <p:cNvPr id="24" name="TextBox 23">
            <a:extLst>
              <a:ext uri="{FF2B5EF4-FFF2-40B4-BE49-F238E27FC236}">
                <a16:creationId xmlns:a16="http://schemas.microsoft.com/office/drawing/2014/main" id="{5CFC13FE-5DBE-89B6-8D8A-9557E4A4C5B1}"/>
              </a:ext>
            </a:extLst>
          </p:cNvPr>
          <p:cNvSpPr txBox="1"/>
          <p:nvPr/>
        </p:nvSpPr>
        <p:spPr>
          <a:xfrm>
            <a:off x="2643100" y="2098055"/>
            <a:ext cx="2702293"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600"/>
              <a:t>Caseload</a:t>
            </a:r>
          </a:p>
        </p:txBody>
      </p:sp>
      <p:sp>
        <p:nvSpPr>
          <p:cNvPr id="26" name="TextBox 25">
            <a:extLst>
              <a:ext uri="{FF2B5EF4-FFF2-40B4-BE49-F238E27FC236}">
                <a16:creationId xmlns:a16="http://schemas.microsoft.com/office/drawing/2014/main" id="{DEC117A6-8365-B31D-B43B-CAA2848B55A0}"/>
              </a:ext>
            </a:extLst>
          </p:cNvPr>
          <p:cNvSpPr txBox="1"/>
          <p:nvPr/>
        </p:nvSpPr>
        <p:spPr>
          <a:xfrm>
            <a:off x="6733257" y="2087115"/>
            <a:ext cx="250748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600"/>
              <a:t>Severity</a:t>
            </a:r>
          </a:p>
        </p:txBody>
      </p:sp>
      <p:sp>
        <p:nvSpPr>
          <p:cNvPr id="28" name="TextBox 27">
            <a:extLst>
              <a:ext uri="{FF2B5EF4-FFF2-40B4-BE49-F238E27FC236}">
                <a16:creationId xmlns:a16="http://schemas.microsoft.com/office/drawing/2014/main" id="{1532A773-AFF8-1187-9BD2-23B46611FA4A}"/>
              </a:ext>
            </a:extLst>
          </p:cNvPr>
          <p:cNvSpPr txBox="1"/>
          <p:nvPr/>
        </p:nvSpPr>
        <p:spPr>
          <a:xfrm>
            <a:off x="7463573" y="2344540"/>
            <a:ext cx="1084076" cy="338554"/>
          </a:xfrm>
          <a:prstGeom prst="rect">
            <a:avLst/>
          </a:prstGeom>
          <a:noFill/>
        </p:spPr>
        <p:txBody>
          <a:bodyPr wrap="square">
            <a:spAutoFit/>
          </a:bodyPr>
          <a:lstStyle/>
          <a:p>
            <a:pPr algn="ctr"/>
            <a:r>
              <a:rPr lang="en-US" sz="1600" b="1">
                <a:solidFill>
                  <a:schemeClr val="accent2"/>
                </a:solidFill>
              </a:rPr>
              <a:t>72</a:t>
            </a:r>
            <a:r>
              <a:rPr lang="en-US" sz="1600" b="1" i="0" u="none" strike="noStrike">
                <a:solidFill>
                  <a:schemeClr val="accent2"/>
                </a:solidFill>
                <a:effectLst/>
              </a:rPr>
              <a:t>%</a:t>
            </a:r>
            <a:endParaRPr lang="en-US" sz="1600" b="1">
              <a:solidFill>
                <a:schemeClr val="accent2"/>
              </a:solidFill>
            </a:endParaRPr>
          </a:p>
        </p:txBody>
      </p:sp>
      <p:sp>
        <p:nvSpPr>
          <p:cNvPr id="25" name="Title 3">
            <a:extLst>
              <a:ext uri="{FF2B5EF4-FFF2-40B4-BE49-F238E27FC236}">
                <a16:creationId xmlns:a16="http://schemas.microsoft.com/office/drawing/2014/main" id="{71BA771E-EA7E-5405-F122-867C87B3FD2C}"/>
              </a:ext>
            </a:extLst>
          </p:cNvPr>
          <p:cNvSpPr>
            <a:spLocks noGrp="1"/>
          </p:cNvSpPr>
          <p:nvPr>
            <p:ph type="title"/>
          </p:nvPr>
        </p:nvSpPr>
        <p:spPr>
          <a:xfrm>
            <a:off x="562579" y="403677"/>
            <a:ext cx="11241494" cy="685761"/>
          </a:xfrm>
        </p:spPr>
        <p:txBody>
          <a:bodyPr/>
          <a:lstStyle/>
          <a:p>
            <a:r>
              <a:rPr lang="en-US" sz="3000"/>
              <a:t>COVID-19 appears to have had large impacts on caseloads and client severity  </a:t>
            </a:r>
          </a:p>
        </p:txBody>
      </p:sp>
      <p:sp>
        <p:nvSpPr>
          <p:cNvPr id="29" name="Subtitle 2">
            <a:extLst>
              <a:ext uri="{FF2B5EF4-FFF2-40B4-BE49-F238E27FC236}">
                <a16:creationId xmlns:a16="http://schemas.microsoft.com/office/drawing/2014/main" id="{55E14EC6-B5F6-247C-211D-FD839C333878}"/>
              </a:ext>
            </a:extLst>
          </p:cNvPr>
          <p:cNvSpPr txBox="1">
            <a:spLocks/>
          </p:cNvSpPr>
          <p:nvPr/>
        </p:nvSpPr>
        <p:spPr>
          <a:xfrm>
            <a:off x="610204" y="1137030"/>
            <a:ext cx="10724257" cy="41321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rgbClr val="565656"/>
                </a:solidFill>
                <a:cs typeface="Calibri Light"/>
              </a:rPr>
              <a:t>A quarter or more say since COVID-19 their client caseload, and the severity of their clients, has increased </a:t>
            </a:r>
            <a:r>
              <a:rPr lang="en-US" sz="1400" i="1">
                <a:solidFill>
                  <a:srgbClr val="565656"/>
                </a:solidFill>
                <a:cs typeface="Calibri Light"/>
              </a:rPr>
              <a:t>significantly</a:t>
            </a:r>
            <a:r>
              <a:rPr lang="en-US" sz="1400">
                <a:solidFill>
                  <a:srgbClr val="565656"/>
                </a:solidFill>
                <a:cs typeface="Calibri Light"/>
              </a:rPr>
              <a:t>. </a:t>
            </a:r>
            <a:endParaRPr lang="en-US" sz="1400">
              <a:solidFill>
                <a:srgbClr val="565656"/>
              </a:solidFill>
            </a:endParaRPr>
          </a:p>
        </p:txBody>
      </p:sp>
      <p:sp>
        <p:nvSpPr>
          <p:cNvPr id="31" name="Subtitle 2">
            <a:extLst>
              <a:ext uri="{FF2B5EF4-FFF2-40B4-BE49-F238E27FC236}">
                <a16:creationId xmlns:a16="http://schemas.microsoft.com/office/drawing/2014/main" id="{EB5FDF5A-AF5C-EE68-865B-A98AB68D7611}"/>
              </a:ext>
            </a:extLst>
          </p:cNvPr>
          <p:cNvSpPr txBox="1">
            <a:spLocks/>
          </p:cNvSpPr>
          <p:nvPr/>
        </p:nvSpPr>
        <p:spPr>
          <a:xfrm>
            <a:off x="90845" y="98206"/>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spTree>
    <p:extLst>
      <p:ext uri="{BB962C8B-B14F-4D97-AF65-F5344CB8AC3E}">
        <p14:creationId xmlns:p14="http://schemas.microsoft.com/office/powerpoint/2010/main" val="305742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7D6A70-6492-0B63-57E1-00BDAD9114C4}"/>
              </a:ext>
            </a:extLst>
          </p:cNvPr>
          <p:cNvSpPr txBox="1"/>
          <p:nvPr/>
        </p:nvSpPr>
        <p:spPr>
          <a:xfrm>
            <a:off x="2977094" y="6167760"/>
            <a:ext cx="60350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BASE: ALL QUALIFIED RESPONDENTS (n=750)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Q520: </a:t>
            </a:r>
            <a:r>
              <a:rPr kumimoji="0" lang="en-US"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On a scale of 1 to 10, how would you rate your level of burnout (i.e., a state of physical and/or emotional exhaustion) at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BASE: EMPLOYED RESPONDENTS- GENERAL POPULATION (n=1305)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Q2 HOD: </a:t>
            </a:r>
            <a:r>
              <a:rPr kumimoji="0" lang="en-US"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On a scale of 1 to 10, how would you rate your level of burnout (i.e., a state of physical and/or emotional exhaustion) at work?</a:t>
            </a:r>
          </a:p>
        </p:txBody>
      </p:sp>
      <p:sp>
        <p:nvSpPr>
          <p:cNvPr id="2" name="Slide Number Placeholder 1">
            <a:extLst>
              <a:ext uri="{FF2B5EF4-FFF2-40B4-BE49-F238E27FC236}">
                <a16:creationId xmlns:a16="http://schemas.microsoft.com/office/drawing/2014/main" id="{79CC2852-9E47-11C7-2966-F51A794A7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F615-0371-7B44-8B36-5A304F524A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DCC7E34-233F-D90B-7F80-2B82AA094809}"/>
              </a:ext>
            </a:extLst>
          </p:cNvPr>
          <p:cNvSpPr txBox="1"/>
          <p:nvPr/>
        </p:nvSpPr>
        <p:spPr>
          <a:xfrm>
            <a:off x="2485676" y="4888256"/>
            <a:ext cx="1279488"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lumMod val="60000"/>
                    <a:lumOff val="40000"/>
                  </a:srgbClr>
                </a:solidFill>
                <a:effectLst/>
                <a:uLnTx/>
                <a:uFillTx/>
                <a:latin typeface="Calibri" panose="020F0502020204030204"/>
                <a:ea typeface="+mn-ea"/>
                <a:cs typeface="+mn-cs"/>
              </a:rPr>
              <a:t>% Slight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lumMod val="60000"/>
                    <a:lumOff val="40000"/>
                  </a:srgbClr>
                </a:solidFill>
                <a:effectLst/>
                <a:uLnTx/>
                <a:uFillTx/>
                <a:latin typeface="Calibri" panose="020F0502020204030204"/>
                <a:ea typeface="+mn-ea"/>
                <a:cs typeface="+mn-cs"/>
              </a:rPr>
              <a:t>(2-4)</a:t>
            </a:r>
          </a:p>
        </p:txBody>
      </p:sp>
      <p:sp>
        <p:nvSpPr>
          <p:cNvPr id="14" name="TextBox 13">
            <a:extLst>
              <a:ext uri="{FF2B5EF4-FFF2-40B4-BE49-F238E27FC236}">
                <a16:creationId xmlns:a16="http://schemas.microsoft.com/office/drawing/2014/main" id="{9195D6FF-74E9-1AEB-D3EB-7C3A1E3433A4}"/>
              </a:ext>
            </a:extLst>
          </p:cNvPr>
          <p:cNvSpPr txBox="1"/>
          <p:nvPr/>
        </p:nvSpPr>
        <p:spPr>
          <a:xfrm>
            <a:off x="2195235" y="3790670"/>
            <a:ext cx="1569929"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solidFill>
                <a:effectLst/>
                <a:uLnTx/>
                <a:uFillTx/>
                <a:latin typeface="Calibri" panose="020F0502020204030204"/>
                <a:ea typeface="+mn-ea"/>
                <a:cs typeface="+mn-cs"/>
              </a:rPr>
              <a:t>% Moderate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solidFill>
                <a:effectLst/>
                <a:uLnTx/>
                <a:uFillTx/>
                <a:latin typeface="Calibri" panose="020F0502020204030204"/>
                <a:ea typeface="+mn-ea"/>
                <a:cs typeface="+mn-cs"/>
              </a:rPr>
              <a:t>(5-7)</a:t>
            </a:r>
          </a:p>
        </p:txBody>
      </p:sp>
      <p:sp>
        <p:nvSpPr>
          <p:cNvPr id="15" name="TextBox 14">
            <a:extLst>
              <a:ext uri="{FF2B5EF4-FFF2-40B4-BE49-F238E27FC236}">
                <a16:creationId xmlns:a16="http://schemas.microsoft.com/office/drawing/2014/main" id="{29F581D3-E1AA-61E7-1DE4-313C33A2CD03}"/>
              </a:ext>
            </a:extLst>
          </p:cNvPr>
          <p:cNvSpPr txBox="1"/>
          <p:nvPr/>
        </p:nvSpPr>
        <p:spPr>
          <a:xfrm>
            <a:off x="2195235" y="2931652"/>
            <a:ext cx="1569929"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 Significant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(8-10)</a:t>
            </a:r>
          </a:p>
        </p:txBody>
      </p:sp>
      <p:sp>
        <p:nvSpPr>
          <p:cNvPr id="22" name="TextBox 21">
            <a:extLst>
              <a:ext uri="{FF2B5EF4-FFF2-40B4-BE49-F238E27FC236}">
                <a16:creationId xmlns:a16="http://schemas.microsoft.com/office/drawing/2014/main" id="{54CE7E77-BA4C-3DD5-6989-15C417F66CEE}"/>
              </a:ext>
            </a:extLst>
          </p:cNvPr>
          <p:cNvSpPr txBox="1"/>
          <p:nvPr/>
        </p:nvSpPr>
        <p:spPr>
          <a:xfrm>
            <a:off x="5630411" y="3219516"/>
            <a:ext cx="1625851"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Significant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(8-10)</a:t>
            </a:r>
          </a:p>
        </p:txBody>
      </p:sp>
      <p:sp>
        <p:nvSpPr>
          <p:cNvPr id="23" name="TextBox 22">
            <a:extLst>
              <a:ext uri="{FF2B5EF4-FFF2-40B4-BE49-F238E27FC236}">
                <a16:creationId xmlns:a16="http://schemas.microsoft.com/office/drawing/2014/main" id="{F716F0B4-BA9C-8B71-90F9-984D73AFA551}"/>
              </a:ext>
            </a:extLst>
          </p:cNvPr>
          <p:cNvSpPr txBox="1"/>
          <p:nvPr/>
        </p:nvSpPr>
        <p:spPr>
          <a:xfrm>
            <a:off x="5630411" y="4216822"/>
            <a:ext cx="1625851"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solidFill>
                <a:effectLst/>
                <a:uLnTx/>
                <a:uFillTx/>
                <a:latin typeface="Calibri" panose="020F0502020204030204"/>
                <a:ea typeface="+mn-ea"/>
                <a:cs typeface="+mn-cs"/>
              </a:rPr>
              <a:t>% Moderate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solidFill>
                <a:effectLst/>
                <a:uLnTx/>
                <a:uFillTx/>
                <a:latin typeface="Calibri" panose="020F0502020204030204"/>
                <a:ea typeface="+mn-ea"/>
                <a:cs typeface="+mn-cs"/>
              </a:rPr>
              <a:t>(5-7)</a:t>
            </a:r>
          </a:p>
        </p:txBody>
      </p:sp>
      <p:sp>
        <p:nvSpPr>
          <p:cNvPr id="24" name="TextBox 23">
            <a:extLst>
              <a:ext uri="{FF2B5EF4-FFF2-40B4-BE49-F238E27FC236}">
                <a16:creationId xmlns:a16="http://schemas.microsoft.com/office/drawing/2014/main" id="{2329A988-57E3-A527-27FB-CBBD23C275D0}"/>
              </a:ext>
            </a:extLst>
          </p:cNvPr>
          <p:cNvSpPr txBox="1"/>
          <p:nvPr/>
        </p:nvSpPr>
        <p:spPr>
          <a:xfrm>
            <a:off x="5931198" y="5139421"/>
            <a:ext cx="1325064"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 Slight Burnout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(2-4)</a:t>
            </a:r>
          </a:p>
        </p:txBody>
      </p:sp>
      <p:grpSp>
        <p:nvGrpSpPr>
          <p:cNvPr id="25" name="Group 24">
            <a:extLst>
              <a:ext uri="{FF2B5EF4-FFF2-40B4-BE49-F238E27FC236}">
                <a16:creationId xmlns:a16="http://schemas.microsoft.com/office/drawing/2014/main" id="{A610D43A-C589-99AE-DF45-8263D6002A51}"/>
              </a:ext>
            </a:extLst>
          </p:cNvPr>
          <p:cNvGrpSpPr/>
          <p:nvPr/>
        </p:nvGrpSpPr>
        <p:grpSpPr>
          <a:xfrm>
            <a:off x="2195235" y="676192"/>
            <a:ext cx="7801530" cy="4952133"/>
            <a:chOff x="3098686" y="825523"/>
            <a:chExt cx="7801530" cy="4952133"/>
          </a:xfrm>
        </p:grpSpPr>
        <p:graphicFrame>
          <p:nvGraphicFramePr>
            <p:cNvPr id="11" name="Chart 10">
              <a:extLst>
                <a:ext uri="{FF2B5EF4-FFF2-40B4-BE49-F238E27FC236}">
                  <a16:creationId xmlns:a16="http://schemas.microsoft.com/office/drawing/2014/main" id="{2134D9AC-629B-AF15-E361-4646CAAE71FF}"/>
                </a:ext>
              </a:extLst>
            </p:cNvPr>
            <p:cNvGraphicFramePr/>
            <p:nvPr/>
          </p:nvGraphicFramePr>
          <p:xfrm>
            <a:off x="3488669" y="893295"/>
            <a:ext cx="3937000" cy="4884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CDEE4036-6EA3-D8FE-E539-0F44D57E2705}"/>
                </a:ext>
              </a:extLst>
            </p:cNvPr>
            <p:cNvSpPr txBox="1"/>
            <p:nvPr/>
          </p:nvSpPr>
          <p:spPr>
            <a:xfrm>
              <a:off x="3098686" y="2427932"/>
              <a:ext cx="1569929"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65656"/>
                  </a:solidFill>
                  <a:effectLst/>
                  <a:uLnTx/>
                  <a:uFillTx/>
                  <a:latin typeface="Calibri" panose="020F0502020204030204"/>
                  <a:ea typeface="+mn-ea"/>
                  <a:cs typeface="+mn-cs"/>
                </a:rPr>
                <a:t>Burnout (NET)</a:t>
              </a:r>
            </a:p>
          </p:txBody>
        </p:sp>
        <p:sp>
          <p:nvSpPr>
            <p:cNvPr id="19" name="TextBox 18">
              <a:extLst>
                <a:ext uri="{FF2B5EF4-FFF2-40B4-BE49-F238E27FC236}">
                  <a16:creationId xmlns:a16="http://schemas.microsoft.com/office/drawing/2014/main" id="{91B54B0D-D6D1-A885-3AEB-3F1B98F589F5}"/>
                </a:ext>
              </a:extLst>
            </p:cNvPr>
            <p:cNvSpPr txBox="1"/>
            <p:nvPr/>
          </p:nvSpPr>
          <p:spPr>
            <a:xfrm>
              <a:off x="4973311" y="2395599"/>
              <a:ext cx="104086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Calibri" panose="020F0502020204030204"/>
                  <a:ea typeface="+mn-ea"/>
                  <a:cs typeface="+mn-cs"/>
                </a:rPr>
                <a:t>93%</a:t>
              </a:r>
            </a:p>
          </p:txBody>
        </p:sp>
        <p:graphicFrame>
          <p:nvGraphicFramePr>
            <p:cNvPr id="20" name="Chart 19">
              <a:extLst>
                <a:ext uri="{FF2B5EF4-FFF2-40B4-BE49-F238E27FC236}">
                  <a16:creationId xmlns:a16="http://schemas.microsoft.com/office/drawing/2014/main" id="{DDDA90A2-E4EF-80C3-C353-CC08CC0BADD5}"/>
                </a:ext>
              </a:extLst>
            </p:cNvPr>
            <p:cNvGraphicFramePr/>
            <p:nvPr/>
          </p:nvGraphicFramePr>
          <p:xfrm>
            <a:off x="6963216" y="825523"/>
            <a:ext cx="3937000" cy="488436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32B92D2-3B0F-AC3F-61E5-528AAE3D9866}"/>
                </a:ext>
              </a:extLst>
            </p:cNvPr>
            <p:cNvSpPr txBox="1"/>
            <p:nvPr/>
          </p:nvSpPr>
          <p:spPr>
            <a:xfrm>
              <a:off x="3853571" y="1645824"/>
              <a:ext cx="6097604" cy="963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Current Burnout at Work</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11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Burnout defined as “a state of physical and/or emotional exhaustion”</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11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1 – No burnout at all, 10 – Significantly burnt out</a:t>
              </a:r>
              <a:endParaRPr kumimoji="0" 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kumimoji="0" lang="en-US" sz="1862"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sp>
        <p:nvSpPr>
          <p:cNvPr id="8" name="Title 3">
            <a:extLst>
              <a:ext uri="{FF2B5EF4-FFF2-40B4-BE49-F238E27FC236}">
                <a16:creationId xmlns:a16="http://schemas.microsoft.com/office/drawing/2014/main" id="{BE4E531A-8568-06CC-4B98-7EFFA73BEBAE}"/>
              </a:ext>
            </a:extLst>
          </p:cNvPr>
          <p:cNvSpPr>
            <a:spLocks noGrp="1"/>
          </p:cNvSpPr>
          <p:nvPr>
            <p:ph type="title"/>
          </p:nvPr>
        </p:nvSpPr>
        <p:spPr>
          <a:xfrm>
            <a:off x="562579" y="403677"/>
            <a:ext cx="11241494" cy="685761"/>
          </a:xfrm>
        </p:spPr>
        <p:txBody>
          <a:bodyPr/>
          <a:lstStyle/>
          <a:p>
            <a:r>
              <a:rPr lang="en-US" sz="3000" dirty="0"/>
              <a:t>Most workers report some level of burnout</a:t>
            </a:r>
          </a:p>
        </p:txBody>
      </p:sp>
      <p:sp>
        <p:nvSpPr>
          <p:cNvPr id="4" name="Subtitle 2">
            <a:extLst>
              <a:ext uri="{FF2B5EF4-FFF2-40B4-BE49-F238E27FC236}">
                <a16:creationId xmlns:a16="http://schemas.microsoft.com/office/drawing/2014/main" id="{6BD744F3-92A1-EC75-59A3-B755AD1E7366}"/>
              </a:ext>
            </a:extLst>
          </p:cNvPr>
          <p:cNvSpPr txBox="1">
            <a:spLocks/>
          </p:cNvSpPr>
          <p:nvPr/>
        </p:nvSpPr>
        <p:spPr>
          <a:xfrm>
            <a:off x="90845" y="98206"/>
            <a:ext cx="2757325" cy="208778"/>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Calibri Light"/>
                <a:cs typeface="Calibri Light"/>
              </a:rPr>
              <a:t>OVERARCHING KEY FINDINGS</a:t>
            </a:r>
            <a:endParaRPr lang="en-US" sz="1050" dirty="0"/>
          </a:p>
        </p:txBody>
      </p:sp>
      <p:sp>
        <p:nvSpPr>
          <p:cNvPr id="7" name="TextBox 6">
            <a:extLst>
              <a:ext uri="{FF2B5EF4-FFF2-40B4-BE49-F238E27FC236}">
                <a16:creationId xmlns:a16="http://schemas.microsoft.com/office/drawing/2014/main" id="{4EA0587C-321A-A781-F1EE-CAAAC2DEE204}"/>
              </a:ext>
            </a:extLst>
          </p:cNvPr>
          <p:cNvSpPr txBox="1"/>
          <p:nvPr/>
        </p:nvSpPr>
        <p:spPr>
          <a:xfrm>
            <a:off x="5630411" y="2287194"/>
            <a:ext cx="1569929"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65656"/>
                </a:solidFill>
                <a:effectLst/>
                <a:uLnTx/>
                <a:uFillTx/>
                <a:latin typeface="Calibri" panose="020F0502020204030204"/>
                <a:ea typeface="+mn-ea"/>
                <a:cs typeface="+mn-cs"/>
              </a:rPr>
              <a:t>Burnout (NET)</a:t>
            </a:r>
          </a:p>
        </p:txBody>
      </p:sp>
      <p:grpSp>
        <p:nvGrpSpPr>
          <p:cNvPr id="3" name="Group 2">
            <a:extLst>
              <a:ext uri="{FF2B5EF4-FFF2-40B4-BE49-F238E27FC236}">
                <a16:creationId xmlns:a16="http://schemas.microsoft.com/office/drawing/2014/main" id="{FC97473C-6BC5-3845-6411-2FBD460FDB4C}"/>
              </a:ext>
            </a:extLst>
          </p:cNvPr>
          <p:cNvGrpSpPr/>
          <p:nvPr/>
        </p:nvGrpSpPr>
        <p:grpSpPr>
          <a:xfrm>
            <a:off x="4169930" y="5509869"/>
            <a:ext cx="767575" cy="498594"/>
            <a:chOff x="5581015" y="1592580"/>
            <a:chExt cx="1027987" cy="731520"/>
          </a:xfrm>
        </p:grpSpPr>
        <p:sp>
          <p:nvSpPr>
            <p:cNvPr id="5" name="TextBox 2">
              <a:extLst>
                <a:ext uri="{FF2B5EF4-FFF2-40B4-BE49-F238E27FC236}">
                  <a16:creationId xmlns:a16="http://schemas.microsoft.com/office/drawing/2014/main" id="{ED597005-C547-5FA5-E0D2-9567321F8305}"/>
                </a:ext>
              </a:extLst>
            </p:cNvPr>
            <p:cNvSpPr txBox="1"/>
            <p:nvPr/>
          </p:nvSpPr>
          <p:spPr>
            <a:xfrm>
              <a:off x="5581015" y="1699341"/>
              <a:ext cx="1027987" cy="517999"/>
            </a:xfrm>
            <a:prstGeom prst="rect">
              <a:avLst/>
            </a:prstGeom>
            <a:noFill/>
          </p:spPr>
          <p:txBody>
            <a:bodyPr wrap="square" lIns="105805" tIns="52903" rIns="105805" bIns="52903"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45499"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a:ln>
                    <a:noFill/>
                  </a:ln>
                  <a:solidFill>
                    <a:srgbClr val="ED7D31"/>
                  </a:solidFill>
                  <a:effectLst/>
                  <a:uLnTx/>
                  <a:uFillTx/>
                  <a:latin typeface="Calibri Light" panose="020F0302020204030204"/>
                  <a:ea typeface="+mn-ea"/>
                  <a:cs typeface="+mn-cs"/>
                </a:rPr>
                <a:t>5</a:t>
              </a:r>
              <a:endParaRPr kumimoji="0" lang="en-US" sz="12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
          <p:nvSpPr>
            <p:cNvPr id="17" name="Oval 16">
              <a:extLst>
                <a:ext uri="{FF2B5EF4-FFF2-40B4-BE49-F238E27FC236}">
                  <a16:creationId xmlns:a16="http://schemas.microsoft.com/office/drawing/2014/main" id="{CACD19C8-699B-B712-E3C8-486459FBB809}"/>
                </a:ext>
              </a:extLst>
            </p:cNvPr>
            <p:cNvSpPr/>
            <p:nvPr/>
          </p:nvSpPr>
          <p:spPr>
            <a:xfrm>
              <a:off x="5730240" y="1592580"/>
              <a:ext cx="731520" cy="73152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grpSp>
      <p:sp>
        <p:nvSpPr>
          <p:cNvPr id="18" name="TextBox 1">
            <a:extLst>
              <a:ext uri="{FF2B5EF4-FFF2-40B4-BE49-F238E27FC236}">
                <a16:creationId xmlns:a16="http://schemas.microsoft.com/office/drawing/2014/main" id="{2FA62232-0D74-6760-20FC-EDC08C347677}"/>
              </a:ext>
            </a:extLst>
          </p:cNvPr>
          <p:cNvSpPr txBox="1"/>
          <p:nvPr/>
        </p:nvSpPr>
        <p:spPr>
          <a:xfrm>
            <a:off x="3692818" y="5705067"/>
            <a:ext cx="677433"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565656"/>
                </a:solidFill>
                <a:effectLst/>
                <a:uLnTx/>
                <a:uFillTx/>
                <a:latin typeface="Calibri" panose="020F0502020204030204"/>
                <a:ea typeface="+mn-ea"/>
                <a:cs typeface="+mn-cs"/>
              </a:rPr>
              <a:t>Mean</a:t>
            </a:r>
          </a:p>
        </p:txBody>
      </p:sp>
      <p:grpSp>
        <p:nvGrpSpPr>
          <p:cNvPr id="21" name="Group 20">
            <a:extLst>
              <a:ext uri="{FF2B5EF4-FFF2-40B4-BE49-F238E27FC236}">
                <a16:creationId xmlns:a16="http://schemas.microsoft.com/office/drawing/2014/main" id="{EE7F4F97-9EFC-CF93-9344-96EDA8023D84}"/>
              </a:ext>
            </a:extLst>
          </p:cNvPr>
          <p:cNvGrpSpPr/>
          <p:nvPr/>
        </p:nvGrpSpPr>
        <p:grpSpPr>
          <a:xfrm>
            <a:off x="7644477" y="5504293"/>
            <a:ext cx="767575" cy="498594"/>
            <a:chOff x="5581015" y="1592580"/>
            <a:chExt cx="1027987" cy="731520"/>
          </a:xfrm>
        </p:grpSpPr>
        <p:sp>
          <p:nvSpPr>
            <p:cNvPr id="26" name="TextBox 2">
              <a:extLst>
                <a:ext uri="{FF2B5EF4-FFF2-40B4-BE49-F238E27FC236}">
                  <a16:creationId xmlns:a16="http://schemas.microsoft.com/office/drawing/2014/main" id="{0BFE16E0-BAD3-876E-47BC-9991C782F7D7}"/>
                </a:ext>
              </a:extLst>
            </p:cNvPr>
            <p:cNvSpPr txBox="1"/>
            <p:nvPr/>
          </p:nvSpPr>
          <p:spPr>
            <a:xfrm>
              <a:off x="5581015" y="1699341"/>
              <a:ext cx="1027987" cy="517999"/>
            </a:xfrm>
            <a:prstGeom prst="rect">
              <a:avLst/>
            </a:prstGeom>
            <a:noFill/>
          </p:spPr>
          <p:txBody>
            <a:bodyPr wrap="square" lIns="105805" tIns="52903" rIns="105805" bIns="52903"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545499"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a:ln>
                    <a:noFill/>
                  </a:ln>
                  <a:solidFill>
                    <a:srgbClr val="2F5597"/>
                  </a:solidFill>
                  <a:effectLst/>
                  <a:uLnTx/>
                  <a:uFillTx/>
                  <a:latin typeface="Calibri Light" panose="020F0302020204030204"/>
                  <a:ea typeface="+mn-ea"/>
                  <a:cs typeface="+mn-cs"/>
                </a:rPr>
                <a:t>6</a:t>
              </a:r>
              <a:endParaRPr kumimoji="0" lang="en-US" sz="1200" b="0" i="0" u="none" strike="noStrike" kern="1200" cap="none" spc="0" normalizeH="0" baseline="0" noProof="0">
                <a:ln>
                  <a:noFill/>
                </a:ln>
                <a:solidFill>
                  <a:srgbClr val="2F5597"/>
                </a:solidFill>
                <a:effectLst/>
                <a:uLnTx/>
                <a:uFillTx/>
                <a:latin typeface="Calibri Light" panose="020F0302020204030204"/>
                <a:ea typeface="+mn-ea"/>
                <a:cs typeface="+mn-cs"/>
              </a:endParaRPr>
            </a:p>
          </p:txBody>
        </p:sp>
        <p:sp>
          <p:nvSpPr>
            <p:cNvPr id="27" name="Oval 26">
              <a:extLst>
                <a:ext uri="{FF2B5EF4-FFF2-40B4-BE49-F238E27FC236}">
                  <a16:creationId xmlns:a16="http://schemas.microsoft.com/office/drawing/2014/main" id="{B70E60A4-4DBF-6D1C-7951-E66A0896EE51}"/>
                </a:ext>
              </a:extLst>
            </p:cNvPr>
            <p:cNvSpPr/>
            <p:nvPr/>
          </p:nvSpPr>
          <p:spPr>
            <a:xfrm>
              <a:off x="5730240" y="1592580"/>
              <a:ext cx="731520" cy="73152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grpSp>
      <p:sp>
        <p:nvSpPr>
          <p:cNvPr id="32" name="TextBox 31">
            <a:extLst>
              <a:ext uri="{FF2B5EF4-FFF2-40B4-BE49-F238E27FC236}">
                <a16:creationId xmlns:a16="http://schemas.microsoft.com/office/drawing/2014/main" id="{C40A5FC0-A2FC-53E8-D689-440C751B0976}"/>
              </a:ext>
            </a:extLst>
          </p:cNvPr>
          <p:cNvSpPr txBox="1"/>
          <p:nvPr/>
        </p:nvSpPr>
        <p:spPr>
          <a:xfrm>
            <a:off x="10657052" y="255762"/>
            <a:ext cx="101125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D7D31"/>
                </a:solidFill>
                <a:effectLst/>
                <a:uLnTx/>
                <a:uFillTx/>
                <a:latin typeface="Calibri Light" panose="020F0302020204030204"/>
                <a:ea typeface="+mn-ea"/>
                <a:cs typeface="+mn-cs"/>
              </a:rPr>
              <a:t>BH Employees</a:t>
            </a:r>
          </a:p>
        </p:txBody>
      </p:sp>
      <p:sp>
        <p:nvSpPr>
          <p:cNvPr id="33" name="TextBox 32">
            <a:extLst>
              <a:ext uri="{FF2B5EF4-FFF2-40B4-BE49-F238E27FC236}">
                <a16:creationId xmlns:a16="http://schemas.microsoft.com/office/drawing/2014/main" id="{24E6DE18-AF12-BDC0-4376-5AC8559E29D3}"/>
              </a:ext>
            </a:extLst>
          </p:cNvPr>
          <p:cNvSpPr txBox="1"/>
          <p:nvPr/>
        </p:nvSpPr>
        <p:spPr>
          <a:xfrm>
            <a:off x="11520643" y="255762"/>
            <a:ext cx="6713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solidFill>
                <a:effectLst/>
                <a:uLnTx/>
                <a:uFillTx/>
                <a:latin typeface="Calibri Light" panose="020F0302020204030204"/>
                <a:ea typeface="+mn-ea"/>
                <a:cs typeface="+mn-cs"/>
              </a:rPr>
              <a:t>Gen Pop</a:t>
            </a:r>
          </a:p>
        </p:txBody>
      </p:sp>
      <p:pic>
        <p:nvPicPr>
          <p:cNvPr id="34" name="Graphic 33" descr="Chevron arrows with solid fill">
            <a:extLst>
              <a:ext uri="{FF2B5EF4-FFF2-40B4-BE49-F238E27FC236}">
                <a16:creationId xmlns:a16="http://schemas.microsoft.com/office/drawing/2014/main" id="{A64B023D-4C12-CAC4-04A6-2E79900D21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3405" y="18738"/>
            <a:ext cx="358546" cy="358546"/>
          </a:xfrm>
          <a:prstGeom prst="rect">
            <a:avLst/>
          </a:prstGeom>
        </p:spPr>
      </p:pic>
      <p:pic>
        <p:nvPicPr>
          <p:cNvPr id="35" name="Graphic 34" descr="Chevron arrows with solid fill">
            <a:extLst>
              <a:ext uri="{FF2B5EF4-FFF2-40B4-BE49-F238E27FC236}">
                <a16:creationId xmlns:a16="http://schemas.microsoft.com/office/drawing/2014/main" id="{56A594E1-4313-58E0-3149-53DF42956E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665943" y="18739"/>
            <a:ext cx="358546" cy="358546"/>
          </a:xfrm>
          <a:prstGeom prst="rect">
            <a:avLst/>
          </a:prstGeom>
        </p:spPr>
      </p:pic>
      <p:sp>
        <p:nvSpPr>
          <p:cNvPr id="36" name="TextBox 1">
            <a:extLst>
              <a:ext uri="{FF2B5EF4-FFF2-40B4-BE49-F238E27FC236}">
                <a16:creationId xmlns:a16="http://schemas.microsoft.com/office/drawing/2014/main" id="{A2446B22-3DE7-3377-9293-F7AD1C909AA1}"/>
              </a:ext>
            </a:extLst>
          </p:cNvPr>
          <p:cNvSpPr txBox="1"/>
          <p:nvPr/>
        </p:nvSpPr>
        <p:spPr>
          <a:xfrm>
            <a:off x="7167365" y="5705067"/>
            <a:ext cx="677433" cy="153888"/>
          </a:xfrm>
          <a:prstGeom prst="rect">
            <a:avLst/>
          </a:prstGeom>
          <a:noFill/>
          <a:ln w="12700">
            <a:noFill/>
          </a:ln>
        </p:spPr>
        <p:txBody>
          <a:bodyPr wrap="square" lIns="0" tIns="0" rIns="0" bIns="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565656"/>
                </a:solidFill>
                <a:effectLst/>
                <a:uLnTx/>
                <a:uFillTx/>
                <a:latin typeface="Calibri" panose="020F0502020204030204"/>
                <a:ea typeface="+mn-ea"/>
                <a:cs typeface="+mn-cs"/>
              </a:rPr>
              <a:t>Mean</a:t>
            </a:r>
          </a:p>
        </p:txBody>
      </p:sp>
    </p:spTree>
    <p:extLst>
      <p:ext uri="{BB962C8B-B14F-4D97-AF65-F5344CB8AC3E}">
        <p14:creationId xmlns:p14="http://schemas.microsoft.com/office/powerpoint/2010/main" val="4094910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8B38E8ADF1A418BC37DEDCB3C0039" ma:contentTypeVersion="2" ma:contentTypeDescription="Create a new document." ma:contentTypeScope="" ma:versionID="1e1365c0f4f8c034602e87e446d6afc0">
  <xsd:schema xmlns:xsd="http://www.w3.org/2001/XMLSchema" xmlns:xs="http://www.w3.org/2001/XMLSchema" xmlns:p="http://schemas.microsoft.com/office/2006/metadata/properties" xmlns:ns2="f77cdee5-a824-429b-93e8-45025fb340f0" targetNamespace="http://schemas.microsoft.com/office/2006/metadata/properties" ma:root="true" ma:fieldsID="c7bd32e4a27603c8376f73f0e6ac97e4" ns2:_="">
    <xsd:import namespace="f77cdee5-a824-429b-93e8-45025fb340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cdee5-a824-429b-93e8-45025fb34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AF0A8-36E8-4389-9265-38AD61B2C682}">
  <ds:schemaRefs>
    <ds:schemaRef ds:uri="f77cdee5-a824-429b-93e8-45025fb340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1769F4-A74F-4F03-A89E-545069944202}">
  <ds:schemaRefs>
    <ds:schemaRef ds:uri="http://schemas.microsoft.com/office/2006/documentManagement/types"/>
    <ds:schemaRef ds:uri="http://purl.org/dc/dcmitype/"/>
    <ds:schemaRef ds:uri="http://purl.org/dc/elements/1.1/"/>
    <ds:schemaRef ds:uri="http://purl.org/dc/terms/"/>
    <ds:schemaRef ds:uri="f77cdee5-a824-429b-93e8-45025fb340f0"/>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F508E97-6112-4233-A5FF-B958948D9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TotalTime>
  <Words>2968</Words>
  <Application>Microsoft Office PowerPoint</Application>
  <PresentationFormat>Widescreen</PresentationFormat>
  <Paragraphs>456</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Apis For Office</vt:lpstr>
      <vt:lpstr>Arial</vt:lpstr>
      <vt:lpstr>Calibri</vt:lpstr>
      <vt:lpstr>Calibri Light</vt:lpstr>
      <vt:lpstr>Segoe UI</vt:lpstr>
      <vt:lpstr>Times New Roman</vt:lpstr>
      <vt:lpstr>Wingdings</vt:lpstr>
      <vt:lpstr>Office Theme</vt:lpstr>
      <vt:lpstr>National Council for Mental Wellbeing Industry Workforce Shortages Research</vt:lpstr>
      <vt:lpstr>Background &amp; objectives</vt:lpstr>
      <vt:lpstr>Method overview</vt:lpstr>
      <vt:lpstr>PowerPoint Presentation</vt:lpstr>
      <vt:lpstr>Overarching Key Findings</vt:lpstr>
      <vt:lpstr>Policy changes viewed as necessary to meet the demands for mental health and SUD care</vt:lpstr>
      <vt:lpstr>Access to care and caring through another health crisis are key concerns</vt:lpstr>
      <vt:lpstr>COVID-19 appears to have had large impacts on caseloads and client severity  </vt:lpstr>
      <vt:lpstr>Most workers report some level of burnout</vt:lpstr>
      <vt:lpstr>Workforce shortages causing nearly half to consider other options </vt:lpstr>
      <vt:lpstr>Concern of negative societal impacts due to workforce  shortages is evident </vt:lpstr>
      <vt:lpstr>A third of mental health and SUD employees spend a majority of their time on administrative tasks</vt:lpstr>
      <vt:lpstr>Admin tasks are taking time away from client care and for nearly half feels unnecessary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Jade Moser</cp:lastModifiedBy>
  <cp:revision>3</cp:revision>
  <dcterms:created xsi:type="dcterms:W3CDTF">2021-03-18T18:22:02Z</dcterms:created>
  <dcterms:modified xsi:type="dcterms:W3CDTF">2023-04-18T13:21:28Z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0x010100F4F8B38E8ADF1A418BC37DEDCB3C0039</vt:lpwstr>
  </property>
  <property fmtid="{D5CDD505-2E9C-101B-9397-08002B2CF9AE}" pid="3" name="MediaServiceImageTags">
    <vt:lpwstr/>
  </property>
  <property fmtid="{D5CDD505-2E9C-101B-9397-08002B2CF9AE}" pid="4" name="xd_ProgID">
    <vt:lpwstr/>
  </property>
  <property fmtid="{D5CDD505-2E9C-101B-9397-08002B2CF9AE}" pid="5" name="Hyperlink">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Image">
    <vt:lpwstr>, </vt:lpwstr>
  </property>
  <property fmtid="{D5CDD505-2E9C-101B-9397-08002B2CF9AE}" pid="10" name="TriggerFlowInfo">
    <vt:lpwstr/>
  </property>
  <property fmtid="{D5CDD505-2E9C-101B-9397-08002B2CF9AE}" pid="11" name="xd_Signature">
    <vt:bool>false</vt:bool>
  </property>
</Properties>
</file>