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7" r:id="rId4"/>
    <p:sldId id="268" r:id="rId5"/>
    <p:sldId id="269" r:id="rId6"/>
    <p:sldId id="260" r:id="rId7"/>
    <p:sldId id="258" r:id="rId8"/>
    <p:sldId id="261" r:id="rId9"/>
    <p:sldId id="274" r:id="rId10"/>
    <p:sldId id="262" r:id="rId11"/>
    <p:sldId id="273" r:id="rId12"/>
    <p:sldId id="264" r:id="rId13"/>
    <p:sldId id="270" r:id="rId14"/>
    <p:sldId id="271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F430E2-533B-FFE5-F01D-20FFFE1A85AF}" name="Christopher Coughlin" initials="CC" userId="S::ChristopherC@thenationalcouncil.org::c561b85a-e135-46f6-998a-13239fe7be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8DD"/>
    <a:srgbClr val="53605F"/>
    <a:srgbClr val="EA5E29"/>
    <a:srgbClr val="E6E6E6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C18F0-6522-4317-A413-C23729A27BC3}" v="17" dt="2023-01-13T15:55:49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9"/>
    <p:restoredTop sz="96327"/>
  </p:normalViewPr>
  <p:slideViewPr>
    <p:cSldViewPr snapToGrid="0" snapToObjects="1">
      <p:cViewPr varScale="1">
        <p:scale>
          <a:sx n="62" d="100"/>
          <a:sy n="62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Vikrum\Downloads\NCMW_Financial_1027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Vikrum\Downloads\NCMW_Financial_1027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Main_Fiscal_3_Year_Use!$BC$4303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Main_Fiscal_3_Year_Use!$BA$4304:$BB$4308</c:f>
              <c:strCache>
                <c:ptCount val="4"/>
                <c:pt idx="0">
                  <c:v>Cohort A</c:v>
                </c:pt>
                <c:pt idx="1">
                  <c:v>Cohort B</c:v>
                </c:pt>
                <c:pt idx="2">
                  <c:v>Cohort C</c:v>
                </c:pt>
                <c:pt idx="3">
                  <c:v>Cohort D</c:v>
                </c:pt>
              </c:strCache>
            </c:strRef>
          </c:cat>
          <c:val>
            <c:numRef>
              <c:f>Main_Fiscal_3_Year_Use!$FK$4304:$FK$4307</c:f>
              <c:numCache>
                <c:formatCode>0.0</c:formatCode>
                <c:ptCount val="4"/>
                <c:pt idx="0">
                  <c:v>3.1798842121095472</c:v>
                </c:pt>
                <c:pt idx="1">
                  <c:v>2.0176726215861569</c:v>
                </c:pt>
                <c:pt idx="2">
                  <c:v>1.386703007965574</c:v>
                </c:pt>
                <c:pt idx="3">
                  <c:v>1.0096702249808711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0-694F-B078-13A863A13017}"/>
            </c:ext>
          </c:extLst>
        </c:ser>
        <c:ser>
          <c:idx val="1"/>
          <c:order val="1"/>
          <c:tx>
            <c:strRef>
              <c:f>Main_Fiscal_3_Year_Use!$BD$4303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Main_Fiscal_3_Year_Use!$BA$4304:$BB$4308</c:f>
              <c:strCache>
                <c:ptCount val="4"/>
                <c:pt idx="0">
                  <c:v>Cohort A</c:v>
                </c:pt>
                <c:pt idx="1">
                  <c:v>Cohort B</c:v>
                </c:pt>
                <c:pt idx="2">
                  <c:v>Cohort C</c:v>
                </c:pt>
                <c:pt idx="3">
                  <c:v>Cohort D</c:v>
                </c:pt>
              </c:strCache>
            </c:strRef>
          </c:cat>
          <c:val>
            <c:numRef>
              <c:f>Main_Fiscal_3_Year_Use!$FL$4304:$FL$4307</c:f>
              <c:numCache>
                <c:formatCode>0.0</c:formatCode>
                <c:ptCount val="4"/>
                <c:pt idx="0">
                  <c:v>2.9963482504026495</c:v>
                </c:pt>
                <c:pt idx="1">
                  <c:v>1.9440043093746255</c:v>
                </c:pt>
                <c:pt idx="2">
                  <c:v>1.4465731318634079</c:v>
                </c:pt>
                <c:pt idx="3">
                  <c:v>1.1874304162522586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C0-694F-B078-13A863A13017}"/>
            </c:ext>
          </c:extLst>
        </c:ser>
        <c:ser>
          <c:idx val="2"/>
          <c:order val="2"/>
          <c:tx>
            <c:strRef>
              <c:f>Main_Fiscal_3_Year_Use!$BE$4303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Main_Fiscal_3_Year_Use!$BA$4304:$BB$4308</c:f>
              <c:strCache>
                <c:ptCount val="4"/>
                <c:pt idx="0">
                  <c:v>Cohort A</c:v>
                </c:pt>
                <c:pt idx="1">
                  <c:v>Cohort B</c:v>
                </c:pt>
                <c:pt idx="2">
                  <c:v>Cohort C</c:v>
                </c:pt>
                <c:pt idx="3">
                  <c:v>Cohort D</c:v>
                </c:pt>
              </c:strCache>
            </c:strRef>
          </c:cat>
          <c:val>
            <c:numRef>
              <c:f>Main_Fiscal_3_Year_Use!$FM$4304:$FM$4307</c:f>
              <c:numCache>
                <c:formatCode>0.0</c:formatCode>
                <c:ptCount val="4"/>
                <c:pt idx="0">
                  <c:v>4.5716155414000541</c:v>
                </c:pt>
                <c:pt idx="1">
                  <c:v>3.2536965788596452</c:v>
                </c:pt>
                <c:pt idx="2">
                  <c:v>2.8885146252834781</c:v>
                </c:pt>
                <c:pt idx="3">
                  <c:v>2.0626557863180128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C0-694F-B078-13A863A130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96740607"/>
        <c:axId val="1296732991"/>
      </c:barChart>
      <c:catAx>
        <c:axId val="1296740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732991"/>
        <c:crosses val="autoZero"/>
        <c:auto val="1"/>
        <c:lblAlgn val="ctr"/>
        <c:lblOffset val="100"/>
        <c:noMultiLvlLbl val="0"/>
      </c:catAx>
      <c:valAx>
        <c:axId val="12967329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Median Number of Months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Cash on Hand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740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Main_Fiscal_3_Year_Use!$BC$4317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0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Main_Fiscal_3_Year_Use!$BB$4318:$BB$4322</c:f>
              <c:strCache>
                <c:ptCount val="5"/>
                <c:pt idx="0">
                  <c:v>Northeast</c:v>
                </c:pt>
                <c:pt idx="1">
                  <c:v>Mid-Atlantic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Main_Fiscal_3_Year_Use!$EN$4318:$EN$4322</c:f>
              <c:numCache>
                <c:formatCode>_("$"* #,##0_);_("$"* \(#,##0\);_("$"* "-"??_);_(@_)</c:formatCode>
                <c:ptCount val="5"/>
                <c:pt idx="0">
                  <c:v>294040</c:v>
                </c:pt>
                <c:pt idx="1">
                  <c:v>127442.5</c:v>
                </c:pt>
                <c:pt idx="2">
                  <c:v>32887</c:v>
                </c:pt>
                <c:pt idx="3">
                  <c:v>128487</c:v>
                </c:pt>
                <c:pt idx="4">
                  <c:v>62473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9-8642-9029-D961A4E46DD0}"/>
            </c:ext>
          </c:extLst>
        </c:ser>
        <c:ser>
          <c:idx val="1"/>
          <c:order val="1"/>
          <c:tx>
            <c:strRef>
              <c:f>Main_Fiscal_3_Year_Use!$BD$4317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Main_Fiscal_3_Year_Use!$BB$4318:$BB$4322</c:f>
              <c:strCache>
                <c:ptCount val="5"/>
                <c:pt idx="0">
                  <c:v>Northeast</c:v>
                </c:pt>
                <c:pt idx="1">
                  <c:v>Mid-Atlantic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Main_Fiscal_3_Year_Use!$EO$4318:$EO$4322</c:f>
              <c:numCache>
                <c:formatCode>_("$"* #,##0_);_("$"* \(#,##0\);_("$"* "-"??_);_(@_)</c:formatCode>
                <c:ptCount val="5"/>
                <c:pt idx="0">
                  <c:v>128100</c:v>
                </c:pt>
                <c:pt idx="1">
                  <c:v>196942.5</c:v>
                </c:pt>
                <c:pt idx="2">
                  <c:v>172921</c:v>
                </c:pt>
                <c:pt idx="3">
                  <c:v>114447</c:v>
                </c:pt>
                <c:pt idx="4">
                  <c:v>121947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F9-8642-9029-D961A4E46DD0}"/>
            </c:ext>
          </c:extLst>
        </c:ser>
        <c:ser>
          <c:idx val="2"/>
          <c:order val="2"/>
          <c:tx>
            <c:strRef>
              <c:f>Main_Fiscal_3_Year_Use!$BE$4317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0.40740789345776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F9-8642-9029-D961A4E46DD0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Main_Fiscal_3_Year_Use!$BB$4318:$BB$4322</c:f>
              <c:strCache>
                <c:ptCount val="5"/>
                <c:pt idx="0">
                  <c:v>Northeast</c:v>
                </c:pt>
                <c:pt idx="1">
                  <c:v>Mid-Atlantic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Main_Fiscal_3_Year_Use!$EP$4318:$EP$4322</c:f>
              <c:numCache>
                <c:formatCode>_("$"* #,##0_);_("$"* \(#,##0\);_("$"* "-"??_);_(@_)</c:formatCode>
                <c:ptCount val="5"/>
                <c:pt idx="0">
                  <c:v>368905</c:v>
                </c:pt>
                <c:pt idx="1">
                  <c:v>198456.5</c:v>
                </c:pt>
                <c:pt idx="2">
                  <c:v>-17510</c:v>
                </c:pt>
                <c:pt idx="3">
                  <c:v>205771</c:v>
                </c:pt>
                <c:pt idx="4">
                  <c:v>143761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F9-8642-9029-D961A4E46D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96740607"/>
        <c:axId val="1296732991"/>
      </c:barChart>
      <c:catAx>
        <c:axId val="1296740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732991"/>
        <c:crosses val="autoZero"/>
        <c:auto val="1"/>
        <c:lblAlgn val="ctr"/>
        <c:lblOffset val="100"/>
        <c:noMultiLvlLbl val="0"/>
      </c:catAx>
      <c:valAx>
        <c:axId val="12967329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Median Net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740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EC063-5B34-4C17-B6C7-110380759C2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36D1B5-AEFA-4A51-AB19-A03835FB0374}">
      <dgm:prSet custT="1"/>
      <dgm:spPr>
        <a:solidFill>
          <a:srgbClr val="EEE8DD"/>
        </a:solidFill>
      </dgm:spPr>
      <dgm:t>
        <a:bodyPr/>
        <a:lstStyle/>
        <a:p>
          <a:pPr algn="ctr"/>
          <a:r>
            <a:rPr lang="en-US" sz="1400" b="0" dirty="0">
              <a:solidFill>
                <a:schemeClr val="tx1"/>
              </a:solidFill>
            </a:rPr>
            <a:t>Member organizations that submit an IRS Form 990.</a:t>
          </a:r>
        </a:p>
      </dgm:t>
    </dgm:pt>
    <dgm:pt modelId="{530B1ED2-7878-4EFE-AC65-562AB68AFCD9}" type="parTrans" cxnId="{C15C6DB7-08CD-4257-8275-FB5CEFDB95BE}">
      <dgm:prSet/>
      <dgm:spPr/>
      <dgm:t>
        <a:bodyPr/>
        <a:lstStyle/>
        <a:p>
          <a:pPr algn="ctr"/>
          <a:endParaRPr lang="en-US" sz="3200" b="0">
            <a:solidFill>
              <a:schemeClr val="tx1"/>
            </a:solidFill>
          </a:endParaRPr>
        </a:p>
      </dgm:t>
    </dgm:pt>
    <dgm:pt modelId="{F543F4AB-6E06-4A10-B0FE-90A20AFFA5D7}" type="sibTrans" cxnId="{C15C6DB7-08CD-4257-8275-FB5CEFDB95BE}">
      <dgm:prSet custT="1"/>
      <dgm:spPr/>
      <dgm:t>
        <a:bodyPr/>
        <a:lstStyle/>
        <a:p>
          <a:pPr algn="ctr"/>
          <a:endParaRPr lang="en-US" sz="3600" b="0">
            <a:solidFill>
              <a:schemeClr val="tx1"/>
            </a:solidFill>
          </a:endParaRPr>
        </a:p>
      </dgm:t>
    </dgm:pt>
    <dgm:pt modelId="{88BC7325-D6BC-4530-826E-63834E201BD7}">
      <dgm:prSet custT="1"/>
      <dgm:spPr>
        <a:solidFill>
          <a:srgbClr val="EEE8DD"/>
        </a:solidFill>
      </dgm:spPr>
      <dgm:t>
        <a:bodyPr/>
        <a:lstStyle/>
        <a:p>
          <a:pPr algn="ctr"/>
          <a:r>
            <a:rPr lang="en-US" sz="1400" b="0" dirty="0">
              <a:solidFill>
                <a:schemeClr val="tx1"/>
              </a:solidFill>
            </a:rPr>
            <a:t>We had to manually match the Employer Identification Number (EIN) or Taxpayer Identification Number (TIN) with the IRS Form 990 data. </a:t>
          </a:r>
        </a:p>
      </dgm:t>
    </dgm:pt>
    <dgm:pt modelId="{B10EB773-9CA4-430D-97B6-5AA889311180}" type="parTrans" cxnId="{35E1F325-9DA2-4933-BC65-9789DC6E1566}">
      <dgm:prSet/>
      <dgm:spPr/>
      <dgm:t>
        <a:bodyPr/>
        <a:lstStyle/>
        <a:p>
          <a:pPr algn="ctr"/>
          <a:endParaRPr lang="en-US" sz="3200" b="0">
            <a:solidFill>
              <a:schemeClr val="tx1"/>
            </a:solidFill>
          </a:endParaRPr>
        </a:p>
      </dgm:t>
    </dgm:pt>
    <dgm:pt modelId="{54916B78-051C-41DF-A0AE-C74DAB4E5B34}" type="sibTrans" cxnId="{35E1F325-9DA2-4933-BC65-9789DC6E1566}">
      <dgm:prSet custT="1"/>
      <dgm:spPr/>
      <dgm:t>
        <a:bodyPr/>
        <a:lstStyle/>
        <a:p>
          <a:pPr algn="ctr"/>
          <a:endParaRPr lang="en-US" sz="3600" b="0">
            <a:solidFill>
              <a:schemeClr val="tx1"/>
            </a:solidFill>
          </a:endParaRPr>
        </a:p>
      </dgm:t>
    </dgm:pt>
    <dgm:pt modelId="{0EBA2DAF-6B4B-49D7-BD10-8533E01A7A99}">
      <dgm:prSet custT="1"/>
      <dgm:spPr>
        <a:solidFill>
          <a:srgbClr val="EEE8DD"/>
        </a:solidFill>
      </dgm:spPr>
      <dgm:t>
        <a:bodyPr/>
        <a:lstStyle/>
        <a:p>
          <a:pPr algn="ctr"/>
          <a:r>
            <a:rPr lang="en-US" sz="1400" b="0" dirty="0">
              <a:solidFill>
                <a:schemeClr val="tx1"/>
              </a:solidFill>
            </a:rPr>
            <a:t>We then focused only mental health and substance use treatment organizations. </a:t>
          </a:r>
        </a:p>
      </dgm:t>
    </dgm:pt>
    <dgm:pt modelId="{DE3002E6-F8B9-4299-9BC9-E08300458CD3}" type="parTrans" cxnId="{7CAB8060-5DDA-4106-BC9D-3009DFCA518A}">
      <dgm:prSet/>
      <dgm:spPr/>
      <dgm:t>
        <a:bodyPr/>
        <a:lstStyle/>
        <a:p>
          <a:pPr algn="ctr"/>
          <a:endParaRPr lang="en-US" sz="3200" b="0">
            <a:solidFill>
              <a:schemeClr val="tx1"/>
            </a:solidFill>
          </a:endParaRPr>
        </a:p>
      </dgm:t>
    </dgm:pt>
    <dgm:pt modelId="{35E4DA00-2348-460B-9B41-B69A469DE024}" type="sibTrans" cxnId="{7CAB8060-5DDA-4106-BC9D-3009DFCA518A}">
      <dgm:prSet custT="1"/>
      <dgm:spPr/>
      <dgm:t>
        <a:bodyPr/>
        <a:lstStyle/>
        <a:p>
          <a:pPr algn="ctr"/>
          <a:endParaRPr lang="en-US" sz="3600" b="0">
            <a:solidFill>
              <a:schemeClr val="tx1"/>
            </a:solidFill>
          </a:endParaRPr>
        </a:p>
      </dgm:t>
    </dgm:pt>
    <dgm:pt modelId="{36CDF0F4-ACC8-4E5C-8318-8CE7B14E5B17}">
      <dgm:prSet custT="1"/>
      <dgm:spPr>
        <a:solidFill>
          <a:srgbClr val="EEE8DD"/>
        </a:solidFill>
      </dgm:spPr>
      <dgm:t>
        <a:bodyPr/>
        <a:lstStyle/>
        <a:p>
          <a:pPr algn="ctr"/>
          <a:r>
            <a:rPr lang="en-US" sz="1400" b="0" dirty="0">
              <a:solidFill>
                <a:schemeClr val="tx1"/>
              </a:solidFill>
            </a:rPr>
            <a:t>In addition, we included those who had an IRS Form 990 reported across all three years.</a:t>
          </a:r>
        </a:p>
      </dgm:t>
    </dgm:pt>
    <dgm:pt modelId="{F29A499E-36C0-40AA-9305-D338AE3AB56F}" type="parTrans" cxnId="{95E032B9-274B-4212-884A-2DD24A52D4CA}">
      <dgm:prSet/>
      <dgm:spPr/>
      <dgm:t>
        <a:bodyPr/>
        <a:lstStyle/>
        <a:p>
          <a:pPr algn="ctr"/>
          <a:endParaRPr lang="en-US" sz="3200" b="0">
            <a:solidFill>
              <a:schemeClr val="tx1"/>
            </a:solidFill>
          </a:endParaRPr>
        </a:p>
      </dgm:t>
    </dgm:pt>
    <dgm:pt modelId="{D098A9E0-6331-4D63-B870-21A627FA48D3}" type="sibTrans" cxnId="{95E032B9-274B-4212-884A-2DD24A52D4CA}">
      <dgm:prSet custT="1"/>
      <dgm:spPr/>
      <dgm:t>
        <a:bodyPr/>
        <a:lstStyle/>
        <a:p>
          <a:pPr algn="ctr"/>
          <a:endParaRPr lang="en-US" sz="3600" b="0">
            <a:solidFill>
              <a:schemeClr val="tx1"/>
            </a:solidFill>
          </a:endParaRPr>
        </a:p>
      </dgm:t>
    </dgm:pt>
    <dgm:pt modelId="{A3F7D819-EDDE-458B-83DE-C54390BFF539}">
      <dgm:prSet custT="1"/>
      <dgm:spPr>
        <a:solidFill>
          <a:srgbClr val="EEE8DD"/>
        </a:solidFill>
      </dgm:spPr>
      <dgm:t>
        <a:bodyPr/>
        <a:lstStyle/>
        <a:p>
          <a:pPr algn="ctr"/>
          <a:r>
            <a:rPr lang="en-US" sz="1400" b="1" i="1" dirty="0">
              <a:solidFill>
                <a:schemeClr val="tx1"/>
              </a:solidFill>
            </a:rPr>
            <a:t>This brought the total number of members assessed to 1,021.</a:t>
          </a:r>
        </a:p>
      </dgm:t>
    </dgm:pt>
    <dgm:pt modelId="{CF23C933-5024-4848-971D-B1F7C7BCB59D}" type="parTrans" cxnId="{495D574A-EEBB-4C0F-8AE6-2A18D394CA31}">
      <dgm:prSet/>
      <dgm:spPr/>
      <dgm:t>
        <a:bodyPr/>
        <a:lstStyle/>
        <a:p>
          <a:pPr algn="ctr"/>
          <a:endParaRPr lang="en-US" sz="3200" b="0">
            <a:solidFill>
              <a:schemeClr val="tx1"/>
            </a:solidFill>
          </a:endParaRPr>
        </a:p>
      </dgm:t>
    </dgm:pt>
    <dgm:pt modelId="{2ABCA4E0-6EAB-417F-A58F-E3D551DC3FA8}" type="sibTrans" cxnId="{495D574A-EEBB-4C0F-8AE6-2A18D394CA31}">
      <dgm:prSet/>
      <dgm:spPr/>
      <dgm:t>
        <a:bodyPr/>
        <a:lstStyle/>
        <a:p>
          <a:pPr algn="ctr"/>
          <a:endParaRPr lang="en-US" sz="3200" b="0">
            <a:solidFill>
              <a:schemeClr val="tx1"/>
            </a:solidFill>
          </a:endParaRPr>
        </a:p>
      </dgm:t>
    </dgm:pt>
    <dgm:pt modelId="{DD9DF288-C58B-43A3-BD5C-B5D363C4927F}" type="pres">
      <dgm:prSet presAssocID="{ED8EC063-5B34-4C17-B6C7-110380759C2B}" presName="Name0" presStyleCnt="0">
        <dgm:presLayoutVars>
          <dgm:dir/>
          <dgm:animLvl val="lvl"/>
          <dgm:resizeHandles val="exact"/>
        </dgm:presLayoutVars>
      </dgm:prSet>
      <dgm:spPr/>
    </dgm:pt>
    <dgm:pt modelId="{624DBA4B-673A-452F-B7D5-2CCC0CE4603F}" type="pres">
      <dgm:prSet presAssocID="{A3F7D819-EDDE-458B-83DE-C54390BFF539}" presName="boxAndChildren" presStyleCnt="0"/>
      <dgm:spPr/>
    </dgm:pt>
    <dgm:pt modelId="{157379A7-998D-46E4-9FCB-20E81D375BF5}" type="pres">
      <dgm:prSet presAssocID="{A3F7D819-EDDE-458B-83DE-C54390BFF539}" presName="parentTextBox" presStyleLbl="node1" presStyleIdx="0" presStyleCnt="5"/>
      <dgm:spPr/>
    </dgm:pt>
    <dgm:pt modelId="{4B7DB50B-0ACF-4FF1-9861-EAF677B85A5B}" type="pres">
      <dgm:prSet presAssocID="{D098A9E0-6331-4D63-B870-21A627FA48D3}" presName="sp" presStyleCnt="0"/>
      <dgm:spPr/>
    </dgm:pt>
    <dgm:pt modelId="{77690598-E538-474F-8CE5-1DEFD87A6905}" type="pres">
      <dgm:prSet presAssocID="{36CDF0F4-ACC8-4E5C-8318-8CE7B14E5B17}" presName="arrowAndChildren" presStyleCnt="0"/>
      <dgm:spPr/>
    </dgm:pt>
    <dgm:pt modelId="{C326442D-82D9-473B-9483-40E4C0915D40}" type="pres">
      <dgm:prSet presAssocID="{36CDF0F4-ACC8-4E5C-8318-8CE7B14E5B17}" presName="parentTextArrow" presStyleLbl="node1" presStyleIdx="1" presStyleCnt="5"/>
      <dgm:spPr/>
    </dgm:pt>
    <dgm:pt modelId="{9291DF83-36C2-414C-8716-99BF3E10232C}" type="pres">
      <dgm:prSet presAssocID="{35E4DA00-2348-460B-9B41-B69A469DE024}" presName="sp" presStyleCnt="0"/>
      <dgm:spPr/>
    </dgm:pt>
    <dgm:pt modelId="{88E837A8-5FFF-45C0-BD07-F55DB5CB2BFF}" type="pres">
      <dgm:prSet presAssocID="{0EBA2DAF-6B4B-49D7-BD10-8533E01A7A99}" presName="arrowAndChildren" presStyleCnt="0"/>
      <dgm:spPr/>
    </dgm:pt>
    <dgm:pt modelId="{73AA8648-B771-4647-99A4-7A5F31DF2E3F}" type="pres">
      <dgm:prSet presAssocID="{0EBA2DAF-6B4B-49D7-BD10-8533E01A7A99}" presName="parentTextArrow" presStyleLbl="node1" presStyleIdx="2" presStyleCnt="5"/>
      <dgm:spPr/>
    </dgm:pt>
    <dgm:pt modelId="{F5087C80-B55C-4889-9E1F-73E13576E1F8}" type="pres">
      <dgm:prSet presAssocID="{54916B78-051C-41DF-A0AE-C74DAB4E5B34}" presName="sp" presStyleCnt="0"/>
      <dgm:spPr/>
    </dgm:pt>
    <dgm:pt modelId="{28A2BD32-0113-4AE0-AA64-C62BCD9CF5D6}" type="pres">
      <dgm:prSet presAssocID="{88BC7325-D6BC-4530-826E-63834E201BD7}" presName="arrowAndChildren" presStyleCnt="0"/>
      <dgm:spPr/>
    </dgm:pt>
    <dgm:pt modelId="{B9670359-7F57-44AA-AD4D-1D7A335663C3}" type="pres">
      <dgm:prSet presAssocID="{88BC7325-D6BC-4530-826E-63834E201BD7}" presName="parentTextArrow" presStyleLbl="node1" presStyleIdx="3" presStyleCnt="5"/>
      <dgm:spPr/>
    </dgm:pt>
    <dgm:pt modelId="{7AD8CDF2-00D2-417E-9BD5-1B666119F109}" type="pres">
      <dgm:prSet presAssocID="{F543F4AB-6E06-4A10-B0FE-90A20AFFA5D7}" presName="sp" presStyleCnt="0"/>
      <dgm:spPr/>
    </dgm:pt>
    <dgm:pt modelId="{36CC3405-3B5D-4FC5-B148-759D1E22E310}" type="pres">
      <dgm:prSet presAssocID="{4C36D1B5-AEFA-4A51-AB19-A03835FB0374}" presName="arrowAndChildren" presStyleCnt="0"/>
      <dgm:spPr/>
    </dgm:pt>
    <dgm:pt modelId="{3ABA3A3B-FC02-4A4F-AECE-954D97B6729A}" type="pres">
      <dgm:prSet presAssocID="{4C36D1B5-AEFA-4A51-AB19-A03835FB0374}" presName="parentTextArrow" presStyleLbl="node1" presStyleIdx="4" presStyleCnt="5"/>
      <dgm:spPr/>
    </dgm:pt>
  </dgm:ptLst>
  <dgm:cxnLst>
    <dgm:cxn modelId="{8DD92118-5A67-4768-BF4E-9186530BC17F}" type="presOf" srcId="{88BC7325-D6BC-4530-826E-63834E201BD7}" destId="{B9670359-7F57-44AA-AD4D-1D7A335663C3}" srcOrd="0" destOrd="0" presId="urn:microsoft.com/office/officeart/2005/8/layout/process4"/>
    <dgm:cxn modelId="{8D62CC1C-F078-4D82-A4C8-88B4913BD0AF}" type="presOf" srcId="{0EBA2DAF-6B4B-49D7-BD10-8533E01A7A99}" destId="{73AA8648-B771-4647-99A4-7A5F31DF2E3F}" srcOrd="0" destOrd="0" presId="urn:microsoft.com/office/officeart/2005/8/layout/process4"/>
    <dgm:cxn modelId="{35E1F325-9DA2-4933-BC65-9789DC6E1566}" srcId="{ED8EC063-5B34-4C17-B6C7-110380759C2B}" destId="{88BC7325-D6BC-4530-826E-63834E201BD7}" srcOrd="1" destOrd="0" parTransId="{B10EB773-9CA4-430D-97B6-5AA889311180}" sibTransId="{54916B78-051C-41DF-A0AE-C74DAB4E5B34}"/>
    <dgm:cxn modelId="{7CAB8060-5DDA-4106-BC9D-3009DFCA518A}" srcId="{ED8EC063-5B34-4C17-B6C7-110380759C2B}" destId="{0EBA2DAF-6B4B-49D7-BD10-8533E01A7A99}" srcOrd="2" destOrd="0" parTransId="{DE3002E6-F8B9-4299-9BC9-E08300458CD3}" sibTransId="{35E4DA00-2348-460B-9B41-B69A469DE024}"/>
    <dgm:cxn modelId="{495D574A-EEBB-4C0F-8AE6-2A18D394CA31}" srcId="{ED8EC063-5B34-4C17-B6C7-110380759C2B}" destId="{A3F7D819-EDDE-458B-83DE-C54390BFF539}" srcOrd="4" destOrd="0" parTransId="{CF23C933-5024-4848-971D-B1F7C7BCB59D}" sibTransId="{2ABCA4E0-6EAB-417F-A58F-E3D551DC3FA8}"/>
    <dgm:cxn modelId="{6CD6C281-E6A9-4911-8C70-53ECF7754CDA}" type="presOf" srcId="{A3F7D819-EDDE-458B-83DE-C54390BFF539}" destId="{157379A7-998D-46E4-9FCB-20E81D375BF5}" srcOrd="0" destOrd="0" presId="urn:microsoft.com/office/officeart/2005/8/layout/process4"/>
    <dgm:cxn modelId="{33785F8D-51A2-4595-8619-4136D55A2798}" type="presOf" srcId="{ED8EC063-5B34-4C17-B6C7-110380759C2B}" destId="{DD9DF288-C58B-43A3-BD5C-B5D363C4927F}" srcOrd="0" destOrd="0" presId="urn:microsoft.com/office/officeart/2005/8/layout/process4"/>
    <dgm:cxn modelId="{67F91A9B-4981-4CEC-912C-B39EBCC4099D}" type="presOf" srcId="{4C36D1B5-AEFA-4A51-AB19-A03835FB0374}" destId="{3ABA3A3B-FC02-4A4F-AECE-954D97B6729A}" srcOrd="0" destOrd="0" presId="urn:microsoft.com/office/officeart/2005/8/layout/process4"/>
    <dgm:cxn modelId="{C15C6DB7-08CD-4257-8275-FB5CEFDB95BE}" srcId="{ED8EC063-5B34-4C17-B6C7-110380759C2B}" destId="{4C36D1B5-AEFA-4A51-AB19-A03835FB0374}" srcOrd="0" destOrd="0" parTransId="{530B1ED2-7878-4EFE-AC65-562AB68AFCD9}" sibTransId="{F543F4AB-6E06-4A10-B0FE-90A20AFFA5D7}"/>
    <dgm:cxn modelId="{95E032B9-274B-4212-884A-2DD24A52D4CA}" srcId="{ED8EC063-5B34-4C17-B6C7-110380759C2B}" destId="{36CDF0F4-ACC8-4E5C-8318-8CE7B14E5B17}" srcOrd="3" destOrd="0" parTransId="{F29A499E-36C0-40AA-9305-D338AE3AB56F}" sibTransId="{D098A9E0-6331-4D63-B870-21A627FA48D3}"/>
    <dgm:cxn modelId="{4AE24EF3-767E-44F0-8B45-69EB991752EA}" type="presOf" srcId="{36CDF0F4-ACC8-4E5C-8318-8CE7B14E5B17}" destId="{C326442D-82D9-473B-9483-40E4C0915D40}" srcOrd="0" destOrd="0" presId="urn:microsoft.com/office/officeart/2005/8/layout/process4"/>
    <dgm:cxn modelId="{E3A80298-9E86-42D4-B026-A4E264C13711}" type="presParOf" srcId="{DD9DF288-C58B-43A3-BD5C-B5D363C4927F}" destId="{624DBA4B-673A-452F-B7D5-2CCC0CE4603F}" srcOrd="0" destOrd="0" presId="urn:microsoft.com/office/officeart/2005/8/layout/process4"/>
    <dgm:cxn modelId="{15815C85-C1AB-4567-AA7A-E61CAF39F915}" type="presParOf" srcId="{624DBA4B-673A-452F-B7D5-2CCC0CE4603F}" destId="{157379A7-998D-46E4-9FCB-20E81D375BF5}" srcOrd="0" destOrd="0" presId="urn:microsoft.com/office/officeart/2005/8/layout/process4"/>
    <dgm:cxn modelId="{24F4ED43-6779-4C28-8E54-4E99D4579D2F}" type="presParOf" srcId="{DD9DF288-C58B-43A3-BD5C-B5D363C4927F}" destId="{4B7DB50B-0ACF-4FF1-9861-EAF677B85A5B}" srcOrd="1" destOrd="0" presId="urn:microsoft.com/office/officeart/2005/8/layout/process4"/>
    <dgm:cxn modelId="{EACCD5C0-3930-4444-8C9F-26135DBFE868}" type="presParOf" srcId="{DD9DF288-C58B-43A3-BD5C-B5D363C4927F}" destId="{77690598-E538-474F-8CE5-1DEFD87A6905}" srcOrd="2" destOrd="0" presId="urn:microsoft.com/office/officeart/2005/8/layout/process4"/>
    <dgm:cxn modelId="{1ED2E9F3-9E03-47F2-AC5E-ED893B27AC93}" type="presParOf" srcId="{77690598-E538-474F-8CE5-1DEFD87A6905}" destId="{C326442D-82D9-473B-9483-40E4C0915D40}" srcOrd="0" destOrd="0" presId="urn:microsoft.com/office/officeart/2005/8/layout/process4"/>
    <dgm:cxn modelId="{98356AFD-8D62-480A-A0A8-A6615A4A7576}" type="presParOf" srcId="{DD9DF288-C58B-43A3-BD5C-B5D363C4927F}" destId="{9291DF83-36C2-414C-8716-99BF3E10232C}" srcOrd="3" destOrd="0" presId="urn:microsoft.com/office/officeart/2005/8/layout/process4"/>
    <dgm:cxn modelId="{7C1CA8F5-5930-49CD-816C-00F80B7D0D5D}" type="presParOf" srcId="{DD9DF288-C58B-43A3-BD5C-B5D363C4927F}" destId="{88E837A8-5FFF-45C0-BD07-F55DB5CB2BFF}" srcOrd="4" destOrd="0" presId="urn:microsoft.com/office/officeart/2005/8/layout/process4"/>
    <dgm:cxn modelId="{E6B192E9-593C-48B2-9FB8-E67B5EB611D7}" type="presParOf" srcId="{88E837A8-5FFF-45C0-BD07-F55DB5CB2BFF}" destId="{73AA8648-B771-4647-99A4-7A5F31DF2E3F}" srcOrd="0" destOrd="0" presId="urn:microsoft.com/office/officeart/2005/8/layout/process4"/>
    <dgm:cxn modelId="{E6634D98-743D-481F-87FD-6B88A6E295B1}" type="presParOf" srcId="{DD9DF288-C58B-43A3-BD5C-B5D363C4927F}" destId="{F5087C80-B55C-4889-9E1F-73E13576E1F8}" srcOrd="5" destOrd="0" presId="urn:microsoft.com/office/officeart/2005/8/layout/process4"/>
    <dgm:cxn modelId="{9DFF1155-E520-41D1-933D-CA3514DE1F8E}" type="presParOf" srcId="{DD9DF288-C58B-43A3-BD5C-B5D363C4927F}" destId="{28A2BD32-0113-4AE0-AA64-C62BCD9CF5D6}" srcOrd="6" destOrd="0" presId="urn:microsoft.com/office/officeart/2005/8/layout/process4"/>
    <dgm:cxn modelId="{74F3D601-75E1-46CB-B94E-169C8C4869A3}" type="presParOf" srcId="{28A2BD32-0113-4AE0-AA64-C62BCD9CF5D6}" destId="{B9670359-7F57-44AA-AD4D-1D7A335663C3}" srcOrd="0" destOrd="0" presId="urn:microsoft.com/office/officeart/2005/8/layout/process4"/>
    <dgm:cxn modelId="{E6034A37-F109-4D2B-AF70-0E753FA19C3D}" type="presParOf" srcId="{DD9DF288-C58B-43A3-BD5C-B5D363C4927F}" destId="{7AD8CDF2-00D2-417E-9BD5-1B666119F109}" srcOrd="7" destOrd="0" presId="urn:microsoft.com/office/officeart/2005/8/layout/process4"/>
    <dgm:cxn modelId="{01DA9072-5348-4AEA-9407-015E472FF436}" type="presParOf" srcId="{DD9DF288-C58B-43A3-BD5C-B5D363C4927F}" destId="{36CC3405-3B5D-4FC5-B148-759D1E22E310}" srcOrd="8" destOrd="0" presId="urn:microsoft.com/office/officeart/2005/8/layout/process4"/>
    <dgm:cxn modelId="{51662922-C1E2-4431-A023-A95A68AFB779}" type="presParOf" srcId="{36CC3405-3B5D-4FC5-B148-759D1E22E310}" destId="{3ABA3A3B-FC02-4A4F-AECE-954D97B6729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379A7-998D-46E4-9FCB-20E81D375BF5}">
      <dsp:nvSpPr>
        <dsp:cNvPr id="0" name=""/>
        <dsp:cNvSpPr/>
      </dsp:nvSpPr>
      <dsp:spPr>
        <a:xfrm>
          <a:off x="0" y="3166045"/>
          <a:ext cx="5359649" cy="519416"/>
        </a:xfrm>
        <a:prstGeom prst="rect">
          <a:avLst/>
        </a:prstGeom>
        <a:solidFill>
          <a:srgbClr val="EEE8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chemeClr val="tx1"/>
              </a:solidFill>
            </a:rPr>
            <a:t>This brought the total number of members assessed to 1,021.</a:t>
          </a:r>
        </a:p>
      </dsp:txBody>
      <dsp:txXfrm>
        <a:off x="0" y="3166045"/>
        <a:ext cx="5359649" cy="519416"/>
      </dsp:txXfrm>
    </dsp:sp>
    <dsp:sp modelId="{C326442D-82D9-473B-9483-40E4C0915D40}">
      <dsp:nvSpPr>
        <dsp:cNvPr id="0" name=""/>
        <dsp:cNvSpPr/>
      </dsp:nvSpPr>
      <dsp:spPr>
        <a:xfrm rot="10800000">
          <a:off x="0" y="2374974"/>
          <a:ext cx="5359649" cy="798861"/>
        </a:xfrm>
        <a:prstGeom prst="upArrowCallout">
          <a:avLst/>
        </a:prstGeom>
        <a:solidFill>
          <a:srgbClr val="EEE8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In addition, we included those who had an IRS Form 990 reported across all three years.</a:t>
          </a:r>
        </a:p>
      </dsp:txBody>
      <dsp:txXfrm rot="10800000">
        <a:off x="0" y="2374974"/>
        <a:ext cx="5359649" cy="519076"/>
      </dsp:txXfrm>
    </dsp:sp>
    <dsp:sp modelId="{73AA8648-B771-4647-99A4-7A5F31DF2E3F}">
      <dsp:nvSpPr>
        <dsp:cNvPr id="0" name=""/>
        <dsp:cNvSpPr/>
      </dsp:nvSpPr>
      <dsp:spPr>
        <a:xfrm rot="10800000">
          <a:off x="0" y="1583903"/>
          <a:ext cx="5359649" cy="798861"/>
        </a:xfrm>
        <a:prstGeom prst="upArrowCallout">
          <a:avLst/>
        </a:prstGeom>
        <a:solidFill>
          <a:srgbClr val="EEE8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We then focused only mental health and substance use treatment organizations. </a:t>
          </a:r>
        </a:p>
      </dsp:txBody>
      <dsp:txXfrm rot="10800000">
        <a:off x="0" y="1583903"/>
        <a:ext cx="5359649" cy="519076"/>
      </dsp:txXfrm>
    </dsp:sp>
    <dsp:sp modelId="{B9670359-7F57-44AA-AD4D-1D7A335663C3}">
      <dsp:nvSpPr>
        <dsp:cNvPr id="0" name=""/>
        <dsp:cNvSpPr/>
      </dsp:nvSpPr>
      <dsp:spPr>
        <a:xfrm rot="10800000">
          <a:off x="0" y="792833"/>
          <a:ext cx="5359649" cy="798861"/>
        </a:xfrm>
        <a:prstGeom prst="upArrowCallout">
          <a:avLst/>
        </a:prstGeom>
        <a:solidFill>
          <a:srgbClr val="EEE8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We had to manually match the Employer Identification Number (EIN) or Taxpayer Identification Number (TIN) with the IRS Form 990 data. </a:t>
          </a:r>
        </a:p>
      </dsp:txBody>
      <dsp:txXfrm rot="10800000">
        <a:off x="0" y="792833"/>
        <a:ext cx="5359649" cy="519076"/>
      </dsp:txXfrm>
    </dsp:sp>
    <dsp:sp modelId="{3ABA3A3B-FC02-4A4F-AECE-954D97B6729A}">
      <dsp:nvSpPr>
        <dsp:cNvPr id="0" name=""/>
        <dsp:cNvSpPr/>
      </dsp:nvSpPr>
      <dsp:spPr>
        <a:xfrm rot="10800000">
          <a:off x="0" y="1762"/>
          <a:ext cx="5359649" cy="798861"/>
        </a:xfrm>
        <a:prstGeom prst="upArrowCallout">
          <a:avLst/>
        </a:prstGeom>
        <a:solidFill>
          <a:srgbClr val="EEE8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Member organizations that submit an IRS Form 990.</a:t>
          </a:r>
        </a:p>
      </dsp:txBody>
      <dsp:txXfrm rot="10800000">
        <a:off x="0" y="1762"/>
        <a:ext cx="5359649" cy="519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E0194-44FB-47D6-B176-EA32F0E2F748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929AB-F6FB-47A6-9F85-97A1D3635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6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B91268-AB86-9148-9731-ABF651215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33838-55F5-1E4A-B5FD-9A4BE6FC20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752" y="3692938"/>
            <a:ext cx="11022496" cy="1655763"/>
          </a:xfrm>
        </p:spPr>
        <p:txBody>
          <a:bodyPr anchor="t" anchorCtr="0">
            <a:noAutofit/>
          </a:bodyPr>
          <a:lstStyle>
            <a:lvl1pPr algn="ctr">
              <a:defRPr sz="6000" b="0" i="0">
                <a:solidFill>
                  <a:srgbClr val="EA5E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Set Title Slide Font Between </a:t>
            </a:r>
            <a:br>
              <a:rPr lang="en-US" dirty="0"/>
            </a:br>
            <a:r>
              <a:rPr lang="en-US" dirty="0"/>
              <a:t>40-65pt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2EF6-2C34-0345-AA20-6335C996C9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4752" y="5440778"/>
            <a:ext cx="11022496" cy="10520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Set subtitle font between 24-35pt. If titles cannot fit within these ranges, </a:t>
            </a:r>
            <a:br>
              <a:rPr lang="en-US" dirty="0"/>
            </a:br>
            <a:r>
              <a:rPr lang="en-US" dirty="0"/>
              <a:t>copy edits may be necessary.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28CAE-3A65-6A4A-842D-CE02EAE9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4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E2A02-139F-5340-AD07-B2D54EA9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70B628-F90B-BD4C-8597-5225D90BB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C2B12-808B-6740-9417-98198A20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214-5550-7C43-AB36-F5FA31A12F1C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1EE7F-93D1-AD48-83EB-1E717DAA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A5D21-05C6-9846-AD9D-99164A28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DB5153-2D01-794F-85D4-09FB97573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6F538-FEED-8748-87C2-4A1227C00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3A9F1-AF1B-B448-9E2C-55A618AB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214-5550-7C43-AB36-F5FA31A12F1C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2B82B-9E3D-0146-AF01-C89FD2ED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026A7-EDD4-114A-AE79-3E03380D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435658-2B81-3940-BC8A-142D00486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0F14D-D7C6-4744-9649-46967A36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874" y="365125"/>
            <a:ext cx="11062252" cy="1325563"/>
          </a:xfrm>
        </p:spPr>
        <p:txBody>
          <a:bodyPr>
            <a:noAutofit/>
          </a:bodyPr>
          <a:lstStyle>
            <a:lvl1pPr>
              <a:defRPr sz="3500" b="0" i="0">
                <a:solidFill>
                  <a:srgbClr val="EA5E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Set Title Font Between 35-55pt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D1DA2-A021-7142-B956-10996DCC09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4874" y="1825625"/>
            <a:ext cx="11062252" cy="4018584"/>
          </a:xfrm>
        </p:spPr>
        <p:txBody>
          <a:bodyPr>
            <a:noAutofit/>
          </a:bodyPr>
          <a:lstStyle>
            <a:lvl1pPr marL="0" indent="0">
              <a:buNone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Set body text font between 18-22pt. If body text cannot fit within these ranges, push text to second slide or copy edits may be necessary.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8183-5489-2A49-9A6F-02B2ED2B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0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C477-A744-A64A-A692-71EE06AF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EE790-1786-8349-89E6-3C07E13B3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E8626-9C1B-FF43-8AAA-1207A5F4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214-5550-7C43-AB36-F5FA31A12F1C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BA9A0-6CA9-014C-8A1D-C6459898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353FB-5DE6-1044-A383-D3856AAD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3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AC10-D300-BD46-9679-F8E2272D6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06DB-83BD-6C47-B6A4-A94ACD60B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9A26C-206B-6344-8299-4A5F98C25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2961F-B116-D444-8F64-AF767696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214-5550-7C43-AB36-F5FA31A12F1C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057B0-99B2-754E-AAE2-7B8A465B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14A52-B0E5-C447-9F69-98A8143F5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92B32-7DD0-6840-9D76-89EA1180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30410-7F4A-1944-82BA-5B23A02F5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032C3-928A-2E48-8545-6F8C5D5B0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BD89F-CFE6-0140-B528-E416CD2A2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40DDA-050A-E441-9554-2DBE75910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296A34-DBE8-4F49-9003-FF8B55A9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214-5550-7C43-AB36-F5FA31A12F1C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64170C-36DE-7B45-BC19-1CFEC7C3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5788E8-E58A-F54A-983D-8ECA932E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7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336E-6AA0-154E-B50C-A797F984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D01E2-EB03-8B4C-B53C-6015AFE83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214-5550-7C43-AB36-F5FA31A12F1C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6F6AA-6EB4-F346-A629-60BA13FC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730DD-AC28-C844-8721-CD3F87A0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3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BFF09-B5B9-7D4C-9409-022588356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214-5550-7C43-AB36-F5FA31A12F1C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392EF-F9A7-AA4A-824D-7D4F67BB4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8E9AA-176C-4342-BE50-790B3110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5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AE26-5A3C-5D4F-A744-CDFB9BEF3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C979-822C-924E-B3FB-A02876058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0275-0A6C-F145-BF29-DD225BCBF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04813-4A48-E540-B5BC-3EA76A38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214-5550-7C43-AB36-F5FA31A12F1C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7008E-56CF-F941-8AA4-1FC4CB3C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B0082-2812-C648-B177-90AAEC2E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8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C4F90-B777-6A42-A136-62B95B05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60E9F2-635E-A446-9FC9-C6FA6729F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1CFAF-595B-3348-AED7-FA0A35711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A3ED4-EC41-9B4F-ABB9-CD4C6135B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214-5550-7C43-AB36-F5FA31A12F1C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D2566-9A6F-DE48-B0D3-8F6D92EF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A6D34-1D1A-2349-8502-A82467BD0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6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FAB1E-1DCF-084E-AF8A-EB63ED4C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DE003-1416-0943-B751-76EB793B8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EC401-84AA-DA45-98ED-029205FBA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6214-5550-7C43-AB36-F5FA31A12F1C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561BC-D6DD-5E48-85C7-D8DCA93C1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EE7F-2D09-EC4F-8996-BE5EE8B27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F615-0371-7B44-8B36-5A304F524A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6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bit.ly/3VH1DT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D1087-645A-6555-E3D9-F0ABB1A59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752" y="3910221"/>
            <a:ext cx="11022496" cy="1655763"/>
          </a:xfrm>
        </p:spPr>
        <p:txBody>
          <a:bodyPr anchor="ctr"/>
          <a:lstStyle/>
          <a:p>
            <a:r>
              <a:rPr lang="en-US" dirty="0"/>
              <a:t>Annual Member Insights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9ECF2-74D8-2C39-5FC8-310F132D1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08271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292B-BE68-C4D8-B75B-BF542E05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Income-Related Example: </a:t>
            </a:r>
            <a:br>
              <a:rPr lang="en-US" dirty="0"/>
            </a:br>
            <a:r>
              <a:rPr lang="en-US" sz="20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Median Net Margin of Program Service Income of Member Organizations </a:t>
            </a:r>
            <a:br>
              <a:rPr lang="en-US" sz="20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en-US" sz="20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by Revenue Cohorts, 2018-2020</a:t>
            </a:r>
            <a:endParaRPr lang="en-US" sz="2400" i="1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4F07755-3F5C-2E63-F988-F76E857A1174}"/>
              </a:ext>
            </a:extLst>
          </p:cNvPr>
          <p:cNvSpPr/>
          <p:nvPr/>
        </p:nvSpPr>
        <p:spPr>
          <a:xfrm>
            <a:off x="9560459" y="263226"/>
            <a:ext cx="2318057" cy="2570509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Part III. Additional Descriptive and Financial Measures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333333"/>
                </a:solidFill>
                <a:latin typeface="+mj-lt"/>
              </a:rPr>
              <a:t>Four cohorts were developed based on total revenue to assist member organizations in making comparisons across income statement and balance sheet metrics.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FCD7DAF-AA8F-0A4C-94D6-4D60EFC14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27467"/>
              </p:ext>
            </p:extLst>
          </p:nvPr>
        </p:nvGraphicFramePr>
        <p:xfrm>
          <a:off x="706171" y="1817437"/>
          <a:ext cx="6344872" cy="3786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6218">
                  <a:extLst>
                    <a:ext uri="{9D8B030D-6E8A-4147-A177-3AD203B41FA5}">
                      <a16:colId xmlns:a16="http://schemas.microsoft.com/office/drawing/2014/main" val="3029684938"/>
                    </a:ext>
                  </a:extLst>
                </a:gridCol>
                <a:gridCol w="1586218">
                  <a:extLst>
                    <a:ext uri="{9D8B030D-6E8A-4147-A177-3AD203B41FA5}">
                      <a16:colId xmlns:a16="http://schemas.microsoft.com/office/drawing/2014/main" val="781432174"/>
                    </a:ext>
                  </a:extLst>
                </a:gridCol>
                <a:gridCol w="1586218">
                  <a:extLst>
                    <a:ext uri="{9D8B030D-6E8A-4147-A177-3AD203B41FA5}">
                      <a16:colId xmlns:a16="http://schemas.microsoft.com/office/drawing/2014/main" val="3218676494"/>
                    </a:ext>
                  </a:extLst>
                </a:gridCol>
                <a:gridCol w="1586218">
                  <a:extLst>
                    <a:ext uri="{9D8B030D-6E8A-4147-A177-3AD203B41FA5}">
                      <a16:colId xmlns:a16="http://schemas.microsoft.com/office/drawing/2014/main" val="683936549"/>
                    </a:ext>
                  </a:extLst>
                </a:gridCol>
              </a:tblGrid>
              <a:tr h="757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Cohort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27755"/>
                  </a:ext>
                </a:extLst>
              </a:tr>
              <a:tr h="757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Cohort 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0.0%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0.0%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0.0%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659948"/>
                  </a:ext>
                </a:extLst>
              </a:tr>
              <a:tr h="757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Cohort B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-3.8%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-3.1%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-3.8%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164328"/>
                  </a:ext>
                </a:extLst>
              </a:tr>
              <a:tr h="757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Cohort C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-11.2%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-10.4%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-12.4%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553250"/>
                  </a:ext>
                </a:extLst>
              </a:tr>
              <a:tr h="757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Cohort D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-7.9%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-7.3%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-9.3%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355653"/>
                  </a:ext>
                </a:extLst>
              </a:tr>
            </a:tbl>
          </a:graphicData>
        </a:graphic>
      </p:graphicFrame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F2A98162-4366-A5AD-127D-F32C6C49E2B7}"/>
              </a:ext>
            </a:extLst>
          </p:cNvPr>
          <p:cNvSpPr/>
          <p:nvPr/>
        </p:nvSpPr>
        <p:spPr>
          <a:xfrm>
            <a:off x="7325259" y="3219241"/>
            <a:ext cx="2438501" cy="2384856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Calculation: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Net program service income / Program service revenue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Interpretation: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For example, in 2020, the median member organization in Cohort C reported a loss of $0.12 for every $1.00 reported as program service revenue.</a:t>
            </a:r>
            <a:endParaRPr lang="en-US" sz="1400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807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292B-BE68-C4D8-B75B-BF542E05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Staffing-Related Example: </a:t>
            </a:r>
            <a:br>
              <a:rPr lang="en-US" dirty="0"/>
            </a:br>
            <a:r>
              <a:rPr lang="en-US" sz="1800" i="1" dirty="0"/>
              <a:t>Most Common Roles of Contractors Hired by Member Organizations, 2020</a:t>
            </a:r>
            <a:endParaRPr lang="en-US" i="1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4F07755-3F5C-2E63-F988-F76E857A1174}"/>
              </a:ext>
            </a:extLst>
          </p:cNvPr>
          <p:cNvSpPr/>
          <p:nvPr/>
        </p:nvSpPr>
        <p:spPr>
          <a:xfrm>
            <a:off x="9560459" y="263226"/>
            <a:ext cx="2318057" cy="2570509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Part III. Additional Descriptive and Financial Measures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333333"/>
                </a:solidFill>
                <a:latin typeface="+mj-lt"/>
              </a:rPr>
              <a:t>Four cohorts were developed based on total revenue to assist member organizations in making comparisons across income statement and balance sheet metrics.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4A80FC-A24B-724E-B7FA-60DAFAD0D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223838"/>
              </p:ext>
            </p:extLst>
          </p:nvPr>
        </p:nvGraphicFramePr>
        <p:xfrm>
          <a:off x="872691" y="1548480"/>
          <a:ext cx="7927276" cy="4254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6382">
                  <a:extLst>
                    <a:ext uri="{9D8B030D-6E8A-4147-A177-3AD203B41FA5}">
                      <a16:colId xmlns:a16="http://schemas.microsoft.com/office/drawing/2014/main" val="3514252990"/>
                    </a:ext>
                  </a:extLst>
                </a:gridCol>
                <a:gridCol w="2860894">
                  <a:extLst>
                    <a:ext uri="{9D8B030D-6E8A-4147-A177-3AD203B41FA5}">
                      <a16:colId xmlns:a16="http://schemas.microsoft.com/office/drawing/2014/main" val="1730938105"/>
                    </a:ext>
                  </a:extLst>
                </a:gridCol>
              </a:tblGrid>
              <a:tr h="3527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Role of Contractor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Member Organizations: n (%)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049650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Healthcare or Clinical Services (Physicians, Nurses)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332 (16.0%)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056717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Mental and Behavioral Health-Related Services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264 (12.8%)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639638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Architect, Building and Construction Services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185 (8.9%)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05803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Information Technology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177 (8.6%)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98508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General Consultant, Contractor, Professional Services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157 (7.6%)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496955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Cleaning, Janitorial and Maintenance Services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131 (6.3%)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438100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Employee Staffing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105 (5.1%)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082089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Leasing and Property Management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78 (3.8%)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468724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Accounting and Auditing Services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66 (3.2%)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9229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Food and Catering-Related Services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63 (3.0%)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596326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Computer and Software Services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51 (2.5%)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303048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Attorney and Legal Services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48 (2.3%)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47003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Security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39 (1.9%)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285839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Bill Processing and Payroll Services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36 (1.7%)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180490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Child Care and Day Care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24 (1.2%)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124927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313 (15.1%)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368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90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7616-BB12-0A81-D53E-70245DA2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Findings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E932D2-6DF9-3D6D-6A53-DE8240523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16" y="1526269"/>
            <a:ext cx="3585581" cy="418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3AE7F605-923E-44DA-638B-977CF3D79D0A}"/>
              </a:ext>
            </a:extLst>
          </p:cNvPr>
          <p:cNvSpPr/>
          <p:nvPr/>
        </p:nvSpPr>
        <p:spPr>
          <a:xfrm>
            <a:off x="4856929" y="1682957"/>
            <a:ext cx="4433375" cy="1020576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</a:rPr>
              <a:t>Finding 1: </a:t>
            </a:r>
            <a:r>
              <a:rPr lang="en-US" sz="1400" dirty="0">
                <a:solidFill>
                  <a:schemeClr val="tx1"/>
                </a:solidFill>
              </a:rPr>
              <a:t>National Council member profiles vary across revenue cohorts and reported total revenue correlates with increases in median employee size and governing officers. 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1EE4FF69-1487-10F9-5ABD-DA006E67FB47}"/>
              </a:ext>
            </a:extLst>
          </p:cNvPr>
          <p:cNvSpPr/>
          <p:nvPr/>
        </p:nvSpPr>
        <p:spPr>
          <a:xfrm>
            <a:off x="4856929" y="3016281"/>
            <a:ext cx="4433375" cy="1020576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</a:rPr>
              <a:t>Finding 2: </a:t>
            </a:r>
            <a:r>
              <a:rPr lang="en-US" sz="1400" dirty="0">
                <a:solidFill>
                  <a:schemeClr val="tx1"/>
                </a:solidFill>
              </a:rPr>
              <a:t>National Council members illustrate consistency in income-related measures with nearly similar net margins in each cohort and across all three years. 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1D2B23-AFA0-470F-267F-CCD4F2D55054}"/>
              </a:ext>
            </a:extLst>
          </p:cNvPr>
          <p:cNvSpPr/>
          <p:nvPr/>
        </p:nvSpPr>
        <p:spPr>
          <a:xfrm>
            <a:off x="4856929" y="4349605"/>
            <a:ext cx="4433375" cy="1020576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</a:rPr>
              <a:t>Finding 3: </a:t>
            </a:r>
            <a:r>
              <a:rPr lang="en-US" sz="1400" dirty="0">
                <a:solidFill>
                  <a:schemeClr val="tx1"/>
                </a:solidFill>
              </a:rPr>
              <a:t>Overall, across 2018 to 2020, all revenue cohorts reported increases in median net assets without donor restrictions, median assets, median cash, median savings and median liabilities. </a:t>
            </a:r>
          </a:p>
        </p:txBody>
      </p:sp>
    </p:spTree>
    <p:extLst>
      <p:ext uri="{BB962C8B-B14F-4D97-AF65-F5344CB8AC3E}">
        <p14:creationId xmlns:p14="http://schemas.microsoft.com/office/powerpoint/2010/main" val="988581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A9613BB-71DB-DB6B-6055-47DB89D031F2}"/>
              </a:ext>
            </a:extLst>
          </p:cNvPr>
          <p:cNvSpPr/>
          <p:nvPr/>
        </p:nvSpPr>
        <p:spPr>
          <a:xfrm>
            <a:off x="706172" y="782168"/>
            <a:ext cx="8519309" cy="2020431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000" b="1" i="1" dirty="0">
                <a:solidFill>
                  <a:schemeClr val="tx1"/>
                </a:solidFill>
              </a:rPr>
              <a:t>An Association Executive Perspective</a:t>
            </a: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D7A3C9-02E7-445D-3BBA-F995D805AE37}"/>
              </a:ext>
            </a:extLst>
          </p:cNvPr>
          <p:cNvSpPr txBox="1"/>
          <p:nvPr/>
        </p:nvSpPr>
        <p:spPr>
          <a:xfrm>
            <a:off x="706172" y="3162418"/>
            <a:ext cx="83925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Heather Jefferis </a:t>
            </a:r>
          </a:p>
          <a:p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Executive Director </a:t>
            </a:r>
          </a:p>
          <a:p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Oregon Council For Behavioral Health</a:t>
            </a:r>
          </a:p>
        </p:txBody>
      </p:sp>
    </p:spTree>
    <p:extLst>
      <p:ext uri="{BB962C8B-B14F-4D97-AF65-F5344CB8AC3E}">
        <p14:creationId xmlns:p14="http://schemas.microsoft.com/office/powerpoint/2010/main" val="14067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A9613BB-71DB-DB6B-6055-47DB89D031F2}"/>
              </a:ext>
            </a:extLst>
          </p:cNvPr>
          <p:cNvSpPr/>
          <p:nvPr/>
        </p:nvSpPr>
        <p:spPr>
          <a:xfrm>
            <a:off x="706172" y="782168"/>
            <a:ext cx="8519309" cy="2020431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4000" b="1" i="1" dirty="0">
                <a:solidFill>
                  <a:schemeClr val="tx1"/>
                </a:solidFill>
              </a:rPr>
              <a:t>Questions?</a:t>
            </a:r>
            <a:endParaRPr lang="en-US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B4EA6F77-F5B7-1EBC-B8E8-3C647FFBB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0" y="116530"/>
            <a:ext cx="11939040" cy="17769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E86211D-9B32-A5B5-7116-5BA37943A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08" y="2170609"/>
            <a:ext cx="5469798" cy="399962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6D28FA6-0592-2C8D-B3DF-5B95CB366538}"/>
              </a:ext>
            </a:extLst>
          </p:cNvPr>
          <p:cNvSpPr txBox="1"/>
          <p:nvPr/>
        </p:nvSpPr>
        <p:spPr>
          <a:xfrm>
            <a:off x="7700978" y="5254972"/>
            <a:ext cx="70081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CD5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Download our new and </a:t>
            </a:r>
            <a:br>
              <a:rPr lang="en-US" sz="1400" b="1" dirty="0">
                <a:solidFill>
                  <a:srgbClr val="CD5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CD5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report today!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https://bit.ly/3VH1DT3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4CDEB-D36D-C726-E7EA-A9EFE5A9FAC5}"/>
              </a:ext>
            </a:extLst>
          </p:cNvPr>
          <p:cNvSpPr txBox="1"/>
          <p:nvPr/>
        </p:nvSpPr>
        <p:spPr>
          <a:xfrm>
            <a:off x="5843582" y="2242718"/>
            <a:ext cx="620162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marR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National Council Members: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Curious how you fare on key financial measures </a:t>
            </a:r>
            <a:b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vs. other mental health and substance use treatment organizations?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marR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Non-members: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Want to gain financial insight into our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members based on geography, rural status, facility type and contracted services?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2022 Annual Member Insights Report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free to National Council members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$150 for non-members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 help! It offers: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1200150" lvl="2" indent="-285750"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Three years of financial and descriptive data</a:t>
            </a:r>
          </a:p>
          <a:p>
            <a:pPr marL="1200150" lvl="2" indent="-285750"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 segmentation to enable benchmarking</a:t>
            </a:r>
          </a:p>
          <a:p>
            <a:pPr marL="1200150" lvl="2" indent="-285750"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Spotlight on market data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F978A4D0-2FB5-9BCF-3716-878996198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4232" y="4897437"/>
            <a:ext cx="1453734" cy="145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4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9262-D363-054A-DC61-5670EC0C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C84C28-1010-AEFC-A4D6-074713FE20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985677"/>
              </p:ext>
            </p:extLst>
          </p:nvPr>
        </p:nvGraphicFramePr>
        <p:xfrm>
          <a:off x="564874" y="1690688"/>
          <a:ext cx="8732760" cy="3838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465">
                  <a:extLst>
                    <a:ext uri="{9D8B030D-6E8A-4147-A177-3AD203B41FA5}">
                      <a16:colId xmlns:a16="http://schemas.microsoft.com/office/drawing/2014/main" val="3699340696"/>
                    </a:ext>
                  </a:extLst>
                </a:gridCol>
                <a:gridCol w="4454305">
                  <a:extLst>
                    <a:ext uri="{9D8B030D-6E8A-4147-A177-3AD203B41FA5}">
                      <a16:colId xmlns:a16="http://schemas.microsoft.com/office/drawing/2014/main" val="461273179"/>
                    </a:ext>
                  </a:extLst>
                </a:gridCol>
                <a:gridCol w="1737990">
                  <a:extLst>
                    <a:ext uri="{9D8B030D-6E8A-4147-A177-3AD203B41FA5}">
                      <a16:colId xmlns:a16="http://schemas.microsoft.com/office/drawing/2014/main" val="3791414369"/>
                    </a:ext>
                  </a:extLst>
                </a:gridCol>
              </a:tblGrid>
              <a:tr h="6690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Topic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Presenter / Facilitator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679571"/>
                  </a:ext>
                </a:extLst>
              </a:tr>
              <a:tr h="792394"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Chris Coughlin, Director, National Council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~5 mins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957399"/>
                  </a:ext>
                </a:extLst>
              </a:tr>
              <a:tr h="792394">
                <a:tc>
                  <a:txBody>
                    <a:bodyPr/>
                    <a:lstStyle/>
                    <a:p>
                      <a:r>
                        <a:rPr lang="en-US" sz="1600" dirty="0"/>
                        <a:t>Report Overview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Vikrum Vishnubhakta, Consultant and Principal, Forward Consultants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~10 mins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376121"/>
                  </a:ext>
                </a:extLst>
              </a:tr>
              <a:tr h="792394">
                <a:tc>
                  <a:txBody>
                    <a:bodyPr/>
                    <a:lstStyle/>
                    <a:p>
                      <a:r>
                        <a:rPr lang="en-US" sz="1600" dirty="0"/>
                        <a:t>An Association Executive Perspective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Heather Jefferis, Executive Director, Oregon Council For Behavioral Health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~10 mins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422572"/>
                  </a:ext>
                </a:extLst>
              </a:tr>
              <a:tr h="792394">
                <a:tc>
                  <a:txBody>
                    <a:bodyPr/>
                    <a:lstStyle/>
                    <a:p>
                      <a:r>
                        <a:rPr lang="en-US" sz="1600" dirty="0"/>
                        <a:t>Questions and Conclusion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Chris Coughlin, Director, National Council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~5 mins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74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25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D215-1159-5B14-764D-74C2AAF5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2 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DA452A-75AA-1C37-2C93-56F78F8FA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" b="990"/>
          <a:stretch/>
        </p:blipFill>
        <p:spPr>
          <a:xfrm>
            <a:off x="1327538" y="1809137"/>
            <a:ext cx="2810258" cy="3651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C9E9F1-4358-1D59-5969-583C159C4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125" y="1809137"/>
            <a:ext cx="2810258" cy="3651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D93F83-D011-5EE2-9F41-EBB34AC5DF29}"/>
              </a:ext>
            </a:extLst>
          </p:cNvPr>
          <p:cNvCxnSpPr/>
          <p:nvPr/>
        </p:nvCxnSpPr>
        <p:spPr>
          <a:xfrm>
            <a:off x="4900460" y="1809137"/>
            <a:ext cx="0" cy="365161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24A63F0A-1DBD-DFB9-1DCC-D4B8EEC24B65}"/>
              </a:ext>
            </a:extLst>
          </p:cNvPr>
          <p:cNvSpPr/>
          <p:nvPr/>
        </p:nvSpPr>
        <p:spPr>
          <a:xfrm>
            <a:off x="837672" y="1634150"/>
            <a:ext cx="1589938" cy="455847"/>
          </a:xfrm>
          <a:prstGeom prst="round2DiagRect">
            <a:avLst/>
          </a:prstGeom>
          <a:solidFill>
            <a:srgbClr val="53605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Published in 2021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2C83B3B4-0977-9F5D-8EE9-4515DD054B9A}"/>
              </a:ext>
            </a:extLst>
          </p:cNvPr>
          <p:cNvSpPr/>
          <p:nvPr/>
        </p:nvSpPr>
        <p:spPr>
          <a:xfrm>
            <a:off x="5437430" y="1634151"/>
            <a:ext cx="1589938" cy="455847"/>
          </a:xfrm>
          <a:prstGeom prst="round2DiagRect">
            <a:avLst/>
          </a:prstGeom>
          <a:solidFill>
            <a:srgbClr val="53605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Published in 2022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ED3977-5F76-0328-C49D-CEDF625CF1A2}"/>
              </a:ext>
            </a:extLst>
          </p:cNvPr>
          <p:cNvSpPr/>
          <p:nvPr/>
        </p:nvSpPr>
        <p:spPr>
          <a:xfrm>
            <a:off x="10067453" y="263227"/>
            <a:ext cx="1811063" cy="968044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Audience Poll: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Who’s downloaded the 2022 report? </a:t>
            </a:r>
            <a:endParaRPr lang="en-US" sz="14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950BF-D002-0178-FDDE-FF0782307F8B}"/>
              </a:ext>
            </a:extLst>
          </p:cNvPr>
          <p:cNvSpPr txBox="1"/>
          <p:nvPr/>
        </p:nvSpPr>
        <p:spPr>
          <a:xfrm>
            <a:off x="8699078" y="1706293"/>
            <a:ext cx="26552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CD5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your copy of our report today: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https://bit.ly/3VH1DT3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ree to National Council members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1E7F34CB-0D34-7E8D-F787-2C86BD94C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9949" y="2702133"/>
            <a:ext cx="1156913" cy="115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4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7616-BB12-0A81-D53E-70245DA2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Highlights</a:t>
            </a: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40346F11-56CA-9C40-0F17-BCD18A6212BF}"/>
              </a:ext>
            </a:extLst>
          </p:cNvPr>
          <p:cNvSpPr/>
          <p:nvPr/>
        </p:nvSpPr>
        <p:spPr>
          <a:xfrm>
            <a:off x="657962" y="1536779"/>
            <a:ext cx="3923091" cy="4230278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600" b="1" i="1" dirty="0">
                <a:solidFill>
                  <a:schemeClr val="tx1"/>
                </a:solidFill>
              </a:rPr>
              <a:t>Report Objectives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Offer a </a:t>
            </a:r>
            <a:r>
              <a:rPr lang="en-US" sz="1600" b="1" dirty="0">
                <a:solidFill>
                  <a:schemeClr val="tx1"/>
                </a:solidFill>
              </a:rPr>
              <a:t>general profile </a:t>
            </a:r>
            <a:r>
              <a:rPr lang="en-US" sz="1600" dirty="0">
                <a:solidFill>
                  <a:schemeClr val="tx1"/>
                </a:solidFill>
              </a:rPr>
              <a:t>of National Council member organizations across a three-year period, from 2018–2020.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Segment National Council member organizations into cohorts </a:t>
            </a:r>
            <a:r>
              <a:rPr lang="en-US" sz="1600" dirty="0">
                <a:solidFill>
                  <a:schemeClr val="tx1"/>
                </a:solidFill>
              </a:rPr>
              <a:t>to enable peer-to-peer comparisons specific to financial health and other descriptive measures.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Provide both internal and external audiences with </a:t>
            </a:r>
            <a:r>
              <a:rPr lang="en-US" sz="1600" b="1" dirty="0">
                <a:solidFill>
                  <a:schemeClr val="tx1"/>
                </a:solidFill>
              </a:rPr>
              <a:t>insights into community mental health and substance use treatment delivery.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4F84D5A4-B65E-20BE-4AAE-44FB39CE8B7E}"/>
              </a:ext>
            </a:extLst>
          </p:cNvPr>
          <p:cNvSpPr/>
          <p:nvPr/>
        </p:nvSpPr>
        <p:spPr>
          <a:xfrm>
            <a:off x="4861713" y="1497391"/>
            <a:ext cx="4365114" cy="2020431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600" b="1" i="1" dirty="0">
                <a:solidFill>
                  <a:schemeClr val="tx1"/>
                </a:solidFill>
              </a:rPr>
              <a:t>What’s New this Year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Three years </a:t>
            </a:r>
            <a:r>
              <a:rPr lang="en-US" sz="1600" dirty="0">
                <a:solidFill>
                  <a:schemeClr val="tx1"/>
                </a:solidFill>
              </a:rPr>
              <a:t>of financial and descriptive data.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Data segmentation </a:t>
            </a:r>
            <a:r>
              <a:rPr lang="en-US" sz="1600" dirty="0">
                <a:solidFill>
                  <a:schemeClr val="tx1"/>
                </a:solidFill>
              </a:rPr>
              <a:t>to enable benchmarking.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Spotlight on full </a:t>
            </a:r>
            <a:r>
              <a:rPr lang="en-US" sz="1600" b="1" dirty="0">
                <a:solidFill>
                  <a:schemeClr val="tx1"/>
                </a:solidFill>
              </a:rPr>
              <a:t>market data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3E698F02-1596-A99B-D9CB-487B0A1E200B}"/>
              </a:ext>
            </a:extLst>
          </p:cNvPr>
          <p:cNvSpPr/>
          <p:nvPr/>
        </p:nvSpPr>
        <p:spPr>
          <a:xfrm>
            <a:off x="4861712" y="3746626"/>
            <a:ext cx="4365114" cy="2020431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600" b="1" i="1" dirty="0">
                <a:solidFill>
                  <a:schemeClr val="tx1"/>
                </a:solidFill>
              </a:rPr>
              <a:t>What the Report is Not Intended to do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Provide recommendations on operational decision-making.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Offer concrete financial planning recommendations.</a:t>
            </a:r>
          </a:p>
        </p:txBody>
      </p:sp>
    </p:spTree>
    <p:extLst>
      <p:ext uri="{BB962C8B-B14F-4D97-AF65-F5344CB8AC3E}">
        <p14:creationId xmlns:p14="http://schemas.microsoft.com/office/powerpoint/2010/main" val="40924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8432B993-8CD7-7A26-5C8E-2D3EB1D692CE}"/>
              </a:ext>
            </a:extLst>
          </p:cNvPr>
          <p:cNvSpPr/>
          <p:nvPr/>
        </p:nvSpPr>
        <p:spPr>
          <a:xfrm>
            <a:off x="655409" y="1605741"/>
            <a:ext cx="8678714" cy="373502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BEB4F396-DDF9-9E7C-CB2F-D20981DB9BA3}"/>
              </a:ext>
            </a:extLst>
          </p:cNvPr>
          <p:cNvSpPr/>
          <p:nvPr/>
        </p:nvSpPr>
        <p:spPr>
          <a:xfrm>
            <a:off x="655409" y="3160767"/>
            <a:ext cx="8678714" cy="373502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9B77CB2B-CCF2-D582-0445-9DE91B7C05DA}"/>
              </a:ext>
            </a:extLst>
          </p:cNvPr>
          <p:cNvSpPr/>
          <p:nvPr/>
        </p:nvSpPr>
        <p:spPr>
          <a:xfrm>
            <a:off x="655409" y="4715793"/>
            <a:ext cx="8678714" cy="373502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5E18-24E5-918C-9541-400CDC838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09" y="1641953"/>
            <a:ext cx="8787356" cy="4018584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>
                <a:effectLst/>
                <a:latin typeface="+mn-lt"/>
              </a:rPr>
              <a:t>For Executive/Leadership/Board of Directors:</a:t>
            </a:r>
            <a:endParaRPr lang="en-US" sz="1600" b="1" i="0" dirty="0">
              <a:effectLst/>
              <a:latin typeface="+mn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+mn-lt"/>
              </a:rPr>
              <a:t>Access </a:t>
            </a:r>
            <a:r>
              <a:rPr lang="en-US" sz="1600" i="0" dirty="0">
                <a:effectLst/>
                <a:latin typeface="+mn-lt"/>
              </a:rPr>
              <a:t>a peer-to-peer comparison </a:t>
            </a:r>
            <a:r>
              <a:rPr lang="en-US" sz="1600" b="0" i="0" dirty="0">
                <a:effectLst/>
                <a:latin typeface="+mn-lt"/>
              </a:rPr>
              <a:t>to understand cohort and sector shifts in workforce makeup, benefit provision and financial landscape.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+mn-lt"/>
              </a:rPr>
              <a:t>Use these data to help describe the experience of treatment organizations in the field, for multiple audiences.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>
                <a:effectLst/>
                <a:latin typeface="+mn-lt"/>
              </a:rPr>
              <a:t>For Finance Professionals:</a:t>
            </a:r>
            <a:endParaRPr lang="en-US" sz="1600" b="1" i="0" dirty="0">
              <a:effectLst/>
              <a:latin typeface="+mn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+mn-lt"/>
              </a:rPr>
              <a:t>Access a peer-to-peer comparison to better understand cohort and sector shifts in revenue and income, income diversification and distribution of costs.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+mn-lt"/>
              </a:rPr>
              <a:t>Benchmark your organization’s growth and financial decision-making across multiple years, including the first year of the COVID-19 pandemic.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>
                <a:effectLst/>
                <a:latin typeface="+mn-lt"/>
              </a:rPr>
              <a:t>For External Partners:</a:t>
            </a:r>
            <a:endParaRPr lang="en-US" sz="1600" b="1" i="0" dirty="0">
              <a:effectLst/>
              <a:latin typeface="+mn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+mn-lt"/>
              </a:rPr>
              <a:t>Gain financial insights based on geography, rural status and facility type and gain perspective into the distribution of contracted services.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FDB4A-06DA-0183-F821-42DB1EC9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Audience Takeaways</a:t>
            </a:r>
          </a:p>
        </p:txBody>
      </p:sp>
    </p:spTree>
    <p:extLst>
      <p:ext uri="{BB962C8B-B14F-4D97-AF65-F5344CB8AC3E}">
        <p14:creationId xmlns:p14="http://schemas.microsoft.com/office/powerpoint/2010/main" val="229213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7616-BB12-0A81-D53E-70245DA2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75CF09EF-06D3-FAB6-280A-9C162A526166}"/>
              </a:ext>
            </a:extLst>
          </p:cNvPr>
          <p:cNvSpPr/>
          <p:nvPr/>
        </p:nvSpPr>
        <p:spPr>
          <a:xfrm>
            <a:off x="695611" y="1901229"/>
            <a:ext cx="2225637" cy="1020576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</a:rPr>
              <a:t>Part I. </a:t>
            </a:r>
            <a:r>
              <a:rPr lang="en-US" sz="1400" dirty="0">
                <a:solidFill>
                  <a:schemeClr val="tx1"/>
                </a:solidFill>
              </a:rPr>
              <a:t>Overview of National Council Membership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BDE52D7D-D391-D367-E75C-A642EE37F0B9}"/>
              </a:ext>
            </a:extLst>
          </p:cNvPr>
          <p:cNvSpPr/>
          <p:nvPr/>
        </p:nvSpPr>
        <p:spPr>
          <a:xfrm>
            <a:off x="695611" y="3234553"/>
            <a:ext cx="2225637" cy="1020576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</a:rPr>
              <a:t>Part II. </a:t>
            </a:r>
            <a:r>
              <a:rPr lang="en-US" sz="1400" dirty="0">
                <a:solidFill>
                  <a:schemeClr val="tx1"/>
                </a:solidFill>
              </a:rPr>
              <a:t>Snapshot of Key Sustainability Measures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B50F1BD-2B9D-D3A2-19EB-2F377B8E4F6C}"/>
              </a:ext>
            </a:extLst>
          </p:cNvPr>
          <p:cNvSpPr/>
          <p:nvPr/>
        </p:nvSpPr>
        <p:spPr>
          <a:xfrm>
            <a:off x="695611" y="4567877"/>
            <a:ext cx="2225637" cy="1020576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</a:rPr>
              <a:t>Part III. </a:t>
            </a:r>
            <a:r>
              <a:rPr lang="en-US" sz="1400" dirty="0">
                <a:solidFill>
                  <a:schemeClr val="tx1"/>
                </a:solidFill>
              </a:rPr>
              <a:t>Additional Descriptive and Financial Measures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585F10-24FB-E031-CAFF-CC71F2335A20}"/>
              </a:ext>
            </a:extLst>
          </p:cNvPr>
          <p:cNvCxnSpPr>
            <a:cxnSpLocks/>
          </p:cNvCxnSpPr>
          <p:nvPr/>
        </p:nvCxnSpPr>
        <p:spPr>
          <a:xfrm>
            <a:off x="3382015" y="1484768"/>
            <a:ext cx="0" cy="417394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4838DDF-3B7D-F3D5-B9FC-5FD45E8109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178428"/>
              </p:ext>
            </p:extLst>
          </p:nvPr>
        </p:nvGraphicFramePr>
        <p:xfrm>
          <a:off x="3911101" y="1901229"/>
          <a:ext cx="5359649" cy="3687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472F2C4-D8D6-BECF-9E0B-A2745089993F}"/>
              </a:ext>
            </a:extLst>
          </p:cNvPr>
          <p:cNvSpPr txBox="1"/>
          <p:nvPr/>
        </p:nvSpPr>
        <p:spPr>
          <a:xfrm>
            <a:off x="695610" y="1426627"/>
            <a:ext cx="222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Report 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1D84C-4FA7-CF07-CC23-3F8F5FD3F85B}"/>
              </a:ext>
            </a:extLst>
          </p:cNvPr>
          <p:cNvSpPr txBox="1"/>
          <p:nvPr/>
        </p:nvSpPr>
        <p:spPr>
          <a:xfrm>
            <a:off x="3870363" y="1426627"/>
            <a:ext cx="540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IRS Form 990 Data Inclusion Criteria</a:t>
            </a:r>
          </a:p>
        </p:txBody>
      </p:sp>
    </p:spTree>
    <p:extLst>
      <p:ext uri="{BB962C8B-B14F-4D97-AF65-F5344CB8AC3E}">
        <p14:creationId xmlns:p14="http://schemas.microsoft.com/office/powerpoint/2010/main" val="195538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292B-BE68-C4D8-B75B-BF542E05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of Member Organizations by Revenue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8FE9E3-E599-714E-AD66-C31C6DD20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11185"/>
              </p:ext>
            </p:extLst>
          </p:nvPr>
        </p:nvGraphicFramePr>
        <p:xfrm>
          <a:off x="564875" y="1609207"/>
          <a:ext cx="8877891" cy="3922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369">
                  <a:extLst>
                    <a:ext uri="{9D8B030D-6E8A-4147-A177-3AD203B41FA5}">
                      <a16:colId xmlns:a16="http://schemas.microsoft.com/office/drawing/2014/main" val="2694168761"/>
                    </a:ext>
                  </a:extLst>
                </a:gridCol>
                <a:gridCol w="2376883">
                  <a:extLst>
                    <a:ext uri="{9D8B030D-6E8A-4147-A177-3AD203B41FA5}">
                      <a16:colId xmlns:a16="http://schemas.microsoft.com/office/drawing/2014/main" val="3309269617"/>
                    </a:ext>
                  </a:extLst>
                </a:gridCol>
                <a:gridCol w="1664213">
                  <a:extLst>
                    <a:ext uri="{9D8B030D-6E8A-4147-A177-3AD203B41FA5}">
                      <a16:colId xmlns:a16="http://schemas.microsoft.com/office/drawing/2014/main" val="3176304441"/>
                    </a:ext>
                  </a:extLst>
                </a:gridCol>
                <a:gridCol w="1664213">
                  <a:extLst>
                    <a:ext uri="{9D8B030D-6E8A-4147-A177-3AD203B41FA5}">
                      <a16:colId xmlns:a16="http://schemas.microsoft.com/office/drawing/2014/main" val="3834660178"/>
                    </a:ext>
                  </a:extLst>
                </a:gridCol>
                <a:gridCol w="1664213">
                  <a:extLst>
                    <a:ext uri="{9D8B030D-6E8A-4147-A177-3AD203B41FA5}">
                      <a16:colId xmlns:a16="http://schemas.microsoft.com/office/drawing/2014/main" val="4091025915"/>
                    </a:ext>
                  </a:extLst>
                </a:gridCol>
              </a:tblGrid>
              <a:tr h="62951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Cohort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Total Revenue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Number and Percentage of Member Organizations </a:t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Meeting Criteria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8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154107"/>
                  </a:ext>
                </a:extLst>
              </a:tr>
              <a:tr h="3044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508284"/>
                  </a:ext>
                </a:extLst>
              </a:tr>
              <a:tr h="677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Cohort 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Less than $2.5 Million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183 (17.9%)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169 (16.6%)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168 (16.5%)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88156"/>
                  </a:ext>
                </a:extLst>
              </a:tr>
              <a:tr h="677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Cohort B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Between $2.5 Million and $9.9 Million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343 (33.6%)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344 (33.7%)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327 (32.0%)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844369"/>
                  </a:ext>
                </a:extLst>
              </a:tr>
              <a:tr h="954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Cohort C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Between $10.0 Million and $24.9 Million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268 (26.2%)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258 (25.3%)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266 (26.1%)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02394"/>
                  </a:ext>
                </a:extLst>
              </a:tr>
              <a:tr h="677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Cohort D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$25.0 Million and Above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227 (22.2%)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250 (24.5%)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260 (25.5%)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858325"/>
                  </a:ext>
                </a:extLst>
              </a:tr>
            </a:tbl>
          </a:graphicData>
        </a:graphic>
      </p:graphicFrame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B9D496BF-E705-A42A-5F7D-6D3792AF8FCF}"/>
              </a:ext>
            </a:extLst>
          </p:cNvPr>
          <p:cNvSpPr/>
          <p:nvPr/>
        </p:nvSpPr>
        <p:spPr>
          <a:xfrm>
            <a:off x="10002711" y="1609207"/>
            <a:ext cx="1811063" cy="968044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Note: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These cohorts were frequently used for data comparisons.</a:t>
            </a:r>
            <a:endParaRPr lang="en-US" sz="1400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053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292B-BE68-C4D8-B75B-BF542E05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Measure Example:</a:t>
            </a:r>
            <a:br>
              <a:rPr lang="en-US" dirty="0"/>
            </a:br>
            <a:r>
              <a:rPr lang="en-US" sz="1800" i="1" dirty="0"/>
              <a:t>Median Number of Months of Cash on Hand by </a:t>
            </a:r>
            <a:br>
              <a:rPr lang="en-US" sz="1800" i="1" dirty="0"/>
            </a:br>
            <a:r>
              <a:rPr lang="en-US" sz="1800" i="1" dirty="0"/>
              <a:t>Revenue Cohort, 2018-2020</a:t>
            </a:r>
            <a:endParaRPr lang="en-US" i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EBFD881-56BB-D648-92D6-F20D677D96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589925"/>
              </p:ext>
            </p:extLst>
          </p:nvPr>
        </p:nvGraphicFramePr>
        <p:xfrm>
          <a:off x="564874" y="1904951"/>
          <a:ext cx="8787356" cy="4040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FE1463DE-5A7E-D0DC-94A1-9FC6E4FB6B58}"/>
              </a:ext>
            </a:extLst>
          </p:cNvPr>
          <p:cNvSpPr/>
          <p:nvPr/>
        </p:nvSpPr>
        <p:spPr>
          <a:xfrm>
            <a:off x="9560459" y="263226"/>
            <a:ext cx="2318057" cy="2570509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Part II. Substantiality Measures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333333"/>
                </a:solidFill>
                <a:latin typeface="+mj-lt"/>
              </a:rPr>
              <a:t>Highlights number of employees, total revenue, net income, current ratio, months of cash on hand, program efficiency and personnel expense ratio across various segmentations.</a:t>
            </a: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72F0320A-9E04-0B5E-7E1F-40151C3E8056}"/>
              </a:ext>
            </a:extLst>
          </p:cNvPr>
          <p:cNvSpPr/>
          <p:nvPr/>
        </p:nvSpPr>
        <p:spPr>
          <a:xfrm>
            <a:off x="5597053" y="1313384"/>
            <a:ext cx="3435187" cy="1506483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This measure assesses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how many months an organization could continue to operate if they did not receive any more revenue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. Ideally, an organization would have at least six months of cash on hand, but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~ 3 months is more common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in nonprofit space. </a:t>
            </a:r>
            <a:endParaRPr lang="en-US" sz="1400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232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292B-BE68-C4D8-B75B-BF542E05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Segmentation Example:</a:t>
            </a:r>
            <a:br>
              <a:rPr lang="en-US" dirty="0"/>
            </a:br>
            <a:r>
              <a:rPr lang="en-US" sz="1800" i="1" dirty="0"/>
              <a:t>Median Net Income Reported by Rural-based Member </a:t>
            </a:r>
            <a:br>
              <a:rPr lang="en-US" sz="1800" i="1" dirty="0"/>
            </a:br>
            <a:r>
              <a:rPr lang="en-US" sz="1800" i="1" dirty="0"/>
              <a:t>Organizations (by Combined HRSA Region), </a:t>
            </a:r>
            <a:br>
              <a:rPr lang="en-US" sz="1800" i="1" dirty="0"/>
            </a:br>
            <a:r>
              <a:rPr lang="en-US" sz="1800" i="1" dirty="0"/>
              <a:t>2018-2020</a:t>
            </a:r>
            <a:endParaRPr lang="en-US" i="1" dirty="0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FE1463DE-5A7E-D0DC-94A1-9FC6E4FB6B58}"/>
              </a:ext>
            </a:extLst>
          </p:cNvPr>
          <p:cNvSpPr/>
          <p:nvPr/>
        </p:nvSpPr>
        <p:spPr>
          <a:xfrm>
            <a:off x="9560459" y="263226"/>
            <a:ext cx="2318057" cy="2570509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Part II. Substantiality Measures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333333"/>
                </a:solidFill>
                <a:latin typeface="+mj-lt"/>
              </a:rPr>
              <a:t>Highlights number of employees, total revenue, net income, current ratio, months of cash on hand, program efficiency and personnel expense ratio across various segmentations.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644E08-6775-CD40-8A64-DD7F61E5D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26A8880-9519-7F41-A7D8-ACF3CA3D32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80253"/>
              </p:ext>
            </p:extLst>
          </p:nvPr>
        </p:nvGraphicFramePr>
        <p:xfrm>
          <a:off x="564874" y="2149648"/>
          <a:ext cx="8787384" cy="3834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790E8DE-4515-9DF0-BEAF-CAEF3DB893D0}"/>
              </a:ext>
            </a:extLst>
          </p:cNvPr>
          <p:cNvSpPr/>
          <p:nvPr/>
        </p:nvSpPr>
        <p:spPr>
          <a:xfrm>
            <a:off x="5688493" y="1152170"/>
            <a:ext cx="3435187" cy="1325564"/>
          </a:xfrm>
          <a:prstGeom prst="round2DiagRect">
            <a:avLst/>
          </a:prstGeom>
          <a:gradFill flip="none" rotWithShape="1">
            <a:gsLst>
              <a:gs pos="0">
                <a:srgbClr val="E8E0D1"/>
              </a:gs>
              <a:gs pos="50000">
                <a:srgbClr val="F2EEE6"/>
              </a:gs>
              <a:gs pos="100000">
                <a:srgbClr val="FBFAF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Of the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557 member organizations designated as located in a rural area, 332 (57.8%) were matched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in this analysis.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West: n=81 │ Midwest: n=134</a:t>
            </a:r>
            <a:r>
              <a:rPr lang="en-US" sz="14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│ Northeast: n=43 │ Mid-Atlantic: n=37 │ South: n=27</a:t>
            </a:r>
          </a:p>
        </p:txBody>
      </p:sp>
    </p:spTree>
    <p:extLst>
      <p:ext uri="{BB962C8B-B14F-4D97-AF65-F5344CB8AC3E}">
        <p14:creationId xmlns:p14="http://schemas.microsoft.com/office/powerpoint/2010/main" val="45740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7054</TotalTime>
  <Words>1311</Words>
  <Application>Microsoft Office PowerPoint</Application>
  <PresentationFormat>Widescreen</PresentationFormat>
  <Paragraphs>180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Annual Member Insights Report</vt:lpstr>
      <vt:lpstr>Agenda</vt:lpstr>
      <vt:lpstr>Year 2 Production</vt:lpstr>
      <vt:lpstr>2022 Highlights</vt:lpstr>
      <vt:lpstr>Key Audience Takeaways</vt:lpstr>
      <vt:lpstr>Report Overview</vt:lpstr>
      <vt:lpstr>Segmentation of Member Organizations by Revenue</vt:lpstr>
      <vt:lpstr>Sustainability Measure Example: Median Number of Months of Cash on Hand by  Revenue Cohort, 2018-2020</vt:lpstr>
      <vt:lpstr>Data Segmentation Example: Median Net Income Reported by Rural-based Member  Organizations (by Combined HRSA Region),  2018-2020</vt:lpstr>
      <vt:lpstr>Income-Related Example:  Median Net Margin of Program Service Income of Member Organizations  by Revenue Cohorts, 2018-2020</vt:lpstr>
      <vt:lpstr>Staffing-Related Example:  Most Common Roles of Contractors Hired by Member Organizations, 2020</vt:lpstr>
      <vt:lpstr>Summary of Findings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Wainwright</dc:creator>
  <cp:lastModifiedBy>Neal Comstock</cp:lastModifiedBy>
  <cp:revision>45</cp:revision>
  <dcterms:created xsi:type="dcterms:W3CDTF">2021-03-18T18:22:02Z</dcterms:created>
  <dcterms:modified xsi:type="dcterms:W3CDTF">2023-01-17T23:26:30Z</dcterms:modified>
</cp:coreProperties>
</file>