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34" r:id="rId3"/>
  </p:sldMasterIdLst>
  <p:notesMasterIdLst>
    <p:notesMasterId r:id="rId17"/>
  </p:notesMasterIdLst>
  <p:sldIdLst>
    <p:sldId id="258" r:id="rId4"/>
    <p:sldId id="290" r:id="rId5"/>
    <p:sldId id="514" r:id="rId6"/>
    <p:sldId id="420" r:id="rId7"/>
    <p:sldId id="262" r:id="rId8"/>
    <p:sldId id="260" r:id="rId9"/>
    <p:sldId id="534" r:id="rId10"/>
    <p:sldId id="402" r:id="rId11"/>
    <p:sldId id="387" r:id="rId12"/>
    <p:sldId id="517" r:id="rId13"/>
    <p:sldId id="524" r:id="rId14"/>
    <p:sldId id="520" r:id="rId15"/>
    <p:sldId id="4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85165" autoAdjust="0"/>
  </p:normalViewPr>
  <p:slideViewPr>
    <p:cSldViewPr snapToGrid="0">
      <p:cViewPr varScale="1">
        <p:scale>
          <a:sx n="68" d="100"/>
          <a:sy n="68" d="100"/>
        </p:scale>
        <p:origin x="92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E00FA-ACEC-4584-AEAC-A2C6F388EEA2}"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7518-F348-400E-8505-3D712EA1C992}" type="slidenum">
              <a:rPr lang="en-US" smtClean="0"/>
              <a:t>‹#›</a:t>
            </a:fld>
            <a:endParaRPr lang="en-US"/>
          </a:p>
        </p:txBody>
      </p:sp>
    </p:spTree>
    <p:extLst>
      <p:ext uri="{BB962C8B-B14F-4D97-AF65-F5344CB8AC3E}">
        <p14:creationId xmlns:p14="http://schemas.microsoft.com/office/powerpoint/2010/main" val="239759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46150" rtl="0" eaLnBrk="1" fontAlgn="auto" latinLnBrk="0" hangingPunct="1">
              <a:lnSpc>
                <a:spcPct val="100000"/>
              </a:lnSpc>
              <a:spcBef>
                <a:spcPts val="0"/>
              </a:spcBef>
              <a:spcAft>
                <a:spcPts val="0"/>
              </a:spcAft>
              <a:buClrTx/>
              <a:buSzTx/>
              <a:buFontTx/>
              <a:buNone/>
              <a:tabLst/>
              <a:defRPr/>
            </a:pPr>
            <a:fld id="{0CC7141D-1190-7C4B-9830-2BC2528879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4615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CBA1D46-16A8-CD4F-8C24-D8562A2DBC15}"/>
              </a:ext>
            </a:extLst>
          </p:cNvPr>
          <p:cNvSpPr>
            <a:spLocks noGrp="1"/>
          </p:cNvSpPr>
          <p:nvPr>
            <p:ph type="dt" idx="1"/>
          </p:nvPr>
        </p:nvSpPr>
        <p:spPr/>
        <p:txBody>
          <a:bodyPr/>
          <a:lstStyle/>
          <a:p>
            <a:pPr marL="0" marR="0" lvl="0" indent="0" algn="r" defTabSz="7461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3/6/19</a:t>
            </a:r>
          </a:p>
        </p:txBody>
      </p:sp>
      <p:sp>
        <p:nvSpPr>
          <p:cNvPr id="6" name="Footer Placeholder 5">
            <a:extLst>
              <a:ext uri="{FF2B5EF4-FFF2-40B4-BE49-F238E27FC236}">
                <a16:creationId xmlns:a16="http://schemas.microsoft.com/office/drawing/2014/main" id="{171C1805-3D15-1B48-B784-AF2806726F0F}"/>
              </a:ext>
            </a:extLst>
          </p:cNvPr>
          <p:cNvSpPr>
            <a:spLocks noGrp="1"/>
          </p:cNvSpPr>
          <p:nvPr>
            <p:ph type="ftr" sz="quarter" idx="4"/>
          </p:nvPr>
        </p:nvSpPr>
        <p:spPr/>
        <p:txBody>
          <a:bodyPr/>
          <a:lstStyle/>
          <a:p>
            <a:pPr marL="0" marR="0" lvl="0" indent="0" algn="l" defTabSz="7461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National Suicide Prevention Lifeline / NACBHDD 2019 presentation</a:t>
            </a:r>
          </a:p>
        </p:txBody>
      </p:sp>
    </p:spTree>
    <p:extLst>
      <p:ext uri="{BB962C8B-B14F-4D97-AF65-F5344CB8AC3E}">
        <p14:creationId xmlns:p14="http://schemas.microsoft.com/office/powerpoint/2010/main" val="376076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lang="en-US" dirty="0"/>
              <a:t>Ok </a:t>
            </a:r>
          </a:p>
          <a:p>
            <a:pPr marL="0" marR="0" lvl="0" indent="0" algn="l" defTabSz="457197" rtl="0" eaLnBrk="1" fontAlgn="auto" latinLnBrk="0" hangingPunct="1">
              <a:lnSpc>
                <a:spcPct val="100000"/>
              </a:lnSpc>
              <a:spcBef>
                <a:spcPts val="0"/>
              </a:spcBef>
              <a:spcAft>
                <a:spcPts val="0"/>
              </a:spcAft>
              <a:buClrTx/>
              <a:buSzTx/>
              <a:buFontTx/>
              <a:buNone/>
              <a:tabLst/>
              <a:defRPr/>
            </a:pPr>
            <a:r>
              <a:rPr lang="en-US" dirty="0"/>
              <a:t>[</a:t>
            </a:r>
            <a:r>
              <a:rPr lang="en-US" dirty="0" err="1"/>
              <a:t>dk</a:t>
            </a:r>
            <a:r>
              <a:rPr lang="en-US" dirty="0"/>
              <a:t>] conform</a:t>
            </a:r>
            <a:r>
              <a:rPr lang="en-US" baseline="0" dirty="0"/>
              <a:t> style</a:t>
            </a:r>
            <a:endParaRPr lang="en-US" dirty="0"/>
          </a:p>
          <a:p>
            <a:endParaRPr lang="en-US" dirty="0"/>
          </a:p>
        </p:txBody>
      </p:sp>
      <p:sp>
        <p:nvSpPr>
          <p:cNvPr id="4" name="Slide Number Placeholder 3"/>
          <p:cNvSpPr>
            <a:spLocks noGrp="1"/>
          </p:cNvSpPr>
          <p:nvPr>
            <p:ph type="sldNum" sz="quarter" idx="10"/>
          </p:nvPr>
        </p:nvSpPr>
        <p:spPr/>
        <p:txBody>
          <a:bodyPr/>
          <a:lstStyle/>
          <a:p>
            <a:fld id="{7B33C99C-34DE-F249-B9A9-F22FF25E9C61}" type="slidenum">
              <a:rPr lang="en-US" smtClean="0"/>
              <a:t>3</a:t>
            </a:fld>
            <a:endParaRPr lang="en-US"/>
          </a:p>
        </p:txBody>
      </p:sp>
    </p:spTree>
    <p:extLst>
      <p:ext uri="{BB962C8B-B14F-4D97-AF65-F5344CB8AC3E}">
        <p14:creationId xmlns:p14="http://schemas.microsoft.com/office/powerpoint/2010/main" val="112051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lang="en-US" dirty="0"/>
              <a:t>ALSO NOT 2.2M CALLS ANSWERED, ABOUT 25% PRESENT WITH SUICIDAL ISSUES</a:t>
            </a:r>
          </a:p>
          <a:p>
            <a:pPr marL="0" marR="0" lvl="0" indent="0" algn="l" defTabSz="457197" rtl="0" eaLnBrk="1" fontAlgn="auto" latinLnBrk="0" hangingPunct="1">
              <a:lnSpc>
                <a:spcPct val="100000"/>
              </a:lnSpc>
              <a:spcBef>
                <a:spcPts val="0"/>
              </a:spcBef>
              <a:spcAft>
                <a:spcPts val="0"/>
              </a:spcAft>
              <a:buClrTx/>
              <a:buSzTx/>
              <a:buFontTx/>
              <a:buNone/>
              <a:tabLst/>
              <a:defRPr/>
            </a:pPr>
            <a:r>
              <a:rPr lang="en-US" dirty="0"/>
              <a:t>SAMHSA, NASMHPD AT LAUNCHING, VA SINCE 2007</a:t>
            </a:r>
          </a:p>
          <a:p>
            <a:endParaRPr lang="en-US" dirty="0"/>
          </a:p>
        </p:txBody>
      </p:sp>
      <p:sp>
        <p:nvSpPr>
          <p:cNvPr id="4" name="Slide Number Placeholder 3"/>
          <p:cNvSpPr>
            <a:spLocks noGrp="1"/>
          </p:cNvSpPr>
          <p:nvPr>
            <p:ph type="sldNum" sz="quarter" idx="10"/>
          </p:nvPr>
        </p:nvSpPr>
        <p:spPr/>
        <p:txBody>
          <a:bodyPr/>
          <a:lstStyle/>
          <a:p>
            <a:fld id="{7B33C99C-34DE-F249-B9A9-F22FF25E9C61}" type="slidenum">
              <a:rPr lang="en-US" smtClean="0"/>
              <a:t>4</a:t>
            </a:fld>
            <a:endParaRPr lang="en-US"/>
          </a:p>
        </p:txBody>
      </p:sp>
    </p:spTree>
    <p:extLst>
      <p:ext uri="{BB962C8B-B14F-4D97-AF65-F5344CB8AC3E}">
        <p14:creationId xmlns:p14="http://schemas.microsoft.com/office/powerpoint/2010/main" val="175891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1275F-1E95-C945-944E-E0F203C62C10}" type="slidenum">
              <a:rPr lang="en-US" smtClean="0"/>
              <a:t>10</a:t>
            </a:fld>
            <a:endParaRPr lang="en-US"/>
          </a:p>
        </p:txBody>
      </p:sp>
    </p:spTree>
    <p:extLst>
      <p:ext uri="{BB962C8B-B14F-4D97-AF65-F5344CB8AC3E}">
        <p14:creationId xmlns:p14="http://schemas.microsoft.com/office/powerpoint/2010/main" val="267062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1275F-1E95-C945-944E-E0F203C62C10}" type="slidenum">
              <a:rPr lang="en-US" smtClean="0"/>
              <a:t>12</a:t>
            </a:fld>
            <a:endParaRPr lang="en-US"/>
          </a:p>
        </p:txBody>
      </p:sp>
    </p:spTree>
    <p:extLst>
      <p:ext uri="{BB962C8B-B14F-4D97-AF65-F5344CB8AC3E}">
        <p14:creationId xmlns:p14="http://schemas.microsoft.com/office/powerpoint/2010/main" val="294390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00552"/>
            <a:ext cx="10972800" cy="445051"/>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609600" y="1017879"/>
            <a:ext cx="10972800" cy="4846208"/>
          </a:xfrm>
        </p:spPr>
        <p:txBody>
          <a:bodyPr/>
          <a:lstStyle>
            <a:lvl1pPr>
              <a:defRPr sz="1950">
                <a:latin typeface="+mj-lt"/>
              </a:defRPr>
            </a:lvl1pPr>
            <a:lvl2pPr>
              <a:defRPr sz="1800">
                <a:latin typeface="+mj-lt"/>
              </a:defRPr>
            </a:lvl2pPr>
            <a:lvl3pPr>
              <a:defRPr sz="1575">
                <a:latin typeface="+mj-lt"/>
              </a:defRPr>
            </a:lvl3pPr>
            <a:lvl4pPr>
              <a:defRPr>
                <a:latin typeface="+mj-lt"/>
              </a:defRPr>
            </a:lvl4pPr>
            <a:lvl5pPr>
              <a:defRPr sz="135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749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521383"/>
            <a:ext cx="10363200" cy="436632"/>
          </a:xfrm>
          <a:prstGeom prst="rect">
            <a:avLst/>
          </a:prstGeom>
        </p:spPr>
        <p:txBody>
          <a:bodyPr/>
          <a:lstStyle>
            <a:lvl1pPr algn="ctr">
              <a:defRPr b="1" i="0">
                <a:solidFill>
                  <a:srgbClr val="0050A0"/>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Subtitle 2"/>
          <p:cNvSpPr>
            <a:spLocks noGrp="1"/>
          </p:cNvSpPr>
          <p:nvPr>
            <p:ph type="subTitle" idx="1"/>
          </p:nvPr>
        </p:nvSpPr>
        <p:spPr>
          <a:xfrm>
            <a:off x="1828800" y="1168947"/>
            <a:ext cx="8534400" cy="478183"/>
          </a:xfrm>
          <a:prstGeom prst="rect">
            <a:avLst/>
          </a:prstGeom>
        </p:spPr>
        <p:txBody>
          <a:bodyPr/>
          <a:lstStyle>
            <a:lvl1pPr marL="0" indent="0" algn="ctr">
              <a:buNone/>
              <a:defRPr sz="1950" b="0">
                <a:solidFill>
                  <a:srgbClr val="000000"/>
                </a:solidFill>
                <a:latin typeface="+mj-lt"/>
                <a:ea typeface="Open Sans" panose="020B0606030504020204" pitchFamily="34" charset="0"/>
                <a:cs typeface="Open Sans" panose="020B0606030504020204" pitchFamily="34" charset="0"/>
              </a:defRPr>
            </a:lvl1pPr>
          </a:lstStyle>
          <a:p>
            <a:r>
              <a:rPr lang="en-US" dirty="0"/>
              <a:t>Click to edit Master subtitle style</a:t>
            </a:r>
          </a:p>
        </p:txBody>
      </p:sp>
    </p:spTree>
    <p:extLst>
      <p:ext uri="{BB962C8B-B14F-4D97-AF65-F5344CB8AC3E}">
        <p14:creationId xmlns:p14="http://schemas.microsoft.com/office/powerpoint/2010/main" val="74923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95618"/>
            <a:ext cx="10972800" cy="503030"/>
          </a:xfrm>
        </p:spPr>
        <p:txBody>
          <a:bodyPr/>
          <a:lstStyle/>
          <a:p>
            <a:r>
              <a:rPr lang="en-US" dirty="0"/>
              <a:t>Click to edit Master title style</a:t>
            </a:r>
          </a:p>
        </p:txBody>
      </p:sp>
      <p:sp>
        <p:nvSpPr>
          <p:cNvPr id="3" name="Content Placeholder 2"/>
          <p:cNvSpPr>
            <a:spLocks noGrp="1"/>
          </p:cNvSpPr>
          <p:nvPr>
            <p:ph sz="half" idx="1"/>
          </p:nvPr>
        </p:nvSpPr>
        <p:spPr>
          <a:xfrm>
            <a:off x="609600" y="1052703"/>
            <a:ext cx="5384800" cy="4801445"/>
          </a:xfrm>
        </p:spPr>
        <p:txBody>
          <a:bodyPr/>
          <a:lstStyle>
            <a:lvl1pPr>
              <a:defRPr sz="1950"/>
            </a:lvl1pPr>
            <a:lvl2pPr>
              <a:defRPr sz="1800"/>
            </a:lvl2pPr>
            <a:lvl3pPr>
              <a:defRPr sz="1575"/>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52703"/>
            <a:ext cx="5384800" cy="4801445"/>
          </a:xfrm>
        </p:spPr>
        <p:txBody>
          <a:bodyPr/>
          <a:lstStyle>
            <a:lvl1pPr>
              <a:defRPr sz="1950"/>
            </a:lvl1pPr>
            <a:lvl2pPr>
              <a:defRPr sz="1800"/>
            </a:lvl2pPr>
            <a:lvl3pPr>
              <a:defRPr sz="1575"/>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572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39483"/>
            <a:ext cx="10972800" cy="49805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67923"/>
            <a:ext cx="5386917" cy="518974"/>
          </a:xfrm>
        </p:spPr>
        <p:txBody>
          <a:bodyPr anchor="b"/>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0" y="1617280"/>
            <a:ext cx="5386917" cy="4272797"/>
          </a:xfrm>
        </p:spPr>
        <p:txBody>
          <a:bodyPr/>
          <a:lstStyle>
            <a:lvl1pPr>
              <a:defRPr sz="1800"/>
            </a:lvl1pPr>
            <a:lvl2pPr>
              <a:defRPr sz="165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967923"/>
            <a:ext cx="5389033" cy="518974"/>
          </a:xfrm>
        </p:spPr>
        <p:txBody>
          <a:bodyPr anchor="b"/>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617279"/>
            <a:ext cx="5389033" cy="4272798"/>
          </a:xfrm>
        </p:spPr>
        <p:txBody>
          <a:bodyPr/>
          <a:lstStyle>
            <a:lvl1pPr>
              <a:defRPr sz="1800"/>
            </a:lvl1pPr>
            <a:lvl2pPr>
              <a:defRPr sz="165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944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15192"/>
            <a:ext cx="10972800" cy="511312"/>
          </a:xfrm>
        </p:spPr>
        <p:txBody>
          <a:bodyPr/>
          <a:lstStyle/>
          <a:p>
            <a:r>
              <a:rPr lang="en-US" dirty="0"/>
              <a:t>Click to edit Master title style</a:t>
            </a:r>
          </a:p>
        </p:txBody>
      </p:sp>
    </p:spTree>
    <p:extLst>
      <p:ext uri="{BB962C8B-B14F-4D97-AF65-F5344CB8AC3E}">
        <p14:creationId xmlns:p14="http://schemas.microsoft.com/office/powerpoint/2010/main" val="167515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075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427750"/>
            <a:ext cx="10363200" cy="423379"/>
          </a:xfrm>
          <a:prstGeom prst="rect">
            <a:avLst/>
          </a:prstGeom>
        </p:spPr>
        <p:txBody>
          <a:bodyPr/>
          <a:lstStyle>
            <a:lvl1pPr algn="ctr">
              <a:defRPr b="1" i="0">
                <a:solidFill>
                  <a:srgbClr val="0050A0"/>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7" name="Subtitle 2"/>
          <p:cNvSpPr>
            <a:spLocks noGrp="1"/>
          </p:cNvSpPr>
          <p:nvPr>
            <p:ph type="subTitle" idx="1"/>
          </p:nvPr>
        </p:nvSpPr>
        <p:spPr>
          <a:xfrm>
            <a:off x="1828800" y="1075312"/>
            <a:ext cx="8534400" cy="451678"/>
          </a:xfrm>
          <a:prstGeom prst="rect">
            <a:avLst/>
          </a:prstGeom>
        </p:spPr>
        <p:txBody>
          <a:bodyPr/>
          <a:lstStyle>
            <a:lvl1pPr marL="0" indent="0" algn="ctr">
              <a:buNone/>
              <a:defRPr b="0">
                <a:solidFill>
                  <a:srgbClr val="000000"/>
                </a:solidFill>
                <a:latin typeface="+mj-lt"/>
                <a:ea typeface="Open Sans" panose="020B0606030504020204" pitchFamily="34" charset="0"/>
                <a:cs typeface="Open Sans" panose="020B0606030504020204" pitchFamily="34" charset="0"/>
              </a:defRPr>
            </a:lvl1pPr>
          </a:lstStyle>
          <a:p>
            <a:r>
              <a:rPr lang="en-US" dirty="0"/>
              <a:t>Click to edit Master subtitle style</a:t>
            </a:r>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11434618" y="5802616"/>
            <a:ext cx="622807"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panose="020B0604020202020204" pitchFamily="34" charset="0"/>
                <a:ea typeface="MS PGothic" panose="020B0600070205080204" pitchFamily="34" charset="-128"/>
                <a:cs typeface="Arial" panose="020B0604020202020204" pitchFamily="34" charset="0"/>
              </a:defRPr>
            </a:lvl1pPr>
          </a:lstStyle>
          <a:p>
            <a:pPr>
              <a:defRPr/>
            </a:pPr>
            <a:fld id="{87D73CED-BA21-D34A-999A-BD7EB4ED7CD7}" type="slidenum">
              <a:rPr lang="en-US" altLang="en-US" smtClean="0"/>
              <a:pPr>
                <a:defRPr/>
              </a:pPr>
              <a:t>‹#›</a:t>
            </a:fld>
            <a:endParaRPr lang="en-US" altLang="en-US" dirty="0"/>
          </a:p>
        </p:txBody>
      </p:sp>
    </p:spTree>
    <p:extLst>
      <p:ext uri="{BB962C8B-B14F-4D97-AF65-F5344CB8AC3E}">
        <p14:creationId xmlns:p14="http://schemas.microsoft.com/office/powerpoint/2010/main" val="45879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12C7C46-E074-A643-9A66-0F46EB750321}"/>
              </a:ext>
            </a:extLst>
          </p:cNvPr>
          <p:cNvSpPr/>
          <p:nvPr userDrawn="1"/>
        </p:nvSpPr>
        <p:spPr>
          <a:xfrm>
            <a:off x="559837" y="2549257"/>
            <a:ext cx="6224851" cy="18094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929"/>
          </a:p>
        </p:txBody>
      </p:sp>
    </p:spTree>
    <p:extLst>
      <p:ext uri="{BB962C8B-B14F-4D97-AF65-F5344CB8AC3E}">
        <p14:creationId xmlns:p14="http://schemas.microsoft.com/office/powerpoint/2010/main" val="4078383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78857" y="1221413"/>
            <a:ext cx="8874943" cy="5258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2734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68800" y="457201"/>
            <a:ext cx="6604000" cy="1470025"/>
          </a:xfrm>
        </p:spPr>
        <p:txBody>
          <a:bodyPr>
            <a:normAutofit/>
          </a:bodyPr>
          <a:lstStyle>
            <a:lvl1pPr algn="l">
              <a:defRPr sz="3200" b="1"/>
            </a:lvl1pPr>
          </a:lstStyle>
          <a:p>
            <a:r>
              <a:rPr lang="en-US" dirty="0"/>
              <a:t>Click to edit Master title style</a:t>
            </a:r>
          </a:p>
        </p:txBody>
      </p:sp>
      <p:sp>
        <p:nvSpPr>
          <p:cNvPr id="3" name="Subtitle 2"/>
          <p:cNvSpPr>
            <a:spLocks noGrp="1"/>
          </p:cNvSpPr>
          <p:nvPr>
            <p:ph type="subTitle" idx="1"/>
          </p:nvPr>
        </p:nvSpPr>
        <p:spPr>
          <a:xfrm>
            <a:off x="4368800" y="2133600"/>
            <a:ext cx="6604000" cy="914400"/>
          </a:xfrm>
        </p:spPr>
        <p:txBody>
          <a:bodyPr>
            <a:normAutofit/>
          </a:bodyPr>
          <a:lstStyle>
            <a:lvl1pPr marL="0" indent="0" algn="l">
              <a:buNone/>
              <a:defRPr sz="2000">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4" indent="0" algn="ctr">
              <a:buNone/>
              <a:defRPr>
                <a:solidFill>
                  <a:schemeClr val="tx1">
                    <a:tint val="75000"/>
                  </a:schemeClr>
                </a:solidFill>
              </a:defRPr>
            </a:lvl4pPr>
            <a:lvl5pPr marL="1828686" indent="0" algn="ctr">
              <a:buNone/>
              <a:defRPr>
                <a:solidFill>
                  <a:schemeClr val="tx1">
                    <a:tint val="75000"/>
                  </a:schemeClr>
                </a:solidFill>
              </a:defRPr>
            </a:lvl5pPr>
            <a:lvl6pPr marL="2285858"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n-ea"/>
                <a:cs typeface="Arial" panose="020B0604020202020204" pitchFamily="34" charset="0"/>
              </a:defRPr>
            </a:lvl1pPr>
          </a:lstStyle>
          <a:p>
            <a:pPr>
              <a:defRPr/>
            </a:pPr>
            <a:fld id="{881FFEE2-6D85-D04A-AED2-80C9DD48947C}" type="datetimeFigureOut">
              <a:rPr lang="en-US" altLang="en-US"/>
              <a:pPr>
                <a:defRPr/>
              </a:pPr>
              <a:t>10/6/2020</a:t>
            </a:fld>
            <a:endParaRPr lang="en-US" altLang="en-US"/>
          </a:p>
        </p:txBody>
      </p:sp>
      <p:sp>
        <p:nvSpPr>
          <p:cNvPr id="6"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n-ea"/>
                <a:cs typeface="Arial" panose="020B0604020202020204" pitchFamily="34"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smtClean="0"/>
            </a:lvl1pPr>
          </a:lstStyle>
          <a:p>
            <a:pPr>
              <a:defRPr/>
            </a:pPr>
            <a:fld id="{1BCF66BD-9B8E-3A4D-8870-9E5C8CB7F009}" type="slidenum">
              <a:rPr lang="en-US" altLang="en-US"/>
              <a:pPr>
                <a:defRPr/>
              </a:pPr>
              <a:t>‹#›</a:t>
            </a:fld>
            <a:endParaRPr lang="en-US" altLang="en-US"/>
          </a:p>
        </p:txBody>
      </p:sp>
    </p:spTree>
    <p:extLst>
      <p:ext uri="{BB962C8B-B14F-4D97-AF65-F5344CB8AC3E}">
        <p14:creationId xmlns:p14="http://schemas.microsoft.com/office/powerpoint/2010/main" val="223840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00552"/>
            <a:ext cx="10972800" cy="445051"/>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017879"/>
            <a:ext cx="10972800" cy="4846208"/>
          </a:xfrm>
        </p:spPr>
        <p:txBody>
          <a:bodyPr/>
          <a:lstStyle>
            <a:lvl1pPr>
              <a:defRPr sz="1950"/>
            </a:lvl1pPr>
            <a:lvl2pPr>
              <a:defRPr sz="1800"/>
            </a:lvl2pPr>
            <a:lvl3pPr>
              <a:defRPr sz="1575"/>
            </a:lvl3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073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Custom">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33639" y="302484"/>
            <a:ext cx="8719253" cy="50340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74213" y="1445869"/>
            <a:ext cx="5312931" cy="4731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4858" y="1445869"/>
            <a:ext cx="5148036" cy="4731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50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521383"/>
            <a:ext cx="10363200" cy="436632"/>
          </a:xfrm>
          <a:prstGeom prst="rect">
            <a:avLst/>
          </a:prstGeom>
        </p:spPr>
        <p:txBody>
          <a:bodyPr/>
          <a:lstStyle>
            <a:lvl1pPr algn="ctr">
              <a:defRPr b="1" i="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828800" y="1168947"/>
            <a:ext cx="8534400" cy="478183"/>
          </a:xfrm>
          <a:prstGeom prst="rect">
            <a:avLst/>
          </a:prstGeom>
        </p:spPr>
        <p:txBody>
          <a:bodyPr/>
          <a:lstStyle>
            <a:lvl1pPr marL="0" indent="0" algn="ctr">
              <a:buNone/>
              <a:defRPr sz="1950" b="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58020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95618"/>
            <a:ext cx="10972800" cy="5030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052703"/>
            <a:ext cx="5384800" cy="4801445"/>
          </a:xfrm>
        </p:spPr>
        <p:txBody>
          <a:bodyPr/>
          <a:lstStyle>
            <a:lvl1pPr>
              <a:defRPr sz="1950"/>
            </a:lvl1pPr>
            <a:lvl2pPr>
              <a:defRPr sz="1800"/>
            </a:lvl2pPr>
            <a:lvl3pPr>
              <a:defRPr sz="1575"/>
            </a:lvl3pPr>
            <a:lvl4pPr>
              <a:defRPr sz="150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52703"/>
            <a:ext cx="5384800" cy="4801445"/>
          </a:xfrm>
        </p:spPr>
        <p:txBody>
          <a:bodyPr/>
          <a:lstStyle>
            <a:lvl1pPr>
              <a:defRPr sz="1950"/>
            </a:lvl1pPr>
            <a:lvl2pPr>
              <a:defRPr sz="1800"/>
            </a:lvl2pPr>
            <a:lvl3pPr>
              <a:defRPr sz="1575"/>
            </a:lvl3pPr>
            <a:lvl4pPr>
              <a:defRPr sz="150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727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39483"/>
            <a:ext cx="109728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967923"/>
            <a:ext cx="5386917" cy="518974"/>
          </a:xfrm>
        </p:spPr>
        <p:txBody>
          <a:bodyPr anchor="b"/>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617280"/>
            <a:ext cx="5386917" cy="4272797"/>
          </a:xfrm>
        </p:spPr>
        <p:txBody>
          <a:bodyPr/>
          <a:lstStyle>
            <a:lvl1pPr>
              <a:defRPr sz="1800"/>
            </a:lvl1pPr>
            <a:lvl2pPr>
              <a:defRPr sz="165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967923"/>
            <a:ext cx="5389033" cy="518974"/>
          </a:xfrm>
        </p:spPr>
        <p:txBody>
          <a:bodyPr anchor="b"/>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617279"/>
            <a:ext cx="5389033" cy="4272798"/>
          </a:xfrm>
        </p:spPr>
        <p:txBody>
          <a:bodyPr/>
          <a:lstStyle>
            <a:lvl1pPr>
              <a:defRPr sz="1800"/>
            </a:lvl1pPr>
            <a:lvl2pPr>
              <a:defRPr sz="165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326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15192"/>
            <a:ext cx="109728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764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56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427750"/>
            <a:ext cx="10363200" cy="423379"/>
          </a:xfrm>
          <a:prstGeom prst="rect">
            <a:avLst/>
          </a:prstGeom>
        </p:spPr>
        <p:txBody>
          <a:bodyPr/>
          <a:lstStyle>
            <a:lvl1pPr algn="ctr">
              <a:defRPr b="1" i="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Subtitle 2"/>
          <p:cNvSpPr>
            <a:spLocks noGrp="1"/>
          </p:cNvSpPr>
          <p:nvPr>
            <p:ph type="subTitle" idx="1"/>
          </p:nvPr>
        </p:nvSpPr>
        <p:spPr>
          <a:xfrm>
            <a:off x="1828800" y="1075312"/>
            <a:ext cx="8534400" cy="451678"/>
          </a:xfrm>
          <a:prstGeom prst="rect">
            <a:avLst/>
          </a:prstGeom>
        </p:spPr>
        <p:txBody>
          <a:bodyPr/>
          <a:lstStyle>
            <a:lvl1pPr marL="0" indent="0" algn="ctr">
              <a:buNone/>
              <a:defRPr b="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11434618" y="5802616"/>
            <a:ext cx="622807"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panose="020B0604020202020204" pitchFamily="34" charset="0"/>
                <a:ea typeface="MS PGothic" panose="020B0600070205080204" pitchFamily="34" charset="-128"/>
                <a:cs typeface="Arial" panose="020B0604020202020204" pitchFamily="34" charset="0"/>
              </a:defRPr>
            </a:lvl1pPr>
          </a:lstStyle>
          <a:p>
            <a:pPr>
              <a:defRPr/>
            </a:pPr>
            <a:fld id="{87D73CED-BA21-D34A-999A-BD7EB4ED7CD7}" type="slidenum">
              <a:rPr lang="en-US" altLang="en-US" smtClean="0"/>
              <a:pPr>
                <a:defRPr/>
              </a:pPr>
              <a:t>‹#›</a:t>
            </a:fld>
            <a:endParaRPr lang="en-US" altLang="en-US" dirty="0"/>
          </a:p>
        </p:txBody>
      </p:sp>
    </p:spTree>
    <p:extLst>
      <p:ext uri="{BB962C8B-B14F-4D97-AF65-F5344CB8AC3E}">
        <p14:creationId xmlns:p14="http://schemas.microsoft.com/office/powerpoint/2010/main" val="210125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94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371502"/>
            <a:ext cx="10972800" cy="484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Text Placeholder 2"/>
          <p:cNvSpPr>
            <a:spLocks noGrp="1"/>
          </p:cNvSpPr>
          <p:nvPr>
            <p:ph type="body" idx="1"/>
          </p:nvPr>
        </p:nvSpPr>
        <p:spPr bwMode="auto">
          <a:xfrm>
            <a:off x="609600" y="1028398"/>
            <a:ext cx="10972800" cy="4845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3" name="Picture 2">
            <a:extLst>
              <a:ext uri="{FF2B5EF4-FFF2-40B4-BE49-F238E27FC236}">
                <a16:creationId xmlns:a16="http://schemas.microsoft.com/office/drawing/2014/main" id="{1B700224-7C23-274D-93E3-9ED4B4AD8334}"/>
              </a:ext>
            </a:extLst>
          </p:cNvPr>
          <p:cNvPicPr>
            <a:picLocks noChangeAspect="1"/>
          </p:cNvPicPr>
          <p:nvPr userDrawn="1"/>
        </p:nvPicPr>
        <p:blipFill>
          <a:blip r:embed="rId10"/>
          <a:stretch>
            <a:fillRect/>
          </a:stretch>
        </p:blipFill>
        <p:spPr>
          <a:xfrm>
            <a:off x="0" y="6066234"/>
            <a:ext cx="12192000" cy="791766"/>
          </a:xfrm>
          <a:prstGeom prst="rect">
            <a:avLst/>
          </a:prstGeom>
        </p:spPr>
      </p:pic>
    </p:spTree>
    <p:extLst>
      <p:ext uri="{BB962C8B-B14F-4D97-AF65-F5344CB8AC3E}">
        <p14:creationId xmlns:p14="http://schemas.microsoft.com/office/powerpoint/2010/main" val="897344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p:titleStyle>
    <p:body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371502"/>
            <a:ext cx="10972800" cy="484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1028398"/>
            <a:ext cx="10972800" cy="484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3" name="Picture 2">
            <a:extLst>
              <a:ext uri="{FF2B5EF4-FFF2-40B4-BE49-F238E27FC236}">
                <a16:creationId xmlns:a16="http://schemas.microsoft.com/office/drawing/2014/main" id="{1B700224-7C23-274D-93E3-9ED4B4AD8334}"/>
              </a:ext>
            </a:extLst>
          </p:cNvPr>
          <p:cNvPicPr>
            <a:picLocks noChangeAspect="1"/>
          </p:cNvPicPr>
          <p:nvPr userDrawn="1"/>
        </p:nvPicPr>
        <p:blipFill>
          <a:blip r:embed="rId10"/>
          <a:stretch>
            <a:fillRect/>
          </a:stretch>
        </p:blipFill>
        <p:spPr>
          <a:xfrm>
            <a:off x="0" y="6066234"/>
            <a:ext cx="12192000" cy="791766"/>
          </a:xfrm>
          <a:prstGeom prst="rect">
            <a:avLst/>
          </a:prstGeom>
        </p:spPr>
      </p:pic>
    </p:spTree>
    <p:extLst>
      <p:ext uri="{BB962C8B-B14F-4D97-AF65-F5344CB8AC3E}">
        <p14:creationId xmlns:p14="http://schemas.microsoft.com/office/powerpoint/2010/main" val="7446561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defTabSz="342900" rtl="0" eaLnBrk="1" fontAlgn="base" hangingPunct="1">
        <a:spcBef>
          <a:spcPct val="0"/>
        </a:spcBef>
        <a:spcAft>
          <a:spcPct val="0"/>
        </a:spcAft>
        <a:defRPr sz="2250" b="1" kern="1200">
          <a:solidFill>
            <a:srgbClr val="0050A0"/>
          </a:solidFill>
          <a:latin typeface="+mj-lt"/>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p:titleStyle>
    <p:body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mj-lt"/>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mj-lt"/>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mj-lt"/>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j-lt"/>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mj-lt"/>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4286" y="365127"/>
            <a:ext cx="8679514" cy="4911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78857" y="1221413"/>
            <a:ext cx="8874943" cy="52740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7035430" y="5484858"/>
            <a:ext cx="184731" cy="389209"/>
          </a:xfrm>
          <a:prstGeom prst="rect">
            <a:avLst/>
          </a:prstGeom>
          <a:noFill/>
        </p:spPr>
        <p:txBody>
          <a:bodyPr wrap="none" rtlCol="0">
            <a:spAutoFit/>
          </a:bodyPr>
          <a:lstStyle/>
          <a:p>
            <a:endParaRPr lang="en-US" sz="1929" dirty="0"/>
          </a:p>
        </p:txBody>
      </p:sp>
    </p:spTree>
    <p:extLst>
      <p:ext uri="{BB962C8B-B14F-4D97-AF65-F5344CB8AC3E}">
        <p14:creationId xmlns:p14="http://schemas.microsoft.com/office/powerpoint/2010/main" val="406154145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914343" rtl="0" eaLnBrk="1" latinLnBrk="0" hangingPunct="1">
        <a:lnSpc>
          <a:spcPct val="90000"/>
        </a:lnSpc>
        <a:spcBef>
          <a:spcPct val="0"/>
        </a:spcBef>
        <a:buNone/>
        <a:defRPr sz="3428" b="1" i="0" kern="1200">
          <a:solidFill>
            <a:schemeClr val="bg1"/>
          </a:solidFill>
          <a:latin typeface="Trebuchet MS" charset="0"/>
          <a:ea typeface="Trebuchet MS" charset="0"/>
          <a:cs typeface="Trebuchet MS" charset="0"/>
        </a:defRPr>
      </a:lvl1pPr>
    </p:titleStyle>
    <p:bodyStyle>
      <a:lvl1pPr marL="228585" indent="-228585" algn="l" defTabSz="914343" rtl="0" eaLnBrk="1" latinLnBrk="0" hangingPunct="1">
        <a:lnSpc>
          <a:spcPct val="90000"/>
        </a:lnSpc>
        <a:spcBef>
          <a:spcPts val="1000"/>
        </a:spcBef>
        <a:buClr>
          <a:srgbClr val="147C31"/>
        </a:buClr>
        <a:buFont typeface="Arial" panose="020B0604020202020204" pitchFamily="34" charset="0"/>
        <a:buChar char="•"/>
        <a:defRPr sz="2800" kern="1200">
          <a:solidFill>
            <a:schemeClr val="tx1"/>
          </a:solidFill>
          <a:latin typeface="Georgia" charset="0"/>
          <a:ea typeface="Georgia" charset="0"/>
          <a:cs typeface="Georgia" charset="0"/>
        </a:defRPr>
      </a:lvl1pPr>
      <a:lvl2pPr marL="685757" indent="-228585" algn="l" defTabSz="914343" rtl="0" eaLnBrk="1" latinLnBrk="0" hangingPunct="1">
        <a:lnSpc>
          <a:spcPct val="90000"/>
        </a:lnSpc>
        <a:spcBef>
          <a:spcPts val="500"/>
        </a:spcBef>
        <a:buClr>
          <a:srgbClr val="147C31"/>
        </a:buClr>
        <a:buFont typeface="Arial" panose="020B0604020202020204" pitchFamily="34" charset="0"/>
        <a:buChar char="•"/>
        <a:defRPr sz="2400" kern="1200">
          <a:solidFill>
            <a:schemeClr val="tx1"/>
          </a:solidFill>
          <a:latin typeface="Georgia" charset="0"/>
          <a:ea typeface="Georgia" charset="0"/>
          <a:cs typeface="Georgia" charset="0"/>
        </a:defRPr>
      </a:lvl2pPr>
      <a:lvl3pPr marL="1142929" indent="-228585" algn="l" defTabSz="914343" rtl="0" eaLnBrk="1" latinLnBrk="0" hangingPunct="1">
        <a:lnSpc>
          <a:spcPct val="90000"/>
        </a:lnSpc>
        <a:spcBef>
          <a:spcPts val="500"/>
        </a:spcBef>
        <a:buClr>
          <a:srgbClr val="147C31"/>
        </a:buClr>
        <a:buFont typeface="Arial" panose="020B0604020202020204" pitchFamily="34" charset="0"/>
        <a:buChar char="•"/>
        <a:defRPr sz="2000" kern="1200">
          <a:solidFill>
            <a:schemeClr val="tx1"/>
          </a:solidFill>
          <a:latin typeface="Georgia" charset="0"/>
          <a:ea typeface="Georgia" charset="0"/>
          <a:cs typeface="Georgia" charset="0"/>
        </a:defRPr>
      </a:lvl3pPr>
      <a:lvl4pPr marL="1600101" indent="-228585" algn="l" defTabSz="914343" rtl="0" eaLnBrk="1" latinLnBrk="0" hangingPunct="1">
        <a:lnSpc>
          <a:spcPct val="90000"/>
        </a:lnSpc>
        <a:spcBef>
          <a:spcPts val="500"/>
        </a:spcBef>
        <a:buClr>
          <a:srgbClr val="147C31"/>
        </a:buClr>
        <a:buFont typeface="Arial" panose="020B0604020202020204" pitchFamily="34" charset="0"/>
        <a:buChar char="•"/>
        <a:defRPr sz="1800" kern="1200">
          <a:solidFill>
            <a:schemeClr val="tx1"/>
          </a:solidFill>
          <a:latin typeface="Georgia" charset="0"/>
          <a:ea typeface="Georgia" charset="0"/>
          <a:cs typeface="Georgia" charset="0"/>
        </a:defRPr>
      </a:lvl4pPr>
      <a:lvl5pPr marL="2057271" indent="-228585" algn="l" defTabSz="914343" rtl="0" eaLnBrk="1" latinLnBrk="0" hangingPunct="1">
        <a:lnSpc>
          <a:spcPct val="90000"/>
        </a:lnSpc>
        <a:spcBef>
          <a:spcPts val="500"/>
        </a:spcBef>
        <a:buClr>
          <a:srgbClr val="147C31"/>
        </a:buClr>
        <a:buFont typeface="Arial" panose="020B0604020202020204" pitchFamily="34" charset="0"/>
        <a:buChar char="•"/>
        <a:defRPr sz="1800" kern="1200">
          <a:solidFill>
            <a:schemeClr val="tx1"/>
          </a:solidFill>
          <a:latin typeface="Georgia" charset="0"/>
          <a:ea typeface="Georgia" charset="0"/>
          <a:cs typeface="Georgia" charset="0"/>
        </a:defRPr>
      </a:lvl5pPr>
      <a:lvl6pPr marL="2514443"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5"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6"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7"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8"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imgres?imgurl=https%3A%2F%2Fstatic.wixstatic.com%2Fmedia%2Fb8d2ce_94c0f2cd5e204c2280b4a4b301df9f7a~mv2.png%2Fv1%2Ffit%2Fw_450%2Ch_450%2Cal_c%2Cq_80%2Ffile.png&amp;imgrefurl=https%3A%2F%2Fwww.theindustrycouncil.org%2Fpost%2Ffcc-to-vote-make-988-as-3-digit-national-suicide-hotline&amp;tbnid=FC09ya2cgCcFXM&amp;vet=12ahUKEwiQi7nKueLqAhUkFt8KHfgqAocQMygTegUIARDVAQ..i&amp;docid=LfmL8elI_oywzM&amp;w=450&amp;h=450&amp;q=fcc%20988%20chairman%20pai&amp;client=firefox-b-1-d&amp;ved=2ahUKEwiQi7nKueLqAhUkFt8KHfgqAocQMygTegUIARDVAQ" TargetMode="External"/><Relationship Id="rId2" Type="http://schemas.openxmlformats.org/officeDocument/2006/relationships/hyperlink" Target="https://www.google.com/imgres?imgurl=https%3A%2F%2Fcdn.vox-cdn.com%2Fthumbor%2Flft9jV6Z2PQsvlrYonrcoVst9AU%3D%2F0x0%3A5305x3537%2F1200x800%2Ffilters%3Afocal(2229x1345%3A3077x2193)%2Fcdn.vox-cdn.com%2Fuploads%2Fchorus_image%2Fimage%2F67072329%2F1192124206.jpg.0.jpg&amp;imgrefurl=https%3A%2F%2Fwww.theverge.com%2F2020%2F7%2F17%2F21328600%2Fnational-suicide-prevention-lifeline-number-dial-988-fcc&amp;tbnid=wP6-d9D745VM5M&amp;vet=12ahUKEwiQi7nKueLqAhUkFt8KHfgqAocQMygWegUIARDbAQ..i&amp;docid=1it5REJKFgX6IM&amp;w=1200&amp;h=800&amp;q=fcc%20988%20chairman%20pai&amp;client=firefox-b-1-d&amp;ved=2ahUKEwiQi7nKueLqAhUkFt8KHfgqAocQMygWegUIARDbAQ"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https://suicidepreventionlifeline.org/our-network/"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hyperlink" Target="https://www.google.com/imgres?imgurl=https://lookaside.fbsbx.com/lookaside/crawler/media/?media_id%3D325720190866441&amp;imgrefurl=https://www.facebook.com/pages/category/Nonprofit-Organization/National-Association-of-State-Mental-Health-Program-Directors-325718730866587/&amp;tbnid=1omDlCYsgX3zTM&amp;vet=10CAMQxiAoAGoXChMI4MSU5-j66QIVAAAAAB0AAAAAEAc..i&amp;docid=lwI1ltsa6g6SgM&amp;w=573&amp;h=199&amp;itg=1&amp;q=national%20association%20of%20state%20mental%20health%20program%20directors&amp;client=firefox-b-1-d&amp;ved=0CAMQxiAoAGoXChMI4MSU5-j66QIVAAAAAB0AAAAAEAc" TargetMode="External"/><Relationship Id="rId5" Type="http://schemas.openxmlformats.org/officeDocument/2006/relationships/image" Target="../media/image11.jp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hyperlink" Target="https://www.google.com/imgres?imgurl=https://lookaside.fbsbx.com/lookaside/crawler/media/?media_id%3D10155437376410754&amp;imgrefurl=https://www.facebook.com/TheNationalCouncil/photos/the-national-council-would-like-to-welcome-our-newest-association-member-the-njp/10155437376410754/&amp;tbnid=L0-KFWlKnuRT9M&amp;vet=10CA8QxiAoAWoXChMI6N_-xej66QIVAAAAAB0AAAAAEAc..i&amp;docid=Boeo345unXO8RM&amp;w=960&amp;h=480&amp;itg=1&amp;q=national%20council%20for%20behavioral%20health&amp;client=firefox-b-1-d&amp;ved=0CA8QxiAoAWoXChMI6N_-xej66QIVAAAAAB0AAAAAEA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1313-7A88-7C43-9657-666CA240F865}"/>
              </a:ext>
            </a:extLst>
          </p:cNvPr>
          <p:cNvSpPr txBox="1">
            <a:spLocks/>
          </p:cNvSpPr>
          <p:nvPr/>
        </p:nvSpPr>
        <p:spPr>
          <a:xfrm>
            <a:off x="1928859" y="291541"/>
            <a:ext cx="8334282" cy="1259954"/>
          </a:xfrm>
          <a:prstGeom prst="rect">
            <a:avLst/>
          </a:prstGeom>
        </p:spPr>
        <p:txBody>
          <a:bodyPr/>
          <a:lstStyle>
            <a:lvl1pPr algn="ctr" defTabSz="853410" rtl="0" eaLnBrk="1" latinLnBrk="0" hangingPunct="1">
              <a:lnSpc>
                <a:spcPct val="90000"/>
              </a:lnSpc>
              <a:spcBef>
                <a:spcPct val="0"/>
              </a:spcBef>
              <a:buNone/>
              <a:defRPr sz="3200" b="1" i="0" kern="1200">
                <a:solidFill>
                  <a:schemeClr val="bg1"/>
                </a:solidFill>
                <a:latin typeface="Trebuchet MS" charset="0"/>
                <a:ea typeface="Trebuchet MS" charset="0"/>
                <a:cs typeface="Trebuchet MS" charset="0"/>
              </a:defRPr>
            </a:lvl1pPr>
          </a:lstStyle>
          <a:p>
            <a:pPr defTabSz="914343"/>
            <a:r>
              <a:rPr lang="en-US" sz="3000" dirty="0">
                <a:solidFill>
                  <a:prstClr val="white"/>
                </a:solidFill>
                <a:latin typeface="Open Sans" panose="020B0606030504020204" pitchFamily="34" charset="0"/>
                <a:ea typeface="Open Sans" panose="020B0606030504020204" pitchFamily="34" charset="0"/>
                <a:cs typeface="Open Sans" panose="020B0606030504020204" pitchFamily="34" charset="0"/>
              </a:rPr>
              <a:t>The National Suicide Prevention Lifeline:</a:t>
            </a:r>
          </a:p>
          <a:p>
            <a:pPr defTabSz="914343"/>
            <a:r>
              <a:rPr lang="en-US" sz="3000" dirty="0">
                <a:solidFill>
                  <a:prstClr val="white"/>
                </a:solidFill>
                <a:latin typeface="Open Sans" panose="020B0606030504020204" pitchFamily="34" charset="0"/>
                <a:ea typeface="Open Sans" panose="020B0606030504020204" pitchFamily="34" charset="0"/>
                <a:cs typeface="Open Sans" panose="020B0606030504020204" pitchFamily="34" charset="0"/>
              </a:rPr>
              <a:t>A National Safety Net and 9-8-8</a:t>
            </a:r>
          </a:p>
          <a:p>
            <a:pPr defTabSz="914343"/>
            <a:br>
              <a:rPr lang="en-US" sz="1800" b="0" dirty="0">
                <a:solidFill>
                  <a:prstClr val="white"/>
                </a:solidFill>
                <a:latin typeface="Open Sans" panose="020B0606030504020204" pitchFamily="34" charset="0"/>
                <a:ea typeface="Open Sans" panose="020B0606030504020204" pitchFamily="34" charset="0"/>
                <a:cs typeface="Open Sans" panose="020B0606030504020204" pitchFamily="34" charset="0"/>
              </a:rPr>
            </a:br>
            <a:r>
              <a:rPr lang="en-US" sz="1800" b="0" dirty="0">
                <a:solidFill>
                  <a:prstClr val="white"/>
                </a:solidFill>
                <a:latin typeface="Open Sans" panose="020B0606030504020204" pitchFamily="34" charset="0"/>
                <a:ea typeface="Open Sans" panose="020B0606030504020204" pitchFamily="34" charset="0"/>
                <a:cs typeface="Open Sans" panose="020B0606030504020204" pitchFamily="34" charset="0"/>
              </a:rPr>
              <a:t>October 6, 2020</a:t>
            </a:r>
          </a:p>
          <a:p>
            <a:pPr defTabSz="914343"/>
            <a:r>
              <a:rPr lang="en-US" sz="1800" b="0" dirty="0">
                <a:solidFill>
                  <a:prstClr val="white"/>
                </a:solidFill>
                <a:latin typeface="Open Sans" panose="020B0606030504020204" pitchFamily="34" charset="0"/>
                <a:ea typeface="Open Sans" panose="020B0606030504020204" pitchFamily="34" charset="0"/>
                <a:cs typeface="Open Sans" panose="020B0606030504020204" pitchFamily="34" charset="0"/>
              </a:rPr>
              <a:t>National Council for Behavioral Health State Association Executives Meeting</a:t>
            </a:r>
          </a:p>
          <a:p>
            <a:pPr defTabSz="914343"/>
            <a:endParaRPr lang="en-US" sz="1800" b="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914343"/>
            <a:endParaRPr lang="en-US" sz="30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68D2A451-22BD-F448-BAC3-9427EF801F12}"/>
              </a:ext>
            </a:extLst>
          </p:cNvPr>
          <p:cNvSpPr txBox="1">
            <a:spLocks/>
          </p:cNvSpPr>
          <p:nvPr/>
        </p:nvSpPr>
        <p:spPr>
          <a:xfrm>
            <a:off x="0" y="4879660"/>
            <a:ext cx="12192000" cy="1749918"/>
          </a:xfrm>
          <a:prstGeom prst="rect">
            <a:avLst/>
          </a:prstGeom>
        </p:spPr>
        <p:txBody>
          <a:bodyPr vert="horz" lIns="97971" tIns="48986" rIns="97971" bIns="48986" rtlCol="0" anchor="ctr">
            <a:noAutofit/>
          </a:bodyPr>
          <a:lstStyle>
            <a:lvl1pPr algn="ctr" defTabSz="853410" rtl="0" eaLnBrk="1" latinLnBrk="0" hangingPunct="1">
              <a:lnSpc>
                <a:spcPct val="90000"/>
              </a:lnSpc>
              <a:spcBef>
                <a:spcPct val="0"/>
              </a:spcBef>
              <a:buNone/>
              <a:defRPr sz="3200" b="1" i="0" kern="1200">
                <a:solidFill>
                  <a:schemeClr val="bg1"/>
                </a:solidFill>
                <a:latin typeface="Trebuchet MS" charset="0"/>
                <a:ea typeface="Trebuchet MS" charset="0"/>
                <a:cs typeface="Trebuchet MS" charset="0"/>
              </a:defRPr>
            </a:lvl1pPr>
          </a:lstStyle>
          <a:p>
            <a:pPr defTabSz="914343">
              <a:lnSpc>
                <a:spcPct val="150000"/>
              </a:lnSpc>
            </a:pPr>
            <a:r>
              <a:rPr lang="en-US" sz="1929" b="0" dirty="0">
                <a:solidFill>
                  <a:prstClr val="white"/>
                </a:solidFill>
                <a:latin typeface="Open Sans" panose="020B0606030504020204" pitchFamily="34" charset="0"/>
                <a:ea typeface="Open Sans" panose="020B0606030504020204" pitchFamily="34" charset="0"/>
                <a:cs typeface="Open Sans" panose="020B0606030504020204" pitchFamily="34" charset="0"/>
              </a:rPr>
              <a:t>John Draper, Executive Director</a:t>
            </a:r>
          </a:p>
          <a:p>
            <a:pPr defTabSz="914343">
              <a:lnSpc>
                <a:spcPct val="150000"/>
              </a:lnSpc>
            </a:pPr>
            <a:r>
              <a:rPr lang="en-US" sz="1929" b="0" dirty="0">
                <a:solidFill>
                  <a:prstClr val="white"/>
                </a:solidFill>
                <a:latin typeface="Open Sans" panose="020B0606030504020204" pitchFamily="34" charset="0"/>
                <a:ea typeface="Open Sans" panose="020B0606030504020204" pitchFamily="34" charset="0"/>
                <a:cs typeface="Open Sans" panose="020B0606030504020204" pitchFamily="34" charset="0"/>
              </a:rPr>
              <a:t>Laura Evans, Program Manager for State and National Policy </a:t>
            </a:r>
          </a:p>
          <a:p>
            <a:pPr defTabSz="914343">
              <a:lnSpc>
                <a:spcPct val="150000"/>
              </a:lnSpc>
            </a:pPr>
            <a:r>
              <a:rPr lang="en-US" sz="1929" b="0" dirty="0">
                <a:solidFill>
                  <a:prstClr val="white"/>
                </a:solidFill>
                <a:latin typeface="Open Sans" panose="020B0606030504020204" pitchFamily="34" charset="0"/>
                <a:ea typeface="Open Sans" panose="020B0606030504020204" pitchFamily="34" charset="0"/>
                <a:cs typeface="Open Sans" panose="020B0606030504020204" pitchFamily="34" charset="0"/>
              </a:rPr>
              <a:t>Matt Taylor, Director of Network Development </a:t>
            </a:r>
            <a:endParaRPr lang="en-US" sz="1500" b="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E72C2E56-3635-A140-AC0D-9EDEFD0242C4}"/>
              </a:ext>
            </a:extLst>
          </p:cNvPr>
          <p:cNvPicPr>
            <a:picLocks noChangeAspect="1"/>
          </p:cNvPicPr>
          <p:nvPr/>
        </p:nvPicPr>
        <p:blipFill>
          <a:blip r:embed="rId3"/>
          <a:stretch>
            <a:fillRect/>
          </a:stretch>
        </p:blipFill>
        <p:spPr>
          <a:xfrm>
            <a:off x="1524000" y="2414959"/>
            <a:ext cx="3718341" cy="2089708"/>
          </a:xfrm>
          <a:prstGeom prst="rect">
            <a:avLst/>
          </a:prstGeom>
        </p:spPr>
      </p:pic>
      <p:pic>
        <p:nvPicPr>
          <p:cNvPr id="7" name="Picture 6">
            <a:extLst>
              <a:ext uri="{FF2B5EF4-FFF2-40B4-BE49-F238E27FC236}">
                <a16:creationId xmlns:a16="http://schemas.microsoft.com/office/drawing/2014/main" id="{E88900C5-5BEE-8442-9357-93F69309A57B}"/>
              </a:ext>
            </a:extLst>
          </p:cNvPr>
          <p:cNvPicPr>
            <a:picLocks noChangeAspect="1"/>
          </p:cNvPicPr>
          <p:nvPr/>
        </p:nvPicPr>
        <p:blipFill>
          <a:blip r:embed="rId4"/>
          <a:stretch>
            <a:fillRect/>
          </a:stretch>
        </p:blipFill>
        <p:spPr>
          <a:xfrm>
            <a:off x="5188432" y="2414960"/>
            <a:ext cx="1815137" cy="1997725"/>
          </a:xfrm>
          <a:prstGeom prst="rect">
            <a:avLst/>
          </a:prstGeom>
        </p:spPr>
      </p:pic>
      <p:pic>
        <p:nvPicPr>
          <p:cNvPr id="9" name="Picture 8">
            <a:extLst>
              <a:ext uri="{FF2B5EF4-FFF2-40B4-BE49-F238E27FC236}">
                <a16:creationId xmlns:a16="http://schemas.microsoft.com/office/drawing/2014/main" id="{5412BC94-905E-3042-B6CC-61519E78ADD8}"/>
              </a:ext>
            </a:extLst>
          </p:cNvPr>
          <p:cNvPicPr>
            <a:picLocks noChangeAspect="1"/>
          </p:cNvPicPr>
          <p:nvPr/>
        </p:nvPicPr>
        <p:blipFill rotWithShape="1">
          <a:blip r:embed="rId5"/>
          <a:srcRect r="35533"/>
          <a:stretch/>
        </p:blipFill>
        <p:spPr>
          <a:xfrm>
            <a:off x="7557084" y="3174385"/>
            <a:ext cx="2501540" cy="1007879"/>
          </a:xfrm>
          <a:prstGeom prst="rect">
            <a:avLst/>
          </a:prstGeom>
        </p:spPr>
      </p:pic>
    </p:spTree>
    <p:extLst>
      <p:ext uri="{BB962C8B-B14F-4D97-AF65-F5344CB8AC3E}">
        <p14:creationId xmlns:p14="http://schemas.microsoft.com/office/powerpoint/2010/main" val="275007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0587-1AB6-7648-8A1A-D94D5FABF4BB}"/>
              </a:ext>
            </a:extLst>
          </p:cNvPr>
          <p:cNvSpPr>
            <a:spLocks noGrp="1"/>
          </p:cNvSpPr>
          <p:nvPr>
            <p:ph type="title"/>
          </p:nvPr>
        </p:nvSpPr>
        <p:spPr>
          <a:xfrm>
            <a:off x="2532184" y="287176"/>
            <a:ext cx="9659815" cy="503409"/>
          </a:xfrm>
        </p:spPr>
        <p:txBody>
          <a:bodyPr>
            <a:normAutofit fontScale="90000"/>
          </a:bodyPr>
          <a:lstStyle/>
          <a:p>
            <a:r>
              <a:rPr lang="en-US" dirty="0"/>
              <a:t>The future: a new, national 3-digit number (988)</a:t>
            </a:r>
          </a:p>
        </p:txBody>
      </p:sp>
      <p:sp>
        <p:nvSpPr>
          <p:cNvPr id="5" name="Text Placeholder 2">
            <a:extLst>
              <a:ext uri="{FF2B5EF4-FFF2-40B4-BE49-F238E27FC236}">
                <a16:creationId xmlns:a16="http://schemas.microsoft.com/office/drawing/2014/main" id="{8717D138-D4C0-904E-9B1E-23A52C24DBB3}"/>
              </a:ext>
            </a:extLst>
          </p:cNvPr>
          <p:cNvSpPr>
            <a:spLocks noGrp="1"/>
          </p:cNvSpPr>
          <p:nvPr>
            <p:ph sz="half" idx="1"/>
          </p:nvPr>
        </p:nvSpPr>
        <p:spPr>
          <a:xfrm>
            <a:off x="2029659" y="1445869"/>
            <a:ext cx="7883144" cy="4731775"/>
          </a:xfrm>
        </p:spPr>
        <p:txBody>
          <a:bodyPr>
            <a:normAutofit/>
          </a:bodyPr>
          <a:lstStyle/>
          <a:p>
            <a:pPr marL="136068" indent="0">
              <a:buNone/>
            </a:pPr>
            <a:r>
              <a:rPr lang="en-US" sz="2143" b="1" dirty="0">
                <a:latin typeface="+mj-lt"/>
              </a:rPr>
              <a:t>“The availability of a three digit number for mental health and suicide prevention could be a transformative step forward in improving national crisis intervention and suicide prevention efforts; if the launch of the new number is accompanied by efforts to develop a more coordinated crisis system with greater capacity and access to sophisticated data and technology.” – SAMHSA</a:t>
            </a:r>
            <a:br>
              <a:rPr lang="en-US" sz="2143" b="1" dirty="0">
                <a:latin typeface="+mj-lt"/>
              </a:rPr>
            </a:br>
            <a:endParaRPr lang="en-US" sz="2143" b="1" dirty="0">
              <a:latin typeface="+mj-lt"/>
            </a:endParaRPr>
          </a:p>
          <a:p>
            <a:pPr lvl="0">
              <a:buFont typeface="Wingdings" pitchFamily="2" charset="2"/>
              <a:buChar char="ü"/>
            </a:pPr>
            <a:r>
              <a:rPr lang="en-US" sz="2143" dirty="0">
                <a:latin typeface="+mj-lt"/>
              </a:rPr>
              <a:t>Easier to remember than a 10-digit number</a:t>
            </a:r>
          </a:p>
          <a:p>
            <a:pPr lvl="0">
              <a:buFont typeface="Wingdings" pitchFamily="2" charset="2"/>
              <a:buChar char="ü"/>
            </a:pPr>
            <a:r>
              <a:rPr lang="en-US" sz="2143" dirty="0">
                <a:latin typeface="+mj-lt"/>
              </a:rPr>
              <a:t>Sends the message that mental health crises and suicide prevention are of equivalent importance to medical emergencies</a:t>
            </a:r>
          </a:p>
          <a:p>
            <a:pPr lvl="0">
              <a:buFont typeface="Wingdings" pitchFamily="2" charset="2"/>
              <a:buChar char="ü"/>
            </a:pPr>
            <a:r>
              <a:rPr lang="en-US" sz="2143" dirty="0">
                <a:latin typeface="+mj-lt"/>
              </a:rPr>
              <a:t>Reduces stigma surrounding suicide and mental health issues</a:t>
            </a:r>
          </a:p>
        </p:txBody>
      </p:sp>
    </p:spTree>
    <p:extLst>
      <p:ext uri="{BB962C8B-B14F-4D97-AF65-F5344CB8AC3E}">
        <p14:creationId xmlns:p14="http://schemas.microsoft.com/office/powerpoint/2010/main" val="58748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2DDE-F814-2C47-A282-F76CE67C0CC4}"/>
              </a:ext>
            </a:extLst>
          </p:cNvPr>
          <p:cNvSpPr>
            <a:spLocks noGrp="1"/>
          </p:cNvSpPr>
          <p:nvPr>
            <p:ph type="title"/>
          </p:nvPr>
        </p:nvSpPr>
        <p:spPr>
          <a:xfrm>
            <a:off x="3260078" y="248265"/>
            <a:ext cx="7783060" cy="503409"/>
          </a:xfrm>
        </p:spPr>
        <p:txBody>
          <a:bodyPr>
            <a:normAutofit fontScale="90000"/>
          </a:bodyPr>
          <a:lstStyle/>
          <a:p>
            <a:r>
              <a:rPr lang="en-US" dirty="0"/>
              <a:t>The FCC Decision on 988 (7-16 2020)</a:t>
            </a:r>
          </a:p>
        </p:txBody>
      </p:sp>
      <p:sp>
        <p:nvSpPr>
          <p:cNvPr id="4" name="Content Placeholder 3">
            <a:extLst>
              <a:ext uri="{FF2B5EF4-FFF2-40B4-BE49-F238E27FC236}">
                <a16:creationId xmlns:a16="http://schemas.microsoft.com/office/drawing/2014/main" id="{5F903706-A08C-BF41-BB3A-572F709B9437}"/>
              </a:ext>
            </a:extLst>
          </p:cNvPr>
          <p:cNvSpPr>
            <a:spLocks noGrp="1"/>
          </p:cNvSpPr>
          <p:nvPr>
            <p:ph sz="half" idx="2"/>
          </p:nvPr>
        </p:nvSpPr>
        <p:spPr>
          <a:xfrm>
            <a:off x="-539267" y="751674"/>
            <a:ext cx="17397566" cy="8023205"/>
          </a:xfrm>
        </p:spPr>
        <p:txBody>
          <a:bodyPr/>
          <a:lstStyle/>
          <a:p>
            <a:pPr marL="0" indent="0">
              <a:buNone/>
            </a:pPr>
            <a:endParaRPr lang="en-US" dirty="0">
              <a:hlinkClick r:id="rId2"/>
            </a:endParaRPr>
          </a:p>
          <a:p>
            <a:pPr marL="0" indent="0">
              <a:buNone/>
            </a:pPr>
            <a:endParaRPr lang="en-US" dirty="0">
              <a:hlinkClick r:id="rId3"/>
            </a:endParaRPr>
          </a:p>
          <a:p>
            <a:pPr marL="0" indent="0">
              <a:buNone/>
            </a:pPr>
            <a:endParaRPr lang="en-US" dirty="0"/>
          </a:p>
        </p:txBody>
      </p:sp>
      <p:sp>
        <p:nvSpPr>
          <p:cNvPr id="6" name="TextBox 5">
            <a:extLst>
              <a:ext uri="{FF2B5EF4-FFF2-40B4-BE49-F238E27FC236}">
                <a16:creationId xmlns:a16="http://schemas.microsoft.com/office/drawing/2014/main" id="{CAB3D9C8-ACE8-7C46-B212-123C3D1629BD}"/>
              </a:ext>
            </a:extLst>
          </p:cNvPr>
          <p:cNvSpPr txBox="1"/>
          <p:nvPr/>
        </p:nvSpPr>
        <p:spPr>
          <a:xfrm>
            <a:off x="2350230" y="1016850"/>
            <a:ext cx="8317771" cy="1411412"/>
          </a:xfrm>
          <a:prstGeom prst="rect">
            <a:avLst/>
          </a:prstGeom>
          <a:noFill/>
        </p:spPr>
        <p:txBody>
          <a:bodyPr wrap="square" rtlCol="0">
            <a:spAutoFit/>
          </a:bodyPr>
          <a:lstStyle/>
          <a:p>
            <a:r>
              <a:rPr lang="en-US" sz="2143" dirty="0"/>
              <a:t>“…This Order requires voice service providers to transmit 988 calls</a:t>
            </a:r>
          </a:p>
          <a:p>
            <a:r>
              <a:rPr lang="en-US" sz="2143" dirty="0"/>
              <a:t>To the National Suicide Prevention Lifeline by July 16,2022—the earliest</a:t>
            </a:r>
          </a:p>
          <a:p>
            <a:r>
              <a:rPr lang="en-US" sz="2143" dirty="0"/>
              <a:t>Technically-feasible date for nationwide implementation of 988.”</a:t>
            </a:r>
          </a:p>
          <a:p>
            <a:r>
              <a:rPr lang="en-US" sz="2143" dirty="0"/>
              <a:t>Chairman </a:t>
            </a:r>
            <a:r>
              <a:rPr lang="en-US" sz="2143" dirty="0" err="1"/>
              <a:t>Ajit</a:t>
            </a:r>
            <a:r>
              <a:rPr lang="en-US" sz="2143" dirty="0"/>
              <a:t> Pai, July 16, 2020</a:t>
            </a:r>
          </a:p>
        </p:txBody>
      </p:sp>
      <p:pic>
        <p:nvPicPr>
          <p:cNvPr id="5" name="Picture 4">
            <a:extLst>
              <a:ext uri="{FF2B5EF4-FFF2-40B4-BE49-F238E27FC236}">
                <a16:creationId xmlns:a16="http://schemas.microsoft.com/office/drawing/2014/main" id="{8CA0D2BE-186B-1C4A-BCA1-F0AD17948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523" y="2563054"/>
            <a:ext cx="7504838" cy="4252742"/>
          </a:xfrm>
          <a:prstGeom prst="rect">
            <a:avLst/>
          </a:prstGeom>
        </p:spPr>
      </p:pic>
    </p:spTree>
    <p:extLst>
      <p:ext uri="{BB962C8B-B14F-4D97-AF65-F5344CB8AC3E}">
        <p14:creationId xmlns:p14="http://schemas.microsoft.com/office/powerpoint/2010/main" val="327145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3BC9-805D-F944-8CF9-1A844B2204E2}"/>
              </a:ext>
            </a:extLst>
          </p:cNvPr>
          <p:cNvSpPr>
            <a:spLocks noGrp="1"/>
          </p:cNvSpPr>
          <p:nvPr>
            <p:ph type="title"/>
          </p:nvPr>
        </p:nvSpPr>
        <p:spPr/>
        <p:txBody>
          <a:bodyPr>
            <a:normAutofit fontScale="90000"/>
          </a:bodyPr>
          <a:lstStyle/>
          <a:p>
            <a:r>
              <a:rPr lang="en-US" dirty="0"/>
              <a:t>9-8-8 Legislation in Congress</a:t>
            </a:r>
          </a:p>
        </p:txBody>
      </p:sp>
      <p:sp>
        <p:nvSpPr>
          <p:cNvPr id="6" name="Text Placeholder 3">
            <a:extLst>
              <a:ext uri="{FF2B5EF4-FFF2-40B4-BE49-F238E27FC236}">
                <a16:creationId xmlns:a16="http://schemas.microsoft.com/office/drawing/2014/main" id="{E1639427-F0F7-9243-B253-1C4350263A54}"/>
              </a:ext>
            </a:extLst>
          </p:cNvPr>
          <p:cNvSpPr txBox="1">
            <a:spLocks/>
          </p:cNvSpPr>
          <p:nvPr/>
        </p:nvSpPr>
        <p:spPr>
          <a:xfrm>
            <a:off x="1997612" y="1402074"/>
            <a:ext cx="9573478" cy="926336"/>
          </a:xfrm>
          <a:prstGeom prst="rect">
            <a:avLst/>
          </a:prstGeom>
        </p:spPr>
        <p:txBody>
          <a:bodyPr vert="horz" lIns="97971" tIns="48986" rIns="97971" bIns="48986"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latin typeface="+mj-lt"/>
              </a:rPr>
              <a:t>The National Suicide Hotline Designation Act of 2020 </a:t>
            </a:r>
            <a:r>
              <a:rPr lang="en-US" sz="3000" dirty="0">
                <a:latin typeface="+mj-lt"/>
              </a:rPr>
              <a:t>passed unanimously in the Senate in May 2020 and in the House September 21</a:t>
            </a:r>
          </a:p>
        </p:txBody>
      </p:sp>
      <p:sp>
        <p:nvSpPr>
          <p:cNvPr id="7" name="Text Placeholder 2">
            <a:extLst>
              <a:ext uri="{FF2B5EF4-FFF2-40B4-BE49-F238E27FC236}">
                <a16:creationId xmlns:a16="http://schemas.microsoft.com/office/drawing/2014/main" id="{DB1158DA-CCAF-D14F-BD4D-A055C35EF023}"/>
              </a:ext>
            </a:extLst>
          </p:cNvPr>
          <p:cNvSpPr txBox="1">
            <a:spLocks/>
          </p:cNvSpPr>
          <p:nvPr/>
        </p:nvSpPr>
        <p:spPr>
          <a:xfrm>
            <a:off x="1997612" y="2328411"/>
            <a:ext cx="9889252" cy="3858634"/>
          </a:xfrm>
          <a:prstGeom prst="rect">
            <a:avLst/>
          </a:prstGeom>
        </p:spPr>
        <p:txBody>
          <a:bodyPr vert="horz" lIns="97971" tIns="48986" rIns="97971" bIns="48986"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Designates 988 </a:t>
            </a:r>
            <a:r>
              <a:rPr lang="en-US" sz="1800" dirty="0">
                <a:latin typeface="+mj-lt"/>
              </a:rPr>
              <a:t>for a national suicide prevention and mental health crisis hotline (Lifeline and the VCL) </a:t>
            </a:r>
            <a:br>
              <a:rPr lang="en-US" sz="1800" dirty="0">
                <a:latin typeface="+mj-lt"/>
              </a:rPr>
            </a:br>
            <a:endParaRPr lang="en-US" sz="1800" dirty="0">
              <a:latin typeface="+mj-lt"/>
            </a:endParaRPr>
          </a:p>
          <a:p>
            <a:r>
              <a:rPr lang="en-US" sz="1800" dirty="0">
                <a:latin typeface="+mj-lt"/>
              </a:rPr>
              <a:t>Requires SAMHSHA/VA to report to Congress on </a:t>
            </a:r>
            <a:r>
              <a:rPr lang="en-US" sz="1800" b="1" dirty="0">
                <a:latin typeface="+mj-lt"/>
              </a:rPr>
              <a:t>infrastructure needs within six months</a:t>
            </a:r>
            <a:r>
              <a:rPr lang="en-US" sz="1800" dirty="0">
                <a:latin typeface="+mj-lt"/>
              </a:rPr>
              <a:t> of the bill enactment.</a:t>
            </a:r>
            <a:br>
              <a:rPr lang="en-US" sz="1800" dirty="0">
                <a:latin typeface="+mj-lt"/>
              </a:rPr>
            </a:br>
            <a:endParaRPr lang="en-US" sz="1800" dirty="0">
              <a:latin typeface="+mj-lt"/>
            </a:endParaRPr>
          </a:p>
          <a:p>
            <a:r>
              <a:rPr lang="en-US" sz="1800" dirty="0">
                <a:latin typeface="+mj-lt"/>
              </a:rPr>
              <a:t>Also requires SAMHSA to submit a plan to provide network trainings and access to </a:t>
            </a:r>
            <a:r>
              <a:rPr lang="en-US" sz="1800" b="1" dirty="0">
                <a:latin typeface="+mj-lt"/>
              </a:rPr>
              <a:t>specialized services for populations such as LBGTQ youth; minorities; rural individuals &amp; other high risk pops</a:t>
            </a:r>
            <a:r>
              <a:rPr lang="en-US" sz="1800" dirty="0">
                <a:latin typeface="+mj-lt"/>
              </a:rPr>
              <a:t>.</a:t>
            </a:r>
            <a:br>
              <a:rPr lang="en-US" sz="1800" dirty="0">
                <a:latin typeface="+mj-lt"/>
              </a:rPr>
            </a:br>
            <a:endParaRPr lang="en-US" sz="1800" dirty="0">
              <a:latin typeface="+mj-lt"/>
            </a:endParaRPr>
          </a:p>
          <a:p>
            <a:r>
              <a:rPr lang="en-US" sz="1800" dirty="0">
                <a:latin typeface="+mj-lt"/>
              </a:rPr>
              <a:t>Allows States to </a:t>
            </a:r>
            <a:r>
              <a:rPr lang="en-US" sz="1800" b="1" dirty="0">
                <a:latin typeface="+mj-lt"/>
              </a:rPr>
              <a:t>levy fees for local 988 related services </a:t>
            </a:r>
            <a:r>
              <a:rPr lang="en-US" sz="1800" dirty="0">
                <a:latin typeface="+mj-lt"/>
              </a:rPr>
              <a:t>on wireless/IP Carrier bills, including crisis outreach, stabilization, mental health services responding to 988 contacts</a:t>
            </a:r>
            <a:br>
              <a:rPr lang="en-US" sz="1800" dirty="0">
                <a:latin typeface="+mj-lt"/>
              </a:rPr>
            </a:br>
            <a:endParaRPr lang="en-US" sz="1800" dirty="0">
              <a:latin typeface="+mj-lt"/>
            </a:endParaRPr>
          </a:p>
          <a:p>
            <a:r>
              <a:rPr lang="en-US" sz="1800" dirty="0">
                <a:latin typeface="+mj-lt"/>
              </a:rPr>
              <a:t>Requires </a:t>
            </a:r>
            <a:r>
              <a:rPr lang="en-US" sz="1800" b="1" dirty="0">
                <a:latin typeface="+mj-lt"/>
              </a:rPr>
              <a:t>FCC to report to Congress </a:t>
            </a:r>
            <a:r>
              <a:rPr lang="en-US" sz="1800" dirty="0">
                <a:latin typeface="+mj-lt"/>
              </a:rPr>
              <a:t>on 1) the collection and distribution of carrier-fee funds, and 2) the feasibility and cost of geolocation services </a:t>
            </a:r>
          </a:p>
        </p:txBody>
      </p:sp>
      <p:sp>
        <p:nvSpPr>
          <p:cNvPr id="4" name="Rectangle 3">
            <a:extLst>
              <a:ext uri="{FF2B5EF4-FFF2-40B4-BE49-F238E27FC236}">
                <a16:creationId xmlns:a16="http://schemas.microsoft.com/office/drawing/2014/main" id="{4E7F44CF-2D1E-4A46-8301-173CEAB065AA}"/>
              </a:ext>
            </a:extLst>
          </p:cNvPr>
          <p:cNvSpPr/>
          <p:nvPr/>
        </p:nvSpPr>
        <p:spPr>
          <a:xfrm>
            <a:off x="386142" y="1732229"/>
            <a:ext cx="1611470" cy="1754326"/>
          </a:xfrm>
          <a:prstGeom prst="rect">
            <a:avLst/>
          </a:prstGeom>
        </p:spPr>
        <p:txBody>
          <a:bodyPr wrap="square">
            <a:spAutoFit/>
          </a:bodyPr>
          <a:lstStyle/>
          <a:p>
            <a:r>
              <a:rPr lang="en-US" dirty="0"/>
              <a:t>As of of </a:t>
            </a:r>
          </a:p>
          <a:p>
            <a:r>
              <a:rPr lang="en-US" dirty="0"/>
              <a:t>10-6-20 the Act awaits President Trump’s signature.</a:t>
            </a:r>
          </a:p>
        </p:txBody>
      </p:sp>
    </p:spTree>
    <p:extLst>
      <p:ext uri="{BB962C8B-B14F-4D97-AF65-F5344CB8AC3E}">
        <p14:creationId xmlns:p14="http://schemas.microsoft.com/office/powerpoint/2010/main" val="296587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txBox="1">
            <a:spLocks/>
          </p:cNvSpPr>
          <p:nvPr/>
        </p:nvSpPr>
        <p:spPr bwMode="auto">
          <a:xfrm>
            <a:off x="3995817" y="96855"/>
            <a:ext cx="6250494" cy="281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defTabSz="799425">
              <a:buNone/>
            </a:pPr>
            <a:r>
              <a:rPr lang="en-US" altLang="en-US" sz="2357" b="1" dirty="0">
                <a:solidFill>
                  <a:prstClr val="black"/>
                </a:solidFill>
                <a:latin typeface="Open Sans" panose="020B0606030504020204" pitchFamily="34" charset="0"/>
                <a:ea typeface="Open Sans" panose="020B0606030504020204" pitchFamily="34" charset="0"/>
                <a:cs typeface="Open Sans" panose="020B0606030504020204" pitchFamily="34" charset="0"/>
              </a:rPr>
              <a:t>Thanks for all you do to create safe and supportive communities. </a:t>
            </a:r>
            <a:br>
              <a:rPr lang="en-US" altLang="en-US" sz="2357"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br>
              <a:rPr lang="en-US" altLang="en-US" sz="2357"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altLang="en-US" sz="2357" b="1" dirty="0">
                <a:solidFill>
                  <a:prstClr val="black"/>
                </a:solidFill>
                <a:latin typeface="Open Sans" panose="020B0606030504020204" pitchFamily="34" charset="0"/>
                <a:ea typeface="Open Sans" panose="020B0606030504020204" pitchFamily="34" charset="0"/>
                <a:cs typeface="Open Sans" panose="020B0606030504020204" pitchFamily="34" charset="0"/>
              </a:rPr>
              <a:t>Let’s partner together to increase local call center capacity for your neighbors and loved ones dialing the Lifeline.</a:t>
            </a:r>
            <a:br>
              <a:rPr lang="en-US" altLang="en-US" sz="2357"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altLang="en-US" sz="257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799425">
              <a:buNone/>
            </a:pPr>
            <a:r>
              <a:rPr lang="en-US" altLang="en-US" sz="1929" dirty="0">
                <a:solidFill>
                  <a:prstClr val="black"/>
                </a:solidFill>
                <a:latin typeface="Open Sans" panose="020B0606030504020204" pitchFamily="34" charset="0"/>
                <a:ea typeface="Open Sans" panose="020B0606030504020204" pitchFamily="34" charset="0"/>
                <a:cs typeface="Open Sans" panose="020B0606030504020204" pitchFamily="34" charset="0"/>
              </a:rPr>
              <a:t>The National Suicide Prevention Lifeline</a:t>
            </a:r>
          </a:p>
          <a:p>
            <a:pPr defTabSz="799425">
              <a:buNone/>
            </a:pPr>
            <a:r>
              <a:rPr lang="en-US" sz="1929"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https://suicidepreventionlifeline.org/our-network/</a:t>
            </a:r>
            <a:endParaRPr lang="en-US" altLang="en-US" sz="192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37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29714" y="230919"/>
            <a:ext cx="6509636" cy="491159"/>
          </a:xfrm>
        </p:spPr>
        <p:txBody>
          <a:bodyPr/>
          <a:lstStyle/>
          <a:p>
            <a:pPr algn="ctr"/>
            <a:r>
              <a:rPr lang="en-US" altLang="en-US" sz="3000" dirty="0">
                <a:latin typeface="Open Sans" panose="020B0606030504020204" pitchFamily="34" charset="0"/>
                <a:ea typeface="Open Sans" panose="020B0606030504020204" pitchFamily="34" charset="0"/>
                <a:cs typeface="Open Sans" panose="020B0606030504020204" pitchFamily="34" charset="0"/>
              </a:rPr>
              <a:t>Disclaimer</a:t>
            </a:r>
          </a:p>
        </p:txBody>
      </p:sp>
      <p:sp>
        <p:nvSpPr>
          <p:cNvPr id="17411" name="Content Placeholder 2"/>
          <p:cNvSpPr>
            <a:spLocks noGrp="1"/>
          </p:cNvSpPr>
          <p:nvPr>
            <p:ph idx="1"/>
          </p:nvPr>
        </p:nvSpPr>
        <p:spPr>
          <a:xfrm>
            <a:off x="3236572" y="2380514"/>
            <a:ext cx="6656207" cy="2318201"/>
          </a:xfrm>
        </p:spPr>
        <p:txBody>
          <a:bodyPr>
            <a:normAutofit/>
          </a:bodyPr>
          <a:lstStyle/>
          <a:p>
            <a:pPr marL="0" indent="0">
              <a:buNone/>
            </a:pPr>
            <a:r>
              <a:rPr lang="en-US" altLang="en-US" sz="2143" dirty="0">
                <a:latin typeface="Open Sans" panose="020B0606030504020204" pitchFamily="34" charset="0"/>
                <a:ea typeface="Open Sans" panose="020B0606030504020204" pitchFamily="34" charset="0"/>
                <a:cs typeface="Open Sans" panose="020B0606030504020204" pitchFamily="34" charset="0"/>
              </a:rPr>
              <a:t>The views, opinions, and content expressed in this presentation do not necessarily reflect the views, opinions, or policies of the Center for Mental Health Services, the Substance Abuse and Mental Health Services Administration (SAMHSA), or the U.S. Department of Health and Human Services. </a:t>
            </a:r>
          </a:p>
          <a:p>
            <a:endParaRPr lang="en-US" altLang="en-US" sz="2143"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956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337" y="272937"/>
            <a:ext cx="7103022" cy="399759"/>
          </a:xfrm>
        </p:spPr>
        <p:txBody>
          <a:bodyPr>
            <a:noAutofit/>
          </a:bodyPr>
          <a:lstStyle/>
          <a:p>
            <a:r>
              <a:rPr lang="en-US" sz="2893" dirty="0">
                <a:latin typeface="+mn-lt"/>
              </a:rPr>
              <a:t>Lifeline: </a:t>
            </a:r>
            <a:br>
              <a:rPr lang="en-US" sz="2893" dirty="0">
                <a:latin typeface="+mn-lt"/>
              </a:rPr>
            </a:br>
            <a:r>
              <a:rPr lang="en-US" sz="2893" dirty="0">
                <a:latin typeface="+mn-lt"/>
              </a:rPr>
              <a:t>The Nation’s Public Mental Health Safety Net</a:t>
            </a:r>
          </a:p>
        </p:txBody>
      </p:sp>
      <p:pic>
        <p:nvPicPr>
          <p:cNvPr id="4" name="Content Placeholder 3"/>
          <p:cNvPicPr>
            <a:picLocks noGrp="1" noChangeAspect="1"/>
          </p:cNvPicPr>
          <p:nvPr>
            <p:ph idx="1"/>
          </p:nvPr>
        </p:nvPicPr>
        <p:blipFill>
          <a:blip r:embed="rId3"/>
          <a:stretch>
            <a:fillRect/>
          </a:stretch>
        </p:blipFill>
        <p:spPr>
          <a:xfrm>
            <a:off x="1921714" y="3956959"/>
            <a:ext cx="4075808" cy="2064199"/>
          </a:xfrm>
          <a:prstGeom prst="rect">
            <a:avLst/>
          </a:prstGeom>
        </p:spPr>
      </p:pic>
      <p:pic>
        <p:nvPicPr>
          <p:cNvPr id="5" name="Picture 4"/>
          <p:cNvPicPr>
            <a:picLocks noChangeAspect="1"/>
          </p:cNvPicPr>
          <p:nvPr/>
        </p:nvPicPr>
        <p:blipFill rotWithShape="1">
          <a:blip r:embed="rId4"/>
          <a:srcRect l="2470" r="2890" b="5604"/>
          <a:stretch/>
        </p:blipFill>
        <p:spPr>
          <a:xfrm>
            <a:off x="2025522" y="1341275"/>
            <a:ext cx="4222103" cy="2542593"/>
          </a:xfrm>
          <a:prstGeom prst="rect">
            <a:avLst/>
          </a:prstGeom>
        </p:spPr>
      </p:pic>
      <p:pic>
        <p:nvPicPr>
          <p:cNvPr id="3" name="Picture 2" descr="th.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97605" y="1525759"/>
            <a:ext cx="1989346" cy="2243604"/>
          </a:xfrm>
          <a:prstGeom prst="rect">
            <a:avLst/>
          </a:prstGeom>
        </p:spPr>
      </p:pic>
      <p:pic>
        <p:nvPicPr>
          <p:cNvPr id="6" name="Picture 5" descr="logo_samhsa.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86054" y="1516118"/>
            <a:ext cx="1900516" cy="1900516"/>
          </a:xfrm>
          <a:prstGeom prst="rect">
            <a:avLst/>
          </a:prstGeom>
        </p:spPr>
      </p:pic>
      <p:pic>
        <p:nvPicPr>
          <p:cNvPr id="7" name="Picture 6" descr="image.jpg"/>
          <p:cNvPicPr>
            <a:picLocks noChangeAspect="1"/>
          </p:cNvPicPr>
          <p:nvPr/>
        </p:nvPicPr>
        <p:blipFill rotWithShape="1">
          <a:blip r:embed="rId7" cstate="print">
            <a:extLst>
              <a:ext uri="{28A0092B-C50C-407E-A947-70E740481C1C}">
                <a14:useLocalDpi xmlns:a14="http://schemas.microsoft.com/office/drawing/2010/main"/>
              </a:ext>
            </a:extLst>
          </a:blip>
          <a:srcRect l="5420" b="-1017"/>
          <a:stretch/>
        </p:blipFill>
        <p:spPr>
          <a:xfrm>
            <a:off x="5985857" y="3486507"/>
            <a:ext cx="2477582" cy="700319"/>
          </a:xfrm>
          <a:prstGeom prst="rect">
            <a:avLst/>
          </a:prstGeom>
        </p:spPr>
      </p:pic>
      <p:pic>
        <p:nvPicPr>
          <p:cNvPr id="8" name="Picture 7" descr="th.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75103" y="3898634"/>
            <a:ext cx="1700094" cy="2048304"/>
          </a:xfrm>
          <a:prstGeom prst="rect">
            <a:avLst/>
          </a:prstGeom>
        </p:spPr>
      </p:pic>
      <p:pic>
        <p:nvPicPr>
          <p:cNvPr id="1026" name="Picture 2" descr="The National Council would like to... - National Council for ...">
            <a:hlinkClick r:id="rId9"/>
            <a:extLst>
              <a:ext uri="{FF2B5EF4-FFF2-40B4-BE49-F238E27FC236}">
                <a16:creationId xmlns:a16="http://schemas.microsoft.com/office/drawing/2014/main" id="{706D2A06-F65C-0245-9DB7-33A6406BACF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543" t="11299" r="9445" b="13612"/>
          <a:stretch/>
        </p:blipFill>
        <p:spPr bwMode="auto">
          <a:xfrm>
            <a:off x="5871644" y="5276506"/>
            <a:ext cx="2414297" cy="1061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Association of State Mental Health Program Directors ...">
            <a:hlinkClick r:id="rId11"/>
            <a:extLst>
              <a:ext uri="{FF2B5EF4-FFF2-40B4-BE49-F238E27FC236}">
                <a16:creationId xmlns:a16="http://schemas.microsoft.com/office/drawing/2014/main" id="{DB5595D3-0E49-284D-A000-21C5D0CFBEB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 r="1923" b="11182"/>
          <a:stretch/>
        </p:blipFill>
        <p:spPr bwMode="auto">
          <a:xfrm>
            <a:off x="6069607" y="4445021"/>
            <a:ext cx="2216334" cy="68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2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853" y="227129"/>
            <a:ext cx="7201823" cy="491159"/>
          </a:xfrm>
        </p:spPr>
        <p:txBody>
          <a:bodyPr>
            <a:noAutofit/>
          </a:bodyPr>
          <a:lstStyle/>
          <a:p>
            <a:r>
              <a:rPr lang="en-US" sz="2893" dirty="0">
                <a:latin typeface="+mn-lt"/>
                <a:cs typeface="Arial" panose="020B0604020202020204" pitchFamily="34" charset="0"/>
              </a:rPr>
              <a:t>Lifeline: The National Portal for Local Services</a:t>
            </a:r>
          </a:p>
        </p:txBody>
      </p:sp>
      <p:pic>
        <p:nvPicPr>
          <p:cNvPr id="9" name="Content Placeholder 3">
            <a:extLst>
              <a:ext uri="{FF2B5EF4-FFF2-40B4-BE49-F238E27FC236}">
                <a16:creationId xmlns:a16="http://schemas.microsoft.com/office/drawing/2014/main" id="{F0D3F371-D0DB-E54D-BF1F-12FBA9126A80}"/>
              </a:ext>
            </a:extLst>
          </p:cNvPr>
          <p:cNvPicPr>
            <a:picLocks noGrp="1"/>
          </p:cNvPicPr>
          <p:nvPr>
            <p:ph idx="1"/>
          </p:nvPr>
        </p:nvPicPr>
        <p:blipFill>
          <a:blip r:embed="rId3">
            <a:extLst>
              <a:ext uri="{28A0092B-C50C-407E-A947-70E740481C1C}">
                <a14:useLocalDpi xmlns:a14="http://schemas.microsoft.com/office/drawing/2010/main"/>
              </a:ext>
            </a:extLst>
          </a:blip>
          <a:stretch>
            <a:fillRect/>
          </a:stretch>
        </p:blipFill>
        <p:spPr>
          <a:xfrm>
            <a:off x="6750757" y="3807927"/>
            <a:ext cx="3994856" cy="2637197"/>
          </a:xfrm>
          <a:ln w="19050">
            <a:solidFill>
              <a:srgbClr val="009E47"/>
            </a:solidFill>
            <a:miter lim="800000"/>
            <a:headEnd/>
            <a:tailEnd/>
          </a:ln>
        </p:spPr>
      </p:pic>
      <p:sp>
        <p:nvSpPr>
          <p:cNvPr id="3" name="TextBox 2">
            <a:extLst>
              <a:ext uri="{FF2B5EF4-FFF2-40B4-BE49-F238E27FC236}">
                <a16:creationId xmlns:a16="http://schemas.microsoft.com/office/drawing/2014/main" id="{A39FA230-B553-3C4B-B3F5-0BBB8F455B85}"/>
              </a:ext>
            </a:extLst>
          </p:cNvPr>
          <p:cNvSpPr txBox="1"/>
          <p:nvPr/>
        </p:nvSpPr>
        <p:spPr>
          <a:xfrm>
            <a:off x="3719422" y="1147593"/>
            <a:ext cx="8132151" cy="2400722"/>
          </a:xfrm>
          <a:prstGeom prst="rect">
            <a:avLst/>
          </a:prstGeom>
          <a:noFill/>
        </p:spPr>
        <p:txBody>
          <a:bodyPr wrap="square" rtlCol="0">
            <a:spAutoFit/>
          </a:bodyPr>
          <a:lstStyle/>
          <a:p>
            <a:r>
              <a:rPr lang="en-US" altLang="en-US" sz="2143" dirty="0">
                <a:latin typeface="+mj-lt"/>
                <a:cs typeface="Arial" panose="020B0604020202020204" pitchFamily="34" charset="0"/>
              </a:rPr>
              <a:t>The Lifeline is a network of independently operated, independently funded local and state call centers (180+) across all 50 states.</a:t>
            </a:r>
            <a:br>
              <a:rPr lang="en-US" altLang="en-US" sz="2143" dirty="0">
                <a:latin typeface="+mj-lt"/>
                <a:cs typeface="Arial" panose="020B0604020202020204" pitchFamily="34" charset="0"/>
              </a:rPr>
            </a:br>
            <a:endParaRPr lang="en-US" sz="2143" dirty="0">
              <a:latin typeface="+mj-lt"/>
              <a:cs typeface="Arial" panose="020B0604020202020204" pitchFamily="34" charset="0"/>
            </a:endParaRPr>
          </a:p>
          <a:p>
            <a:r>
              <a:rPr lang="en-US" sz="2143" dirty="0">
                <a:latin typeface="+mj-lt"/>
                <a:cs typeface="Arial" panose="020B0604020202020204" pitchFamily="34" charset="0"/>
              </a:rPr>
              <a:t>Callers who press #1 are routed to </a:t>
            </a:r>
            <a:r>
              <a:rPr lang="en-US" sz="2143" b="1" dirty="0">
                <a:solidFill>
                  <a:srgbClr val="0070C0"/>
                </a:solidFill>
                <a:latin typeface="+mj-lt"/>
                <a:cs typeface="Arial" panose="020B0604020202020204" pitchFamily="34" charset="0"/>
              </a:rPr>
              <a:t>Veterans</a:t>
            </a:r>
            <a:r>
              <a:rPr lang="en-US" sz="2143" dirty="0">
                <a:latin typeface="+mj-lt"/>
                <a:cs typeface="Arial" panose="020B0604020202020204" pitchFamily="34" charset="0"/>
              </a:rPr>
              <a:t> </a:t>
            </a:r>
            <a:r>
              <a:rPr lang="en-US" sz="2143" b="1" dirty="0">
                <a:solidFill>
                  <a:srgbClr val="FF0000"/>
                </a:solidFill>
                <a:latin typeface="+mj-lt"/>
                <a:cs typeface="Arial" panose="020B0604020202020204" pitchFamily="34" charset="0"/>
              </a:rPr>
              <a:t>Crisis</a:t>
            </a:r>
            <a:r>
              <a:rPr lang="en-US" sz="2143" dirty="0">
                <a:latin typeface="+mj-lt"/>
                <a:cs typeface="Arial" panose="020B0604020202020204" pitchFamily="34" charset="0"/>
              </a:rPr>
              <a:t> </a:t>
            </a:r>
            <a:r>
              <a:rPr lang="en-US" sz="2143" b="1" dirty="0">
                <a:latin typeface="+mj-lt"/>
                <a:cs typeface="Arial" panose="020B0604020202020204" pitchFamily="34" charset="0"/>
              </a:rPr>
              <a:t>Line</a:t>
            </a:r>
            <a:r>
              <a:rPr lang="en-US" sz="2143" dirty="0">
                <a:latin typeface="+mj-lt"/>
                <a:cs typeface="Arial" panose="020B0604020202020204" pitchFamily="34" charset="0"/>
              </a:rPr>
              <a:t>. </a:t>
            </a:r>
            <a:br>
              <a:rPr lang="en-US" sz="2143" dirty="0">
                <a:latin typeface="+mj-lt"/>
                <a:cs typeface="Arial" panose="020B0604020202020204" pitchFamily="34" charset="0"/>
              </a:rPr>
            </a:br>
            <a:r>
              <a:rPr lang="en-US" sz="2143" dirty="0">
                <a:latin typeface="+mj-lt"/>
                <a:cs typeface="Arial" panose="020B0604020202020204" pitchFamily="34" charset="0"/>
              </a:rPr>
              <a:t>Callers who press #2 are routed into Lifeline’s Spanish language network. </a:t>
            </a:r>
          </a:p>
          <a:p>
            <a:r>
              <a:rPr lang="en-US" sz="2143" dirty="0">
                <a:latin typeface="+mj-lt"/>
                <a:cs typeface="Arial" panose="020B0604020202020204" pitchFamily="34" charset="0"/>
              </a:rPr>
              <a:t>All other calls are routed to the nearest center, local center… or into our national backup network if the local center can’t answer.</a:t>
            </a:r>
          </a:p>
        </p:txBody>
      </p:sp>
      <p:sp>
        <p:nvSpPr>
          <p:cNvPr id="7" name="TextBox 6">
            <a:extLst>
              <a:ext uri="{FF2B5EF4-FFF2-40B4-BE49-F238E27FC236}">
                <a16:creationId xmlns:a16="http://schemas.microsoft.com/office/drawing/2014/main" id="{2A76E57D-BD84-ED48-B110-FA2FC695CDF3}"/>
              </a:ext>
            </a:extLst>
          </p:cNvPr>
          <p:cNvSpPr txBox="1"/>
          <p:nvPr/>
        </p:nvSpPr>
        <p:spPr>
          <a:xfrm>
            <a:off x="1839902" y="3747526"/>
            <a:ext cx="4238622" cy="2697598"/>
          </a:xfrm>
          <a:prstGeom prst="rect">
            <a:avLst/>
          </a:prstGeom>
          <a:noFill/>
        </p:spPr>
        <p:txBody>
          <a:bodyPr wrap="square" rtlCol="0">
            <a:spAutoFit/>
          </a:bodyPr>
          <a:lstStyle/>
          <a:p>
            <a:r>
              <a:rPr lang="en-US" sz="2143" b="1" dirty="0">
                <a:latin typeface="+mj-lt"/>
                <a:cs typeface="Arial" panose="020B0604020202020204" pitchFamily="34" charset="0"/>
              </a:rPr>
              <a:t>Why Local Centers?</a:t>
            </a:r>
          </a:p>
          <a:p>
            <a:pPr marL="306153" indent="-306153">
              <a:buFont typeface="Arial" panose="020B0604020202020204" pitchFamily="34" charset="0"/>
              <a:buChar char="•"/>
            </a:pPr>
            <a:r>
              <a:rPr lang="en-US" sz="2143" dirty="0">
                <a:latin typeface="+mj-lt"/>
                <a:cs typeface="Arial" panose="020B0604020202020204" pitchFamily="34" charset="0"/>
              </a:rPr>
              <a:t>Suicide prevention actions rooted in communities (training, education)</a:t>
            </a:r>
          </a:p>
          <a:p>
            <a:pPr marL="306153" indent="-306153">
              <a:buFont typeface="Arial" panose="020B0604020202020204" pitchFamily="34" charset="0"/>
              <a:buChar char="•"/>
            </a:pPr>
            <a:r>
              <a:rPr lang="en-US" sz="2143" dirty="0">
                <a:latin typeface="+mj-lt"/>
                <a:cs typeface="Arial" panose="020B0604020202020204" pitchFamily="34" charset="0"/>
              </a:rPr>
              <a:t>Linkages to local resources (including crisis and emergency services)</a:t>
            </a:r>
          </a:p>
          <a:p>
            <a:endParaRPr lang="en-US" sz="1929" dirty="0">
              <a:latin typeface="+mj-lt"/>
            </a:endParaRPr>
          </a:p>
        </p:txBody>
      </p:sp>
      <p:pic>
        <p:nvPicPr>
          <p:cNvPr id="6" name="Content Placeholder 3">
            <a:extLst>
              <a:ext uri="{FF2B5EF4-FFF2-40B4-BE49-F238E27FC236}">
                <a16:creationId xmlns:a16="http://schemas.microsoft.com/office/drawing/2014/main" id="{C5EEA4DD-66A1-724A-929F-A0DA48207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39901" y="1244898"/>
            <a:ext cx="1749351" cy="2072680"/>
          </a:xfrm>
          <a:prstGeom prst="rect">
            <a:avLst/>
          </a:prstGeom>
        </p:spPr>
      </p:pic>
    </p:spTree>
    <p:extLst>
      <p:ext uri="{BB962C8B-B14F-4D97-AF65-F5344CB8AC3E}">
        <p14:creationId xmlns:p14="http://schemas.microsoft.com/office/powerpoint/2010/main" val="53289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507" y="216702"/>
            <a:ext cx="6376044" cy="495508"/>
          </a:xfrm>
        </p:spPr>
        <p:txBody>
          <a:bodyPr>
            <a:normAutofit/>
          </a:bodyPr>
          <a:lstStyle/>
          <a:p>
            <a:r>
              <a:rPr sz="2893" dirty="0">
                <a:latin typeface="+mn-lt"/>
              </a:rPr>
              <a:t>Lifeline Call Volume: 2016 </a:t>
            </a:r>
            <a:r>
              <a:rPr lang="en-US" sz="2893" dirty="0">
                <a:latin typeface="+mn-lt"/>
              </a:rPr>
              <a:t>-</a:t>
            </a:r>
            <a:r>
              <a:rPr sz="2893" dirty="0">
                <a:latin typeface="+mn-lt"/>
              </a:rPr>
              <a:t> 2019</a:t>
            </a:r>
          </a:p>
        </p:txBody>
      </p:sp>
      <p:pic>
        <p:nvPicPr>
          <p:cNvPr id="3" name="Picture 1" descr="assets/nspl-call-volume-2016-2019.png"/>
          <p:cNvPicPr>
            <a:picLocks noGrp="1" noChangeAspect="1"/>
          </p:cNvPicPr>
          <p:nvPr/>
        </p:nvPicPr>
        <p:blipFill>
          <a:blip r:embed="rId2"/>
          <a:stretch>
            <a:fillRect/>
          </a:stretch>
        </p:blipFill>
        <p:spPr bwMode="auto">
          <a:xfrm>
            <a:off x="2597020" y="1293170"/>
            <a:ext cx="7080646" cy="5017896"/>
          </a:xfrm>
          <a:prstGeom prst="rect">
            <a:avLst/>
          </a:prstGeom>
          <a:noFill/>
          <a:ln w="9525">
            <a:noFill/>
            <a:headEnd/>
            <a:tailEnd/>
          </a:ln>
        </p:spPr>
      </p:pic>
    </p:spTree>
    <p:extLst>
      <p:ext uri="{BB962C8B-B14F-4D97-AF65-F5344CB8AC3E}">
        <p14:creationId xmlns:p14="http://schemas.microsoft.com/office/powerpoint/2010/main" val="334361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645" y="216311"/>
            <a:ext cx="7657059" cy="495508"/>
          </a:xfrm>
        </p:spPr>
        <p:txBody>
          <a:bodyPr>
            <a:noAutofit/>
          </a:bodyPr>
          <a:lstStyle/>
          <a:p>
            <a:pPr lvl="0"/>
            <a:r>
              <a:rPr sz="2893" dirty="0">
                <a:latin typeface="+mn-lt"/>
              </a:rPr>
              <a:t>Calls Answered</a:t>
            </a:r>
            <a:r>
              <a:rPr lang="en-US" sz="2893" dirty="0">
                <a:latin typeface="+mn-lt"/>
              </a:rPr>
              <a:t> by Year:</a:t>
            </a:r>
            <a:r>
              <a:rPr sz="2893" dirty="0">
                <a:latin typeface="+mn-lt"/>
              </a:rPr>
              <a:t> </a:t>
            </a:r>
            <a:r>
              <a:rPr lang="en-US" sz="2893" dirty="0">
                <a:latin typeface="+mn-lt"/>
              </a:rPr>
              <a:t>In-State vs. Out-of-State</a:t>
            </a:r>
            <a:endParaRPr sz="2893" dirty="0">
              <a:latin typeface="+mn-lt"/>
            </a:endParaRPr>
          </a:p>
        </p:txBody>
      </p:sp>
      <p:pic>
        <p:nvPicPr>
          <p:cNvPr id="3" name="Picture 1" descr="assets/nspl-calls-in-out-state.png"/>
          <p:cNvPicPr>
            <a:picLocks noGrp="1" noChangeAspect="1"/>
          </p:cNvPicPr>
          <p:nvPr/>
        </p:nvPicPr>
        <p:blipFill>
          <a:blip r:embed="rId2"/>
          <a:stretch>
            <a:fillRect/>
          </a:stretch>
        </p:blipFill>
        <p:spPr bwMode="auto">
          <a:xfrm>
            <a:off x="2505693" y="1162047"/>
            <a:ext cx="7565202" cy="5423812"/>
          </a:xfrm>
          <a:prstGeom prst="rect">
            <a:avLst/>
          </a:prstGeom>
          <a:noFill/>
          <a:ln w="9525">
            <a:noFill/>
            <a:headEnd/>
            <a:tailEnd/>
          </a:ln>
        </p:spPr>
      </p:pic>
    </p:spTree>
    <p:extLst>
      <p:ext uri="{BB962C8B-B14F-4D97-AF65-F5344CB8AC3E}">
        <p14:creationId xmlns:p14="http://schemas.microsoft.com/office/powerpoint/2010/main" val="5319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4C84-C394-4441-950E-E45D50D48BAB}"/>
              </a:ext>
            </a:extLst>
          </p:cNvPr>
          <p:cNvSpPr>
            <a:spLocks noGrp="1"/>
          </p:cNvSpPr>
          <p:nvPr>
            <p:ph type="title"/>
          </p:nvPr>
        </p:nvSpPr>
        <p:spPr>
          <a:xfrm>
            <a:off x="2674286" y="222624"/>
            <a:ext cx="8679514" cy="491159"/>
          </a:xfrm>
        </p:spPr>
        <p:txBody>
          <a:bodyPr/>
          <a:lstStyle/>
          <a:p>
            <a:r>
              <a:rPr lang="en-US" sz="3200" dirty="0"/>
              <a:t>Boosting in-state answer rates for Lifeline calls is key now, and especially for 9-8-8</a:t>
            </a:r>
          </a:p>
        </p:txBody>
      </p:sp>
      <p:sp>
        <p:nvSpPr>
          <p:cNvPr id="4" name="Rectangle 3">
            <a:extLst>
              <a:ext uri="{FF2B5EF4-FFF2-40B4-BE49-F238E27FC236}">
                <a16:creationId xmlns:a16="http://schemas.microsoft.com/office/drawing/2014/main" id="{DCF1B13D-F79F-4542-BABC-36773FCACCEA}"/>
              </a:ext>
            </a:extLst>
          </p:cNvPr>
          <p:cNvSpPr/>
          <p:nvPr/>
        </p:nvSpPr>
        <p:spPr>
          <a:xfrm>
            <a:off x="4098975" y="1118651"/>
            <a:ext cx="4020460" cy="369332"/>
          </a:xfrm>
          <a:prstGeom prst="rect">
            <a:avLst/>
          </a:prstGeom>
        </p:spPr>
        <p:txBody>
          <a:bodyPr wrap="none">
            <a:spAutoFit/>
          </a:bodyPr>
          <a:lstStyle/>
          <a:p>
            <a:r>
              <a:rPr lang="en-US" altLang="zh-CN" dirty="0"/>
              <a:t>Lifeline In-State Answer Rates June 2020 </a:t>
            </a:r>
            <a:endParaRPr lang="en-US" dirty="0"/>
          </a:p>
        </p:txBody>
      </p:sp>
      <p:pic>
        <p:nvPicPr>
          <p:cNvPr id="6" name="Picture 5">
            <a:extLst>
              <a:ext uri="{FF2B5EF4-FFF2-40B4-BE49-F238E27FC236}">
                <a16:creationId xmlns:a16="http://schemas.microsoft.com/office/drawing/2014/main" id="{740C8B27-6BE1-1C4D-84D4-4026D69A1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431" y="1487983"/>
            <a:ext cx="8370804" cy="4781001"/>
          </a:xfrm>
          <a:prstGeom prst="rect">
            <a:avLst/>
          </a:prstGeom>
        </p:spPr>
      </p:pic>
    </p:spTree>
    <p:extLst>
      <p:ext uri="{BB962C8B-B14F-4D97-AF65-F5344CB8AC3E}">
        <p14:creationId xmlns:p14="http://schemas.microsoft.com/office/powerpoint/2010/main" val="359509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579" y="1136074"/>
            <a:ext cx="7467600" cy="5287963"/>
          </a:xfrm>
        </p:spPr>
        <p:txBody>
          <a:bodyPr>
            <a:normAutofit lnSpcReduction="10000"/>
          </a:bodyPr>
          <a:lstStyle/>
          <a:p>
            <a:pPr marL="0" indent="0">
              <a:buNone/>
              <a:defRPr/>
            </a:pPr>
            <a:endParaRPr lang="en-US" sz="2786" b="1" dirty="0">
              <a:latin typeface="Arial"/>
              <a:ea typeface="ＭＳ Ｐゴシック" charset="0"/>
              <a:cs typeface="Arial"/>
            </a:endParaRPr>
          </a:p>
          <a:p>
            <a:pPr marL="0" indent="0">
              <a:buNone/>
              <a:defRPr/>
            </a:pPr>
            <a:r>
              <a:rPr lang="en-US" sz="2786" b="1" dirty="0">
                <a:latin typeface="Arial"/>
                <a:ea typeface="ＭＳ Ｐゴシック" charset="0"/>
                <a:cs typeface="Arial"/>
              </a:rPr>
              <a:t>Ac</a:t>
            </a:r>
            <a:r>
              <a:rPr lang="en-US" sz="2786" b="1" dirty="0">
                <a:latin typeface="+mj-lt"/>
                <a:ea typeface="ＭＳ Ｐゴシック" charset="0"/>
                <a:cs typeface="Arial"/>
              </a:rPr>
              <a:t>cess point for acutely suicidal: </a:t>
            </a:r>
          </a:p>
          <a:p>
            <a:pPr>
              <a:defRPr/>
            </a:pPr>
            <a:r>
              <a:rPr lang="en-US" sz="2357" dirty="0">
                <a:latin typeface="+mj-lt"/>
                <a:ea typeface="ＭＳ Ｐゴシック" charset="0"/>
                <a:cs typeface="Arial"/>
              </a:rPr>
              <a:t>About 25% of Lifeline callers present with suicidal </a:t>
            </a:r>
            <a:r>
              <a:rPr lang="en-US" sz="2357" dirty="0">
                <a:solidFill>
                  <a:srgbClr val="000000"/>
                </a:solidFill>
                <a:latin typeface="+mj-lt"/>
                <a:ea typeface="ＭＳ Ｐゴシック" charset="0"/>
                <a:cs typeface="Arial"/>
              </a:rPr>
              <a:t>thoughts, plans, attempts </a:t>
            </a:r>
            <a:r>
              <a:rPr lang="en-US" sz="2357" dirty="0">
                <a:latin typeface="+mj-lt"/>
                <a:ea typeface="ＭＳ Ｐゴシック" charset="0"/>
                <a:cs typeface="Arial"/>
              </a:rPr>
              <a:t>(Gould, 2009)</a:t>
            </a:r>
          </a:p>
          <a:p>
            <a:pPr eaLnBrk="1" hangingPunct="1">
              <a:defRPr/>
            </a:pPr>
            <a:r>
              <a:rPr lang="en-US" sz="2357" dirty="0">
                <a:latin typeface="+mj-lt"/>
                <a:ea typeface="ＭＳ Ｐゴシック" charset="0"/>
                <a:cs typeface="Arial"/>
              </a:rPr>
              <a:t>More than 50% of 1080 suicidal callers </a:t>
            </a:r>
            <a:r>
              <a:rPr lang="en-US" sz="2357" dirty="0">
                <a:solidFill>
                  <a:srgbClr val="000000"/>
                </a:solidFill>
                <a:latin typeface="+mj-lt"/>
                <a:ea typeface="ＭＳ Ｐゴシック" charset="0"/>
                <a:cs typeface="Arial"/>
              </a:rPr>
              <a:t>had plan</a:t>
            </a:r>
            <a:r>
              <a:rPr lang="en-US" sz="2357" dirty="0">
                <a:latin typeface="+mj-lt"/>
                <a:ea typeface="ＭＳ Ｐゴシック" charset="0"/>
                <a:cs typeface="Arial"/>
              </a:rPr>
              <a:t>, over 8% with an attempt in progress; nearly 60% had past suicide attempts (Gould et al 2007)</a:t>
            </a:r>
            <a:br>
              <a:rPr lang="en-US" sz="2357" dirty="0">
                <a:latin typeface="+mj-lt"/>
                <a:ea typeface="ＭＳ Ｐゴシック" charset="0"/>
                <a:cs typeface="Arial"/>
              </a:rPr>
            </a:br>
            <a:endParaRPr lang="en-US" sz="2357" dirty="0">
              <a:latin typeface="+mj-lt"/>
              <a:ea typeface="ＭＳ Ｐゴシック" charset="0"/>
              <a:cs typeface="Arial"/>
            </a:endParaRPr>
          </a:p>
          <a:p>
            <a:pPr marL="0" indent="0">
              <a:buNone/>
              <a:defRPr/>
            </a:pPr>
            <a:r>
              <a:rPr lang="en-US" sz="2786" b="1" dirty="0">
                <a:latin typeface="+mj-lt"/>
                <a:ea typeface="ＭＳ Ｐゴシック" charset="0"/>
                <a:cs typeface="Arial"/>
              </a:rPr>
              <a:t>Effective in reducing distress &amp; </a:t>
            </a:r>
            <a:r>
              <a:rPr lang="en-US" sz="2786" b="1" dirty="0" err="1">
                <a:latin typeface="+mj-lt"/>
                <a:ea typeface="ＭＳ Ｐゴシック" charset="0"/>
                <a:cs typeface="Arial"/>
              </a:rPr>
              <a:t>suicidality</a:t>
            </a:r>
            <a:endParaRPr lang="en-US" sz="2786" b="1" dirty="0">
              <a:latin typeface="+mj-lt"/>
              <a:ea typeface="ＭＳ Ｐゴシック" charset="0"/>
              <a:cs typeface="Arial"/>
            </a:endParaRPr>
          </a:p>
          <a:p>
            <a:pPr>
              <a:defRPr/>
            </a:pPr>
            <a:r>
              <a:rPr lang="en-US" sz="2357" dirty="0">
                <a:latin typeface="+mj-lt"/>
                <a:ea typeface="ＭＳ Ｐゴシック" charset="0"/>
                <a:cs typeface="Arial"/>
              </a:rPr>
              <a:t>significant reductions in confusion, anger, anxiety, helplessness, hopelessness and </a:t>
            </a:r>
            <a:r>
              <a:rPr lang="en-US" sz="2357" dirty="0" err="1">
                <a:latin typeface="+mj-lt"/>
                <a:ea typeface="ＭＳ Ｐゴシック" charset="0"/>
                <a:cs typeface="Arial"/>
              </a:rPr>
              <a:t>suicidality</a:t>
            </a:r>
            <a:r>
              <a:rPr lang="en-US" sz="2357" dirty="0">
                <a:latin typeface="+mj-lt"/>
                <a:ea typeface="ＭＳ Ｐゴシック" charset="0"/>
                <a:cs typeface="Arial"/>
              </a:rPr>
              <a:t> at end of call &amp; 3 </a:t>
            </a:r>
            <a:r>
              <a:rPr lang="en-US" sz="2357" dirty="0" err="1">
                <a:latin typeface="+mj-lt"/>
                <a:ea typeface="ＭＳ Ｐゴシック" charset="0"/>
                <a:cs typeface="Arial"/>
              </a:rPr>
              <a:t>wks</a:t>
            </a:r>
            <a:r>
              <a:rPr lang="en-US" sz="2357" dirty="0">
                <a:latin typeface="+mj-lt"/>
                <a:ea typeface="ＭＳ Ｐゴシック" charset="0"/>
                <a:cs typeface="Arial"/>
              </a:rPr>
              <a:t> later</a:t>
            </a:r>
          </a:p>
          <a:p>
            <a:pPr>
              <a:defRPr/>
            </a:pPr>
            <a:r>
              <a:rPr lang="en-US" sz="2357" b="1" dirty="0">
                <a:solidFill>
                  <a:srgbClr val="000000"/>
                </a:solidFill>
                <a:latin typeface="+mj-lt"/>
                <a:ea typeface="ＭＳ Ｐゴシック" charset="0"/>
                <a:cs typeface="Arial"/>
              </a:rPr>
              <a:t>12% of suicidal callers report call prevented them from killing self</a:t>
            </a:r>
          </a:p>
          <a:p>
            <a:pPr marL="0" indent="0">
              <a:buNone/>
              <a:defRPr/>
            </a:pPr>
            <a:endParaRPr lang="en-US" sz="2786" dirty="0">
              <a:ea typeface="ＭＳ Ｐゴシック" charset="0"/>
              <a:cs typeface="Arial" charset="0"/>
            </a:endParaRPr>
          </a:p>
          <a:p>
            <a:pPr>
              <a:defRPr/>
            </a:pPr>
            <a:endParaRPr lang="en-US" dirty="0">
              <a:ea typeface="ＭＳ Ｐゴシック" charset="0"/>
            </a:endParaRPr>
          </a:p>
        </p:txBody>
      </p:sp>
      <p:sp>
        <p:nvSpPr>
          <p:cNvPr id="2" name="TextBox 1">
            <a:extLst>
              <a:ext uri="{FF2B5EF4-FFF2-40B4-BE49-F238E27FC236}">
                <a16:creationId xmlns:a16="http://schemas.microsoft.com/office/drawing/2014/main" id="{1F9D6BEF-796B-C04C-8DD1-85CE8E2E05C1}"/>
              </a:ext>
            </a:extLst>
          </p:cNvPr>
          <p:cNvSpPr txBox="1"/>
          <p:nvPr/>
        </p:nvSpPr>
        <p:spPr>
          <a:xfrm>
            <a:off x="2470068" y="0"/>
            <a:ext cx="9721932"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Lifeline Evaluation Findings: </a:t>
            </a:r>
          </a:p>
          <a:p>
            <a:pPr algn="ctr"/>
            <a:r>
              <a:rPr lang="en-US" sz="2800" b="1" dirty="0">
                <a:solidFill>
                  <a:schemeClr val="bg1"/>
                </a:solidFill>
                <a:latin typeface="Arial" panose="020B0604020202020204" pitchFamily="34" charset="0"/>
                <a:cs typeface="Arial" panose="020B0604020202020204" pitchFamily="34" charset="0"/>
              </a:rPr>
              <a:t>First Studies (2003-2004)</a:t>
            </a:r>
          </a:p>
        </p:txBody>
      </p:sp>
    </p:spTree>
    <p:extLst>
      <p:ext uri="{BB962C8B-B14F-4D97-AF65-F5344CB8AC3E}">
        <p14:creationId xmlns:p14="http://schemas.microsoft.com/office/powerpoint/2010/main" val="21738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2804" y="1395224"/>
            <a:ext cx="6385523" cy="487954"/>
          </a:xfrm>
          <a:prstGeom prst="rect">
            <a:avLst/>
          </a:prstGeom>
          <a:noFill/>
        </p:spPr>
        <p:txBody>
          <a:bodyPr wrap="square" rtlCol="0">
            <a:spAutoFit/>
          </a:bodyPr>
          <a:lstStyle/>
          <a:p>
            <a:r>
              <a:rPr lang="en-US" sz="2571" b="1" dirty="0">
                <a:latin typeface="+mj-lt"/>
                <a:ea typeface="Arial" charset="0"/>
                <a:cs typeface="Arial" charset="0"/>
              </a:rPr>
              <a:t>Federal evaluations since 2005 have shown:</a:t>
            </a:r>
          </a:p>
        </p:txBody>
      </p:sp>
      <p:sp>
        <p:nvSpPr>
          <p:cNvPr id="9" name="TextBox 8"/>
          <p:cNvSpPr txBox="1"/>
          <p:nvPr/>
        </p:nvSpPr>
        <p:spPr>
          <a:xfrm>
            <a:off x="799048" y="2311899"/>
            <a:ext cx="9256351" cy="3697807"/>
          </a:xfrm>
          <a:prstGeom prst="rect">
            <a:avLst/>
          </a:prstGeom>
          <a:noFill/>
        </p:spPr>
        <p:txBody>
          <a:bodyPr wrap="square" rtlCol="0">
            <a:spAutoFit/>
          </a:bodyPr>
          <a:lstStyle/>
          <a:p>
            <a:pPr marL="306153" indent="-306153">
              <a:spcAft>
                <a:spcPts val="643"/>
              </a:spcAft>
              <a:buClr>
                <a:srgbClr val="008000"/>
              </a:buClr>
              <a:buFont typeface="Arial" panose="020B0604020202020204" pitchFamily="34" charset="0"/>
              <a:buChar char="•"/>
            </a:pPr>
            <a:r>
              <a:rPr lang="en-US" altLang="en-US" sz="2143" dirty="0">
                <a:latin typeface="+mj-lt"/>
                <a:ea typeface="Arial" charset="0"/>
                <a:cs typeface="Arial" charset="0"/>
              </a:rPr>
              <a:t>Lifeline-sponsored trainings for centers (ASIST) </a:t>
            </a:r>
            <a:br>
              <a:rPr lang="en-US" altLang="en-US" sz="2143" dirty="0">
                <a:latin typeface="+mj-lt"/>
                <a:ea typeface="Arial" charset="0"/>
                <a:cs typeface="Arial" charset="0"/>
              </a:rPr>
            </a:br>
            <a:r>
              <a:rPr lang="en-US" altLang="en-US" sz="2143" i="1" dirty="0">
                <a:latin typeface="+mj-lt"/>
                <a:ea typeface="Arial" charset="0"/>
                <a:cs typeface="Arial" charset="0"/>
              </a:rPr>
              <a:t>significantly reduce risk</a:t>
            </a:r>
            <a:r>
              <a:rPr lang="en-US" altLang="en-US" sz="2143" dirty="0">
                <a:latin typeface="+mj-lt"/>
                <a:ea typeface="Arial" charset="0"/>
                <a:cs typeface="Arial" charset="0"/>
              </a:rPr>
              <a:t> in callers more than centers </a:t>
            </a:r>
            <a:br>
              <a:rPr lang="en-US" altLang="en-US" sz="2143" dirty="0">
                <a:latin typeface="+mj-lt"/>
                <a:ea typeface="Arial" charset="0"/>
                <a:cs typeface="Arial" charset="0"/>
              </a:rPr>
            </a:br>
            <a:r>
              <a:rPr lang="en-US" altLang="en-US" sz="2143" dirty="0">
                <a:latin typeface="+mj-lt"/>
                <a:ea typeface="Arial" charset="0"/>
                <a:cs typeface="Arial" charset="0"/>
              </a:rPr>
              <a:t>not receiving training</a:t>
            </a:r>
          </a:p>
          <a:p>
            <a:pPr marL="306153" indent="-306153">
              <a:spcAft>
                <a:spcPts val="643"/>
              </a:spcAft>
              <a:buClr>
                <a:srgbClr val="008000"/>
              </a:buClr>
              <a:buFont typeface="Arial" panose="020B0604020202020204" pitchFamily="34" charset="0"/>
              <a:buChar char="•"/>
            </a:pPr>
            <a:r>
              <a:rPr lang="en-US" altLang="en-US" sz="2143" dirty="0">
                <a:latin typeface="+mj-lt"/>
                <a:ea typeface="Arial" charset="0"/>
                <a:cs typeface="Arial" charset="0"/>
              </a:rPr>
              <a:t>Lifeline Policies effective in reducing imminent risk through less invasive means (76% highest risk de-escalated collaboratively)</a:t>
            </a:r>
          </a:p>
          <a:p>
            <a:pPr marL="306153" indent="-306153">
              <a:spcAft>
                <a:spcPts val="643"/>
              </a:spcAft>
              <a:buClr>
                <a:srgbClr val="008000"/>
              </a:buClr>
              <a:buFont typeface="Arial" panose="020B0604020202020204" pitchFamily="34" charset="0"/>
              <a:buChar char="•"/>
            </a:pPr>
            <a:r>
              <a:rPr lang="en-US" altLang="en-US" sz="2143" dirty="0">
                <a:latin typeface="+mj-lt"/>
                <a:ea typeface="Arial" charset="0"/>
                <a:cs typeface="Arial" charset="0"/>
              </a:rPr>
              <a:t>Lifeline follow-up calls to persons at risk work; 80% say calls helped keep them safe, with half saying “it’s the reason I’m alive”</a:t>
            </a:r>
          </a:p>
          <a:p>
            <a:pPr marL="306153" indent="-306153">
              <a:spcAft>
                <a:spcPts val="643"/>
              </a:spcAft>
              <a:buClr>
                <a:srgbClr val="008000"/>
              </a:buClr>
              <a:buFont typeface="Arial" panose="020B0604020202020204" pitchFamily="34" charset="0"/>
              <a:buChar char="•"/>
            </a:pPr>
            <a:r>
              <a:rPr lang="en-US" altLang="en-US" sz="2143" dirty="0">
                <a:latin typeface="+mj-lt"/>
                <a:ea typeface="Arial" charset="0"/>
                <a:cs typeface="Arial" charset="0"/>
              </a:rPr>
              <a:t>2014 RAND Study: Callers to CA Lifeline crisis centers more likely to be assessed for suicide and report less distress by end of the call than non-Lifeline centers </a:t>
            </a:r>
          </a:p>
          <a:p>
            <a:pPr marL="306153" indent="-306153">
              <a:spcAft>
                <a:spcPts val="643"/>
              </a:spcAft>
              <a:buClr>
                <a:srgbClr val="008000"/>
              </a:buClr>
              <a:buFont typeface="Arial" panose="020B0604020202020204" pitchFamily="34" charset="0"/>
              <a:buChar char="•"/>
            </a:pPr>
            <a:endParaRPr lang="en-US" altLang="en-US" sz="2143" dirty="0">
              <a:latin typeface="Arial" charset="0"/>
              <a:ea typeface="Arial" charset="0"/>
              <a:cs typeface="Arial" charset="0"/>
            </a:endParaRPr>
          </a:p>
        </p:txBody>
      </p:sp>
      <p:pic>
        <p:nvPicPr>
          <p:cNvPr id="7" name="Content Placeholder 6"/>
          <p:cNvPicPr>
            <a:picLocks noGrp="1" noChangeAspect="1"/>
          </p:cNvPicPr>
          <p:nvPr>
            <p:ph idx="1"/>
          </p:nvPr>
        </p:nvPicPr>
        <p:blipFill>
          <a:blip r:embed="rId2"/>
          <a:srcRect l="9992" r="9992"/>
          <a:stretch>
            <a:fillRect/>
          </a:stretch>
        </p:blipFill>
        <p:spPr>
          <a:xfrm>
            <a:off x="8407666" y="312760"/>
            <a:ext cx="3461721" cy="2441529"/>
          </a:xfrm>
          <a:prstGeom prst="rect">
            <a:avLst/>
          </a:prstGeom>
        </p:spPr>
      </p:pic>
      <p:sp>
        <p:nvSpPr>
          <p:cNvPr id="3" name="TextBox 2">
            <a:extLst>
              <a:ext uri="{FF2B5EF4-FFF2-40B4-BE49-F238E27FC236}">
                <a16:creationId xmlns:a16="http://schemas.microsoft.com/office/drawing/2014/main" id="{ADF74888-E34C-4748-BBC4-1379506A4CC3}"/>
              </a:ext>
            </a:extLst>
          </p:cNvPr>
          <p:cNvSpPr txBox="1"/>
          <p:nvPr/>
        </p:nvSpPr>
        <p:spPr>
          <a:xfrm>
            <a:off x="2578645" y="12396"/>
            <a:ext cx="3500702" cy="954107"/>
          </a:xfrm>
          <a:prstGeom prst="rect">
            <a:avLst/>
          </a:prstGeom>
          <a:noFill/>
        </p:spPr>
        <p:txBody>
          <a:bodyPr wrap="none" rtlCol="0">
            <a:spAutoFit/>
          </a:bodyPr>
          <a:lstStyle/>
          <a:p>
            <a:r>
              <a:rPr lang="en-US" sz="2800" b="1" dirty="0">
                <a:solidFill>
                  <a:schemeClr val="bg1"/>
                </a:solidFill>
              </a:rPr>
              <a:t>Lifeline Best Practices:</a:t>
            </a:r>
          </a:p>
          <a:p>
            <a:r>
              <a:rPr lang="en-US" sz="2800" b="1" dirty="0">
                <a:solidFill>
                  <a:schemeClr val="bg1"/>
                </a:solidFill>
              </a:rPr>
              <a:t>They’re Working!</a:t>
            </a:r>
          </a:p>
        </p:txBody>
      </p:sp>
    </p:spTree>
    <p:extLst>
      <p:ext uri="{BB962C8B-B14F-4D97-AF65-F5344CB8AC3E}">
        <p14:creationId xmlns:p14="http://schemas.microsoft.com/office/powerpoint/2010/main" val="63283421"/>
      </p:ext>
    </p:extLst>
  </p:cSld>
  <p:clrMapOvr>
    <a:masterClrMapping/>
  </p:clrMapOvr>
</p:sld>
</file>

<file path=ppt/theme/theme1.xml><?xml version="1.0" encoding="utf-8"?>
<a:theme xmlns:a="http://schemas.openxmlformats.org/drawingml/2006/main" name="NatCon19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A9FDD036-3E2A-1242-812D-8A35F0311441}" vid="{734BB51C-C0A0-8D43-9825-F4273653B6AE}"/>
    </a:ext>
  </a:extLst>
</a:theme>
</file>

<file path=ppt/theme/theme2.xml><?xml version="1.0" encoding="utf-8"?>
<a:theme xmlns:a="http://schemas.openxmlformats.org/drawingml/2006/main" name="1_NatCon19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A9FDD036-3E2A-1242-812D-8A35F0311441}" vid="{734BB51C-C0A0-8D43-9825-F4273653B6AE}"/>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56B7D2-3A8D-CF4D-A78B-A93B0742AC6F}" vid="{70CC4CE3-2219-8C42-9B97-C16D7189D7B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Michael Lifeline 988 slides 6.17.20</Template>
  <TotalTime>16973</TotalTime>
  <Words>890</Words>
  <Application>Microsoft Office PowerPoint</Application>
  <PresentationFormat>Widescreen</PresentationFormat>
  <Paragraphs>71</Paragraphs>
  <Slides>13</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Georgia</vt:lpstr>
      <vt:lpstr>Open Sans</vt:lpstr>
      <vt:lpstr>Trebuchet MS</vt:lpstr>
      <vt:lpstr>Wingdings</vt:lpstr>
      <vt:lpstr>NatCon19_PPT_Template</vt:lpstr>
      <vt:lpstr>1_NatCon19_PPT_Template</vt:lpstr>
      <vt:lpstr>Office Theme</vt:lpstr>
      <vt:lpstr>PowerPoint Presentation</vt:lpstr>
      <vt:lpstr>Disclaimer</vt:lpstr>
      <vt:lpstr>Lifeline:  The Nation’s Public Mental Health Safety Net</vt:lpstr>
      <vt:lpstr>Lifeline: The National Portal for Local Services</vt:lpstr>
      <vt:lpstr>Lifeline Call Volume: 2016 - 2019</vt:lpstr>
      <vt:lpstr>Calls Answered by Year: In-State vs. Out-of-State</vt:lpstr>
      <vt:lpstr>Boosting in-state answer rates for Lifeline calls is key now, and especially for 9-8-8</vt:lpstr>
      <vt:lpstr>PowerPoint Presentation</vt:lpstr>
      <vt:lpstr>PowerPoint Presentation</vt:lpstr>
      <vt:lpstr>The future: a new, national 3-digit number (988)</vt:lpstr>
      <vt:lpstr>The FCC Decision on 988 (7-16 2020)</vt:lpstr>
      <vt:lpstr>9-8-8 Legislation in Congress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Amidst a Pandemic:  The Road Ahead  June 17, 2020  2:00pm ET</dc:title>
  <dc:creator>Ciara Hill</dc:creator>
  <cp:lastModifiedBy>Neal Comstock</cp:lastModifiedBy>
  <cp:revision>37</cp:revision>
  <dcterms:created xsi:type="dcterms:W3CDTF">2020-06-12T15:36:42Z</dcterms:created>
  <dcterms:modified xsi:type="dcterms:W3CDTF">2020-10-06T14:27:51Z</dcterms:modified>
</cp:coreProperties>
</file>