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3" r:id="rId3"/>
    <p:sldId id="257" r:id="rId4"/>
    <p:sldId id="258" r:id="rId5"/>
    <p:sldId id="259" r:id="rId6"/>
    <p:sldId id="260" r:id="rId7"/>
    <p:sldId id="265" r:id="rId8"/>
    <p:sldId id="267" r:id="rId9"/>
    <p:sldId id="262" r:id="rId10"/>
    <p:sldId id="264" r:id="rId11"/>
    <p:sldId id="268" r:id="rId12"/>
    <p:sldId id="304" r:id="rId13"/>
    <p:sldId id="303" r:id="rId14"/>
    <p:sldId id="306" r:id="rId15"/>
    <p:sldId id="307" r:id="rId16"/>
    <p:sldId id="308" r:id="rId17"/>
    <p:sldId id="310" r:id="rId18"/>
    <p:sldId id="31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605F"/>
    <a:srgbClr val="EA5E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11583-C2DF-4F53-A0EC-156ED2AA07D7}" v="4" dt="2022-09-20T01:09:22.0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6327"/>
  </p:normalViewPr>
  <p:slideViewPr>
    <p:cSldViewPr snapToGrid="0" snapToObjects="1">
      <p:cViewPr varScale="1">
        <p:scale>
          <a:sx n="66" d="100"/>
          <a:sy n="66" d="100"/>
        </p:scale>
        <p:origin x="6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264CF-7E65-4C44-9792-66514E418189}" type="doc">
      <dgm:prSet loTypeId="urn:microsoft.com/office/officeart/2005/8/layout/target1" loCatId="relationship" qsTypeId="urn:microsoft.com/office/officeart/2005/8/quickstyle/simple1" qsCatId="simple" csTypeId="urn:microsoft.com/office/officeart/2005/8/colors/colorful1" csCatId="colorful" phldr="1"/>
      <dgm:spPr/>
    </dgm:pt>
    <dgm:pt modelId="{0BE097E5-002F-447C-A0B0-6C3DC21F70E3}">
      <dgm:prSet phldrT="[Text]" custT="1"/>
      <dgm:spPr/>
      <dgm:t>
        <a:bodyPr/>
        <a:lstStyle/>
        <a:p>
          <a:r>
            <a:rPr lang="en-US" sz="1600" dirty="0">
              <a:latin typeface="+mj-lt"/>
              <a:ea typeface="Open Sans" panose="020B0606030504020204" pitchFamily="34" charset="0"/>
              <a:cs typeface="Open Sans" panose="020B0606030504020204" pitchFamily="34" charset="0"/>
            </a:rPr>
            <a:t>Physician’s / practitioner’s core service</a:t>
          </a:r>
        </a:p>
      </dgm:t>
    </dgm:pt>
    <dgm:pt modelId="{0FD90F26-372E-4B55-8AD6-C17DE54FADCE}" type="parTrans" cxnId="{B1649562-C885-4327-8923-85AF66549694}">
      <dgm:prSet/>
      <dgm:spPr/>
      <dgm:t>
        <a:bodyPr/>
        <a:lstStyle/>
        <a:p>
          <a:endParaRPr lang="en-US"/>
        </a:p>
      </dgm:t>
    </dgm:pt>
    <dgm:pt modelId="{D03998C4-C596-4271-83D6-3BD205A9A3E7}" type="sibTrans" cxnId="{B1649562-C885-4327-8923-85AF66549694}">
      <dgm:prSet/>
      <dgm:spPr/>
      <dgm:t>
        <a:bodyPr/>
        <a:lstStyle/>
        <a:p>
          <a:endParaRPr lang="en-US"/>
        </a:p>
      </dgm:t>
    </dgm:pt>
    <dgm:pt modelId="{E7680773-F650-451E-B94A-9E208D1D8A7B}">
      <dgm:prSet phldrT="[Text]" custT="1"/>
      <dgm:spPr/>
      <dgm:t>
        <a:bodyPr/>
        <a:lstStyle/>
        <a:p>
          <a:r>
            <a:rPr lang="en-US" sz="1600" dirty="0">
              <a:latin typeface="+mj-lt"/>
              <a:ea typeface="Open Sans" panose="020B0606030504020204" pitchFamily="34" charset="0"/>
              <a:cs typeface="Open Sans" panose="020B0606030504020204" pitchFamily="34" charset="0"/>
            </a:rPr>
            <a:t>“Incident-to” supplies</a:t>
          </a:r>
        </a:p>
      </dgm:t>
    </dgm:pt>
    <dgm:pt modelId="{C20E75ED-E3F9-43C6-BD1C-3E83D7364217}" type="parTrans" cxnId="{FAB6AF91-6236-4F08-AE14-FDC4816BFD1C}">
      <dgm:prSet/>
      <dgm:spPr/>
      <dgm:t>
        <a:bodyPr/>
        <a:lstStyle/>
        <a:p>
          <a:endParaRPr lang="en-US"/>
        </a:p>
      </dgm:t>
    </dgm:pt>
    <dgm:pt modelId="{1D88BBF1-7DAF-4E00-B7B6-892773149404}" type="sibTrans" cxnId="{FAB6AF91-6236-4F08-AE14-FDC4816BFD1C}">
      <dgm:prSet/>
      <dgm:spPr/>
      <dgm:t>
        <a:bodyPr/>
        <a:lstStyle/>
        <a:p>
          <a:endParaRPr lang="en-US"/>
        </a:p>
      </dgm:t>
    </dgm:pt>
    <dgm:pt modelId="{D167D17A-C47D-43B9-B71E-46457415D109}">
      <dgm:prSet phldrT="[Text]" custT="1"/>
      <dgm:spPr/>
      <dgm:t>
        <a:bodyPr/>
        <a:lstStyle/>
        <a:p>
          <a:r>
            <a:rPr lang="en-US" sz="1600" dirty="0">
              <a:latin typeface="+mj-lt"/>
              <a:ea typeface="Open Sans" panose="020B0606030504020204" pitchFamily="34" charset="0"/>
              <a:cs typeface="Open Sans" panose="020B0606030504020204" pitchFamily="34" charset="0"/>
            </a:rPr>
            <a:t>“Incident-to” services – furnished by </a:t>
          </a:r>
          <a:r>
            <a:rPr lang="en-US" sz="1600" b="1" dirty="0">
              <a:latin typeface="+mj-lt"/>
              <a:ea typeface="Open Sans" panose="020B0606030504020204" pitchFamily="34" charset="0"/>
              <a:cs typeface="Open Sans" panose="020B0606030504020204" pitchFamily="34" charset="0"/>
            </a:rPr>
            <a:t>“auxiliary personnel”</a:t>
          </a:r>
        </a:p>
      </dgm:t>
    </dgm:pt>
    <dgm:pt modelId="{2902CA59-CA21-4CDC-9A4A-12DCBD402FA1}" type="parTrans" cxnId="{6D4223D7-DA27-4C66-9210-F880E7B9F721}">
      <dgm:prSet/>
      <dgm:spPr/>
      <dgm:t>
        <a:bodyPr/>
        <a:lstStyle/>
        <a:p>
          <a:endParaRPr lang="en-US"/>
        </a:p>
      </dgm:t>
    </dgm:pt>
    <dgm:pt modelId="{42F73E0A-A288-4174-BE8E-1A691E69F43C}" type="sibTrans" cxnId="{6D4223D7-DA27-4C66-9210-F880E7B9F721}">
      <dgm:prSet/>
      <dgm:spPr/>
      <dgm:t>
        <a:bodyPr/>
        <a:lstStyle/>
        <a:p>
          <a:endParaRPr lang="en-US"/>
        </a:p>
      </dgm:t>
    </dgm:pt>
    <dgm:pt modelId="{F5BCBF0D-65D2-43E9-8D15-DE5FD4B57052}" type="pres">
      <dgm:prSet presAssocID="{CA8264CF-7E65-4C44-9792-66514E418189}" presName="composite" presStyleCnt="0">
        <dgm:presLayoutVars>
          <dgm:chMax val="5"/>
          <dgm:dir/>
          <dgm:resizeHandles val="exact"/>
        </dgm:presLayoutVars>
      </dgm:prSet>
      <dgm:spPr/>
    </dgm:pt>
    <dgm:pt modelId="{37C3B72B-E52F-4548-B0A8-A2A5B105F6D5}" type="pres">
      <dgm:prSet presAssocID="{0BE097E5-002F-447C-A0B0-6C3DC21F70E3}" presName="circle1" presStyleLbl="lnNode1" presStyleIdx="0" presStyleCnt="3"/>
      <dgm:spPr/>
    </dgm:pt>
    <dgm:pt modelId="{7E07A6D7-E26C-43DF-8726-01F7BAF1AD41}" type="pres">
      <dgm:prSet presAssocID="{0BE097E5-002F-447C-A0B0-6C3DC21F70E3}" presName="text1" presStyleLbl="revTx" presStyleIdx="0" presStyleCnt="3" custLinFactNeighborX="3663" custLinFactNeighborY="62418">
        <dgm:presLayoutVars>
          <dgm:bulletEnabled val="1"/>
        </dgm:presLayoutVars>
      </dgm:prSet>
      <dgm:spPr/>
    </dgm:pt>
    <dgm:pt modelId="{6AC5F7B8-28D1-4425-AAA6-B7D4D30C5AC1}" type="pres">
      <dgm:prSet presAssocID="{0BE097E5-002F-447C-A0B0-6C3DC21F70E3}" presName="line1" presStyleLbl="callout" presStyleIdx="0" presStyleCnt="6" custLinFactY="1000000" custLinFactNeighborX="12503" custLinFactNeighborY="1036133"/>
      <dgm:spPr/>
    </dgm:pt>
    <dgm:pt modelId="{8B8A3780-F151-41A5-B672-AC349DECBAAC}" type="pres">
      <dgm:prSet presAssocID="{0BE097E5-002F-447C-A0B0-6C3DC21F70E3}" presName="d1" presStyleLbl="callout" presStyleIdx="1" presStyleCnt="6" custScaleX="103796" custScaleY="80417" custLinFactNeighborX="1934" custLinFactNeighborY="16185"/>
      <dgm:spPr/>
    </dgm:pt>
    <dgm:pt modelId="{2E9A6F68-CD10-4B5B-968D-8F135E6C3BF3}" type="pres">
      <dgm:prSet presAssocID="{E7680773-F650-451E-B94A-9E208D1D8A7B}" presName="circle2" presStyleLbl="lnNode1" presStyleIdx="1" presStyleCnt="3"/>
      <dgm:spPr/>
    </dgm:pt>
    <dgm:pt modelId="{6BB50434-D29D-4875-85BE-F773F4AE3401}" type="pres">
      <dgm:prSet presAssocID="{E7680773-F650-451E-B94A-9E208D1D8A7B}" presName="text2" presStyleLbl="revTx" presStyleIdx="1" presStyleCnt="3" custLinFactNeighborX="5233" custLinFactNeighborY="50029">
        <dgm:presLayoutVars>
          <dgm:bulletEnabled val="1"/>
        </dgm:presLayoutVars>
      </dgm:prSet>
      <dgm:spPr/>
    </dgm:pt>
    <dgm:pt modelId="{485417E6-CB63-4568-9258-723E57C32BB7}" type="pres">
      <dgm:prSet presAssocID="{E7680773-F650-451E-B94A-9E208D1D8A7B}" presName="line2" presStyleLbl="callout" presStyleIdx="2" presStyleCnt="6" custLinFactY="600000" custLinFactNeighborX="-4186" custLinFactNeighborY="670000"/>
      <dgm:spPr/>
    </dgm:pt>
    <dgm:pt modelId="{6C9E75A2-99C7-4B56-B7B0-5C8E1DA57C1D}" type="pres">
      <dgm:prSet presAssocID="{E7680773-F650-451E-B94A-9E208D1D8A7B}" presName="d2" presStyleLbl="callout" presStyleIdx="3" presStyleCnt="6" custScaleX="95039" custScaleY="57832"/>
      <dgm:spPr/>
    </dgm:pt>
    <dgm:pt modelId="{ACD57849-C5AC-4BDC-A450-3D7E7ACA3BB2}" type="pres">
      <dgm:prSet presAssocID="{D167D17A-C47D-43B9-B71E-46457415D109}" presName="circle3" presStyleLbl="lnNode1" presStyleIdx="2" presStyleCnt="3" custLinFactNeighborX="-523" custLinFactNeighborY="-5780"/>
      <dgm:spPr/>
    </dgm:pt>
    <dgm:pt modelId="{69D7CF3F-FC21-4983-974A-0DBC3C988316}" type="pres">
      <dgm:prSet presAssocID="{D167D17A-C47D-43B9-B71E-46457415D109}" presName="text3" presStyleLbl="revTx" presStyleIdx="2" presStyleCnt="3" custLinFactNeighborX="10988" custLinFactNeighborY="50536">
        <dgm:presLayoutVars>
          <dgm:bulletEnabled val="1"/>
        </dgm:presLayoutVars>
      </dgm:prSet>
      <dgm:spPr/>
    </dgm:pt>
    <dgm:pt modelId="{EA65B15B-8AAC-437E-9CD2-C062B8C1649F}" type="pres">
      <dgm:prSet presAssocID="{D167D17A-C47D-43B9-B71E-46457415D109}" presName="line3" presStyleLbl="callout" presStyleIdx="4" presStyleCnt="6" custLinFactY="600000" custLinFactNeighborX="65891" custLinFactNeighborY="640467"/>
      <dgm:spPr/>
    </dgm:pt>
    <dgm:pt modelId="{0E5DA070-E8CE-474F-BBA9-07FABA6467A1}" type="pres">
      <dgm:prSet presAssocID="{D167D17A-C47D-43B9-B71E-46457415D109}" presName="d3" presStyleLbl="callout" presStyleIdx="5" presStyleCnt="6" custScaleX="137701" custScaleY="80051" custLinFactNeighborX="16448" custLinFactNeighborY="16409"/>
      <dgm:spPr/>
    </dgm:pt>
  </dgm:ptLst>
  <dgm:cxnLst>
    <dgm:cxn modelId="{ED8D1006-5934-4325-A862-AC8F0AE27D56}" type="presOf" srcId="{0BE097E5-002F-447C-A0B0-6C3DC21F70E3}" destId="{7E07A6D7-E26C-43DF-8726-01F7BAF1AD41}" srcOrd="0" destOrd="0" presId="urn:microsoft.com/office/officeart/2005/8/layout/target1"/>
    <dgm:cxn modelId="{DCAAAD10-1CCA-493D-8F13-4E91161A9792}" type="presOf" srcId="{CA8264CF-7E65-4C44-9792-66514E418189}" destId="{F5BCBF0D-65D2-43E9-8D15-DE5FD4B57052}" srcOrd="0" destOrd="0" presId="urn:microsoft.com/office/officeart/2005/8/layout/target1"/>
    <dgm:cxn modelId="{B1649562-C885-4327-8923-85AF66549694}" srcId="{CA8264CF-7E65-4C44-9792-66514E418189}" destId="{0BE097E5-002F-447C-A0B0-6C3DC21F70E3}" srcOrd="0" destOrd="0" parTransId="{0FD90F26-372E-4B55-8AD6-C17DE54FADCE}" sibTransId="{D03998C4-C596-4271-83D6-3BD205A9A3E7}"/>
    <dgm:cxn modelId="{DE3DD776-A980-447F-885B-D3EDF6ECC077}" type="presOf" srcId="{E7680773-F650-451E-B94A-9E208D1D8A7B}" destId="{6BB50434-D29D-4875-85BE-F773F4AE3401}" srcOrd="0" destOrd="0" presId="urn:microsoft.com/office/officeart/2005/8/layout/target1"/>
    <dgm:cxn modelId="{FAB6AF91-6236-4F08-AE14-FDC4816BFD1C}" srcId="{CA8264CF-7E65-4C44-9792-66514E418189}" destId="{E7680773-F650-451E-B94A-9E208D1D8A7B}" srcOrd="1" destOrd="0" parTransId="{C20E75ED-E3F9-43C6-BD1C-3E83D7364217}" sibTransId="{1D88BBF1-7DAF-4E00-B7B6-892773149404}"/>
    <dgm:cxn modelId="{4388BEBB-BD25-469E-9399-AB80CF067771}" type="presOf" srcId="{D167D17A-C47D-43B9-B71E-46457415D109}" destId="{69D7CF3F-FC21-4983-974A-0DBC3C988316}" srcOrd="0" destOrd="0" presId="urn:microsoft.com/office/officeart/2005/8/layout/target1"/>
    <dgm:cxn modelId="{6D4223D7-DA27-4C66-9210-F880E7B9F721}" srcId="{CA8264CF-7E65-4C44-9792-66514E418189}" destId="{D167D17A-C47D-43B9-B71E-46457415D109}" srcOrd="2" destOrd="0" parTransId="{2902CA59-CA21-4CDC-9A4A-12DCBD402FA1}" sibTransId="{42F73E0A-A288-4174-BE8E-1A691E69F43C}"/>
    <dgm:cxn modelId="{96485CD6-4CA2-42FF-8295-9B89B4BCB99D}" type="presParOf" srcId="{F5BCBF0D-65D2-43E9-8D15-DE5FD4B57052}" destId="{37C3B72B-E52F-4548-B0A8-A2A5B105F6D5}" srcOrd="0" destOrd="0" presId="urn:microsoft.com/office/officeart/2005/8/layout/target1"/>
    <dgm:cxn modelId="{FDA71EE7-4AE6-4F8D-AE1F-B146DB14483F}" type="presParOf" srcId="{F5BCBF0D-65D2-43E9-8D15-DE5FD4B57052}" destId="{7E07A6D7-E26C-43DF-8726-01F7BAF1AD41}" srcOrd="1" destOrd="0" presId="urn:microsoft.com/office/officeart/2005/8/layout/target1"/>
    <dgm:cxn modelId="{6CCBCB8D-566B-4903-98D6-F17063D2FDA2}" type="presParOf" srcId="{F5BCBF0D-65D2-43E9-8D15-DE5FD4B57052}" destId="{6AC5F7B8-28D1-4425-AAA6-B7D4D30C5AC1}" srcOrd="2" destOrd="0" presId="urn:microsoft.com/office/officeart/2005/8/layout/target1"/>
    <dgm:cxn modelId="{B318151F-8CC6-4E29-96E1-9B4989E77BDE}" type="presParOf" srcId="{F5BCBF0D-65D2-43E9-8D15-DE5FD4B57052}" destId="{8B8A3780-F151-41A5-B672-AC349DECBAAC}" srcOrd="3" destOrd="0" presId="urn:microsoft.com/office/officeart/2005/8/layout/target1"/>
    <dgm:cxn modelId="{8FDE3697-EE04-4ECE-B73D-4260F3A5741E}" type="presParOf" srcId="{F5BCBF0D-65D2-43E9-8D15-DE5FD4B57052}" destId="{2E9A6F68-CD10-4B5B-968D-8F135E6C3BF3}" srcOrd="4" destOrd="0" presId="urn:microsoft.com/office/officeart/2005/8/layout/target1"/>
    <dgm:cxn modelId="{C517241C-D33E-4401-8B85-FCF888BE8848}" type="presParOf" srcId="{F5BCBF0D-65D2-43E9-8D15-DE5FD4B57052}" destId="{6BB50434-D29D-4875-85BE-F773F4AE3401}" srcOrd="5" destOrd="0" presId="urn:microsoft.com/office/officeart/2005/8/layout/target1"/>
    <dgm:cxn modelId="{CA510372-9D90-4374-8666-C7FD31621CCA}" type="presParOf" srcId="{F5BCBF0D-65D2-43E9-8D15-DE5FD4B57052}" destId="{485417E6-CB63-4568-9258-723E57C32BB7}" srcOrd="6" destOrd="0" presId="urn:microsoft.com/office/officeart/2005/8/layout/target1"/>
    <dgm:cxn modelId="{F50BCD31-3392-441D-AD84-FE1135F2B73A}" type="presParOf" srcId="{F5BCBF0D-65D2-43E9-8D15-DE5FD4B57052}" destId="{6C9E75A2-99C7-4B56-B7B0-5C8E1DA57C1D}" srcOrd="7" destOrd="0" presId="urn:microsoft.com/office/officeart/2005/8/layout/target1"/>
    <dgm:cxn modelId="{37B4AFB5-C9FD-4C8F-A24D-3C3B34107B1F}" type="presParOf" srcId="{F5BCBF0D-65D2-43E9-8D15-DE5FD4B57052}" destId="{ACD57849-C5AC-4BDC-A450-3D7E7ACA3BB2}" srcOrd="8" destOrd="0" presId="urn:microsoft.com/office/officeart/2005/8/layout/target1"/>
    <dgm:cxn modelId="{51E22F93-BA85-473A-BA1D-50D92E46A4FD}" type="presParOf" srcId="{F5BCBF0D-65D2-43E9-8D15-DE5FD4B57052}" destId="{69D7CF3F-FC21-4983-974A-0DBC3C988316}" srcOrd="9" destOrd="0" presId="urn:microsoft.com/office/officeart/2005/8/layout/target1"/>
    <dgm:cxn modelId="{4BE203FE-FD9E-427A-B5A6-B98563FE16FF}" type="presParOf" srcId="{F5BCBF0D-65D2-43E9-8D15-DE5FD4B57052}" destId="{EA65B15B-8AAC-437E-9CD2-C062B8C1649F}" srcOrd="10" destOrd="0" presId="urn:microsoft.com/office/officeart/2005/8/layout/target1"/>
    <dgm:cxn modelId="{72EBAFA9-4C39-47B4-A424-5F386FCA6E73}" type="presParOf" srcId="{F5BCBF0D-65D2-43E9-8D15-DE5FD4B57052}" destId="{0E5DA070-E8CE-474F-BBA9-07FABA6467A1}"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57849-C5AC-4BDC-A450-3D7E7ACA3BB2}">
      <dsp:nvSpPr>
        <dsp:cNvPr id="0" name=""/>
        <dsp:cNvSpPr/>
      </dsp:nvSpPr>
      <dsp:spPr>
        <a:xfrm>
          <a:off x="1771581" y="830312"/>
          <a:ext cx="3013472" cy="301347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9A6F68-CD10-4B5B-968D-8F135E6C3BF3}">
      <dsp:nvSpPr>
        <dsp:cNvPr id="0" name=""/>
        <dsp:cNvSpPr/>
      </dsp:nvSpPr>
      <dsp:spPr>
        <a:xfrm>
          <a:off x="2390036" y="1607185"/>
          <a:ext cx="1808083" cy="180808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C3B72B-E52F-4548-B0A8-A2A5B105F6D5}">
      <dsp:nvSpPr>
        <dsp:cNvPr id="0" name=""/>
        <dsp:cNvSpPr/>
      </dsp:nvSpPr>
      <dsp:spPr>
        <a:xfrm>
          <a:off x="2992731" y="2209879"/>
          <a:ext cx="602694" cy="60269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07A6D7-E26C-43DF-8726-01F7BAF1AD41}">
      <dsp:nvSpPr>
        <dsp:cNvPr id="0" name=""/>
        <dsp:cNvSpPr/>
      </dsp:nvSpPr>
      <dsp:spPr>
        <a:xfrm>
          <a:off x="5358251" y="548610"/>
          <a:ext cx="1506736" cy="8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j-lt"/>
              <a:ea typeface="Open Sans" panose="020B0606030504020204" pitchFamily="34" charset="0"/>
              <a:cs typeface="Open Sans" panose="020B0606030504020204" pitchFamily="34" charset="0"/>
            </a:rPr>
            <a:t>Physician’s / practitioner’s core service</a:t>
          </a:r>
        </a:p>
      </dsp:txBody>
      <dsp:txXfrm>
        <a:off x="5358251" y="548610"/>
        <a:ext cx="1506736" cy="878929"/>
      </dsp:txXfrm>
    </dsp:sp>
    <dsp:sp modelId="{6AC5F7B8-28D1-4425-AAA6-B7D4D30C5AC1}">
      <dsp:nvSpPr>
        <dsp:cNvPr id="0" name=""/>
        <dsp:cNvSpPr/>
      </dsp:nvSpPr>
      <dsp:spPr>
        <a:xfrm>
          <a:off x="4973472" y="1172472"/>
          <a:ext cx="376684"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8A3780-F151-41A5-B672-AC349DECBAAC}">
      <dsp:nvSpPr>
        <dsp:cNvPr id="0" name=""/>
        <dsp:cNvSpPr/>
      </dsp:nvSpPr>
      <dsp:spPr>
        <a:xfrm rot="5400000">
          <a:off x="3308190" y="964482"/>
          <a:ext cx="1665645" cy="1692695"/>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B50434-D29D-4875-85BE-F773F4AE3401}">
      <dsp:nvSpPr>
        <dsp:cNvPr id="0" name=""/>
        <dsp:cNvSpPr/>
      </dsp:nvSpPr>
      <dsp:spPr>
        <a:xfrm>
          <a:off x="5381907" y="1318648"/>
          <a:ext cx="1506736" cy="8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j-lt"/>
              <a:ea typeface="Open Sans" panose="020B0606030504020204" pitchFamily="34" charset="0"/>
              <a:cs typeface="Open Sans" panose="020B0606030504020204" pitchFamily="34" charset="0"/>
            </a:rPr>
            <a:t>“Incident-to” supplies</a:t>
          </a:r>
        </a:p>
      </dsp:txBody>
      <dsp:txXfrm>
        <a:off x="5381907" y="1318648"/>
        <a:ext cx="1506736" cy="878929"/>
      </dsp:txXfrm>
    </dsp:sp>
    <dsp:sp modelId="{485417E6-CB63-4568-9258-723E57C32BB7}">
      <dsp:nvSpPr>
        <dsp:cNvPr id="0" name=""/>
        <dsp:cNvSpPr/>
      </dsp:nvSpPr>
      <dsp:spPr>
        <a:xfrm>
          <a:off x="4910607" y="1775594"/>
          <a:ext cx="376684"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9E75A2-99C7-4B56-B7B0-5C8E1DA57C1D}">
      <dsp:nvSpPr>
        <dsp:cNvPr id="0" name=""/>
        <dsp:cNvSpPr/>
      </dsp:nvSpPr>
      <dsp:spPr>
        <a:xfrm rot="5400000">
          <a:off x="3858730" y="1555157"/>
          <a:ext cx="933417" cy="1139384"/>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D7CF3F-FC21-4983-974A-0DBC3C988316}">
      <dsp:nvSpPr>
        <dsp:cNvPr id="0" name=""/>
        <dsp:cNvSpPr/>
      </dsp:nvSpPr>
      <dsp:spPr>
        <a:xfrm>
          <a:off x="5468619" y="2202034"/>
          <a:ext cx="1506736" cy="87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j-lt"/>
              <a:ea typeface="Open Sans" panose="020B0606030504020204" pitchFamily="34" charset="0"/>
              <a:cs typeface="Open Sans" panose="020B0606030504020204" pitchFamily="34" charset="0"/>
            </a:rPr>
            <a:t>“Incident-to” services – furnished by </a:t>
          </a:r>
          <a:r>
            <a:rPr lang="en-US" sz="1600" b="1" kern="1200" dirty="0">
              <a:latin typeface="+mj-lt"/>
              <a:ea typeface="Open Sans" panose="020B0606030504020204" pitchFamily="34" charset="0"/>
              <a:cs typeface="Open Sans" panose="020B0606030504020204" pitchFamily="34" charset="0"/>
            </a:rPr>
            <a:t>“auxiliary personnel”</a:t>
          </a:r>
        </a:p>
      </dsp:txBody>
      <dsp:txXfrm>
        <a:off x="5468619" y="2202034"/>
        <a:ext cx="1506736" cy="878929"/>
      </dsp:txXfrm>
    </dsp:sp>
    <dsp:sp modelId="{EA65B15B-8AAC-437E-9CD2-C062B8C1649F}">
      <dsp:nvSpPr>
        <dsp:cNvPr id="0" name=""/>
        <dsp:cNvSpPr/>
      </dsp:nvSpPr>
      <dsp:spPr>
        <a:xfrm>
          <a:off x="5174576" y="2643891"/>
          <a:ext cx="376684"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5DA070-E8CE-474F-BBA9-07FABA6467A1}">
      <dsp:nvSpPr>
        <dsp:cNvPr id="0" name=""/>
        <dsp:cNvSpPr/>
      </dsp:nvSpPr>
      <dsp:spPr>
        <a:xfrm rot="5400000">
          <a:off x="4204737" y="2434585"/>
          <a:ext cx="923112" cy="1056068"/>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25FDF-1FF4-49EC-A95F-99BBE0E42AF6}"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BD153-1916-4BFE-A690-D04ED8D51557}" type="slidenum">
              <a:rPr lang="en-US" smtClean="0"/>
              <a:t>‹#›</a:t>
            </a:fld>
            <a:endParaRPr lang="en-US"/>
          </a:p>
        </p:txBody>
      </p:sp>
    </p:spTree>
    <p:extLst>
      <p:ext uri="{BB962C8B-B14F-4D97-AF65-F5344CB8AC3E}">
        <p14:creationId xmlns:p14="http://schemas.microsoft.com/office/powerpoint/2010/main" val="106267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cfr.gov/current/title-42/section-400.20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effectLst/>
              </a:rPr>
              <a:t>The home of a beneficiary for the purposes of diagnosis, evaluation, and/or treatment of a mental health disorder for services furnished on or after the first day after the end of the PHE as defined in our regulation at </a:t>
            </a:r>
            <a:r>
              <a:rPr lang="en-US" dirty="0">
                <a:effectLst/>
                <a:hlinkClick r:id="rId3"/>
              </a:rPr>
              <a:t>§ 400.200</a:t>
            </a:r>
            <a:r>
              <a:rPr lang="en-US" dirty="0">
                <a:effectLst/>
              </a:rPr>
              <a:t> except as otherwise provided in this paragraph. Payment will not be made for a telehealth service furnished under this paragraph unless the following conditions are met: </a:t>
            </a:r>
          </a:p>
          <a:p>
            <a:r>
              <a:rPr lang="en-US" dirty="0">
                <a:effectLst/>
              </a:rPr>
              <a:t>(A) The physician or practitioner has furnished an item or service in-person, without the use of telehealth, for which Medicare payment was made (or would have been made if the patient were entitled to, or enrolled for, Medicare benefits at the time the item or service is furnished) within 6 months prior to the initial telehealth service; </a:t>
            </a:r>
          </a:p>
          <a:p>
            <a:r>
              <a:rPr lang="en-US" dirty="0">
                <a:effectLst/>
              </a:rPr>
              <a:t>(B) The physician or practitioner has furnished an item or service in-person, without the use of telehealth, at least once within 12 months of each subsequent telehealth service described in this paragraph, unless, for a particular 12-month period, the physician or practitioner and patient agree that the risks and burdens associated with an in-person service outweigh the benefits associated with furnishing the in-person item or service, and the practitioner documents the reason(s) for this decision in the patient's medical record. </a:t>
            </a:r>
          </a:p>
          <a:p>
            <a:r>
              <a:rPr lang="en-US" dirty="0">
                <a:effectLst/>
              </a:rPr>
              <a:t>(C) The requirements of paragraphs (b)(3)(xiv)(A) and (B) may be met by another physician or practitioner of the same specialty and subspecialty in the same group as the physician or practitioner who furnishes the telehealth service, if the physician or practitioner who furnishes the telehealth service described under this paragraph is not available.</a:t>
            </a:r>
          </a:p>
          <a:p>
            <a:endParaRPr lang="en-US" dirty="0"/>
          </a:p>
          <a:p>
            <a:endParaRPr lang="en-US" dirty="0"/>
          </a:p>
          <a:p>
            <a:r>
              <a:rPr lang="en-US" dirty="0"/>
              <a:t>POS 10 can be used beginning 1/1/</a:t>
            </a:r>
          </a:p>
        </p:txBody>
      </p:sp>
      <p:sp>
        <p:nvSpPr>
          <p:cNvPr id="4" name="Slide Number Placeholder 3"/>
          <p:cNvSpPr>
            <a:spLocks noGrp="1"/>
          </p:cNvSpPr>
          <p:nvPr>
            <p:ph type="sldNum" sz="quarter" idx="5"/>
          </p:nvPr>
        </p:nvSpPr>
        <p:spPr/>
        <p:txBody>
          <a:bodyPr/>
          <a:lstStyle/>
          <a:p>
            <a:fld id="{82ABD153-1916-4BFE-A690-D04ED8D51557}" type="slidenum">
              <a:rPr lang="en-US" smtClean="0"/>
              <a:t>6</a:t>
            </a:fld>
            <a:endParaRPr lang="en-US"/>
          </a:p>
        </p:txBody>
      </p:sp>
    </p:spTree>
    <p:extLst>
      <p:ext uri="{BB962C8B-B14F-4D97-AF65-F5344CB8AC3E}">
        <p14:creationId xmlns:p14="http://schemas.microsoft.com/office/powerpoint/2010/main" val="232680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ea typeface="Open Sans" panose="020B0606030504020204" pitchFamily="34" charset="0"/>
                <a:cs typeface="Open Sans" panose="020B0606030504020204" pitchFamily="34" charset="0"/>
              </a:rPr>
              <a:t>Beginning in CY2023, Modifier 93 will be required for Medicare telehealth claims for m/h audio-only</a:t>
            </a:r>
            <a:endParaRPr lang="en-US" sz="1200" dirty="0">
              <a:latin typeface="+mj-lt"/>
            </a:endParaRPr>
          </a:p>
          <a:p>
            <a:endParaRPr lang="en-US" dirty="0"/>
          </a:p>
        </p:txBody>
      </p:sp>
      <p:sp>
        <p:nvSpPr>
          <p:cNvPr id="4" name="Slide Number Placeholder 3"/>
          <p:cNvSpPr>
            <a:spLocks noGrp="1"/>
          </p:cNvSpPr>
          <p:nvPr>
            <p:ph type="sldNum" sz="quarter" idx="5"/>
          </p:nvPr>
        </p:nvSpPr>
        <p:spPr/>
        <p:txBody>
          <a:bodyPr/>
          <a:lstStyle/>
          <a:p>
            <a:fld id="{82ABD153-1916-4BFE-A690-D04ED8D51557}" type="slidenum">
              <a:rPr lang="en-US" smtClean="0"/>
              <a:t>8</a:t>
            </a:fld>
            <a:endParaRPr lang="en-US"/>
          </a:p>
        </p:txBody>
      </p:sp>
    </p:spTree>
    <p:extLst>
      <p:ext uri="{BB962C8B-B14F-4D97-AF65-F5344CB8AC3E}">
        <p14:creationId xmlns:p14="http://schemas.microsoft.com/office/powerpoint/2010/main" val="2600072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extension of the audio-only isn’t that big a deal for community BH providers because of the regulatory change to the “visit” definition</a:t>
            </a:r>
          </a:p>
        </p:txBody>
      </p:sp>
      <p:sp>
        <p:nvSpPr>
          <p:cNvPr id="4" name="Slide Number Placeholder 3"/>
          <p:cNvSpPr>
            <a:spLocks noGrp="1"/>
          </p:cNvSpPr>
          <p:nvPr>
            <p:ph type="sldNum" sz="quarter" idx="5"/>
          </p:nvPr>
        </p:nvSpPr>
        <p:spPr/>
        <p:txBody>
          <a:bodyPr/>
          <a:lstStyle/>
          <a:p>
            <a:fld id="{82ABD153-1916-4BFE-A690-D04ED8D51557}" type="slidenum">
              <a:rPr lang="en-US" smtClean="0"/>
              <a:t>9</a:t>
            </a:fld>
            <a:endParaRPr lang="en-US"/>
          </a:p>
        </p:txBody>
      </p:sp>
    </p:spTree>
    <p:extLst>
      <p:ext uri="{BB962C8B-B14F-4D97-AF65-F5344CB8AC3E}">
        <p14:creationId xmlns:p14="http://schemas.microsoft.com/office/powerpoint/2010/main" val="156495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 otherwise-billable clinician may serve as “auxiliary personnel” under “incident to” billing </a:t>
            </a:r>
          </a:p>
          <a:p>
            <a:pPr marL="1028700" lvl="1" indent="-342900"/>
            <a:r>
              <a:rPr lang="en-US" sz="1800" dirty="0"/>
              <a:t>For example, a NP could furnish services incident to the services of a physician, provided that all “incident to” requirements are met</a:t>
            </a:r>
          </a:p>
          <a:p>
            <a:r>
              <a:rPr lang="en-US" sz="1800" dirty="0"/>
              <a:t>The “physician or practitioner” may not supervise (as “auxiliary personnel”) a professional whose scope of practice is outside the physician/practitioner’s own scope of practice </a:t>
            </a:r>
          </a:p>
          <a:p>
            <a:pPr marL="1028700" lvl="1" indent="-342900"/>
            <a:r>
              <a:rPr lang="en-US" sz="1800" dirty="0"/>
              <a:t>For example, a physician assistant would not be qualified to supervise services performed by a clinical psychologist</a:t>
            </a:r>
          </a:p>
          <a:p>
            <a:endParaRPr lang="en-US" dirty="0"/>
          </a:p>
        </p:txBody>
      </p:sp>
      <p:sp>
        <p:nvSpPr>
          <p:cNvPr id="4" name="Slide Number Placeholder 3"/>
          <p:cNvSpPr>
            <a:spLocks noGrp="1"/>
          </p:cNvSpPr>
          <p:nvPr>
            <p:ph type="sldNum" sz="quarter" idx="5"/>
          </p:nvPr>
        </p:nvSpPr>
        <p:spPr/>
        <p:txBody>
          <a:bodyPr/>
          <a:lstStyle/>
          <a:p>
            <a:fld id="{82ABD153-1916-4BFE-A690-D04ED8D51557}" type="slidenum">
              <a:rPr lang="en-US" smtClean="0"/>
              <a:t>13</a:t>
            </a:fld>
            <a:endParaRPr lang="en-US"/>
          </a:p>
        </p:txBody>
      </p:sp>
    </p:spTree>
    <p:extLst>
      <p:ext uri="{BB962C8B-B14F-4D97-AF65-F5344CB8AC3E}">
        <p14:creationId xmlns:p14="http://schemas.microsoft.com/office/powerpoint/2010/main" val="405671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 otherwise-billable clinician may serve as “auxiliary personnel” under “incident to” billing </a:t>
            </a:r>
          </a:p>
          <a:p>
            <a:pPr marL="1028700" lvl="1" indent="-342900"/>
            <a:r>
              <a:rPr lang="en-US" sz="1800" dirty="0"/>
              <a:t>For example, a NP could furnish services incident to the services of a physician, provided that all “incident to” requirements are met</a:t>
            </a:r>
          </a:p>
          <a:p>
            <a:r>
              <a:rPr lang="en-US" sz="1800" dirty="0"/>
              <a:t>The “physician or practitioner” may not supervise (as “auxiliary personnel”) a professional whose scope of practice is outside the physician/practitioner’s own scope of practice </a:t>
            </a:r>
          </a:p>
          <a:p>
            <a:pPr marL="1028700" lvl="1" indent="-342900"/>
            <a:r>
              <a:rPr lang="en-US" sz="1800" dirty="0"/>
              <a:t>For example, a physician assistant would not be qualified to supervise services performed by a clinical psychologist</a:t>
            </a:r>
          </a:p>
          <a:p>
            <a:endParaRPr lang="en-US" dirty="0"/>
          </a:p>
        </p:txBody>
      </p:sp>
      <p:sp>
        <p:nvSpPr>
          <p:cNvPr id="4" name="Slide Number Placeholder 3"/>
          <p:cNvSpPr>
            <a:spLocks noGrp="1"/>
          </p:cNvSpPr>
          <p:nvPr>
            <p:ph type="sldNum" sz="quarter" idx="5"/>
          </p:nvPr>
        </p:nvSpPr>
        <p:spPr/>
        <p:txBody>
          <a:bodyPr/>
          <a:lstStyle/>
          <a:p>
            <a:fld id="{82ABD153-1916-4BFE-A690-D04ED8D51557}" type="slidenum">
              <a:rPr lang="en-US" smtClean="0"/>
              <a:t>14</a:t>
            </a:fld>
            <a:endParaRPr lang="en-US"/>
          </a:p>
        </p:txBody>
      </p:sp>
    </p:spTree>
    <p:extLst>
      <p:ext uri="{BB962C8B-B14F-4D97-AF65-F5344CB8AC3E}">
        <p14:creationId xmlns:p14="http://schemas.microsoft.com/office/powerpoint/2010/main" val="1366137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latin typeface="+mj-lt"/>
                <a:ea typeface="Open Sans" panose="020B0606030504020204" pitchFamily="34" charset="0"/>
                <a:cs typeface="Open Sans" panose="020B0606030504020204" pitchFamily="34" charset="0"/>
              </a:rPr>
              <a:t>“General supervision</a:t>
            </a:r>
            <a:r>
              <a:rPr lang="en-US" sz="1200" dirty="0">
                <a:latin typeface="+mj-lt"/>
                <a:ea typeface="Open Sans" panose="020B0606030504020204" pitchFamily="34" charset="0"/>
                <a:cs typeface="Open Sans" panose="020B0606030504020204" pitchFamily="34" charset="0"/>
              </a:rPr>
              <a:t> means the service is furnished under the physician's (or other practitioner's) overall direction and control, but the physician's (or other practitioner's) presence is not required during the performance of the service.” The training of the auxiliary personnel who actually perform the service/procedure and the maintenance of the equipment and supplies are the continuing responsibility of the physician/practitioner.</a:t>
            </a:r>
          </a:p>
          <a:p>
            <a:r>
              <a:rPr lang="en-US" sz="1200" dirty="0">
                <a:latin typeface="+mj-lt"/>
                <a:ea typeface="Open Sans" panose="020B0606030504020204" pitchFamily="34" charset="0"/>
                <a:cs typeface="Open Sans" panose="020B0606030504020204" pitchFamily="34" charset="0"/>
              </a:rPr>
              <a:t>	</a:t>
            </a:r>
          </a:p>
          <a:p>
            <a:r>
              <a:rPr lang="en-US" sz="1200" b="1" i="1" dirty="0">
                <a:latin typeface="+mj-lt"/>
                <a:ea typeface="Open Sans" panose="020B0606030504020204" pitchFamily="34" charset="0"/>
                <a:cs typeface="Open Sans" panose="020B0606030504020204" pitchFamily="34" charset="0"/>
              </a:rPr>
              <a:t>“Direct supervision</a:t>
            </a:r>
            <a:r>
              <a:rPr lang="en-US" sz="1200" dirty="0">
                <a:latin typeface="+mj-lt"/>
                <a:ea typeface="Open Sans" panose="020B0606030504020204" pitchFamily="34" charset="0"/>
                <a:cs typeface="Open Sans" panose="020B0606030504020204" pitchFamily="34" charset="0"/>
              </a:rPr>
              <a:t> in the office setting means the physician (or other supervising practitioner) must be present in the office suite and immediately available to furnish assistance and direction throughout the performance of the procedure. It does not mean that the physician (or other supervising practitioner) must be present in the room when the procedure is performed. Until the later of the end of the calendar year in which the PHE as defined in § 400.200 of this chapter ends or, December 31, 2021, the presence of the physician (or other practitioner) includes virtual presence through audio/video real-time communications technology (excluding audio-only).”</a:t>
            </a:r>
          </a:p>
          <a:p>
            <a:endParaRPr lang="en-US" sz="1200" dirty="0">
              <a:latin typeface="+mj-lt"/>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82ABD153-1916-4BFE-A690-D04ED8D51557}" type="slidenum">
              <a:rPr lang="en-US" smtClean="0"/>
              <a:t>15</a:t>
            </a:fld>
            <a:endParaRPr lang="en-US"/>
          </a:p>
        </p:txBody>
      </p:sp>
    </p:spTree>
    <p:extLst>
      <p:ext uri="{BB962C8B-B14F-4D97-AF65-F5344CB8AC3E}">
        <p14:creationId xmlns:p14="http://schemas.microsoft.com/office/powerpoint/2010/main" val="309683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latin typeface="+mj-lt"/>
                <a:ea typeface="Open Sans" panose="020B0606030504020204" pitchFamily="34" charset="0"/>
                <a:cs typeface="Open Sans" panose="020B0606030504020204" pitchFamily="34" charset="0"/>
              </a:rPr>
              <a:t>“General supervision</a:t>
            </a:r>
            <a:r>
              <a:rPr lang="en-US" sz="1200" dirty="0">
                <a:latin typeface="+mj-lt"/>
                <a:ea typeface="Open Sans" panose="020B0606030504020204" pitchFamily="34" charset="0"/>
                <a:cs typeface="Open Sans" panose="020B0606030504020204" pitchFamily="34" charset="0"/>
              </a:rPr>
              <a:t> means the service is furnished under the physician's (or other practitioner's) overall direction and control, but the physician's (or other practitioner's) presence is not required during the performance of the service.” The training of the auxiliary personnel who actually perform the service/procedure and the maintenance of the equipment and supplies are the continuing responsibility of the physician/practitioner.</a:t>
            </a:r>
          </a:p>
          <a:p>
            <a:r>
              <a:rPr lang="en-US" sz="1200" dirty="0">
                <a:latin typeface="+mj-lt"/>
                <a:ea typeface="Open Sans" panose="020B0606030504020204" pitchFamily="34" charset="0"/>
                <a:cs typeface="Open Sans" panose="020B0606030504020204" pitchFamily="34" charset="0"/>
              </a:rPr>
              <a:t>	</a:t>
            </a:r>
          </a:p>
          <a:p>
            <a:r>
              <a:rPr lang="en-US" sz="1200" b="1" i="1" dirty="0">
                <a:latin typeface="+mj-lt"/>
                <a:ea typeface="Open Sans" panose="020B0606030504020204" pitchFamily="34" charset="0"/>
                <a:cs typeface="Open Sans" panose="020B0606030504020204" pitchFamily="34" charset="0"/>
              </a:rPr>
              <a:t>“Direct supervision</a:t>
            </a:r>
            <a:r>
              <a:rPr lang="en-US" sz="1200" dirty="0">
                <a:latin typeface="+mj-lt"/>
                <a:ea typeface="Open Sans" panose="020B0606030504020204" pitchFamily="34" charset="0"/>
                <a:cs typeface="Open Sans" panose="020B0606030504020204" pitchFamily="34" charset="0"/>
              </a:rPr>
              <a:t> in the office setting means the physician (or other supervising practitioner) must be present in the office suite and immediately available to furnish assistance and direction throughout the performance of the procedure. It does not mean that the physician (or other supervising practitioner) must be present in the room when the procedure is performed. Until the later of the end of the calendar year in which the PHE as defined in § 400.200 of this chapter ends or, December 31, 2021, the presence of the physician (or other practitioner) includes virtual presence through audio/video real-time communications technology (excluding audio-only).”</a:t>
            </a:r>
          </a:p>
          <a:p>
            <a:endParaRPr lang="en-US" sz="1200" dirty="0">
              <a:latin typeface="+mj-lt"/>
              <a:ea typeface="Open Sans" panose="020B0606030504020204" pitchFamily="34" charset="0"/>
              <a:cs typeface="Open Sans" panose="020B0606030504020204" pitchFamily="34" charset="0"/>
            </a:endParaRPr>
          </a:p>
          <a:p>
            <a:r>
              <a:rPr lang="en-US" dirty="0"/>
              <a:t>Note: main uses for virtual supervision are </a:t>
            </a:r>
          </a:p>
        </p:txBody>
      </p:sp>
      <p:sp>
        <p:nvSpPr>
          <p:cNvPr id="4" name="Slide Number Placeholder 3"/>
          <p:cNvSpPr>
            <a:spLocks noGrp="1"/>
          </p:cNvSpPr>
          <p:nvPr>
            <p:ph type="sldNum" sz="quarter" idx="5"/>
          </p:nvPr>
        </p:nvSpPr>
        <p:spPr/>
        <p:txBody>
          <a:bodyPr/>
          <a:lstStyle/>
          <a:p>
            <a:fld id="{82ABD153-1916-4BFE-A690-D04ED8D51557}" type="slidenum">
              <a:rPr lang="en-US" smtClean="0"/>
              <a:t>16</a:t>
            </a:fld>
            <a:endParaRPr lang="en-US"/>
          </a:p>
        </p:txBody>
      </p:sp>
    </p:spTree>
    <p:extLst>
      <p:ext uri="{BB962C8B-B14F-4D97-AF65-F5344CB8AC3E}">
        <p14:creationId xmlns:p14="http://schemas.microsoft.com/office/powerpoint/2010/main" val="685259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B91268-AB86-9148-9731-ABF65121557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133838-55F5-1E4A-B5FD-9A4BE6FC20E8}"/>
              </a:ext>
            </a:extLst>
          </p:cNvPr>
          <p:cNvSpPr>
            <a:spLocks noGrp="1"/>
          </p:cNvSpPr>
          <p:nvPr>
            <p:ph type="ctrTitle" hasCustomPrompt="1"/>
          </p:nvPr>
        </p:nvSpPr>
        <p:spPr>
          <a:xfrm>
            <a:off x="584752" y="3692938"/>
            <a:ext cx="11022496" cy="1655763"/>
          </a:xfrm>
        </p:spPr>
        <p:txBody>
          <a:bodyPr anchor="t" anchorCtr="0">
            <a:noAutofit/>
          </a:bodyPr>
          <a:lstStyle>
            <a:lvl1pPr algn="ctr">
              <a:defRPr sz="6000" b="0" i="0">
                <a:solidFill>
                  <a:srgbClr val="EA5E29"/>
                </a:solidFill>
                <a:latin typeface="Calibri Light" panose="020F0302020204030204" pitchFamily="34" charset="0"/>
                <a:cs typeface="Calibri Light" panose="020F0302020204030204" pitchFamily="34" charset="0"/>
              </a:defRPr>
            </a:lvl1pPr>
          </a:lstStyle>
          <a:p>
            <a:r>
              <a:rPr lang="en-US" dirty="0"/>
              <a:t>Set Title Slide Font Between </a:t>
            </a:r>
            <a:br>
              <a:rPr lang="en-US" dirty="0"/>
            </a:br>
            <a:r>
              <a:rPr lang="en-US" dirty="0"/>
              <a:t>40-65pt</a:t>
            </a:r>
          </a:p>
        </p:txBody>
      </p:sp>
      <p:sp>
        <p:nvSpPr>
          <p:cNvPr id="3" name="Subtitle 2">
            <a:extLst>
              <a:ext uri="{FF2B5EF4-FFF2-40B4-BE49-F238E27FC236}">
                <a16:creationId xmlns:a16="http://schemas.microsoft.com/office/drawing/2014/main" id="{79732EF6-2C34-0345-AA20-6335C996C994}"/>
              </a:ext>
            </a:extLst>
          </p:cNvPr>
          <p:cNvSpPr>
            <a:spLocks noGrp="1"/>
          </p:cNvSpPr>
          <p:nvPr>
            <p:ph type="subTitle" idx="1" hasCustomPrompt="1"/>
          </p:nvPr>
        </p:nvSpPr>
        <p:spPr>
          <a:xfrm>
            <a:off x="584752" y="5440778"/>
            <a:ext cx="11022496" cy="1052098"/>
          </a:xfrm>
        </p:spPr>
        <p:txBody>
          <a:bodyPr>
            <a:noAutofit/>
          </a:bodyPr>
          <a:lstStyle>
            <a:lvl1pPr marL="0" indent="0" algn="ctr">
              <a:lnSpc>
                <a:spcPct val="100000"/>
              </a:lnSpc>
              <a:spcBef>
                <a:spcPts val="0"/>
              </a:spcBef>
              <a:buNone/>
              <a:defRPr sz="2400" b="0" i="0">
                <a:solidFill>
                  <a:schemeClr val="tx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Set subtitle font between 24-35pt. If titles cannot fit within these ranges, </a:t>
            </a:r>
            <a:br>
              <a:rPr lang="en-US" dirty="0"/>
            </a:br>
            <a:r>
              <a:rPr lang="en-US" dirty="0"/>
              <a:t>copy edits may be necessary.</a:t>
            </a:r>
          </a:p>
        </p:txBody>
      </p:sp>
      <p:sp>
        <p:nvSpPr>
          <p:cNvPr id="6" name="Slide Number Placeholder 5">
            <a:extLst>
              <a:ext uri="{FF2B5EF4-FFF2-40B4-BE49-F238E27FC236}">
                <a16:creationId xmlns:a16="http://schemas.microsoft.com/office/drawing/2014/main" id="{E1628CAE-3A65-6A4A-842D-CE02EAE9337A}"/>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330774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2A02-139F-5340-AD07-B2D54EA99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70B628-F90B-BD4C-8597-5225D90BB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C2B12-808B-6740-9417-98198A2087B3}"/>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5" name="Footer Placeholder 4">
            <a:extLst>
              <a:ext uri="{FF2B5EF4-FFF2-40B4-BE49-F238E27FC236}">
                <a16:creationId xmlns:a16="http://schemas.microsoft.com/office/drawing/2014/main" id="{67A1EE7F-93D1-AD48-83EB-1E717DAAC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A5D21-05C6-9846-AD9D-99164A28B775}"/>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36826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DB5153-2D01-794F-85D4-09FB975730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6F538-FEED-8748-87C2-4A1227C00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3A9F1-AF1B-B448-9E2C-55A618AB2667}"/>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5" name="Footer Placeholder 4">
            <a:extLst>
              <a:ext uri="{FF2B5EF4-FFF2-40B4-BE49-F238E27FC236}">
                <a16:creationId xmlns:a16="http://schemas.microsoft.com/office/drawing/2014/main" id="{03D2B82B-9E3D-0146-AF01-C89FD2ED8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026A7-EDD4-114A-AE79-3E03380DDC3D}"/>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82457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435658-2B81-3940-BC8A-142D00486858}"/>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90F14D-D7C6-4744-9649-46967A3603D7}"/>
              </a:ext>
            </a:extLst>
          </p:cNvPr>
          <p:cNvSpPr>
            <a:spLocks noGrp="1"/>
          </p:cNvSpPr>
          <p:nvPr>
            <p:ph type="title" hasCustomPrompt="1"/>
          </p:nvPr>
        </p:nvSpPr>
        <p:spPr>
          <a:xfrm>
            <a:off x="564874" y="365125"/>
            <a:ext cx="11062252" cy="1325563"/>
          </a:xfrm>
        </p:spPr>
        <p:txBody>
          <a:bodyPr>
            <a:noAutofit/>
          </a:bodyPr>
          <a:lstStyle>
            <a:lvl1pPr>
              <a:defRPr sz="4500" b="0" i="0">
                <a:solidFill>
                  <a:srgbClr val="EA5E29"/>
                </a:solidFill>
                <a:latin typeface="Calibri Light" panose="020F0302020204030204" pitchFamily="34" charset="0"/>
                <a:cs typeface="Calibri Light" panose="020F0302020204030204" pitchFamily="34" charset="0"/>
              </a:defRPr>
            </a:lvl1pPr>
          </a:lstStyle>
          <a:p>
            <a:r>
              <a:rPr lang="en-US" dirty="0"/>
              <a:t>Set Title Font Between 35-55pt</a:t>
            </a:r>
          </a:p>
        </p:txBody>
      </p:sp>
      <p:sp>
        <p:nvSpPr>
          <p:cNvPr id="3" name="Content Placeholder 2">
            <a:extLst>
              <a:ext uri="{FF2B5EF4-FFF2-40B4-BE49-F238E27FC236}">
                <a16:creationId xmlns:a16="http://schemas.microsoft.com/office/drawing/2014/main" id="{E0AD1DA2-A021-7142-B956-10996DCC09D1}"/>
              </a:ext>
            </a:extLst>
          </p:cNvPr>
          <p:cNvSpPr>
            <a:spLocks noGrp="1"/>
          </p:cNvSpPr>
          <p:nvPr>
            <p:ph idx="1" hasCustomPrompt="1"/>
          </p:nvPr>
        </p:nvSpPr>
        <p:spPr>
          <a:xfrm>
            <a:off x="564874" y="1825625"/>
            <a:ext cx="11062252" cy="4018584"/>
          </a:xfrm>
        </p:spPr>
        <p:txBody>
          <a:bodyPr>
            <a:noAutofit/>
          </a:bodyPr>
          <a:lstStyle>
            <a:lvl1pPr marL="0" indent="0">
              <a:buNone/>
              <a:defRPr sz="2200" b="0" i="0">
                <a:latin typeface="Calibri Light" panose="020F0302020204030204" pitchFamily="34" charset="0"/>
                <a:cs typeface="Calibri Light" panose="020F0302020204030204" pitchFamily="34" charset="0"/>
              </a:defRPr>
            </a:lvl1pPr>
          </a:lstStyle>
          <a:p>
            <a:pPr lvl="0"/>
            <a:r>
              <a:rPr lang="en-US" dirty="0"/>
              <a:t>Set body text font between 18-22pt. If body text cannot fit within these ranges, push text to second slide or copy edits may be necessary.</a:t>
            </a:r>
          </a:p>
          <a:p>
            <a:pPr lvl="0"/>
            <a:endParaRPr lang="en-US" dirty="0"/>
          </a:p>
        </p:txBody>
      </p:sp>
      <p:sp>
        <p:nvSpPr>
          <p:cNvPr id="6" name="Slide Number Placeholder 5">
            <a:extLst>
              <a:ext uri="{FF2B5EF4-FFF2-40B4-BE49-F238E27FC236}">
                <a16:creationId xmlns:a16="http://schemas.microsoft.com/office/drawing/2014/main" id="{37FE8183-5489-2A49-9A6F-02B2ED2B448E}"/>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9311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C477-A744-A64A-A692-71EE06AFB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5EE790-1786-8349-89E6-3C07E13B35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E8626-9C1B-FF43-8AAA-1207A5F4AB75}"/>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5" name="Footer Placeholder 4">
            <a:extLst>
              <a:ext uri="{FF2B5EF4-FFF2-40B4-BE49-F238E27FC236}">
                <a16:creationId xmlns:a16="http://schemas.microsoft.com/office/drawing/2014/main" id="{E37BA9A0-6CA9-014C-8A1D-C6459898E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F353FB-5DE6-1044-A383-D3856AAD35FD}"/>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68013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AC10-D300-BD46-9679-F8E2272D65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7906DB-83BD-6C47-B6A4-A94ACD60BC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29A26C-206B-6344-8299-4A5F98C258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2961F-B116-D444-8F64-AF767696CAB7}"/>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6" name="Footer Placeholder 5">
            <a:extLst>
              <a:ext uri="{FF2B5EF4-FFF2-40B4-BE49-F238E27FC236}">
                <a16:creationId xmlns:a16="http://schemas.microsoft.com/office/drawing/2014/main" id="{31F057B0-99B2-754E-AAE2-7B8A465B73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14A52-B0E5-C447-9F69-98A8143F59F9}"/>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78751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2B32-7DD0-6840-9D76-89EA118035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030410-7F4A-1944-82BA-5B23A02F5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032C3-928A-2E48-8545-6F8C5D5B08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BD89F-CFE6-0140-B528-E416CD2A23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640DDA-050A-E441-9554-2DBE759106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296A34-DBE8-4F49-9003-FF8B55A9716B}"/>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8" name="Footer Placeholder 7">
            <a:extLst>
              <a:ext uri="{FF2B5EF4-FFF2-40B4-BE49-F238E27FC236}">
                <a16:creationId xmlns:a16="http://schemas.microsoft.com/office/drawing/2014/main" id="{B564170C-36DE-7B45-BC19-1CFEC7C320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5788E8-E58A-F54A-983D-8ECA932EEE11}"/>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8977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E336E-6AA0-154E-B50C-A797F98430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4D01E2-EB03-8B4C-B53C-6015AFE832C6}"/>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4" name="Footer Placeholder 3">
            <a:extLst>
              <a:ext uri="{FF2B5EF4-FFF2-40B4-BE49-F238E27FC236}">
                <a16:creationId xmlns:a16="http://schemas.microsoft.com/office/drawing/2014/main" id="{23E6F6AA-6EB4-F346-A629-60BA13FC15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9730DD-AC28-C844-8721-CD3F87A0CDC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91683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FBFF09-B5B9-7D4C-9409-022588356670}"/>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3" name="Footer Placeholder 2">
            <a:extLst>
              <a:ext uri="{FF2B5EF4-FFF2-40B4-BE49-F238E27FC236}">
                <a16:creationId xmlns:a16="http://schemas.microsoft.com/office/drawing/2014/main" id="{742392EF-F9A7-AA4A-824D-7D4F67BB4B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38E9AA-176C-4342-BE50-790B3110A60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959753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AE26-5A3C-5D4F-A744-CDFB9BEF3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A1C979-822C-924E-B3FB-A02876058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70275-0A6C-F145-BF29-DD225BCBF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204813-4A48-E540-B5BC-3EA76A386FBF}"/>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6" name="Footer Placeholder 5">
            <a:extLst>
              <a:ext uri="{FF2B5EF4-FFF2-40B4-BE49-F238E27FC236}">
                <a16:creationId xmlns:a16="http://schemas.microsoft.com/office/drawing/2014/main" id="{63E7008E-56CF-F941-8AA4-1FC4CB3C5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3B0082-2812-C648-B177-90AAEC2EA499}"/>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65688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4F90-B777-6A42-A136-62B95B051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60E9F2-635E-A446-9FC9-C6FA6729F9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11CFAF-595B-3348-AED7-FA0A35711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A3ED4-EC41-9B4F-ABB9-CD4C6135B6ED}"/>
              </a:ext>
            </a:extLst>
          </p:cNvPr>
          <p:cNvSpPr>
            <a:spLocks noGrp="1"/>
          </p:cNvSpPr>
          <p:nvPr>
            <p:ph type="dt" sz="half" idx="10"/>
          </p:nvPr>
        </p:nvSpPr>
        <p:spPr/>
        <p:txBody>
          <a:bodyPr/>
          <a:lstStyle/>
          <a:p>
            <a:fld id="{13746214-5550-7C43-AB36-F5FA31A12F1C}" type="datetimeFigureOut">
              <a:rPr lang="en-US" smtClean="0"/>
              <a:t>9/20/2022</a:t>
            </a:fld>
            <a:endParaRPr lang="en-US"/>
          </a:p>
        </p:txBody>
      </p:sp>
      <p:sp>
        <p:nvSpPr>
          <p:cNvPr id="6" name="Footer Placeholder 5">
            <a:extLst>
              <a:ext uri="{FF2B5EF4-FFF2-40B4-BE49-F238E27FC236}">
                <a16:creationId xmlns:a16="http://schemas.microsoft.com/office/drawing/2014/main" id="{B01D2566-9A6F-DE48-B0D3-8F6D92EF4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A6D34-1D1A-2349-8502-A82467BD014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05006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FAB1E-1DCF-084E-AF8A-EB63ED4C0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DE003-1416-0943-B751-76EB793B8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EC401-84AA-DA45-98ED-029205FBA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46214-5550-7C43-AB36-F5FA31A12F1C}" type="datetimeFigureOut">
              <a:rPr lang="en-US" smtClean="0"/>
              <a:t>9/20/2022</a:t>
            </a:fld>
            <a:endParaRPr lang="en-US"/>
          </a:p>
        </p:txBody>
      </p:sp>
      <p:sp>
        <p:nvSpPr>
          <p:cNvPr id="5" name="Footer Placeholder 4">
            <a:extLst>
              <a:ext uri="{FF2B5EF4-FFF2-40B4-BE49-F238E27FC236}">
                <a16:creationId xmlns:a16="http://schemas.microsoft.com/office/drawing/2014/main" id="{2E7561BC-D6DD-5E48-85C7-D8DCA93C1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E3EE7F-2D09-EC4F-8996-BE5EE8B27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3F615-0371-7B44-8B36-5A304F524AD2}" type="slidenum">
              <a:rPr lang="en-US" smtClean="0"/>
              <a:t>‹#›</a:t>
            </a:fld>
            <a:endParaRPr lang="en-US"/>
          </a:p>
        </p:txBody>
      </p:sp>
    </p:spTree>
    <p:extLst>
      <p:ext uri="{BB962C8B-B14F-4D97-AF65-F5344CB8AC3E}">
        <p14:creationId xmlns:p14="http://schemas.microsoft.com/office/powerpoint/2010/main" val="173716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hyperlink" Target="https://www.cms.gov/medicare-coverage-database/view/article.aspx?articleId=52825&amp;ver=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Regulations-and-Guidance/Guidance/Manuals/downloads/bp102c15.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ederalregister.gov/documents/2022/07/29/2022-14562/medicare-and-medicaid-programs-cy-2023-payment-policies-under-the-physician-fee-schedule-and-oth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cms.gov/files/zip/covid-19-telehealth-services-phe.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ms.gov/files/zip/covid-19-telehealth-services-phe.zip" TargetMode="External"/><Relationship Id="rId2" Type="http://schemas.openxmlformats.org/officeDocument/2006/relationships/hyperlink" Target="https://www.cms.gov/files/document/summary-covid-19-emergency-declaration-waiver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ngress.gov/115/plaws/publ271/PLAW-115publ271.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ongress.gov/116/plaws/publ260/PLAW-116publ260.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ngress.gov/117/plaws/publ103/PLAW-117publ103.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E0A1-9D43-EA4B-9DB3-6FFE70159C2D}"/>
              </a:ext>
            </a:extLst>
          </p:cNvPr>
          <p:cNvSpPr>
            <a:spLocks noGrp="1"/>
          </p:cNvSpPr>
          <p:nvPr>
            <p:ph type="ctrTitle"/>
          </p:nvPr>
        </p:nvSpPr>
        <p:spPr>
          <a:xfrm>
            <a:off x="586740" y="2508043"/>
            <a:ext cx="11018520" cy="1655763"/>
          </a:xfrm>
        </p:spPr>
        <p:txBody>
          <a:bodyPr/>
          <a:lstStyle/>
          <a:p>
            <a:r>
              <a:rPr lang="en-US" dirty="0"/>
              <a:t>Medicare Physician Fee Schedule Proposal for CY2023</a:t>
            </a:r>
          </a:p>
        </p:txBody>
      </p:sp>
      <p:sp>
        <p:nvSpPr>
          <p:cNvPr id="3" name="Subtitle 2">
            <a:extLst>
              <a:ext uri="{FF2B5EF4-FFF2-40B4-BE49-F238E27FC236}">
                <a16:creationId xmlns:a16="http://schemas.microsoft.com/office/drawing/2014/main" id="{79DD2ACD-BBB5-CB4F-93DA-ECD9CCFBAD59}"/>
              </a:ext>
            </a:extLst>
          </p:cNvPr>
          <p:cNvSpPr>
            <a:spLocks noGrp="1"/>
          </p:cNvSpPr>
          <p:nvPr>
            <p:ph type="subTitle" idx="1"/>
          </p:nvPr>
        </p:nvSpPr>
        <p:spPr>
          <a:xfrm>
            <a:off x="666639" y="4025062"/>
            <a:ext cx="11018520" cy="1026533"/>
          </a:xfrm>
        </p:spPr>
        <p:txBody>
          <a:bodyPr/>
          <a:lstStyle/>
          <a:p>
            <a:r>
              <a:rPr lang="en-US" sz="3200" dirty="0">
                <a:latin typeface="+mj-lt"/>
              </a:rPr>
              <a:t>Provisions of Interest to NCMW Members</a:t>
            </a:r>
          </a:p>
          <a:p>
            <a:endParaRPr lang="en-US" sz="3600" dirty="0"/>
          </a:p>
          <a:p>
            <a:r>
              <a:rPr lang="en-US" sz="3200" dirty="0">
                <a:latin typeface="+mj-lt"/>
              </a:rPr>
              <a:t>Susannah Vance Gopalan</a:t>
            </a:r>
          </a:p>
          <a:p>
            <a:r>
              <a:rPr lang="en-US" sz="3200" dirty="0">
                <a:latin typeface="+mj-lt"/>
              </a:rPr>
              <a:t>Feldesman Tucker Leifer Fidell LLP</a:t>
            </a:r>
          </a:p>
          <a:p>
            <a:r>
              <a:rPr lang="en-US" sz="3200" dirty="0">
                <a:latin typeface="+mj-lt"/>
              </a:rPr>
              <a:t>September 20, 2022</a:t>
            </a:r>
          </a:p>
        </p:txBody>
      </p:sp>
    </p:spTree>
    <p:extLst>
      <p:ext uri="{BB962C8B-B14F-4D97-AF65-F5344CB8AC3E}">
        <p14:creationId xmlns:p14="http://schemas.microsoft.com/office/powerpoint/2010/main" val="354485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6797-36EB-44F3-B8B6-58988CC2B529}"/>
              </a:ext>
            </a:extLst>
          </p:cNvPr>
          <p:cNvSpPr>
            <a:spLocks noGrp="1"/>
          </p:cNvSpPr>
          <p:nvPr>
            <p:ph type="title"/>
          </p:nvPr>
        </p:nvSpPr>
        <p:spPr/>
        <p:txBody>
          <a:bodyPr/>
          <a:lstStyle/>
          <a:p>
            <a:r>
              <a:rPr lang="en-US" dirty="0"/>
              <a:t>CMS Implementation of CAA, 2022 Telehealth Extensions</a:t>
            </a:r>
          </a:p>
        </p:txBody>
      </p:sp>
      <p:sp>
        <p:nvSpPr>
          <p:cNvPr id="3" name="Content Placeholder 2">
            <a:extLst>
              <a:ext uri="{FF2B5EF4-FFF2-40B4-BE49-F238E27FC236}">
                <a16:creationId xmlns:a16="http://schemas.microsoft.com/office/drawing/2014/main" id="{F2094742-AF80-49E9-A658-26CE9FF1C438}"/>
              </a:ext>
            </a:extLst>
          </p:cNvPr>
          <p:cNvSpPr>
            <a:spLocks noGrp="1"/>
          </p:cNvSpPr>
          <p:nvPr>
            <p:ph idx="1"/>
          </p:nvPr>
        </p:nvSpPr>
        <p:spPr/>
        <p:txBody>
          <a:bodyPr/>
          <a:lstStyle/>
          <a:p>
            <a:r>
              <a:rPr lang="en-US" dirty="0"/>
              <a:t>“Given that the end date of the PHE is not yet known and could occur before the rulemaking process for the CY 2023 PFS is complete, and that the changes made by these provisions are very specific and concise, we are providing notice that we intend to issue program instructions or other </a:t>
            </a:r>
            <a:r>
              <a:rPr lang="en-US" dirty="0" err="1"/>
              <a:t>subregulatory</a:t>
            </a:r>
            <a:r>
              <a:rPr lang="en-US" dirty="0"/>
              <a:t> guidance to effectuate the changes described above, other than the proposed revisions to § 410.78, in the near future. We believe this approach will serve to ensure a smooth transition after the end of the PHE for COVID-19.”</a:t>
            </a:r>
          </a:p>
          <a:p>
            <a:endParaRPr lang="en-US" dirty="0"/>
          </a:p>
          <a:p>
            <a:endParaRPr lang="en-US" dirty="0"/>
          </a:p>
          <a:p>
            <a:endParaRPr lang="en-US" dirty="0"/>
          </a:p>
          <a:p>
            <a:r>
              <a:rPr lang="en-US" dirty="0"/>
              <a:t>87 Fed. Reg. at 45,899 (July 29, 2022)</a:t>
            </a:r>
          </a:p>
        </p:txBody>
      </p:sp>
    </p:spTree>
    <p:extLst>
      <p:ext uri="{BB962C8B-B14F-4D97-AF65-F5344CB8AC3E}">
        <p14:creationId xmlns:p14="http://schemas.microsoft.com/office/powerpoint/2010/main" val="384210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212EE2-5ADD-4BA5-954C-C99E8D116709}"/>
              </a:ext>
            </a:extLst>
          </p:cNvPr>
          <p:cNvSpPr>
            <a:spLocks noGrp="1"/>
          </p:cNvSpPr>
          <p:nvPr>
            <p:ph type="title"/>
          </p:nvPr>
        </p:nvSpPr>
        <p:spPr/>
        <p:txBody>
          <a:bodyPr/>
          <a:lstStyle/>
          <a:p>
            <a:r>
              <a:rPr lang="en-US" dirty="0"/>
              <a:t>“Incident to” Services </a:t>
            </a:r>
          </a:p>
        </p:txBody>
      </p:sp>
      <p:sp>
        <p:nvSpPr>
          <p:cNvPr id="5" name="Text Placeholder 4">
            <a:extLst>
              <a:ext uri="{FF2B5EF4-FFF2-40B4-BE49-F238E27FC236}">
                <a16:creationId xmlns:a16="http://schemas.microsoft.com/office/drawing/2014/main" id="{586F8FB3-2C25-4E28-B6B9-1F8701FFE6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519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BC59CD-92F0-4ED1-B9F4-1787209BFE03}"/>
              </a:ext>
            </a:extLst>
          </p:cNvPr>
          <p:cNvSpPr>
            <a:spLocks noGrp="1"/>
          </p:cNvSpPr>
          <p:nvPr>
            <p:ph type="title"/>
          </p:nvPr>
        </p:nvSpPr>
        <p:spPr/>
        <p:txBody>
          <a:bodyPr/>
          <a:lstStyle/>
          <a:p>
            <a:r>
              <a:rPr lang="en-US" dirty="0"/>
              <a:t>The “Incident-To” Concept</a:t>
            </a:r>
          </a:p>
        </p:txBody>
      </p:sp>
      <p:graphicFrame>
        <p:nvGraphicFramePr>
          <p:cNvPr id="6" name="Content Placeholder 5">
            <a:extLst>
              <a:ext uri="{FF2B5EF4-FFF2-40B4-BE49-F238E27FC236}">
                <a16:creationId xmlns:a16="http://schemas.microsoft.com/office/drawing/2014/main" id="{47CD3FA8-8A28-4586-AAA5-2486738C7D53}"/>
              </a:ext>
            </a:extLst>
          </p:cNvPr>
          <p:cNvGraphicFramePr>
            <a:graphicFrameLocks noGrp="1"/>
          </p:cNvGraphicFramePr>
          <p:nvPr>
            <p:ph idx="1"/>
            <p:extLst>
              <p:ext uri="{D42A27DB-BD31-4B8C-83A1-F6EECF244321}">
                <p14:modId xmlns:p14="http://schemas.microsoft.com/office/powerpoint/2010/main" val="2939671814"/>
              </p:ext>
            </p:extLst>
          </p:nvPr>
        </p:nvGraphicFramePr>
        <p:xfrm>
          <a:off x="565150" y="1825625"/>
          <a:ext cx="8597138" cy="4017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56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6797-36EB-44F3-B8B6-58988CC2B529}"/>
              </a:ext>
            </a:extLst>
          </p:cNvPr>
          <p:cNvSpPr>
            <a:spLocks noGrp="1"/>
          </p:cNvSpPr>
          <p:nvPr>
            <p:ph type="title"/>
          </p:nvPr>
        </p:nvSpPr>
        <p:spPr/>
        <p:txBody>
          <a:bodyPr/>
          <a:lstStyle/>
          <a:p>
            <a:r>
              <a:rPr lang="en-US" dirty="0"/>
              <a:t>Incident to Services - Terminology</a:t>
            </a:r>
          </a:p>
        </p:txBody>
      </p:sp>
      <p:sp>
        <p:nvSpPr>
          <p:cNvPr id="3" name="Content Placeholder 2">
            <a:extLst>
              <a:ext uri="{FF2B5EF4-FFF2-40B4-BE49-F238E27FC236}">
                <a16:creationId xmlns:a16="http://schemas.microsoft.com/office/drawing/2014/main" id="{F2094742-AF80-49E9-A658-26CE9FF1C438}"/>
              </a:ext>
            </a:extLst>
          </p:cNvPr>
          <p:cNvSpPr>
            <a:spLocks noGrp="1"/>
          </p:cNvSpPr>
          <p:nvPr>
            <p:ph idx="1"/>
          </p:nvPr>
        </p:nvSpPr>
        <p:spPr>
          <a:xfrm>
            <a:off x="564874" y="1690688"/>
            <a:ext cx="11062252" cy="4018584"/>
          </a:xfrm>
        </p:spPr>
        <p:txBody>
          <a:bodyPr/>
          <a:lstStyle/>
          <a:p>
            <a:r>
              <a:rPr lang="en-US" sz="1600" b="1" dirty="0">
                <a:latin typeface="+mj-lt"/>
              </a:rPr>
              <a:t>“Physician or practitioner” (supervising / billing provider)</a:t>
            </a:r>
            <a:r>
              <a:rPr lang="en-US" sz="1600" dirty="0">
                <a:latin typeface="+mj-lt"/>
              </a:rPr>
              <a:t> means a physician or any practitioner who is explicitly authorized under the Medicare statute to receive payment for services incident to his or her own services</a:t>
            </a:r>
          </a:p>
          <a:p>
            <a:pPr marL="1028700" lvl="1" indent="-342900"/>
            <a:r>
              <a:rPr lang="en-US" sz="1600" dirty="0">
                <a:latin typeface="+mj-lt"/>
              </a:rPr>
              <a:t>Examples of qualifying non-physician practitioners: clinical psychologist (42 CFR 410.71), physician assistant (42 CFR 410.74), nurse practitioner (42 CFR 410.75), clinical nurse specialist (42 CFR 410.76), and certified nurse midwife (42 CFR 410.77).</a:t>
            </a:r>
          </a:p>
          <a:p>
            <a:pPr marL="1028700" lvl="1" indent="-342900"/>
            <a:r>
              <a:rPr lang="en-US" sz="1600" dirty="0">
                <a:solidFill>
                  <a:srgbClr val="FF0000"/>
                </a:solidFill>
                <a:latin typeface="+mj-lt"/>
              </a:rPr>
              <a:t>Does not include clinical social workers</a:t>
            </a:r>
          </a:p>
          <a:p>
            <a:r>
              <a:rPr lang="en-US" sz="1600" b="1" dirty="0"/>
              <a:t>“Auxiliary personnel”</a:t>
            </a:r>
            <a:r>
              <a:rPr lang="en-US" sz="1600" dirty="0"/>
              <a:t> (individual performing incident-to service) means “any individual who is acting under the supervision of a physician (or other practitioner), regardless of whether the individual is an employee, leased employee, or independent contractor of the physician (or other practitioner) or of the same entity that employs or contracts with the physician (or other practitioner), has not been excluded from the Medicare, Medicaid and all other federally funded health care programs by the Office of Inspector General or had his or her Medicare enrollment revoked, and meets any applicable requirements to provide incident to services, including licensure, imposed by the State in which the services are being furnished.”</a:t>
            </a:r>
          </a:p>
          <a:p>
            <a:pPr marL="0" indent="0">
              <a:buNone/>
            </a:pPr>
            <a:r>
              <a:rPr lang="en-US" sz="1600" dirty="0"/>
              <a:t>42 CFR 410.26(a)(1); CMS, Local Coverage </a:t>
            </a:r>
            <a:r>
              <a:rPr lang="en-US" sz="1600" dirty="0" err="1"/>
              <a:t>Article,</a:t>
            </a:r>
            <a:r>
              <a:rPr lang="en-US" sz="1600" dirty="0" err="1">
                <a:hlinkClick r:id="rId3"/>
              </a:rPr>
              <a:t>Psychological</a:t>
            </a:r>
            <a:r>
              <a:rPr lang="en-US" sz="1600" dirty="0">
                <a:hlinkClick r:id="rId3"/>
              </a:rPr>
              <a:t> Services Coverage under the Incident to Provisions for Physicians and Non-Physicians</a:t>
            </a:r>
            <a:r>
              <a:rPr lang="en-US" sz="1600" dirty="0"/>
              <a:t> (A52825) (rev. 1/1/17)</a:t>
            </a:r>
          </a:p>
        </p:txBody>
      </p:sp>
    </p:spTree>
    <p:extLst>
      <p:ext uri="{BB962C8B-B14F-4D97-AF65-F5344CB8AC3E}">
        <p14:creationId xmlns:p14="http://schemas.microsoft.com/office/powerpoint/2010/main" val="74076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6797-36EB-44F3-B8B6-58988CC2B529}"/>
              </a:ext>
            </a:extLst>
          </p:cNvPr>
          <p:cNvSpPr>
            <a:spLocks noGrp="1"/>
          </p:cNvSpPr>
          <p:nvPr>
            <p:ph type="title"/>
          </p:nvPr>
        </p:nvSpPr>
        <p:spPr/>
        <p:txBody>
          <a:bodyPr/>
          <a:lstStyle/>
          <a:p>
            <a:r>
              <a:rPr lang="en-US" dirty="0"/>
              <a:t>Criteria for “Incident to” Services</a:t>
            </a:r>
          </a:p>
        </p:txBody>
      </p:sp>
      <p:sp>
        <p:nvSpPr>
          <p:cNvPr id="3" name="Content Placeholder 2">
            <a:extLst>
              <a:ext uri="{FF2B5EF4-FFF2-40B4-BE49-F238E27FC236}">
                <a16:creationId xmlns:a16="http://schemas.microsoft.com/office/drawing/2014/main" id="{F2094742-AF80-49E9-A658-26CE9FF1C438}"/>
              </a:ext>
            </a:extLst>
          </p:cNvPr>
          <p:cNvSpPr>
            <a:spLocks noGrp="1"/>
          </p:cNvSpPr>
          <p:nvPr>
            <p:ph idx="1"/>
          </p:nvPr>
        </p:nvSpPr>
        <p:spPr>
          <a:xfrm>
            <a:off x="564874" y="1690688"/>
            <a:ext cx="11062252" cy="4018584"/>
          </a:xfrm>
        </p:spPr>
        <p:txBody>
          <a:bodyPr/>
          <a:lstStyle/>
          <a:p>
            <a:pPr marL="285750" lvl="2" indent="-285750">
              <a:lnSpc>
                <a:spcPct val="107000"/>
              </a:lnSpc>
              <a:spcBef>
                <a:spcPts val="0"/>
              </a:spcBef>
              <a:buFont typeface="Wingdings" panose="05000000000000000000" pitchFamily="2" charset="2"/>
              <a:buChar char="ü"/>
            </a:pPr>
            <a:r>
              <a:rPr lang="en-US" sz="1600" dirty="0">
                <a:latin typeface="+mj-lt"/>
              </a:rPr>
              <a:t>Services must be provided in a noninstitutional setting and to noninstitutional patients</a:t>
            </a:r>
          </a:p>
          <a:p>
            <a:pPr marL="285750" lvl="2" indent="-285750">
              <a:lnSpc>
                <a:spcPct val="107000"/>
              </a:lnSpc>
              <a:spcBef>
                <a:spcPts val="0"/>
              </a:spcBef>
              <a:buFont typeface="Wingdings" panose="05000000000000000000" pitchFamily="2" charset="2"/>
              <a:buChar char="ü"/>
            </a:pPr>
            <a:r>
              <a:rPr lang="en-US" sz="1600" dirty="0">
                <a:latin typeface="+mj-lt"/>
              </a:rPr>
              <a:t>Services and supplies must be an integral, though incidental, part of the service of a physician/practitioner in course of diagnosis or treatment of an injury or illness</a:t>
            </a:r>
          </a:p>
          <a:p>
            <a:pPr marL="285750" lvl="2" indent="-285750">
              <a:lnSpc>
                <a:spcPct val="107000"/>
              </a:lnSpc>
              <a:spcBef>
                <a:spcPts val="0"/>
              </a:spcBef>
              <a:buFont typeface="Wingdings" panose="05000000000000000000" pitchFamily="2" charset="2"/>
              <a:buChar char="ü"/>
            </a:pPr>
            <a:r>
              <a:rPr lang="en-US" sz="1600" dirty="0">
                <a:latin typeface="+mj-lt"/>
              </a:rPr>
              <a:t>Services and supplies must be commonly furnished without charge or included in the bill of the physician/practitioner</a:t>
            </a:r>
          </a:p>
          <a:p>
            <a:pPr marL="285750" lvl="2" indent="-285750">
              <a:lnSpc>
                <a:spcPct val="107000"/>
              </a:lnSpc>
              <a:spcBef>
                <a:spcPts val="0"/>
              </a:spcBef>
              <a:buFont typeface="Wingdings" panose="05000000000000000000" pitchFamily="2" charset="2"/>
              <a:buChar char="ü"/>
            </a:pPr>
            <a:r>
              <a:rPr lang="en-US" sz="1600" dirty="0">
                <a:latin typeface="+mj-lt"/>
              </a:rPr>
              <a:t>Services and supplies must be of a type that are commonly furnished in the office or clinic of a physician or practitioner</a:t>
            </a:r>
          </a:p>
          <a:p>
            <a:pPr marL="285750" lvl="2" indent="-285750">
              <a:lnSpc>
                <a:spcPct val="107000"/>
              </a:lnSpc>
              <a:spcBef>
                <a:spcPts val="0"/>
              </a:spcBef>
              <a:buFont typeface="Wingdings" panose="05000000000000000000" pitchFamily="2" charset="2"/>
              <a:buChar char="ü"/>
            </a:pPr>
            <a:r>
              <a:rPr lang="en-US" sz="1600" dirty="0">
                <a:latin typeface="+mj-lt"/>
              </a:rPr>
              <a:t>In general, services and supplies must be furnished </a:t>
            </a:r>
            <a:r>
              <a:rPr lang="en-US" sz="1600" b="1" dirty="0">
                <a:solidFill>
                  <a:schemeClr val="accent1"/>
                </a:solidFill>
                <a:latin typeface="+mj-lt"/>
              </a:rPr>
              <a:t>under the direct supervision </a:t>
            </a:r>
            <a:r>
              <a:rPr lang="en-US" sz="1600" dirty="0">
                <a:latin typeface="+mj-lt"/>
              </a:rPr>
              <a:t>of the physician (or other practitioner) [exception: designated care management services]</a:t>
            </a:r>
          </a:p>
          <a:p>
            <a:pPr marL="685800" lvl="3">
              <a:lnSpc>
                <a:spcPct val="107000"/>
              </a:lnSpc>
              <a:spcBef>
                <a:spcPts val="0"/>
              </a:spcBef>
            </a:pPr>
            <a:r>
              <a:rPr lang="en-US" sz="1600" dirty="0">
                <a:latin typeface="+mj-lt"/>
              </a:rPr>
              <a:t>The physician (or other practitioner) supervising the auxiliary personnel need not be the same physician (or other practitioner) who is treating the patient more broadly. However, only the supervising physician (or other practitioner) may bill Medicare for incident to services.</a:t>
            </a:r>
          </a:p>
          <a:p>
            <a:pPr marL="285750" lvl="2" indent="-285750">
              <a:lnSpc>
                <a:spcPct val="107000"/>
              </a:lnSpc>
              <a:spcBef>
                <a:spcPts val="0"/>
              </a:spcBef>
              <a:buFont typeface="Wingdings" panose="05000000000000000000" pitchFamily="2" charset="2"/>
              <a:buChar char="ü"/>
            </a:pPr>
            <a:r>
              <a:rPr lang="en-US" sz="1600" dirty="0">
                <a:latin typeface="+mj-lt"/>
              </a:rPr>
              <a:t>Services and supplies must be furnished by the physician, practitioner with an incident to benefit, or auxiliary personnel</a:t>
            </a:r>
          </a:p>
          <a:p>
            <a:pPr marL="285750" lvl="2" indent="-285750">
              <a:lnSpc>
                <a:spcPct val="107000"/>
              </a:lnSpc>
              <a:spcBef>
                <a:spcPts val="0"/>
              </a:spcBef>
              <a:buFont typeface="Wingdings" panose="05000000000000000000" pitchFamily="2" charset="2"/>
              <a:buChar char="ü"/>
            </a:pPr>
            <a:r>
              <a:rPr lang="en-US" sz="1600" dirty="0">
                <a:latin typeface="+mj-lt"/>
              </a:rPr>
              <a:t>Services and supplies must be furnished in accordance with applicable State law</a:t>
            </a:r>
          </a:p>
          <a:p>
            <a:pPr marL="0" lvl="2" indent="0">
              <a:lnSpc>
                <a:spcPct val="107000"/>
              </a:lnSpc>
              <a:spcBef>
                <a:spcPts val="0"/>
              </a:spcBef>
              <a:buNone/>
            </a:pPr>
            <a:endParaRPr lang="en-US" sz="1600" dirty="0">
              <a:latin typeface="+mj-lt"/>
            </a:endParaRPr>
          </a:p>
          <a:p>
            <a:pPr marL="0" lvl="2" indent="0">
              <a:lnSpc>
                <a:spcPct val="107000"/>
              </a:lnSpc>
              <a:spcBef>
                <a:spcPts val="0"/>
              </a:spcBef>
              <a:buNone/>
            </a:pPr>
            <a:endParaRPr lang="en-US" sz="1600" dirty="0">
              <a:latin typeface="+mj-lt"/>
            </a:endParaRPr>
          </a:p>
          <a:p>
            <a:pPr marL="0" lvl="2" indent="0">
              <a:lnSpc>
                <a:spcPct val="107000"/>
              </a:lnSpc>
              <a:spcBef>
                <a:spcPts val="0"/>
              </a:spcBef>
              <a:buNone/>
            </a:pPr>
            <a:r>
              <a:rPr lang="en-US" sz="1600" dirty="0">
                <a:latin typeface="+mj-lt"/>
              </a:rPr>
              <a:t>42 C.F.R. 410.26</a:t>
            </a:r>
          </a:p>
          <a:p>
            <a:endParaRPr lang="en-US" sz="1600" dirty="0"/>
          </a:p>
        </p:txBody>
      </p:sp>
    </p:spTree>
    <p:extLst>
      <p:ext uri="{BB962C8B-B14F-4D97-AF65-F5344CB8AC3E}">
        <p14:creationId xmlns:p14="http://schemas.microsoft.com/office/powerpoint/2010/main" val="3432960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6797-36EB-44F3-B8B6-58988CC2B529}"/>
              </a:ext>
            </a:extLst>
          </p:cNvPr>
          <p:cNvSpPr>
            <a:spLocks noGrp="1"/>
          </p:cNvSpPr>
          <p:nvPr>
            <p:ph type="title"/>
          </p:nvPr>
        </p:nvSpPr>
        <p:spPr/>
        <p:txBody>
          <a:bodyPr/>
          <a:lstStyle/>
          <a:p>
            <a:r>
              <a:rPr lang="en-US" dirty="0"/>
              <a:t>CMS Proposal in CY2023 PFS – “Incident to” Services </a:t>
            </a:r>
          </a:p>
        </p:txBody>
      </p:sp>
      <p:sp>
        <p:nvSpPr>
          <p:cNvPr id="3" name="Content Placeholder 2">
            <a:extLst>
              <a:ext uri="{FF2B5EF4-FFF2-40B4-BE49-F238E27FC236}">
                <a16:creationId xmlns:a16="http://schemas.microsoft.com/office/drawing/2014/main" id="{F2094742-AF80-49E9-A658-26CE9FF1C438}"/>
              </a:ext>
            </a:extLst>
          </p:cNvPr>
          <p:cNvSpPr>
            <a:spLocks noGrp="1"/>
          </p:cNvSpPr>
          <p:nvPr>
            <p:ph idx="1"/>
          </p:nvPr>
        </p:nvSpPr>
        <p:spPr>
          <a:xfrm>
            <a:off x="564874" y="1690688"/>
            <a:ext cx="11062252" cy="4018584"/>
          </a:xfrm>
        </p:spPr>
        <p:txBody>
          <a:bodyPr/>
          <a:lstStyle/>
          <a:p>
            <a:pPr marL="0" lvl="2" indent="0">
              <a:lnSpc>
                <a:spcPct val="107000"/>
              </a:lnSpc>
              <a:spcBef>
                <a:spcPts val="0"/>
              </a:spcBef>
              <a:buNone/>
            </a:pPr>
            <a:r>
              <a:rPr lang="en-US" sz="1800" dirty="0">
                <a:latin typeface="+mj-lt"/>
              </a:rPr>
              <a:t>“[W]e are proposing to amend the direct supervision requirement under our “incident to” regulation at § 410.26 to allow behavioral health services to be furnished under the general supervision of a physician or NPP when these services or supplies are provided by auxiliary personnel incident to the services of a physician or NPP. We are limiting the scope of this proposal to behavioral health services at this time due to increased needs for behavioral health treatment and workforce shortages in this field. We believe that this proposed change will facilitate utilization and extend the reach of behavioral health services.”</a:t>
            </a:r>
          </a:p>
          <a:p>
            <a:pPr marL="0" lvl="2" indent="0">
              <a:lnSpc>
                <a:spcPct val="107000"/>
              </a:lnSpc>
              <a:spcBef>
                <a:spcPts val="0"/>
              </a:spcBef>
              <a:buNone/>
            </a:pPr>
            <a:endParaRPr lang="en-US" sz="1800" dirty="0">
              <a:latin typeface="+mj-lt"/>
            </a:endParaRPr>
          </a:p>
          <a:p>
            <a:pPr marL="285750" lvl="2" indent="-285750">
              <a:lnSpc>
                <a:spcPct val="107000"/>
              </a:lnSpc>
              <a:spcBef>
                <a:spcPts val="0"/>
              </a:spcBef>
            </a:pPr>
            <a:r>
              <a:rPr lang="en-US" sz="1600" dirty="0">
                <a:latin typeface="+mj-lt"/>
              </a:rPr>
              <a:t>Stated purpose was to improve access to and quality of mental health services by helping to “reduce existing barriers and make greater use of the services of LPCs and LMFTs”</a:t>
            </a:r>
          </a:p>
          <a:p>
            <a:pPr marL="285750" lvl="2" indent="-285750">
              <a:lnSpc>
                <a:spcPct val="107000"/>
              </a:lnSpc>
              <a:spcBef>
                <a:spcPts val="0"/>
              </a:spcBef>
            </a:pPr>
            <a:r>
              <a:rPr lang="en-US" sz="1600" dirty="0">
                <a:latin typeface="+mj-lt"/>
              </a:rPr>
              <a:t>This was the boldest action CMS could take on this issue, as it does not have regulatory authority to create new billable practitioner types</a:t>
            </a:r>
          </a:p>
          <a:p>
            <a:pPr marL="285750" lvl="2" indent="-285750">
              <a:lnSpc>
                <a:spcPct val="107000"/>
              </a:lnSpc>
              <a:spcBef>
                <a:spcPts val="0"/>
              </a:spcBef>
            </a:pPr>
            <a:r>
              <a:rPr lang="en-US" sz="1600" dirty="0">
                <a:latin typeface="+mj-lt"/>
              </a:rPr>
              <a:t>One unanswered question is how CMS plans to define the scope of “behavioral health services” subject to this relaxed standard</a:t>
            </a:r>
          </a:p>
          <a:p>
            <a:pPr marL="0" lvl="2" indent="0">
              <a:lnSpc>
                <a:spcPct val="107000"/>
              </a:lnSpc>
              <a:spcBef>
                <a:spcPts val="0"/>
              </a:spcBef>
              <a:buNone/>
            </a:pPr>
            <a:endParaRPr lang="en-US" sz="1600" dirty="0">
              <a:latin typeface="+mj-lt"/>
            </a:endParaRPr>
          </a:p>
          <a:p>
            <a:endParaRPr lang="en-US" sz="1600" dirty="0"/>
          </a:p>
          <a:p>
            <a:endParaRPr lang="en-US" sz="1600" dirty="0"/>
          </a:p>
          <a:p>
            <a:r>
              <a:rPr lang="en-US" sz="1600" dirty="0"/>
              <a:t>87 Fed. Reg. 45938 (July 27, 2022)</a:t>
            </a:r>
          </a:p>
        </p:txBody>
      </p:sp>
    </p:spTree>
    <p:extLst>
      <p:ext uri="{BB962C8B-B14F-4D97-AF65-F5344CB8AC3E}">
        <p14:creationId xmlns:p14="http://schemas.microsoft.com/office/powerpoint/2010/main" val="58427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6797-36EB-44F3-B8B6-58988CC2B529}"/>
              </a:ext>
            </a:extLst>
          </p:cNvPr>
          <p:cNvSpPr>
            <a:spLocks noGrp="1"/>
          </p:cNvSpPr>
          <p:nvPr>
            <p:ph type="title"/>
          </p:nvPr>
        </p:nvSpPr>
        <p:spPr/>
        <p:txBody>
          <a:bodyPr/>
          <a:lstStyle/>
          <a:p>
            <a:r>
              <a:rPr lang="en-US" dirty="0"/>
              <a:t>“General” vs “Direct” Supervision </a:t>
            </a:r>
          </a:p>
        </p:txBody>
      </p:sp>
      <p:sp>
        <p:nvSpPr>
          <p:cNvPr id="3" name="Content Placeholder 2">
            <a:extLst>
              <a:ext uri="{FF2B5EF4-FFF2-40B4-BE49-F238E27FC236}">
                <a16:creationId xmlns:a16="http://schemas.microsoft.com/office/drawing/2014/main" id="{F2094742-AF80-49E9-A658-26CE9FF1C438}"/>
              </a:ext>
            </a:extLst>
          </p:cNvPr>
          <p:cNvSpPr>
            <a:spLocks noGrp="1"/>
          </p:cNvSpPr>
          <p:nvPr>
            <p:ph idx="1"/>
          </p:nvPr>
        </p:nvSpPr>
        <p:spPr>
          <a:xfrm>
            <a:off x="564874" y="1690688"/>
            <a:ext cx="11062252" cy="4018584"/>
          </a:xfrm>
        </p:spPr>
        <p:txBody>
          <a:bodyPr/>
          <a:lstStyle/>
          <a:p>
            <a:r>
              <a:rPr lang="en-US" sz="1600" b="1" i="1" dirty="0">
                <a:latin typeface="+mj-lt"/>
                <a:ea typeface="Open Sans" panose="020B0606030504020204" pitchFamily="34" charset="0"/>
                <a:cs typeface="Open Sans" panose="020B0606030504020204" pitchFamily="34" charset="0"/>
              </a:rPr>
              <a:t>“General supervision</a:t>
            </a:r>
            <a:r>
              <a:rPr lang="en-US" sz="1600" dirty="0">
                <a:latin typeface="+mj-lt"/>
                <a:ea typeface="Open Sans" panose="020B0606030504020204" pitchFamily="34" charset="0"/>
                <a:cs typeface="Open Sans" panose="020B0606030504020204" pitchFamily="34" charset="0"/>
              </a:rPr>
              <a:t> means the service is furnished under the physician's (or other practitioner's) overall direction and control, but the physician's (or other practitioner's) presence is not required during the performance of the service.” The training of the auxiliary personnel who actually perform the service/procedure and the maintenance of the equipment and supplies are the continuing responsibility of the physician/practitioner.	</a:t>
            </a:r>
          </a:p>
          <a:p>
            <a:r>
              <a:rPr lang="en-US" sz="1600" b="1" i="1" dirty="0">
                <a:latin typeface="+mj-lt"/>
                <a:ea typeface="Open Sans" panose="020B0606030504020204" pitchFamily="34" charset="0"/>
                <a:cs typeface="Open Sans" panose="020B0606030504020204" pitchFamily="34" charset="0"/>
              </a:rPr>
              <a:t>“Direct supervision</a:t>
            </a:r>
            <a:r>
              <a:rPr lang="en-US" sz="1600" dirty="0">
                <a:latin typeface="+mj-lt"/>
                <a:ea typeface="Open Sans" panose="020B0606030504020204" pitchFamily="34" charset="0"/>
                <a:cs typeface="Open Sans" panose="020B0606030504020204" pitchFamily="34" charset="0"/>
              </a:rPr>
              <a:t> in the office setting means the physician (or other supervising practitioner) must be present in the office suite and immediately available to furnish assistance and direction throughout the performance of the procedure. It does not mean that the physician (or other supervising practitioner) must be present in the room when the procedure is performed. Until the later of the end of the calendar year in which the PHE as defined in § 400.200 of this chapter ends or, December 31, 2021, the presence of the physician (or other practitioner) includes virtual presence through audio/video real-time communications technology (excluding audio-only).”</a:t>
            </a:r>
          </a:p>
          <a:p>
            <a:r>
              <a:rPr lang="en-US" sz="1600" b="1" dirty="0">
                <a:latin typeface="+mj-lt"/>
                <a:ea typeface="Open Sans" panose="020B0606030504020204" pitchFamily="34" charset="0"/>
                <a:cs typeface="Open Sans" panose="020B0606030504020204" pitchFamily="34" charset="0"/>
              </a:rPr>
              <a:t>Note – virtual direct supervision</a:t>
            </a:r>
            <a:r>
              <a:rPr lang="en-US" sz="1600" dirty="0">
                <a:latin typeface="+mj-lt"/>
                <a:ea typeface="Open Sans" panose="020B0606030504020204" pitchFamily="34" charset="0"/>
                <a:cs typeface="Open Sans" panose="020B0606030504020204" pitchFamily="34" charset="0"/>
              </a:rPr>
              <a:t>: CMS noted in the PFS proposal that after the end of the calendar year when the PHE ends, direct supervision may no longer be carried out via telecommunications. CMS sought comment on this issue.</a:t>
            </a:r>
          </a:p>
          <a:p>
            <a:endParaRPr lang="en-US" sz="1600" dirty="0">
              <a:latin typeface="+mj-lt"/>
              <a:ea typeface="Open Sans" panose="020B0606030504020204" pitchFamily="34" charset="0"/>
              <a:cs typeface="Open Sans" panose="020B0606030504020204" pitchFamily="34" charset="0"/>
            </a:endParaRPr>
          </a:p>
          <a:p>
            <a:endParaRPr lang="en-US" sz="1600" dirty="0">
              <a:latin typeface="+mj-lt"/>
              <a:ea typeface="Open Sans" panose="020B0606030504020204" pitchFamily="34" charset="0"/>
              <a:cs typeface="Open Sans" panose="020B0606030504020204" pitchFamily="34" charset="0"/>
            </a:endParaRPr>
          </a:p>
          <a:p>
            <a:r>
              <a:rPr lang="en-US" sz="1600" dirty="0">
                <a:latin typeface="+mj-lt"/>
                <a:ea typeface="Open Sans" panose="020B0606030504020204" pitchFamily="34" charset="0"/>
                <a:cs typeface="Open Sans" panose="020B0606030504020204" pitchFamily="34" charset="0"/>
              </a:rPr>
              <a:t>42 CFR 410.26(a)(2)-(3); 42 CFR 410.32(b)(3)(ii); CMS, </a:t>
            </a:r>
            <a:r>
              <a:rPr lang="en-US" sz="1600" dirty="0">
                <a:latin typeface="+mj-lt"/>
                <a:ea typeface="Open Sans" panose="020B0606030504020204" pitchFamily="34" charset="0"/>
                <a:cs typeface="Open Sans" panose="020B0606030504020204" pitchFamily="34" charset="0"/>
                <a:hlinkClick r:id="rId3"/>
              </a:rPr>
              <a:t>Medicare Benefit Policy Manual, Chapter 15</a:t>
            </a:r>
            <a:r>
              <a:rPr lang="en-US" sz="1600" dirty="0">
                <a:latin typeface="+mj-lt"/>
                <a:ea typeface="Open Sans" panose="020B0606030504020204" pitchFamily="34" charset="0"/>
                <a:cs typeface="Open Sans" panose="020B0606030504020204" pitchFamily="34" charset="0"/>
              </a:rPr>
              <a:t>, Sections 60.2 and 80</a:t>
            </a:r>
          </a:p>
          <a:p>
            <a:endParaRPr lang="en-US" sz="1600" dirty="0">
              <a:latin typeface="+mj-lt"/>
              <a:ea typeface="Open Sans" panose="020B0606030504020204" pitchFamily="34" charset="0"/>
              <a:cs typeface="Open Sans" panose="020B0606030504020204" pitchFamily="34" charset="0"/>
            </a:endParaRPr>
          </a:p>
          <a:p>
            <a:endParaRPr lang="en-US" sz="1600" dirty="0">
              <a:latin typeface="+mj-lt"/>
              <a:ea typeface="Open Sans" panose="020B0606030504020204" pitchFamily="34" charset="0"/>
              <a:cs typeface="Open Sans" panose="020B0606030504020204" pitchFamily="34" charset="0"/>
            </a:endParaRPr>
          </a:p>
          <a:p>
            <a:endParaRPr lang="en-US" sz="1050" dirty="0"/>
          </a:p>
        </p:txBody>
      </p:sp>
    </p:spTree>
    <p:extLst>
      <p:ext uri="{BB962C8B-B14F-4D97-AF65-F5344CB8AC3E}">
        <p14:creationId xmlns:p14="http://schemas.microsoft.com/office/powerpoint/2010/main" val="2125239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3052-5D89-4DE3-A8C2-91010C7BC189}"/>
              </a:ext>
            </a:extLst>
          </p:cNvPr>
          <p:cNvSpPr>
            <a:spLocks noGrp="1"/>
          </p:cNvSpPr>
          <p:nvPr>
            <p:ph type="title"/>
          </p:nvPr>
        </p:nvSpPr>
        <p:spPr/>
        <p:txBody>
          <a:bodyPr/>
          <a:lstStyle/>
          <a:p>
            <a:r>
              <a:rPr lang="en-US" dirty="0"/>
              <a:t>Proposals Involving Opioid Treatment Programs (OTPs)</a:t>
            </a:r>
          </a:p>
        </p:txBody>
      </p:sp>
      <p:sp>
        <p:nvSpPr>
          <p:cNvPr id="3" name="Content Placeholder 2">
            <a:extLst>
              <a:ext uri="{FF2B5EF4-FFF2-40B4-BE49-F238E27FC236}">
                <a16:creationId xmlns:a16="http://schemas.microsoft.com/office/drawing/2014/main" id="{FD2981C4-FC9D-4645-AA23-E9C85644B526}"/>
              </a:ext>
            </a:extLst>
          </p:cNvPr>
          <p:cNvSpPr>
            <a:spLocks noGrp="1"/>
          </p:cNvSpPr>
          <p:nvPr>
            <p:ph idx="1"/>
          </p:nvPr>
        </p:nvSpPr>
        <p:spPr/>
        <p:txBody>
          <a:bodyPr/>
          <a:lstStyle/>
          <a:p>
            <a:pPr marL="285750" marR="0" indent="-285750">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rPr>
              <a:t>CMS proposed in the CY2023 PFS to allow OTPs to seek Medicare payment for services furnished by mobile units. Services provided by OTP mobile units will be included in the OTP bundled payment codes so long as medically reasonable and necessary.</a:t>
            </a:r>
          </a:p>
          <a:p>
            <a:pPr marL="285750" marR="0" indent="-285750">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rPr>
              <a:t>CMS proposed to allow the initiation of treatment with buprenorphine via two-way/audio-video modality, as well as audio-only modality when two-way/audio-video is not available to the patient (such as in circumstances where the patient does not have the capability or has not consented to two-way/audio-video technology)</a:t>
            </a:r>
          </a:p>
          <a:p>
            <a:pPr marL="285750" marR="0" indent="-285750">
              <a:lnSpc>
                <a:spcPct val="107000"/>
              </a:lnSpc>
              <a:spcBef>
                <a:spcPts val="0"/>
              </a:spcBef>
              <a:spcAft>
                <a:spcPts val="0"/>
              </a:spcAft>
              <a:buFont typeface="Arial" panose="020B0604020202020204" pitchFamily="34" charset="0"/>
              <a:buChar char="•"/>
            </a:pPr>
            <a:r>
              <a:rPr lang="en-US" sz="1800" dirty="0">
                <a:effectLst/>
                <a:ea typeface="Calibri" panose="020F0502020204030204" pitchFamily="34" charset="0"/>
              </a:rPr>
              <a:t>CMS also requested comment on whether it should allow periodic treatment via audio-only technology after the PHE ends for treatment services with buprenorphine as well as for methadone and naltrexone.</a:t>
            </a:r>
          </a:p>
          <a:p>
            <a:pPr marL="0" marR="0">
              <a:lnSpc>
                <a:spcPct val="107000"/>
              </a:lnSpc>
              <a:spcBef>
                <a:spcPts val="0"/>
              </a:spcBef>
              <a:spcAft>
                <a:spcPts val="0"/>
              </a:spcAft>
            </a:pPr>
            <a:r>
              <a:rPr lang="en-US" sz="1800" dirty="0">
                <a:effectLst/>
                <a:ea typeface="Calibri" panose="020F0502020204030204" pitchFamily="34" charset="0"/>
              </a:rPr>
              <a:t> </a:t>
            </a:r>
            <a:endParaRPr lang="en-US" dirty="0"/>
          </a:p>
        </p:txBody>
      </p:sp>
    </p:spTree>
    <p:extLst>
      <p:ext uri="{BB962C8B-B14F-4D97-AF65-F5344CB8AC3E}">
        <p14:creationId xmlns:p14="http://schemas.microsoft.com/office/powerpoint/2010/main" val="1956200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A23FD-E0FE-43A0-96A2-1BC1C1CAF8F4}"/>
              </a:ext>
            </a:extLst>
          </p:cNvPr>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4C0D9EE8-E408-4239-8A10-E7218B98503D}"/>
              </a:ext>
            </a:extLst>
          </p:cNvPr>
          <p:cNvSpPr>
            <a:spLocks noGrp="1"/>
          </p:cNvSpPr>
          <p:nvPr>
            <p:ph idx="1"/>
          </p:nvPr>
        </p:nvSpPr>
        <p:spPr/>
        <p:txBody>
          <a:bodyPr/>
          <a:lstStyle/>
          <a:p>
            <a:endParaRPr lang="en-US" dirty="0"/>
          </a:p>
          <a:p>
            <a:endParaRPr lang="en-US" dirty="0"/>
          </a:p>
          <a:p>
            <a:endParaRPr lang="en-US" dirty="0"/>
          </a:p>
          <a:p>
            <a:endParaRPr lang="en-US" dirty="0"/>
          </a:p>
          <a:p>
            <a:pPr algn="ctr"/>
            <a:r>
              <a:rPr lang="en-US" dirty="0"/>
              <a:t>Susannah Gopalan</a:t>
            </a:r>
          </a:p>
          <a:p>
            <a:pPr algn="ctr"/>
            <a:r>
              <a:rPr lang="en-US" dirty="0"/>
              <a:t>Feldesman Tucker Leifer Fidell LLP</a:t>
            </a:r>
          </a:p>
          <a:p>
            <a:pPr algn="ctr"/>
            <a:r>
              <a:rPr lang="en-US" dirty="0"/>
              <a:t>sgopalan@feldesmantucker.com</a:t>
            </a:r>
          </a:p>
        </p:txBody>
      </p:sp>
    </p:spTree>
    <p:extLst>
      <p:ext uri="{BB962C8B-B14F-4D97-AF65-F5344CB8AC3E}">
        <p14:creationId xmlns:p14="http://schemas.microsoft.com/office/powerpoint/2010/main" val="107132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73C983-E5C5-42D8-8E09-C98462B2C520}"/>
              </a:ext>
            </a:extLst>
          </p:cNvPr>
          <p:cNvSpPr>
            <a:spLocks noGrp="1"/>
          </p:cNvSpPr>
          <p:nvPr>
            <p:ph type="title"/>
          </p:nvPr>
        </p:nvSpPr>
        <p:spPr/>
        <p:txBody>
          <a:bodyPr/>
          <a:lstStyle/>
          <a:p>
            <a:r>
              <a:rPr lang="en-US" dirty="0"/>
              <a:t>The Medicare Physician Fee Schedule Rulemaking</a:t>
            </a:r>
          </a:p>
        </p:txBody>
      </p:sp>
      <p:sp>
        <p:nvSpPr>
          <p:cNvPr id="5" name="Content Placeholder 4">
            <a:extLst>
              <a:ext uri="{FF2B5EF4-FFF2-40B4-BE49-F238E27FC236}">
                <a16:creationId xmlns:a16="http://schemas.microsoft.com/office/drawing/2014/main" id="{1AF31123-5DEB-4ED0-9DA6-91E840366B03}"/>
              </a:ext>
            </a:extLst>
          </p:cNvPr>
          <p:cNvSpPr>
            <a:spLocks noGrp="1"/>
          </p:cNvSpPr>
          <p:nvPr>
            <p:ph idx="1"/>
          </p:nvPr>
        </p:nvSpPr>
        <p:spPr/>
        <p:txBody>
          <a:bodyPr/>
          <a:lstStyle/>
          <a:p>
            <a:r>
              <a:rPr lang="en-US" sz="1800" dirty="0"/>
              <a:t>The Physician Fee Schedule (PFS) is the coverage / payment framework under which Medicare pays for many services rendered by Medicare Part B physicians and non-physician practitioners and groups</a:t>
            </a:r>
          </a:p>
          <a:p>
            <a:r>
              <a:rPr lang="en-US" sz="1800" dirty="0"/>
              <a:t>Each year, typically in the summer, the Centers for Medicare &amp; Medicaid Services (CMS) publishes in the </a:t>
            </a:r>
            <a:r>
              <a:rPr lang="en-US" sz="1800" i="1" dirty="0"/>
              <a:t>Federal Register </a:t>
            </a:r>
            <a:r>
              <a:rPr lang="en-US" sz="1800" dirty="0"/>
              <a:t>a wide-ranging Notice of Proposed Rulemaking (NPRM) explaining the changes CMS intends to make in the subsequent year in coverage / payment under the PFS</a:t>
            </a:r>
          </a:p>
          <a:p>
            <a:r>
              <a:rPr lang="en-US" sz="1800" dirty="0"/>
              <a:t>Stakeholders then have an opportunity to comment on the NPRM (comments were due September 6, 2022)</a:t>
            </a:r>
          </a:p>
          <a:p>
            <a:r>
              <a:rPr lang="en-US" sz="1800" dirty="0"/>
              <a:t>The Medicare CY2023 NPRM can be accessed </a:t>
            </a:r>
            <a:r>
              <a:rPr lang="en-US" sz="1800" dirty="0">
                <a:hlinkClick r:id="rId2"/>
              </a:rPr>
              <a:t>here</a:t>
            </a:r>
            <a:endParaRPr lang="en-US" sz="1800" dirty="0"/>
          </a:p>
          <a:p>
            <a:r>
              <a:rPr lang="en-US" sz="1800" dirty="0"/>
              <a:t>CMS will issue a Final Rule (late fall) where CMS announces the final changes to the rules for CY2023 and explains how CMS addressed specific comments on the NPRM</a:t>
            </a:r>
          </a:p>
          <a:p>
            <a:endParaRPr lang="en-US" dirty="0"/>
          </a:p>
        </p:txBody>
      </p:sp>
    </p:spTree>
    <p:extLst>
      <p:ext uri="{BB962C8B-B14F-4D97-AF65-F5344CB8AC3E}">
        <p14:creationId xmlns:p14="http://schemas.microsoft.com/office/powerpoint/2010/main" val="391309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212EE2-5ADD-4BA5-954C-C99E8D116709}"/>
              </a:ext>
            </a:extLst>
          </p:cNvPr>
          <p:cNvSpPr>
            <a:spLocks noGrp="1"/>
          </p:cNvSpPr>
          <p:nvPr>
            <p:ph type="title"/>
          </p:nvPr>
        </p:nvSpPr>
        <p:spPr/>
        <p:txBody>
          <a:bodyPr/>
          <a:lstStyle/>
          <a:p>
            <a:r>
              <a:rPr lang="en-US" dirty="0"/>
              <a:t>Telehealth Extensions</a:t>
            </a:r>
          </a:p>
        </p:txBody>
      </p:sp>
      <p:sp>
        <p:nvSpPr>
          <p:cNvPr id="5" name="Text Placeholder 4">
            <a:extLst>
              <a:ext uri="{FF2B5EF4-FFF2-40B4-BE49-F238E27FC236}">
                <a16:creationId xmlns:a16="http://schemas.microsoft.com/office/drawing/2014/main" id="{586F8FB3-2C25-4E28-B6B9-1F8701FFE6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9671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3D3BB4-3E3B-4D9A-9692-10A6F164C97D}"/>
              </a:ext>
            </a:extLst>
          </p:cNvPr>
          <p:cNvSpPr>
            <a:spLocks noGrp="1"/>
          </p:cNvSpPr>
          <p:nvPr>
            <p:ph type="title"/>
          </p:nvPr>
        </p:nvSpPr>
        <p:spPr/>
        <p:txBody>
          <a:bodyPr/>
          <a:lstStyle/>
          <a:p>
            <a:r>
              <a:rPr lang="en-US" dirty="0"/>
              <a:t>Medicare Telehealth Services</a:t>
            </a:r>
          </a:p>
        </p:txBody>
      </p:sp>
      <p:sp>
        <p:nvSpPr>
          <p:cNvPr id="5" name="Content Placeholder 4">
            <a:extLst>
              <a:ext uri="{FF2B5EF4-FFF2-40B4-BE49-F238E27FC236}">
                <a16:creationId xmlns:a16="http://schemas.microsoft.com/office/drawing/2014/main" id="{AA200761-D966-4A21-AD58-71F9757E6A59}"/>
              </a:ext>
            </a:extLst>
          </p:cNvPr>
          <p:cNvSpPr>
            <a:spLocks noGrp="1"/>
          </p:cNvSpPr>
          <p:nvPr>
            <p:ph idx="1"/>
          </p:nvPr>
        </p:nvSpPr>
        <p:spPr>
          <a:xfrm>
            <a:off x="564874" y="1719881"/>
            <a:ext cx="11062252" cy="4018584"/>
          </a:xfrm>
        </p:spPr>
        <p:txBody>
          <a:bodyPr/>
          <a:lstStyle/>
          <a:p>
            <a:pPr>
              <a:spcBef>
                <a:spcPts val="600"/>
              </a:spcBef>
            </a:pPr>
            <a:r>
              <a:rPr lang="en-US" sz="1600" b="1" dirty="0">
                <a:solidFill>
                  <a:srgbClr val="1F497D"/>
                </a:solidFill>
              </a:rPr>
              <a:t>“Hub-and-spoke” model</a:t>
            </a:r>
            <a:r>
              <a:rPr lang="en-US" sz="1600" dirty="0"/>
              <a:t>: Physician or practitioner located at “distant site” (“hub”) furnishes care to a patient located at an “originating site” (“spoke”)</a:t>
            </a:r>
          </a:p>
          <a:p>
            <a:pPr>
              <a:spcBef>
                <a:spcPts val="600"/>
              </a:spcBef>
            </a:pPr>
            <a:r>
              <a:rPr lang="en-US" sz="1600" b="1" dirty="0">
                <a:solidFill>
                  <a:srgbClr val="1F497D"/>
                </a:solidFill>
              </a:rPr>
              <a:t>Key requirements:</a:t>
            </a:r>
          </a:p>
          <a:p>
            <a:pPr lvl="1">
              <a:spcBef>
                <a:spcPts val="600"/>
              </a:spcBef>
            </a:pPr>
            <a:r>
              <a:rPr lang="en-US" sz="1600" b="1" dirty="0">
                <a:solidFill>
                  <a:srgbClr val="E16740"/>
                </a:solidFill>
                <a:latin typeface="+mj-lt"/>
              </a:rPr>
              <a:t>Distant site provider</a:t>
            </a:r>
            <a:r>
              <a:rPr lang="en-US" sz="1600" dirty="0">
                <a:solidFill>
                  <a:srgbClr val="E16740"/>
                </a:solidFill>
                <a:latin typeface="+mj-lt"/>
              </a:rPr>
              <a:t> </a:t>
            </a:r>
            <a:r>
              <a:rPr lang="en-US" sz="1600" dirty="0">
                <a:latin typeface="+mj-lt"/>
              </a:rPr>
              <a:t>– </a:t>
            </a:r>
            <a:r>
              <a:rPr lang="en-US" sz="1600" b="1" dirty="0">
                <a:latin typeface="+mj-lt"/>
              </a:rPr>
              <a:t>must be a physician or practitioner who bills for services under the Physician Fee Schedule</a:t>
            </a:r>
            <a:r>
              <a:rPr lang="en-US" sz="1600" b="1" dirty="0">
                <a:solidFill>
                  <a:srgbClr val="FF0000"/>
                </a:solidFill>
                <a:latin typeface="+mj-lt"/>
              </a:rPr>
              <a:t> </a:t>
            </a:r>
            <a:r>
              <a:rPr lang="en-US" sz="1600" dirty="0">
                <a:latin typeface="+mj-lt"/>
              </a:rPr>
              <a:t>(42 C.F.R. § 410.78(b))</a:t>
            </a:r>
          </a:p>
          <a:p>
            <a:pPr lvl="2">
              <a:spcBef>
                <a:spcPts val="600"/>
              </a:spcBef>
            </a:pPr>
            <a:r>
              <a:rPr lang="en-US" sz="1600" dirty="0">
                <a:latin typeface="+mj-lt"/>
              </a:rPr>
              <a:t>Distant site fee corresponds to Physician Fee Schedule rate for in-person service</a:t>
            </a:r>
          </a:p>
          <a:p>
            <a:pPr lvl="1">
              <a:spcBef>
                <a:spcPts val="600"/>
              </a:spcBef>
            </a:pPr>
            <a:r>
              <a:rPr lang="en-US" sz="1600" b="1" dirty="0">
                <a:solidFill>
                  <a:srgbClr val="E16740"/>
                </a:solidFill>
                <a:latin typeface="+mj-lt"/>
              </a:rPr>
              <a:t>“Telecommunications system”</a:t>
            </a:r>
            <a:r>
              <a:rPr lang="en-US" sz="1600" dirty="0">
                <a:solidFill>
                  <a:srgbClr val="E16740"/>
                </a:solidFill>
                <a:latin typeface="+mj-lt"/>
              </a:rPr>
              <a:t> </a:t>
            </a:r>
            <a:r>
              <a:rPr lang="en-US" sz="1600" dirty="0">
                <a:latin typeface="+mj-lt"/>
              </a:rPr>
              <a:t>requirements – regulations in effect until 1/1/22 required Medicare telehealth to involve </a:t>
            </a:r>
            <a:r>
              <a:rPr lang="en-US" sz="1600" b="1" dirty="0">
                <a:latin typeface="+mj-lt"/>
              </a:rPr>
              <a:t>synchronous audiovisual</a:t>
            </a:r>
            <a:r>
              <a:rPr lang="en-US" sz="1600" dirty="0">
                <a:latin typeface="+mj-lt"/>
              </a:rPr>
              <a:t> technology (42 C.F.R. § 410.78(a)(3))</a:t>
            </a:r>
          </a:p>
          <a:p>
            <a:pPr lvl="2">
              <a:spcBef>
                <a:spcPts val="600"/>
              </a:spcBef>
            </a:pPr>
            <a:r>
              <a:rPr lang="en-US" sz="1600" dirty="0">
                <a:latin typeface="+mj-lt"/>
              </a:rPr>
              <a:t>The regulations were amended effective 1/1/22 to allow audio-only technology to be used for mental health telehealth services under certain conditions</a:t>
            </a:r>
          </a:p>
          <a:p>
            <a:pPr lvl="1">
              <a:spcBef>
                <a:spcPts val="600"/>
              </a:spcBef>
            </a:pPr>
            <a:r>
              <a:rPr lang="en-US" sz="1600" b="1" dirty="0">
                <a:solidFill>
                  <a:srgbClr val="E16740"/>
                </a:solidFill>
                <a:latin typeface="+mj-lt"/>
              </a:rPr>
              <a:t>“Covered telehealth services”</a:t>
            </a:r>
            <a:r>
              <a:rPr lang="en-US" sz="1600" dirty="0">
                <a:solidFill>
                  <a:srgbClr val="E16740"/>
                </a:solidFill>
                <a:latin typeface="+mj-lt"/>
              </a:rPr>
              <a:t> </a:t>
            </a:r>
            <a:r>
              <a:rPr lang="en-US" sz="1600" dirty="0">
                <a:latin typeface="+mj-lt"/>
              </a:rPr>
              <a:t>– must correspond to a CPT/HCPCS code included on a CMS list of covered telehealth services (</a:t>
            </a:r>
            <a:r>
              <a:rPr lang="en-US" sz="1600" dirty="0">
                <a:latin typeface="+mj-lt"/>
                <a:hlinkClick r:id="rId2"/>
              </a:rPr>
              <a:t>https://www.cms.gov/files/zip/covid-19-telehealth-services-phe.zip</a:t>
            </a:r>
            <a:r>
              <a:rPr lang="en-US" sz="1600" dirty="0">
                <a:latin typeface="+mj-lt"/>
              </a:rPr>
              <a:t>)</a:t>
            </a:r>
          </a:p>
          <a:p>
            <a:pPr lvl="1">
              <a:spcBef>
                <a:spcPts val="600"/>
              </a:spcBef>
            </a:pPr>
            <a:r>
              <a:rPr lang="en-US" sz="1600" b="1" dirty="0">
                <a:solidFill>
                  <a:srgbClr val="E16740"/>
                </a:solidFill>
                <a:latin typeface="+mj-lt"/>
              </a:rPr>
              <a:t>“Originating site”</a:t>
            </a:r>
            <a:r>
              <a:rPr lang="en-US" sz="1600" dirty="0">
                <a:solidFill>
                  <a:srgbClr val="E16740"/>
                </a:solidFill>
                <a:latin typeface="+mj-lt"/>
              </a:rPr>
              <a:t> </a:t>
            </a:r>
            <a:r>
              <a:rPr lang="en-US" sz="1600" dirty="0">
                <a:latin typeface="+mj-lt"/>
              </a:rPr>
              <a:t>– generally, the patient must be located in a facility of a type listed in the statute, and the facility must be in a remote/rural location, under standards set forth in the law </a:t>
            </a:r>
            <a:endParaRPr lang="en-US" sz="1600" b="1" dirty="0">
              <a:latin typeface="+mj-lt"/>
            </a:endParaRPr>
          </a:p>
          <a:p>
            <a:endParaRPr lang="en-US" dirty="0"/>
          </a:p>
        </p:txBody>
      </p:sp>
    </p:spTree>
    <p:extLst>
      <p:ext uri="{BB962C8B-B14F-4D97-AF65-F5344CB8AC3E}">
        <p14:creationId xmlns:p14="http://schemas.microsoft.com/office/powerpoint/2010/main" val="3315449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93410D-E559-4888-86F2-122BAED45CCA}"/>
              </a:ext>
            </a:extLst>
          </p:cNvPr>
          <p:cNvSpPr>
            <a:spLocks noGrp="1"/>
          </p:cNvSpPr>
          <p:nvPr>
            <p:ph type="title"/>
          </p:nvPr>
        </p:nvSpPr>
        <p:spPr/>
        <p:txBody>
          <a:bodyPr/>
          <a:lstStyle/>
          <a:p>
            <a:r>
              <a:rPr lang="en-US" dirty="0"/>
              <a:t>Telehealth Flexibilities During COVID-19 PHE</a:t>
            </a:r>
          </a:p>
        </p:txBody>
      </p:sp>
      <p:sp>
        <p:nvSpPr>
          <p:cNvPr id="5" name="Content Placeholder 4">
            <a:extLst>
              <a:ext uri="{FF2B5EF4-FFF2-40B4-BE49-F238E27FC236}">
                <a16:creationId xmlns:a16="http://schemas.microsoft.com/office/drawing/2014/main" id="{A28DE60A-14F0-42F5-9C11-B77D36C41738}"/>
              </a:ext>
            </a:extLst>
          </p:cNvPr>
          <p:cNvSpPr>
            <a:spLocks noGrp="1"/>
          </p:cNvSpPr>
          <p:nvPr>
            <p:ph idx="1"/>
          </p:nvPr>
        </p:nvSpPr>
        <p:spPr>
          <a:xfrm>
            <a:off x="564874" y="1536593"/>
            <a:ext cx="11062252" cy="4018584"/>
          </a:xfrm>
        </p:spPr>
        <p:txBody>
          <a:bodyPr/>
          <a:lstStyle/>
          <a:p>
            <a:pPr marL="0" indent="0">
              <a:spcBef>
                <a:spcPts val="600"/>
              </a:spcBef>
              <a:spcAft>
                <a:spcPts val="0"/>
              </a:spcAft>
              <a:buNone/>
            </a:pPr>
            <a:r>
              <a:rPr lang="en-US" sz="1600" b="1" dirty="0"/>
              <a:t>CMS has recognized, through waivers under Section 1135 of the Social Security Act, numerous flexibilities in delivering telehealth (waiver applies to services rendered on/after 3/1/20, and through the end of the PHE):</a:t>
            </a:r>
          </a:p>
          <a:p>
            <a:pPr marL="285750" indent="-285750">
              <a:spcBef>
                <a:spcPts val="600"/>
              </a:spcBef>
              <a:spcAft>
                <a:spcPts val="0"/>
              </a:spcAft>
              <a:buFont typeface="Arial" panose="020B0604020202020204" pitchFamily="34" charset="0"/>
              <a:buChar char="•"/>
            </a:pPr>
            <a:r>
              <a:rPr lang="en-US" sz="1600" b="1" dirty="0"/>
              <a:t>Practitioner restrictions: </a:t>
            </a:r>
            <a:r>
              <a:rPr lang="en-US" sz="1600" dirty="0"/>
              <a:t>Rather than telehealth delivery being limited to the physicians and practitioners listed in the law, any health care clinicians “who are eligible to bill Medicare for their professional services” may serve as a telehealth distant site provider (</a:t>
            </a:r>
            <a:r>
              <a:rPr lang="en-US" sz="1600" dirty="0">
                <a:hlinkClick r:id="rId2"/>
              </a:rPr>
              <a:t>COVID-19 Emergency Declaration Blanket Waivers for Health Care Providers</a:t>
            </a:r>
            <a:r>
              <a:rPr lang="en-US" sz="1600" dirty="0"/>
              <a:t>)</a:t>
            </a:r>
          </a:p>
          <a:p>
            <a:pPr marL="285750" indent="-285750">
              <a:spcBef>
                <a:spcPts val="600"/>
              </a:spcBef>
              <a:spcAft>
                <a:spcPts val="0"/>
              </a:spcAft>
              <a:buFont typeface="Arial" panose="020B0604020202020204" pitchFamily="34" charset="0"/>
              <a:buChar char="•"/>
            </a:pPr>
            <a:r>
              <a:rPr lang="en-US" sz="1600" b="1" dirty="0"/>
              <a:t>Location of clinician: </a:t>
            </a:r>
            <a:r>
              <a:rPr lang="en-US" sz="1600" dirty="0"/>
              <a:t>Clinicians furnishing telehealth services may be located in their homes (or other locations other than the facility) may bill for telehealth services</a:t>
            </a:r>
            <a:endParaRPr lang="en-US" sz="1600" b="1" dirty="0"/>
          </a:p>
          <a:p>
            <a:pPr marL="285750" indent="-285750">
              <a:spcBef>
                <a:spcPts val="600"/>
              </a:spcBef>
              <a:spcAft>
                <a:spcPts val="0"/>
              </a:spcAft>
              <a:buFont typeface="Arial" panose="020B0604020202020204" pitchFamily="34" charset="0"/>
              <a:buChar char="•"/>
            </a:pPr>
            <a:r>
              <a:rPr lang="en-US" sz="1600" b="1" dirty="0"/>
              <a:t>Service array: </a:t>
            </a:r>
            <a:r>
              <a:rPr lang="en-US" sz="1600" dirty="0"/>
              <a:t>CMS has dramatically increased the number of covered “telehealth services” on a temporary basis during COVID-19</a:t>
            </a:r>
          </a:p>
          <a:p>
            <a:pPr lvl="1">
              <a:spcBef>
                <a:spcPts val="600"/>
              </a:spcBef>
              <a:spcAft>
                <a:spcPts val="0"/>
              </a:spcAft>
            </a:pPr>
            <a:r>
              <a:rPr lang="en-US" sz="1600" u="sng" dirty="0">
                <a:hlinkClick r:id="rId3" tooltip="COVID-19-Telehealth-Services-for-PHE"/>
              </a:rPr>
              <a:t>Covered Telehealth Services for PHE for the COVID-19 pandemic, effective March 1, 2020 - Updated 01/05/2022  (ZIP)</a:t>
            </a:r>
            <a:endParaRPr lang="en-US" sz="1600" u="sng" dirty="0"/>
          </a:p>
          <a:p>
            <a:pPr marL="285750" indent="-285750">
              <a:spcBef>
                <a:spcPts val="600"/>
              </a:spcBef>
              <a:spcAft>
                <a:spcPts val="0"/>
              </a:spcAft>
              <a:buFont typeface="Arial" panose="020B0604020202020204" pitchFamily="34" charset="0"/>
              <a:buChar char="•"/>
            </a:pPr>
            <a:r>
              <a:rPr lang="en-US" sz="1600" b="1" dirty="0"/>
              <a:t>“Telecommunications system”</a:t>
            </a:r>
          </a:p>
          <a:p>
            <a:pPr lvl="1">
              <a:spcBef>
                <a:spcPts val="600"/>
              </a:spcBef>
              <a:spcAft>
                <a:spcPts val="0"/>
              </a:spcAft>
            </a:pPr>
            <a:r>
              <a:rPr lang="en-US" sz="1600" dirty="0">
                <a:latin typeface="+mj-lt"/>
              </a:rPr>
              <a:t>For purposes of some services, CMS waived the application of a regulatory requirement that telehealth be provided via </a:t>
            </a:r>
            <a:r>
              <a:rPr lang="en-US" sz="1600" i="1" dirty="0">
                <a:latin typeface="+mj-lt"/>
              </a:rPr>
              <a:t>audiovisual</a:t>
            </a:r>
            <a:r>
              <a:rPr lang="en-US" sz="1600" dirty="0">
                <a:latin typeface="+mj-lt"/>
              </a:rPr>
              <a:t> technology (allowed audio-only telehealth delivery for certain specific codes)</a:t>
            </a:r>
          </a:p>
          <a:p>
            <a:pPr marL="285750" indent="-285750">
              <a:spcBef>
                <a:spcPts val="600"/>
              </a:spcBef>
              <a:buFont typeface="Arial" panose="020B0604020202020204" pitchFamily="34" charset="0"/>
              <a:buChar char="•"/>
            </a:pPr>
            <a:r>
              <a:rPr lang="en-US" sz="1400" b="1" dirty="0"/>
              <a:t>Originating site requirements</a:t>
            </a:r>
          </a:p>
          <a:p>
            <a:pPr lvl="1">
              <a:spcBef>
                <a:spcPts val="600"/>
              </a:spcBef>
              <a:spcAft>
                <a:spcPts val="0"/>
              </a:spcAft>
            </a:pPr>
            <a:r>
              <a:rPr lang="en-US" sz="1600" dirty="0">
                <a:latin typeface="+mj-lt"/>
              </a:rPr>
              <a:t>CMS has waived the application of all originating site requirements during the PHE (including both geographic component and facility component)</a:t>
            </a:r>
          </a:p>
          <a:p>
            <a:pPr lvl="1">
              <a:spcBef>
                <a:spcPts val="600"/>
              </a:spcBef>
              <a:spcAft>
                <a:spcPts val="0"/>
              </a:spcAft>
            </a:pPr>
            <a:r>
              <a:rPr lang="en-US" sz="1600" dirty="0">
                <a:latin typeface="+mj-lt"/>
              </a:rPr>
              <a:t>There is no originating site facility fee available for services where the patient is not located in a qualifying originating site facility</a:t>
            </a:r>
          </a:p>
          <a:p>
            <a:pPr marL="457200" lvl="1" indent="0">
              <a:spcBef>
                <a:spcPts val="600"/>
              </a:spcBef>
              <a:spcAft>
                <a:spcPts val="0"/>
              </a:spcAft>
              <a:buNone/>
            </a:pPr>
            <a:endParaRPr lang="en-US" sz="1600" u="sng" dirty="0"/>
          </a:p>
        </p:txBody>
      </p:sp>
    </p:spTree>
    <p:extLst>
      <p:ext uri="{BB962C8B-B14F-4D97-AF65-F5344CB8AC3E}">
        <p14:creationId xmlns:p14="http://schemas.microsoft.com/office/powerpoint/2010/main" val="342888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93410D-E559-4888-86F2-122BAED45CCA}"/>
              </a:ext>
            </a:extLst>
          </p:cNvPr>
          <p:cNvSpPr>
            <a:spLocks noGrp="1"/>
          </p:cNvSpPr>
          <p:nvPr>
            <p:ph type="title"/>
          </p:nvPr>
        </p:nvSpPr>
        <p:spPr/>
        <p:txBody>
          <a:bodyPr/>
          <a:lstStyle/>
          <a:p>
            <a:r>
              <a:rPr lang="en-US" sz="4000" dirty="0"/>
              <a:t>Congress Acts To Allow Mental Health / SUD Telehealth To Be Provided to Patients at Home</a:t>
            </a:r>
          </a:p>
        </p:txBody>
      </p:sp>
      <p:sp>
        <p:nvSpPr>
          <p:cNvPr id="5" name="Content Placeholder 4">
            <a:extLst>
              <a:ext uri="{FF2B5EF4-FFF2-40B4-BE49-F238E27FC236}">
                <a16:creationId xmlns:a16="http://schemas.microsoft.com/office/drawing/2014/main" id="{A28DE60A-14F0-42F5-9C11-B77D36C41738}"/>
              </a:ext>
            </a:extLst>
          </p:cNvPr>
          <p:cNvSpPr>
            <a:spLocks noGrp="1"/>
          </p:cNvSpPr>
          <p:nvPr>
            <p:ph idx="1"/>
          </p:nvPr>
        </p:nvSpPr>
        <p:spPr/>
        <p:txBody>
          <a:bodyPr/>
          <a:lstStyle/>
          <a:p>
            <a:pPr marL="57150" lvl="1" indent="0">
              <a:spcBef>
                <a:spcPts val="600"/>
              </a:spcBef>
              <a:spcAft>
                <a:spcPts val="0"/>
              </a:spcAft>
              <a:buNone/>
            </a:pPr>
            <a:r>
              <a:rPr lang="en-US" sz="1600" b="1" dirty="0">
                <a:latin typeface="+mj-lt"/>
              </a:rPr>
              <a:t>Separate from the pandemic-related changes in the law, Congress enacted legislation sequentially in 2018-2021 that waived the originating site requirements for some telehealth services, including mental health / SUD related services, subject to various restrictions.</a:t>
            </a:r>
          </a:p>
          <a:p>
            <a:pPr marL="228600" lvl="1" indent="-171450">
              <a:spcBef>
                <a:spcPts val="600"/>
              </a:spcBef>
            </a:pPr>
            <a:r>
              <a:rPr lang="en-US" sz="1600" dirty="0">
                <a:latin typeface="+mj-lt"/>
              </a:rPr>
              <a:t>Per the </a:t>
            </a:r>
            <a:r>
              <a:rPr lang="en-US" sz="1600" dirty="0">
                <a:latin typeface="+mj-lt"/>
                <a:hlinkClick r:id="rId3"/>
              </a:rPr>
              <a:t>SUPPORT for Patients and Communities Act of 2018</a:t>
            </a:r>
            <a:r>
              <a:rPr lang="en-US" sz="1600" dirty="0">
                <a:latin typeface="+mj-lt"/>
              </a:rPr>
              <a:t>, for purposes of </a:t>
            </a:r>
            <a:r>
              <a:rPr lang="en-US" sz="1600" b="1" dirty="0">
                <a:latin typeface="+mj-lt"/>
              </a:rPr>
              <a:t>telehealth services furnished on/after July 1, 2019 to an individual with an SUD disorder</a:t>
            </a:r>
            <a:r>
              <a:rPr lang="en-US" sz="1600" dirty="0">
                <a:latin typeface="+mj-lt"/>
              </a:rPr>
              <a:t>, for treatment of the SUD disorder or a co-occurring mental health disorder, the geographic component of the originating site requirements does not apply, and the patient’s home is an acceptable originating site</a:t>
            </a:r>
          </a:p>
          <a:p>
            <a:pPr marL="228600" lvl="1" indent="-171450">
              <a:spcBef>
                <a:spcPts val="600"/>
              </a:spcBef>
            </a:pPr>
            <a:r>
              <a:rPr lang="en-US" sz="1600" dirty="0">
                <a:latin typeface="+mj-lt"/>
              </a:rPr>
              <a:t>Per the </a:t>
            </a:r>
            <a:r>
              <a:rPr lang="en-US" sz="1600" dirty="0">
                <a:latin typeface="+mj-lt"/>
                <a:hlinkClick r:id="rId4"/>
              </a:rPr>
              <a:t>Consolidated Appropriations Act 2021</a:t>
            </a:r>
            <a:r>
              <a:rPr lang="en-US" sz="1600" dirty="0">
                <a:latin typeface="+mj-lt"/>
              </a:rPr>
              <a:t>, purposes of </a:t>
            </a:r>
            <a:r>
              <a:rPr lang="en-US" sz="1600" b="1" dirty="0">
                <a:latin typeface="+mj-lt"/>
              </a:rPr>
              <a:t>telehealth services furnished on/after the end of the COVID-19 PHE for purposes of treatment of mental health disorders generally</a:t>
            </a:r>
            <a:r>
              <a:rPr lang="en-US" sz="1600" dirty="0">
                <a:latin typeface="+mj-lt"/>
              </a:rPr>
              <a:t>, the geographic component of the originating site rules is waived, and the patient’s home is an acceptable originating site, except that the distant site physician or practitioner must have treated the patient in-person </a:t>
            </a:r>
          </a:p>
          <a:p>
            <a:pPr marL="685800" lvl="2" indent="-171450">
              <a:spcBef>
                <a:spcPts val="600"/>
              </a:spcBef>
            </a:pPr>
            <a:r>
              <a:rPr lang="en-US" sz="1600" dirty="0">
                <a:latin typeface="+mj-lt"/>
              </a:rPr>
              <a:t>within the six-month period before the furnishing of the telehealth service, and </a:t>
            </a:r>
          </a:p>
          <a:p>
            <a:pPr marL="685800" lvl="2" indent="-171450">
              <a:spcBef>
                <a:spcPts val="600"/>
              </a:spcBef>
            </a:pPr>
            <a:r>
              <a:rPr lang="en-US" sz="1600" dirty="0">
                <a:latin typeface="+mj-lt"/>
              </a:rPr>
              <a:t>At periodic intervals thereafter (CMS elected 12 months)</a:t>
            </a:r>
          </a:p>
          <a:p>
            <a:pPr marL="514350" lvl="2" indent="0">
              <a:spcBef>
                <a:spcPts val="600"/>
              </a:spcBef>
              <a:buNone/>
            </a:pPr>
            <a:endParaRPr lang="en-US" sz="1600" dirty="0">
              <a:latin typeface="+mj-lt"/>
            </a:endParaRPr>
          </a:p>
          <a:p>
            <a:pPr marL="514350" lvl="2" indent="0">
              <a:spcBef>
                <a:spcPts val="600"/>
              </a:spcBef>
              <a:buNone/>
            </a:pPr>
            <a:endParaRPr lang="en-US" sz="1600" dirty="0">
              <a:latin typeface="+mj-lt"/>
            </a:endParaRPr>
          </a:p>
          <a:p>
            <a:pPr marL="0" lvl="2" indent="0">
              <a:spcBef>
                <a:spcPts val="600"/>
              </a:spcBef>
              <a:buNone/>
            </a:pPr>
            <a:r>
              <a:rPr lang="en-US" sz="1600" dirty="0">
                <a:latin typeface="+mj-lt"/>
              </a:rPr>
              <a:t>See 42 C.F.R. 410.78(b)(3)(ix) (implementing regulation)</a:t>
            </a:r>
          </a:p>
        </p:txBody>
      </p:sp>
    </p:spTree>
    <p:extLst>
      <p:ext uri="{BB962C8B-B14F-4D97-AF65-F5344CB8AC3E}">
        <p14:creationId xmlns:p14="http://schemas.microsoft.com/office/powerpoint/2010/main" val="1088119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C260-D138-4AA5-A2C6-510BB79276F5}"/>
              </a:ext>
            </a:extLst>
          </p:cNvPr>
          <p:cNvSpPr>
            <a:spLocks noGrp="1"/>
          </p:cNvSpPr>
          <p:nvPr>
            <p:ph type="title"/>
          </p:nvPr>
        </p:nvSpPr>
        <p:spPr/>
        <p:txBody>
          <a:bodyPr/>
          <a:lstStyle/>
          <a:p>
            <a:r>
              <a:rPr lang="en-US" dirty="0"/>
              <a:t>Definition of “the Home of the Patient” for Purposes of Telehealth</a:t>
            </a:r>
          </a:p>
        </p:txBody>
      </p:sp>
      <p:sp>
        <p:nvSpPr>
          <p:cNvPr id="3" name="Content Placeholder 2">
            <a:extLst>
              <a:ext uri="{FF2B5EF4-FFF2-40B4-BE49-F238E27FC236}">
                <a16:creationId xmlns:a16="http://schemas.microsoft.com/office/drawing/2014/main" id="{34A54337-C190-4180-BF80-497ACADAC576}"/>
              </a:ext>
            </a:extLst>
          </p:cNvPr>
          <p:cNvSpPr>
            <a:spLocks noGrp="1"/>
          </p:cNvSpPr>
          <p:nvPr>
            <p:ph idx="1"/>
          </p:nvPr>
        </p:nvSpPr>
        <p:spPr/>
        <p:txBody>
          <a:bodyPr/>
          <a:lstStyle/>
          <a:p>
            <a:r>
              <a:rPr lang="en-US" dirty="0"/>
              <a:t>CMS clarified in the CY2022 Physician Fee Schedule rulemaking:</a:t>
            </a:r>
          </a:p>
          <a:p>
            <a:r>
              <a:rPr lang="en-US" dirty="0"/>
              <a:t>“Our definition of home, both in general and for this purpose, can include temporary lodging, such as hotels and homeless shelters. We clarify that for circumstances where the patient, for privacy or other personal reasons, chooses to travel a short distance from the exact home location during a telehealth service, the service is still considered to be furnished `in the home of an individual' for purposes of section 1834(m)(4)(C)(ii)(X) of the Act.”</a:t>
            </a:r>
          </a:p>
          <a:p>
            <a:endParaRPr lang="en-US" dirty="0"/>
          </a:p>
          <a:p>
            <a:r>
              <a:rPr lang="en-US" dirty="0"/>
              <a:t>86 Fed. Reg. at 65059 (Nov. 19, 2021)</a:t>
            </a:r>
          </a:p>
        </p:txBody>
      </p:sp>
    </p:spTree>
    <p:extLst>
      <p:ext uri="{BB962C8B-B14F-4D97-AF65-F5344CB8AC3E}">
        <p14:creationId xmlns:p14="http://schemas.microsoft.com/office/powerpoint/2010/main" val="91043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76D85-F720-47A2-8BD9-E650EB748088}"/>
              </a:ext>
            </a:extLst>
          </p:cNvPr>
          <p:cNvSpPr>
            <a:spLocks noGrp="1"/>
          </p:cNvSpPr>
          <p:nvPr>
            <p:ph type="title"/>
          </p:nvPr>
        </p:nvSpPr>
        <p:spPr/>
        <p:txBody>
          <a:bodyPr/>
          <a:lstStyle/>
          <a:p>
            <a:r>
              <a:rPr lang="en-US" sz="4000" dirty="0"/>
              <a:t>CMS Amends Telehealth Regulations Permanently To Allow Audio-Only Mental Health Telehealth Visits</a:t>
            </a:r>
          </a:p>
        </p:txBody>
      </p:sp>
      <p:sp>
        <p:nvSpPr>
          <p:cNvPr id="3" name="Content Placeholder 2">
            <a:extLst>
              <a:ext uri="{FF2B5EF4-FFF2-40B4-BE49-F238E27FC236}">
                <a16:creationId xmlns:a16="http://schemas.microsoft.com/office/drawing/2014/main" id="{B79BC44B-030B-4B4A-B7A7-9042FE2C875C}"/>
              </a:ext>
            </a:extLst>
          </p:cNvPr>
          <p:cNvSpPr>
            <a:spLocks noGrp="1"/>
          </p:cNvSpPr>
          <p:nvPr>
            <p:ph idx="1"/>
          </p:nvPr>
        </p:nvSpPr>
        <p:spPr/>
        <p:txBody>
          <a:bodyPr/>
          <a:lstStyle/>
          <a:p>
            <a:r>
              <a:rPr lang="en-US" sz="1600" dirty="0">
                <a:latin typeface="+mj-lt"/>
              </a:rPr>
              <a:t>Effective January 1, 2022:</a:t>
            </a:r>
          </a:p>
          <a:p>
            <a:r>
              <a:rPr lang="en-US" sz="1800" b="1" i="1" dirty="0">
                <a:effectLst/>
                <a:latin typeface="+mj-lt"/>
              </a:rPr>
              <a:t>“Interactive telecommunications system</a:t>
            </a:r>
            <a:r>
              <a:rPr lang="en-US" sz="1800" dirty="0">
                <a:latin typeface="+mj-lt"/>
              </a:rPr>
              <a:t> means, except as otherwise provided in this paragraph, multimedia communications equipment that includes, at a minimum, audio and video equipment permitting two-way, real-time interactive communication between the patient and distant site physician or practitioner. </a:t>
            </a:r>
            <a:r>
              <a:rPr lang="en-US" sz="1800" b="1" dirty="0">
                <a:latin typeface="+mj-lt"/>
              </a:rPr>
              <a:t>For services furnished for purposes of diagnosis, evaluation, or treatment of a mental health disorder to a patient in their home, interactive telecommunications may include two-way, real-time audio-only communication technology if the distant site physician or practitioner is technically capable to use an interactive telecommunications system as defined in the previous sentence, but the patient is not capable of, or does not consent to, the use of video technology.</a:t>
            </a:r>
            <a:r>
              <a:rPr lang="en-US" sz="1800" dirty="0">
                <a:latin typeface="+mj-lt"/>
              </a:rPr>
              <a:t> A modifier designated by CMS must be appended to the claim for services described in this paragraph to verify that these conditions have been met.”</a:t>
            </a:r>
          </a:p>
          <a:p>
            <a:r>
              <a:rPr lang="en-US" sz="1600" dirty="0">
                <a:latin typeface="+mj-lt"/>
              </a:rPr>
              <a:t>42 C.F.R. </a:t>
            </a:r>
            <a:r>
              <a:rPr lang="en-US" sz="1600" dirty="0">
                <a:latin typeface="+mj-lt"/>
                <a:ea typeface="Open Sans" panose="020B0606030504020204" pitchFamily="34" charset="0"/>
                <a:cs typeface="Open Sans" panose="020B0606030504020204" pitchFamily="34" charset="0"/>
              </a:rPr>
              <a:t>§ 410.78(a)(3) (emphasis added)</a:t>
            </a:r>
          </a:p>
          <a:p>
            <a:endParaRPr lang="en-US" sz="1600" dirty="0">
              <a:latin typeface="+mj-lt"/>
              <a:ea typeface="Open Sans" panose="020B0606030504020204" pitchFamily="34" charset="0"/>
              <a:cs typeface="Open Sans" panose="020B0606030504020204" pitchFamily="34" charset="0"/>
            </a:endParaRPr>
          </a:p>
          <a:p>
            <a:r>
              <a:rPr lang="en-US" sz="1600" b="1" dirty="0">
                <a:latin typeface="+mj-lt"/>
                <a:ea typeface="Open Sans" panose="020B0606030504020204" pitchFamily="34" charset="0"/>
                <a:cs typeface="Open Sans" panose="020B0606030504020204" pitchFamily="34" charset="0"/>
              </a:rPr>
              <a:t>Note</a:t>
            </a:r>
            <a:r>
              <a:rPr lang="en-US" sz="1600" dirty="0">
                <a:latin typeface="+mj-lt"/>
                <a:ea typeface="Open Sans" panose="020B0606030504020204" pitchFamily="34" charset="0"/>
                <a:cs typeface="Open Sans" panose="020B0606030504020204" pitchFamily="34" charset="0"/>
              </a:rPr>
              <a:t>: The audio-only exception relates only to mental health-related services, not to substance use disorder services.</a:t>
            </a:r>
          </a:p>
        </p:txBody>
      </p:sp>
    </p:spTree>
    <p:extLst>
      <p:ext uri="{BB962C8B-B14F-4D97-AF65-F5344CB8AC3E}">
        <p14:creationId xmlns:p14="http://schemas.microsoft.com/office/powerpoint/2010/main" val="312357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93410D-E559-4888-86F2-122BAED45CCA}"/>
              </a:ext>
            </a:extLst>
          </p:cNvPr>
          <p:cNvSpPr>
            <a:spLocks noGrp="1"/>
          </p:cNvSpPr>
          <p:nvPr>
            <p:ph type="title"/>
          </p:nvPr>
        </p:nvSpPr>
        <p:spPr/>
        <p:txBody>
          <a:bodyPr/>
          <a:lstStyle/>
          <a:p>
            <a:r>
              <a:rPr lang="en-US" dirty="0"/>
              <a:t>Telehealth Extensions – CAA 2022</a:t>
            </a:r>
          </a:p>
        </p:txBody>
      </p:sp>
      <p:sp>
        <p:nvSpPr>
          <p:cNvPr id="5" name="Content Placeholder 4">
            <a:extLst>
              <a:ext uri="{FF2B5EF4-FFF2-40B4-BE49-F238E27FC236}">
                <a16:creationId xmlns:a16="http://schemas.microsoft.com/office/drawing/2014/main" id="{A28DE60A-14F0-42F5-9C11-B77D36C41738}"/>
              </a:ext>
            </a:extLst>
          </p:cNvPr>
          <p:cNvSpPr>
            <a:spLocks noGrp="1"/>
          </p:cNvSpPr>
          <p:nvPr>
            <p:ph idx="1"/>
          </p:nvPr>
        </p:nvSpPr>
        <p:spPr/>
        <p:txBody>
          <a:bodyPr/>
          <a:lstStyle/>
          <a:p>
            <a:pPr marL="57150" lvl="1" indent="0">
              <a:spcBef>
                <a:spcPts val="600"/>
              </a:spcBef>
              <a:spcAft>
                <a:spcPts val="0"/>
              </a:spcAft>
              <a:buNone/>
            </a:pPr>
            <a:r>
              <a:rPr lang="en-US" sz="1600" b="1" dirty="0">
                <a:latin typeface="+mj-lt"/>
              </a:rPr>
              <a:t>In </a:t>
            </a:r>
            <a:r>
              <a:rPr lang="en-US" sz="1600" b="1" dirty="0">
                <a:latin typeface="+mj-lt"/>
                <a:hlinkClick r:id="rId3"/>
              </a:rPr>
              <a:t>Consolidated Appropriations Act, 2022</a:t>
            </a:r>
            <a:r>
              <a:rPr lang="en-US" sz="1600" b="1" dirty="0">
                <a:latin typeface="+mj-lt"/>
              </a:rPr>
              <a:t> (Mar. 15, 2022), Congress extended the application of various Medicare telehealth flexibilities (and postponed the application of some requirements) in order to ease the transition away from the PHE:</a:t>
            </a:r>
          </a:p>
          <a:p>
            <a:pPr marL="227013" lvl="1" indent="-169863">
              <a:spcBef>
                <a:spcPts val="600"/>
              </a:spcBef>
            </a:pPr>
            <a:r>
              <a:rPr lang="en-US" sz="1600" dirty="0">
                <a:latin typeface="+mj-lt"/>
              </a:rPr>
              <a:t>Delayed </a:t>
            </a:r>
            <a:r>
              <a:rPr lang="en-US" sz="1600" i="1" dirty="0">
                <a:latin typeface="+mj-lt"/>
              </a:rPr>
              <a:t>the application of the in-person prerequisites</a:t>
            </a:r>
            <a:r>
              <a:rPr lang="en-US" sz="1600" dirty="0">
                <a:latin typeface="+mj-lt"/>
              </a:rPr>
              <a:t> for waiver of the originating site requirements for mental health telehealth services, contained in CAA 2021, until the 152</a:t>
            </a:r>
            <a:r>
              <a:rPr lang="en-US" sz="1600" baseline="30000" dirty="0">
                <a:latin typeface="+mj-lt"/>
              </a:rPr>
              <a:t>nd</a:t>
            </a:r>
            <a:r>
              <a:rPr lang="en-US" sz="1600" dirty="0">
                <a:latin typeface="+mj-lt"/>
              </a:rPr>
              <a:t> day after the close of the PHE</a:t>
            </a:r>
          </a:p>
          <a:p>
            <a:pPr marL="227013" lvl="1" indent="-169863">
              <a:spcBef>
                <a:spcPts val="600"/>
              </a:spcBef>
            </a:pPr>
            <a:r>
              <a:rPr lang="en-US" sz="1600" dirty="0">
                <a:latin typeface="+mj-lt"/>
              </a:rPr>
              <a:t>Extended until the 151</a:t>
            </a:r>
            <a:r>
              <a:rPr lang="en-US" sz="1600" baseline="30000" dirty="0">
                <a:latin typeface="+mj-lt"/>
              </a:rPr>
              <a:t>st</a:t>
            </a:r>
            <a:r>
              <a:rPr lang="en-US" sz="1600" dirty="0">
                <a:latin typeface="+mj-lt"/>
              </a:rPr>
              <a:t> day after the close of the PHE, the following temporary authorities:</a:t>
            </a:r>
          </a:p>
          <a:p>
            <a:pPr marL="684213" lvl="2" indent="-169863">
              <a:spcBef>
                <a:spcPts val="600"/>
              </a:spcBef>
            </a:pPr>
            <a:r>
              <a:rPr lang="en-US" sz="1600" dirty="0">
                <a:latin typeface="+mj-lt"/>
              </a:rPr>
              <a:t>The waiver allowing “originating site” to mean “any site in the United States at which the eligible telehealth individual is located . . . Including the home of an individual” (and specifying that no originating site facility fee is available for telehealth services to patients at locations other than facilities)</a:t>
            </a:r>
          </a:p>
          <a:p>
            <a:pPr marL="684213" lvl="2" indent="-169863">
              <a:spcBef>
                <a:spcPts val="600"/>
              </a:spcBef>
            </a:pPr>
            <a:r>
              <a:rPr lang="en-US" sz="1600" dirty="0">
                <a:latin typeface="+mj-lt"/>
              </a:rPr>
              <a:t>Expansion of the term “practitioners” to include occupational therapists, physical therapists, and speech language pathologists</a:t>
            </a:r>
          </a:p>
          <a:p>
            <a:pPr marL="684213" lvl="2" indent="-169863">
              <a:spcBef>
                <a:spcPts val="600"/>
              </a:spcBef>
            </a:pPr>
            <a:r>
              <a:rPr lang="en-US" sz="1600" dirty="0">
                <a:latin typeface="+mj-lt"/>
              </a:rPr>
              <a:t>The recognition of audio-only telehealth services (to include any HCPCS codes for which, effective 5/15/22, HHS had recognized a waiver of the requirement of audiovisual communication)</a:t>
            </a:r>
          </a:p>
          <a:p>
            <a:pPr marL="1141413" lvl="3" indent="-169863">
              <a:spcBef>
                <a:spcPts val="600"/>
              </a:spcBef>
            </a:pPr>
            <a:r>
              <a:rPr lang="en-US" sz="1600" dirty="0">
                <a:latin typeface="+mj-lt"/>
              </a:rPr>
              <a:t>Note: This last allowance is of limited relevance to providers that primarily furnish mental health services, as CMS’ permanent amendment of the telehealth regulations effective in CY2022 independently allowed continuing (indefinite) recognition of audio-only mental health services</a:t>
            </a:r>
          </a:p>
        </p:txBody>
      </p:sp>
    </p:spTree>
    <p:extLst>
      <p:ext uri="{BB962C8B-B14F-4D97-AF65-F5344CB8AC3E}">
        <p14:creationId xmlns:p14="http://schemas.microsoft.com/office/powerpoint/2010/main" val="277854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3620</Words>
  <Application>Microsoft Office PowerPoint</Application>
  <PresentationFormat>Widescreen</PresentationFormat>
  <Paragraphs>156</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Medicare Physician Fee Schedule Proposal for CY2023</vt:lpstr>
      <vt:lpstr>The Medicare Physician Fee Schedule Rulemaking</vt:lpstr>
      <vt:lpstr>Telehealth Extensions</vt:lpstr>
      <vt:lpstr>Medicare Telehealth Services</vt:lpstr>
      <vt:lpstr>Telehealth Flexibilities During COVID-19 PHE</vt:lpstr>
      <vt:lpstr>Congress Acts To Allow Mental Health / SUD Telehealth To Be Provided to Patients at Home</vt:lpstr>
      <vt:lpstr>Definition of “the Home of the Patient” for Purposes of Telehealth</vt:lpstr>
      <vt:lpstr>CMS Amends Telehealth Regulations Permanently To Allow Audio-Only Mental Health Telehealth Visits</vt:lpstr>
      <vt:lpstr>Telehealth Extensions – CAA 2022</vt:lpstr>
      <vt:lpstr>CMS Implementation of CAA, 2022 Telehealth Extensions</vt:lpstr>
      <vt:lpstr>“Incident to” Services </vt:lpstr>
      <vt:lpstr>The “Incident-To” Concept</vt:lpstr>
      <vt:lpstr>Incident to Services - Terminology</vt:lpstr>
      <vt:lpstr>Criteria for “Incident to” Services</vt:lpstr>
      <vt:lpstr>CMS Proposal in CY2023 PFS – “Incident to” Services </vt:lpstr>
      <vt:lpstr>“General” vs “Direct” Supervision </vt:lpstr>
      <vt:lpstr>Proposals Involving Opioid Treatment Programs (OTPs)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Wainwright</dc:creator>
  <cp:lastModifiedBy>Neal Comstock</cp:lastModifiedBy>
  <cp:revision>5</cp:revision>
  <dcterms:created xsi:type="dcterms:W3CDTF">2021-03-18T18:22:02Z</dcterms:created>
  <dcterms:modified xsi:type="dcterms:W3CDTF">2022-09-20T18:26:47Z</dcterms:modified>
</cp:coreProperties>
</file>