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8" r:id="rId2"/>
    <p:sldMasterId id="2147483711" r:id="rId3"/>
  </p:sldMasterIdLst>
  <p:notesMasterIdLst>
    <p:notesMasterId r:id="rId10"/>
  </p:notesMasterIdLst>
  <p:sldIdLst>
    <p:sldId id="1269" r:id="rId4"/>
    <p:sldId id="969" r:id="rId5"/>
    <p:sldId id="967" r:id="rId6"/>
    <p:sldId id="982" r:id="rId7"/>
    <p:sldId id="13060" r:id="rId8"/>
    <p:sldId id="977" r:id="rId9"/>
  </p:sldIdLst>
  <p:sldSz cx="12192000" cy="6858000"/>
  <p:notesSz cx="6858000" cy="9144000"/>
  <p:custDataLst>
    <p:tags r:id="rId1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HFA Program" id="{13BEC6AF-7484-4E27-9E30-81F19255B48A}">
          <p14:sldIdLst>
            <p14:sldId id="1269"/>
            <p14:sldId id="969"/>
            <p14:sldId id="967"/>
            <p14:sldId id="982"/>
            <p14:sldId id="13060"/>
            <p14:sldId id="977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lly Tinsley" initials="KT" lastIdx="2" clrIdx="0">
    <p:extLst>
      <p:ext uri="{19B8F6BF-5375-455C-9EA6-DF929625EA0E}">
        <p15:presenceInfo xmlns:p15="http://schemas.microsoft.com/office/powerpoint/2012/main" userId="S::KellyT@thenationalcouncil.org::cb428dac-ab90-4d76-ad9c-5f351c5a115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4A9C"/>
    <a:srgbClr val="7030A0"/>
    <a:srgbClr val="0070C0"/>
    <a:srgbClr val="009900"/>
    <a:srgbClr val="FFFFFF"/>
    <a:srgbClr val="111111"/>
    <a:srgbClr val="4D4D4D"/>
    <a:srgbClr val="333333"/>
    <a:srgbClr val="B2B2B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7" autoAdjust="0"/>
    <p:restoredTop sz="73557" autoAdjust="0"/>
  </p:normalViewPr>
  <p:slideViewPr>
    <p:cSldViewPr snapToGrid="0">
      <p:cViewPr varScale="1">
        <p:scale>
          <a:sx n="59" d="100"/>
          <a:sy n="59" d="100"/>
        </p:scale>
        <p:origin x="1277" y="3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2242"/>
    </p:cViewPr>
  </p:sorterViewPr>
  <p:notesViewPr>
    <p:cSldViewPr snapToGrid="0">
      <p:cViewPr varScale="1">
        <p:scale>
          <a:sx n="52" d="100"/>
          <a:sy n="52" d="100"/>
        </p:scale>
        <p:origin x="285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gs" Target="tags/tag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54FB66-8B03-4BFE-8D50-A19422590BE5}" type="datetimeFigureOut">
              <a:rPr lang="en-US" smtClean="0"/>
              <a:t>1/5/2021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339DF8-B29E-4CD0-9FA6-DE98D1C6BE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569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39DF8-B29E-4CD0-9FA6-DE98D1C6BE4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020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More details about funding eligibility and requirements can be found on our web page, links will be shared later in this presentation.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670A-699D-4038-9439-B137DBCE33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03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Open Sans" panose="020B0606030504020204"/>
              </a:rPr>
              <a:t>The purpose of this webinar is to provide an overview of the Mental Health Awareness Training Grant (MHAT: SM-21-007) grant opportunity, introduce Mental Health First Aid (MHFA) for those new to the program, and briefly discuss how to incorporate MHFA into a MHAT grant application.</a:t>
            </a:r>
          </a:p>
          <a:p>
            <a:endParaRPr lang="en-US" dirty="0">
              <a:latin typeface="Open Sans" panose="020B0606030504020204"/>
            </a:endParaRPr>
          </a:p>
          <a:p>
            <a:r>
              <a:rPr lang="en-US" dirty="0">
                <a:latin typeface="Open Sans" panose="020B0606030504020204"/>
              </a:rPr>
              <a:t>A recording of this webinar will be made available on our webpage.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670A-699D-4038-9439-B137DBCE33D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851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rgbClr val="344A9C"/>
                </a:solidFill>
                <a:latin typeface="Open Sans" panose="020B0606030504020204"/>
              </a:rPr>
              <a:t>Mental Health</a:t>
            </a:r>
            <a:r>
              <a:rPr lang="en-US" sz="1200" b="1" baseline="0" dirty="0">
                <a:solidFill>
                  <a:srgbClr val="344A9C"/>
                </a:solidFill>
                <a:latin typeface="Open Sans" panose="020B0606030504020204"/>
              </a:rPr>
              <a:t> Awareness Training Grant (MHAT: SM-21-007)</a:t>
            </a:r>
            <a:r>
              <a:rPr lang="en-US" sz="1200" dirty="0"/>
              <a:t>Build or expand awareness</a:t>
            </a:r>
            <a:r>
              <a:rPr lang="en-US" sz="1200" baseline="0" dirty="0"/>
              <a:t> and training opportunities for individuals and families to recognize signs and symptoms of mental disorders and how to safely respond.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39DF8-B29E-4CD0-9FA6-DE98D1C6BE4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8026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>
              <a:solidFill>
                <a:schemeClr val="tx1"/>
              </a:solidFill>
              <a:effectLst/>
              <a:latin typeface="Open San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Open Sans"/>
                <a:ea typeface="+mn-ea"/>
                <a:cs typeface="+mn-cs"/>
              </a:rPr>
              <a:t>Need: At least one experienced and licensed mental health provider [with two years of experience] </a:t>
            </a: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339DF8-B29E-4CD0-9FA6-DE98D1C6BE4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9318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Shorter title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4B5670A-699D-4038-9439-B137DBCE33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710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microsoft.com/office/2007/relationships/hdphoto" Target="../media/hdphoto1.wdp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5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6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7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8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19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0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microsoft.com/office/2007/relationships/hdphoto" Target="../media/hdphoto1.wdp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1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2.xml"/><Relationship Id="rId4" Type="http://schemas.microsoft.com/office/2007/relationships/hdphoto" Target="../media/hdphoto1.wdp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3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4.xml"/><Relationship Id="rId4" Type="http://schemas.microsoft.com/office/2007/relationships/hdphoto" Target="../media/hdphoto1.wdp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3.xml"/><Relationship Id="rId1" Type="http://schemas.openxmlformats.org/officeDocument/2006/relationships/tags" Target="../tags/tag25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microsoft.com/office/2007/relationships/hdphoto" Target="../media/hdphoto1.wdp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5" Type="http://schemas.microsoft.com/office/2007/relationships/hdphoto" Target="../media/hdphoto1.wdp"/><Relationship Id="rId4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9B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/>
                </a:solidFill>
                <a:latin typeface="Open Sans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Open Sans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36AFFD4-F117-4BE0-8EF0-FF6395EA6B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209" y="202992"/>
            <a:ext cx="2315487" cy="818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3338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9B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A73731-8731-465F-A1DE-5BED2E65AE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209" y="202992"/>
            <a:ext cx="2315487" cy="818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25723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G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00256-14BE-49AD-B58A-E2CE76781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918275" cy="9719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920B0B-F2FD-4318-A43A-000F9CCF0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972B-C379-4491-A4C3-0C6A620D72F9}" type="datetimeFigureOut">
              <a:rPr lang="en-US" smtClean="0"/>
              <a:t>1/5/2021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92E2AC-4A6E-42C7-88DC-D97DCB719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4C3A23-0896-42B2-9483-E2D696135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F593-E938-46BA-867D-1C39FAA276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E7DFBD-E204-4CFB-ABB1-0FBF9BEA49AB}"/>
              </a:ext>
            </a:extLst>
          </p:cNvPr>
          <p:cNvSpPr/>
          <p:nvPr userDrawn="1"/>
        </p:nvSpPr>
        <p:spPr>
          <a:xfrm>
            <a:off x="9971314" y="0"/>
            <a:ext cx="2220686" cy="6286992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3EC259F-8FC3-421C-AE4B-42A4F819621C}"/>
              </a:ext>
            </a:extLst>
          </p:cNvPr>
          <p:cNvGrpSpPr/>
          <p:nvPr userDrawn="1"/>
        </p:nvGrpSpPr>
        <p:grpSpPr>
          <a:xfrm>
            <a:off x="8425544" y="2044947"/>
            <a:ext cx="2928256" cy="2945674"/>
            <a:chOff x="8749937" y="2235926"/>
            <a:chExt cx="2442753" cy="238614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AE23286-31A5-4FB5-96EA-6ED4DA820FC4}"/>
                </a:ext>
              </a:extLst>
            </p:cNvPr>
            <p:cNvSpPr/>
            <p:nvPr/>
          </p:nvSpPr>
          <p:spPr>
            <a:xfrm>
              <a:off x="8749937" y="2235926"/>
              <a:ext cx="2442753" cy="238614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C4D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D678DFB-1DCA-4B07-B56B-42117A7465F8}"/>
                </a:ext>
              </a:extLst>
            </p:cNvPr>
            <p:cNvSpPr/>
            <p:nvPr/>
          </p:nvSpPr>
          <p:spPr>
            <a:xfrm>
              <a:off x="8900159" y="2375772"/>
              <a:ext cx="2142309" cy="210645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34E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26FFA10-8070-42BD-BDC5-2E6004AB9A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9110" t="-13311" r="-8809" b="-9102"/>
            <a:stretch/>
          </p:blipFill>
          <p:spPr>
            <a:xfrm>
              <a:off x="8961119" y="2375772"/>
              <a:ext cx="2029098" cy="2106455"/>
            </a:xfrm>
            <a:prstGeom prst="ellipse">
              <a:avLst/>
            </a:prstGeom>
            <a:effectLst>
              <a:softEdge rad="0"/>
            </a:effectLst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A39534C-500E-4DC7-820C-2E182F372CD6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rgbClr val="8AC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5B272A-1DEB-47E3-846C-B4BC1E7774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5380" y="6347698"/>
            <a:ext cx="1217762" cy="495897"/>
          </a:xfrm>
          <a:prstGeom prst="rect">
            <a:avLst/>
          </a:prstGeom>
        </p:spPr>
      </p:pic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402F8BFB-BFD8-4F78-81E1-DE92AE10876B}"/>
              </a:ext>
            </a:extLst>
          </p:cNvPr>
          <p:cNvSpPr txBox="1">
            <a:spLocks/>
          </p:cNvSpPr>
          <p:nvPr userDrawn="1"/>
        </p:nvSpPr>
        <p:spPr>
          <a:xfrm>
            <a:off x="8610600" y="6408106"/>
            <a:ext cx="19740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BAF593-E938-46BA-867D-1C39FAA276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A43DD5A-6294-4604-B6D7-DFAA008424B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431" r="-815"/>
          <a:stretch/>
        </p:blipFill>
        <p:spPr>
          <a:xfrm>
            <a:off x="123907" y="6315994"/>
            <a:ext cx="805048" cy="524752"/>
          </a:xfrm>
          <a:prstGeom prst="ellipse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483C0E3-B442-4D2C-947B-994646760B04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37094"/>
            <a:ext cx="8918275" cy="0"/>
          </a:xfrm>
          <a:prstGeom prst="line">
            <a:avLst/>
          </a:prstGeom>
          <a:ln w="28575">
            <a:solidFill>
              <a:srgbClr val="03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74484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D98BB-AD4A-1C43-A715-877E370FBE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8DBDFB-019A-B443-921C-A84645A040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40143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DE0B1-5F15-5747-B161-1664BE1AF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8B4943-E38C-2749-88A9-2280D8290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496637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23392-BCCD-EB4A-8F28-DC3F65B33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8723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AB3D83-928E-AF42-BFA9-DC7A45D6B4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7520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02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BF81E9-2045-544B-90E1-599E3B1C3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8B819-FAEE-0A44-A947-B1227EFC26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7570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308038-6F30-FA4A-B662-FD911FF7A3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7570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83918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AD353-2A1C-D041-A3E2-BC8026830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4A621-008D-F940-8F74-8EC65E244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FF3B69-4F85-BC4B-92C1-E771052DB4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096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F9945F-14CF-0E48-87B2-8B9312832D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1E63169-FF70-A148-A43A-9C7A7E17A8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968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7199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0BA37-13F0-9C4A-935E-A649F41A52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66368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5818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F74EBF-B7C9-3447-A1C6-059E0C43F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BF8DB-21C4-6A47-B775-5A3FBA992D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5444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D5AF4B-F187-364E-9F86-6D90B5194E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5412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55941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75447"/>
          </a:xfrm>
        </p:spPr>
        <p:txBody>
          <a:bodyPr>
            <a:normAutofit/>
          </a:bodyPr>
          <a:lstStyle>
            <a:lvl1pPr marL="0">
              <a:defRPr sz="4000" b="1">
                <a:solidFill>
                  <a:srgbClr val="034EA2"/>
                </a:solidFill>
                <a:latin typeface="Open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399241"/>
            <a:ext cx="10058400" cy="446985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/>
              </a:defRPr>
            </a:lvl1pPr>
            <a:lvl2pPr>
              <a:defRPr>
                <a:solidFill>
                  <a:schemeClr val="tx1"/>
                </a:solidFill>
                <a:latin typeface="Open Sans"/>
              </a:defRPr>
            </a:lvl2pPr>
            <a:lvl3pPr>
              <a:defRPr>
                <a:solidFill>
                  <a:schemeClr val="tx1"/>
                </a:solidFill>
                <a:latin typeface="Open Sans"/>
              </a:defRPr>
            </a:lvl3pPr>
            <a:lvl4pPr>
              <a:defRPr>
                <a:solidFill>
                  <a:schemeClr val="tx1"/>
                </a:solidFill>
                <a:latin typeface="Open Sans"/>
              </a:defRPr>
            </a:lvl4pPr>
            <a:lvl5pPr>
              <a:defRPr>
                <a:solidFill>
                  <a:schemeClr val="tx1"/>
                </a:solidFill>
                <a:latin typeface="Open San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1B05772-B765-4AA9-A042-6FF0083C7340}"/>
              </a:ext>
            </a:extLst>
          </p:cNvPr>
          <p:cNvCxnSpPr/>
          <p:nvPr userDrawn="1"/>
        </p:nvCxnSpPr>
        <p:spPr>
          <a:xfrm>
            <a:off x="1112520" y="12806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1311440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89161-A6F9-A240-85F3-C6170E558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904B33-C73D-D945-B13A-BB00F58684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55672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BE92C8-E02D-CD4A-BFDA-84E596ACA9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56374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0331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D384D-88F1-4440-B5AF-8C76357ED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885537-08FE-CD48-A36D-3055AA37E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00528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7BE942-CF90-B042-8BC4-57B84C96BD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256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29A931-F55B-1B4F-A383-E3B7F2275D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256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554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D86AFE1-4F7B-2848-8C87-AC7CB4208A43}"/>
              </a:ext>
            </a:extLst>
          </p:cNvPr>
          <p:cNvSpPr/>
          <p:nvPr userDrawn="1"/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C774D112-576B-F24D-BBE2-BBFC860E38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992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9B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/>
                </a:solidFill>
                <a:latin typeface="Open Sans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Open Sans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636AFFD4-F117-4BE0-8EF0-FF6395EA6B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209" y="202992"/>
            <a:ext cx="2315487" cy="818350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2A13C257-FEC3-4A1B-846E-CD6F6D345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4905" y="6445561"/>
            <a:ext cx="984019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9FF79FF-0A50-4CD7-8691-CCBB3C96FE3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51" y="6445561"/>
            <a:ext cx="1701858" cy="3241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72409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875447"/>
          </a:xfrm>
        </p:spPr>
        <p:txBody>
          <a:bodyPr>
            <a:normAutofit/>
          </a:bodyPr>
          <a:lstStyle>
            <a:lvl1pPr marL="0">
              <a:defRPr sz="4000" b="1">
                <a:solidFill>
                  <a:srgbClr val="034EA2"/>
                </a:solidFill>
                <a:latin typeface="Open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399241"/>
            <a:ext cx="10058400" cy="4469853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/>
              </a:defRPr>
            </a:lvl1pPr>
            <a:lvl2pPr>
              <a:defRPr>
                <a:solidFill>
                  <a:schemeClr val="tx1"/>
                </a:solidFill>
                <a:latin typeface="Open Sans"/>
              </a:defRPr>
            </a:lvl2pPr>
            <a:lvl3pPr>
              <a:defRPr>
                <a:solidFill>
                  <a:schemeClr val="tx1"/>
                </a:solidFill>
                <a:latin typeface="Open Sans"/>
              </a:defRPr>
            </a:lvl3pPr>
            <a:lvl4pPr>
              <a:defRPr>
                <a:solidFill>
                  <a:schemeClr val="tx1"/>
                </a:solidFill>
                <a:latin typeface="Open Sans"/>
              </a:defRPr>
            </a:lvl4pPr>
            <a:lvl5pPr>
              <a:defRPr>
                <a:solidFill>
                  <a:schemeClr val="tx1"/>
                </a:solidFill>
                <a:latin typeface="Open Sans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1B05772-B765-4AA9-A042-6FF0083C7340}"/>
              </a:ext>
            </a:extLst>
          </p:cNvPr>
          <p:cNvCxnSpPr/>
          <p:nvPr userDrawn="1"/>
        </p:nvCxnSpPr>
        <p:spPr>
          <a:xfrm>
            <a:off x="1112520" y="12806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5519B9-ED2A-4339-AB13-B1C5FD699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4905" y="6445561"/>
            <a:ext cx="984019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3B0214A-65B4-4304-A765-5752884616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51" y="6445561"/>
            <a:ext cx="1701858" cy="3241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67238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9B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/>
                </a:solidFill>
                <a:latin typeface="Open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8504A8E-2AFE-4B33-BA04-A70CAC8ABD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209" y="202992"/>
            <a:ext cx="2315487" cy="818350"/>
          </a:xfrm>
          <a:prstGeom prst="rect">
            <a:avLst/>
          </a:prstGeom>
        </p:spPr>
      </p:pic>
      <p:sp>
        <p:nvSpPr>
          <p:cNvPr id="11" name="Slide Number Placeholder 4">
            <a:extLst>
              <a:ext uri="{FF2B5EF4-FFF2-40B4-BE49-F238E27FC236}">
                <a16:creationId xmlns:a16="http://schemas.microsoft.com/office/drawing/2014/main" id="{37BEA2BB-5712-41D2-AF21-7B94CE6E3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4905" y="6445561"/>
            <a:ext cx="984019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B06E7B3-DFA7-4099-93E4-6A9A4682CC87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51" y="6445561"/>
            <a:ext cx="1701858" cy="3241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03923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/>
              </a:defRPr>
            </a:lvl1pPr>
          </a:lstStyle>
          <a:p>
            <a:r>
              <a:rPr lang="en-US" dirty="0"/>
              <a:t>Mental Health First 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91B4CB-66DF-46BA-94A4-DDF8202418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4905" y="6445561"/>
            <a:ext cx="984019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2B1FBB7-9682-42FA-9589-15A32F2ED2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51" y="6445561"/>
            <a:ext cx="1701858" cy="3241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33460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C819ABCF-92FD-4DAA-B0E9-11DBF425A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4905" y="6445561"/>
            <a:ext cx="984019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ABACDA-0757-49DF-93AA-C53988AAAFC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51" y="6445561"/>
            <a:ext cx="1701858" cy="3241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585972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4">
            <a:extLst>
              <a:ext uri="{FF2B5EF4-FFF2-40B4-BE49-F238E27FC236}">
                <a16:creationId xmlns:a16="http://schemas.microsoft.com/office/drawing/2014/main" id="{4AA60158-1A49-4764-83CF-A2DFBC248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4905" y="6445561"/>
            <a:ext cx="984019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CAC9B0-C251-420D-A1AF-84A7C7E846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51" y="6445561"/>
            <a:ext cx="1701858" cy="3241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5290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9B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/>
                </a:solidFill>
                <a:latin typeface="Open San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38504A8E-2AFE-4B33-BA04-A70CAC8ABD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209" y="202992"/>
            <a:ext cx="2315487" cy="818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915399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9B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AB8628-F2B5-44A4-A1B5-2E49DA517A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209" y="202992"/>
            <a:ext cx="2315487" cy="818350"/>
          </a:xfrm>
          <a:prstGeom prst="rect">
            <a:avLst/>
          </a:prstGeom>
        </p:spPr>
      </p:pic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4A4B6876-ACB2-4C42-94B8-76BB59659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4905" y="6445561"/>
            <a:ext cx="984019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7C82AC5-36C0-4D97-AA60-5F2E5C1DF06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51" y="6445561"/>
            <a:ext cx="1701858" cy="3241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691664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E9B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827899-B2D5-4C5F-905F-ABC31F99A6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209" y="202992"/>
            <a:ext cx="2315487" cy="818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62018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9578"/>
            <a:ext cx="12188825" cy="1905000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rgbClr val="E9B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0" y="5101232"/>
            <a:ext cx="10113264" cy="822960"/>
          </a:xfrm>
        </p:spPr>
        <p:txBody>
          <a:bodyPr lIns="91440" tIns="0" rIns="91440" bIns="0" anchor="b">
            <a:noAutofit/>
          </a:bodyPr>
          <a:lstStyle>
            <a:lvl1pPr algn="ctr">
              <a:defRPr sz="6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Welcome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-13486" y="-13635"/>
            <a:ext cx="12191985" cy="4915076"/>
          </a:xfrm>
          <a:blipFill>
            <a:blip r:embed="rId3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97280" y="5933335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Day 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EB8055-8B15-4289-90FA-A32CC200D0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trans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209" y="202992"/>
            <a:ext cx="2315487" cy="818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700205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9B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AA73731-8731-465F-A1DE-5BED2E65AE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209" y="202992"/>
            <a:ext cx="2315487" cy="818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439753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LG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00256-14BE-49AD-B58A-E2CE76781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8918275" cy="97196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920B0B-F2FD-4318-A43A-000F9CCF09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8972B-C379-4491-A4C3-0C6A620D72F9}" type="datetimeFigureOut">
              <a:rPr lang="en-US" smtClean="0"/>
              <a:t>1/5/2021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92E2AC-4A6E-42C7-88DC-D97DCB719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4C3A23-0896-42B2-9483-E2D696135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BAF593-E938-46BA-867D-1C39FAA276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9E7DFBD-E204-4CFB-ABB1-0FBF9BEA49AB}"/>
              </a:ext>
            </a:extLst>
          </p:cNvPr>
          <p:cNvSpPr/>
          <p:nvPr userDrawn="1"/>
        </p:nvSpPr>
        <p:spPr>
          <a:xfrm>
            <a:off x="9971314" y="0"/>
            <a:ext cx="2220686" cy="6286992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3EC259F-8FC3-421C-AE4B-42A4F819621C}"/>
              </a:ext>
            </a:extLst>
          </p:cNvPr>
          <p:cNvGrpSpPr/>
          <p:nvPr userDrawn="1"/>
        </p:nvGrpSpPr>
        <p:grpSpPr>
          <a:xfrm>
            <a:off x="8425544" y="2044947"/>
            <a:ext cx="2928256" cy="2945674"/>
            <a:chOff x="8749937" y="2235926"/>
            <a:chExt cx="2442753" cy="2386147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AE23286-31A5-4FB5-96EA-6ED4DA820FC4}"/>
                </a:ext>
              </a:extLst>
            </p:cNvPr>
            <p:cNvSpPr/>
            <p:nvPr/>
          </p:nvSpPr>
          <p:spPr>
            <a:xfrm>
              <a:off x="8749937" y="2235926"/>
              <a:ext cx="2442753" cy="238614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rgbClr val="0C4D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D678DFB-1DCA-4B07-B56B-42117A7465F8}"/>
                </a:ext>
              </a:extLst>
            </p:cNvPr>
            <p:cNvSpPr/>
            <p:nvPr/>
          </p:nvSpPr>
          <p:spPr>
            <a:xfrm>
              <a:off x="8900159" y="2375772"/>
              <a:ext cx="2142309" cy="2106455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034EA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626FFA10-8070-42BD-BDC5-2E6004AB9A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9110" t="-13311" r="-8809" b="-9102"/>
            <a:stretch/>
          </p:blipFill>
          <p:spPr>
            <a:xfrm>
              <a:off x="8961119" y="2375772"/>
              <a:ext cx="2029098" cy="2106455"/>
            </a:xfrm>
            <a:prstGeom prst="ellipse">
              <a:avLst/>
            </a:prstGeom>
            <a:effectLst>
              <a:softEdge rad="0"/>
            </a:effectLst>
          </p:spPr>
        </p:pic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CA39534C-500E-4DC7-820C-2E182F372CD6}"/>
              </a:ext>
            </a:extLst>
          </p:cNvPr>
          <p:cNvSpPr/>
          <p:nvPr userDrawn="1"/>
        </p:nvSpPr>
        <p:spPr>
          <a:xfrm>
            <a:off x="0" y="6311900"/>
            <a:ext cx="12192000" cy="546100"/>
          </a:xfrm>
          <a:prstGeom prst="rect">
            <a:avLst/>
          </a:prstGeom>
          <a:solidFill>
            <a:srgbClr val="8AC7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A5B272A-1DEB-47E3-846C-B4BC1E7774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5380" y="6347698"/>
            <a:ext cx="1217762" cy="495897"/>
          </a:xfrm>
          <a:prstGeom prst="rect">
            <a:avLst/>
          </a:prstGeom>
        </p:spPr>
      </p:pic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402F8BFB-BFD8-4F78-81E1-DE92AE10876B}"/>
              </a:ext>
            </a:extLst>
          </p:cNvPr>
          <p:cNvSpPr txBox="1">
            <a:spLocks/>
          </p:cNvSpPr>
          <p:nvPr userDrawn="1"/>
        </p:nvSpPr>
        <p:spPr>
          <a:xfrm>
            <a:off x="8610600" y="6408106"/>
            <a:ext cx="197401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BAF593-E938-46BA-867D-1C39FAA2761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483C0E3-B442-4D2C-947B-994646760B04}"/>
              </a:ext>
            </a:extLst>
          </p:cNvPr>
          <p:cNvCxnSpPr>
            <a:cxnSpLocks/>
          </p:cNvCxnSpPr>
          <p:nvPr userDrawn="1"/>
        </p:nvCxnSpPr>
        <p:spPr>
          <a:xfrm>
            <a:off x="838200" y="1337094"/>
            <a:ext cx="8918275" cy="0"/>
          </a:xfrm>
          <a:prstGeom prst="line">
            <a:avLst/>
          </a:prstGeom>
          <a:ln w="28575">
            <a:solidFill>
              <a:srgbClr val="034E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392EB204-15DC-4213-B86F-A7B17540B3F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51" y="6445561"/>
            <a:ext cx="1701858" cy="3241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8041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Open Sans"/>
              </a:defRPr>
            </a:lvl1pPr>
          </a:lstStyle>
          <a:p>
            <a:r>
              <a:rPr lang="en-US" dirty="0"/>
              <a:t>Mental Health First Aid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1036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5146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23708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rgbClr val="E9B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EAB8628-F2B5-44A4-A1B5-2E49DA517A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209" y="202992"/>
            <a:ext cx="2315487" cy="818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889702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rgbClr val="E9B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827899-B2D5-4C5F-905F-ABC31F99A60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 trans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209" y="202992"/>
            <a:ext cx="2315487" cy="818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40061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9578"/>
            <a:ext cx="12188825" cy="1905000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rgbClr val="E9B12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97280" y="5101232"/>
            <a:ext cx="10113264" cy="822960"/>
          </a:xfrm>
        </p:spPr>
        <p:txBody>
          <a:bodyPr lIns="91440" tIns="0" rIns="91440" bIns="0" anchor="b">
            <a:noAutofit/>
          </a:bodyPr>
          <a:lstStyle>
            <a:lvl1pPr algn="ctr">
              <a:defRPr sz="6600" b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Welcome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-13486" y="-13635"/>
            <a:ext cx="12191985" cy="4915076"/>
          </a:xfrm>
          <a:blipFill>
            <a:blip r:embed="rId3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097280" y="5933335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 algn="ctr">
              <a:spcBef>
                <a:spcPts val="0"/>
              </a:spcBef>
              <a:spcAft>
                <a:spcPts val="600"/>
              </a:spcAft>
              <a:buNone/>
              <a:defRPr sz="2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Day 2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0EB8055-8B15-4289-90FA-A32CC200D0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Photocopy trans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209" y="202992"/>
            <a:ext cx="2315487" cy="81835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64164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6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ags" Target="../tags/tag14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rgbClr val="E9B12B"/>
          </a:solidFill>
          <a:ln>
            <a:solidFill>
              <a:srgbClr val="E9B1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857DFF-3806-466F-AEFE-5640D20FC31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hotocopy trans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209" y="202992"/>
            <a:ext cx="2315487" cy="818350"/>
          </a:xfrm>
          <a:prstGeom prst="rect">
            <a:avLst/>
          </a:prstGeom>
        </p:spPr>
      </p:pic>
    </p:spTree>
    <p:custDataLst>
      <p:tags r:id="rId13"/>
    </p:custDataLst>
    <p:extLst>
      <p:ext uri="{BB962C8B-B14F-4D97-AF65-F5344CB8AC3E}">
        <p14:creationId xmlns:p14="http://schemas.microsoft.com/office/powerpoint/2010/main" val="137156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9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/>
          </a:solidFill>
          <a:latin typeface="Open Sans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Open Sans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/>
          </a:solidFill>
          <a:latin typeface="Open Sans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/>
          </a:solidFill>
          <a:latin typeface="Open Sans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/>
          </a:solidFill>
          <a:latin typeface="Open Sans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/>
          </a:solidFill>
          <a:latin typeface="Open Sans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EB1D4FBA-7364-C048-A05D-CC52F07E0D3E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12144" y="181155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A69BBA-C2A1-9343-BA04-8B4B674CB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0C2ABB-2CEA-ED43-B360-7CDA5E78F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785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6572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034E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rgbClr val="E9B12B"/>
          </a:solidFill>
          <a:ln>
            <a:solidFill>
              <a:srgbClr val="E9B12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857DFF-3806-466F-AEFE-5640D20FC31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artisticPhotocopy trans="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209" y="202992"/>
            <a:ext cx="2315487" cy="818350"/>
          </a:xfrm>
          <a:prstGeom prst="rect">
            <a:avLst/>
          </a:prstGeom>
        </p:spPr>
      </p:pic>
      <p:sp>
        <p:nvSpPr>
          <p:cNvPr id="8" name="Slide Number Placeholder 4">
            <a:extLst>
              <a:ext uri="{FF2B5EF4-FFF2-40B4-BE49-F238E27FC236}">
                <a16:creationId xmlns:a16="http://schemas.microsoft.com/office/drawing/2014/main" id="{3D380BE4-267A-4ED2-A838-5EB5809C5F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54905" y="6445561"/>
            <a:ext cx="984019" cy="365125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D3647E5-8962-4D2B-8934-51F15EFB0164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351" y="6445561"/>
            <a:ext cx="1701858" cy="324163"/>
          </a:xfrm>
          <a:prstGeom prst="rect">
            <a:avLst/>
          </a:prstGeom>
        </p:spPr>
      </p:pic>
    </p:spTree>
    <p:custDataLst>
      <p:tags r:id="rId13"/>
    </p:custDataLst>
    <p:extLst>
      <p:ext uri="{BB962C8B-B14F-4D97-AF65-F5344CB8AC3E}">
        <p14:creationId xmlns:p14="http://schemas.microsoft.com/office/powerpoint/2010/main" val="197466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/>
          </a:solidFill>
          <a:latin typeface="Open Sans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/>
          </a:solidFill>
          <a:latin typeface="Open Sans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/>
          </a:solidFill>
          <a:latin typeface="Open Sans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/>
          </a:solidFill>
          <a:latin typeface="Open Sans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/>
          </a:solidFill>
          <a:latin typeface="Open Sans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/>
          </a:solidFill>
          <a:latin typeface="Open Sans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amhsa.gov/grants/grant-announcements/SM-21-007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hyperlink" Target="https://www.mentalhealthfirstaid.org/wp-content/uploads/2020/02/SAMSHA-2020-FOA-Summaries_MHFA.pdf" TargetMode="External"/><Relationship Id="rId4" Type="http://schemas.openxmlformats.org/officeDocument/2006/relationships/hyperlink" Target="https://www.samhsa.gov/grants/grant-announcements/sm-20-01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t.sidekickopen83.com/s2t/c/5/f18dQhb0S7kF8cVWBhW1n4nwh59hl3kW7_k2841CXdp3VP19GT1GVpmzW2bzNN66npp27101?te=W3R5hFj4cm2zwW3P4yDb3Q_1_7W4fJg0T3zd5RmW4hJTSc3Zsk_jW3NBYWv1NDRVhW2RvZnx3C88FCW3LDPnb1NfrDB21j3&amp;si=8000000005879344&amp;pi=c4304afd-be4b-4e52-f0f5-90f7c7117200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MHFA_SAMHSA@thenationalcouncil.org" TargetMode="External"/><Relationship Id="rId3" Type="http://schemas.openxmlformats.org/officeDocument/2006/relationships/hyperlink" Target="https://t.sidekickopen83.com/s2t/c/5/f18dQhb0S7kF8cVWBhW1n4nwh59hl3kW7_k2841CXdp3VP19GT1GVpmzW2bzNN66npp27101?te=W3R5hFj4cm2zwW3P4yDb3Q_1_7W4fJg0T3zd5RmW4hJTSc3Zsk_jW3NC0Mj1N4mBYW1T_XNT3M2lGsW2PpmSs2CsWjK1W3&amp;si=8000000005879344&amp;pi=c4304afd-be4b-4e52-f0f5-90f7c7117200" TargetMode="External"/><Relationship Id="rId7" Type="http://schemas.openxmlformats.org/officeDocument/2006/relationships/hyperlink" Target="mailto:FOACMHS@samhsa.hhs.gov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maryann.robinson@samhsa.hhs.gov" TargetMode="External"/><Relationship Id="rId5" Type="http://schemas.openxmlformats.org/officeDocument/2006/relationships/hyperlink" Target="https://t.sidekickopen83.com/s2t/c/5/f18dQhb0S7kF8cVWBhW1n4nwh59hl3kW7_k2841CXdp3VP19GT1GVpmzW2bzNN66npp27101?te=W3R5hFj4cm2zwW3P4yDb3Q_1_7W4fJg0T3zd5RmW4hJTSc3Zsk_jW3NB-Ry1NvsSHW2KnZLb2Hrd7nW2PkBhM1N857l1W3&amp;si=8000000005879344&amp;pi=c4304afd-be4b-4e52-f0f5-90f7c7117200" TargetMode="External"/><Relationship Id="rId4" Type="http://schemas.openxmlformats.org/officeDocument/2006/relationships/hyperlink" Target="https://t.sidekickopen83.com/s2t/c/5/f18dQhb0S7kF8cVWBhW1n4nwh59hl3kW7_k2841CXdp3VP19GT1GVpmzW2bzNN66npp27101?te=W3R5hFj4cm2zwW3P4yDb3Q_1_7W4fJg0T3zd5RmW4hJTSc3Zsk_jW3NB-XM308WNZW2KnzGq1N4k6FW1Q6GJq1Vq1pq1W3&amp;si=8000000005879344&amp;pi=c4304afd-be4b-4e52-f0f5-90f7c711720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A79E5-E93A-44C5-8357-5E2933EDD7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791954"/>
            <a:ext cx="9144000" cy="2387600"/>
          </a:xfrm>
        </p:spPr>
        <p:txBody>
          <a:bodyPr>
            <a:no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Open Sans" panose="020B0606030504020204"/>
              </a:rPr>
              <a:t>Identifying Opportunities: </a:t>
            </a:r>
            <a:br>
              <a:rPr lang="en-US" sz="4000" b="1" dirty="0">
                <a:solidFill>
                  <a:srgbClr val="344A9C"/>
                </a:solidFill>
                <a:latin typeface="Open Sans" panose="020B0606030504020204"/>
              </a:rPr>
            </a:br>
            <a:r>
              <a:rPr lang="en-US" sz="4000" b="1" dirty="0">
                <a:solidFill>
                  <a:srgbClr val="344A9C"/>
                </a:solidFill>
                <a:latin typeface="Open Sans" panose="020B0606030504020204"/>
              </a:rPr>
              <a:t>Mental Health First Aid and Mental Health Awareness Training Grants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1D57CE-A9BE-4CCF-A069-9546F8EFFA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99870"/>
            <a:ext cx="9144000" cy="165576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Open Sans" panose="020B0606030504020204"/>
              </a:rPr>
              <a:t>January 8, 2021</a:t>
            </a:r>
          </a:p>
        </p:txBody>
      </p:sp>
    </p:spTree>
    <p:extLst>
      <p:ext uri="{BB962C8B-B14F-4D97-AF65-F5344CB8AC3E}">
        <p14:creationId xmlns:p14="http://schemas.microsoft.com/office/powerpoint/2010/main" val="1080426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B39DB1-E76D-44AD-8485-353779FE9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4" y="774231"/>
            <a:ext cx="5327513" cy="145075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1" dirty="0">
                <a:solidFill>
                  <a:srgbClr val="344A9C"/>
                </a:solidFill>
                <a:latin typeface="Open Sans" panose="020B0606030504020204"/>
              </a:rPr>
              <a:t>Mental Health Awareness Grant </a:t>
            </a:r>
            <a:r>
              <a:rPr lang="en-US" sz="3600" b="1" dirty="0">
                <a:solidFill>
                  <a:srgbClr val="344A9C"/>
                </a:solidFill>
                <a:latin typeface="Open Sans" panose="020B0606030504020204"/>
              </a:rPr>
              <a:t>(MHAT:SM-21-007)</a:t>
            </a:r>
            <a:endParaRPr lang="en-US" b="1" dirty="0">
              <a:solidFill>
                <a:srgbClr val="344A9C"/>
              </a:solidFill>
              <a:latin typeface="Open Sans" panose="020B060603050402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65277-70FF-4A2B-9DAC-42E81E58F8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14083" y="2317413"/>
            <a:ext cx="4859652" cy="3273591"/>
          </a:xfrm>
        </p:spPr>
        <p:txBody>
          <a:bodyPr vert="horz" lIns="0" tIns="45720" rIns="0" bIns="45720" rtlCol="0">
            <a:normAutofit/>
          </a:bodyPr>
          <a:lstStyle/>
          <a:p>
            <a:pPr marL="0" indent="0">
              <a:buNone/>
            </a:pPr>
            <a:r>
              <a:rPr lang="en-US" sz="2000" dirty="0"/>
              <a:t>The MHAT grant will help expand MHFA training</a:t>
            </a:r>
            <a:r>
              <a:rPr lang="en-US" sz="2000" baseline="0" dirty="0"/>
              <a:t> for individuals in school settings, emergency first responders, law enforcement, veterans, armed service members and their families.</a:t>
            </a:r>
          </a:p>
          <a:p>
            <a:pPr marL="0" indent="0">
              <a:buNone/>
            </a:pPr>
            <a:endParaRPr lang="en-US" sz="2000" baseline="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baseline="0" dirty="0"/>
          </a:p>
          <a:p>
            <a:pPr marL="0" indent="0" algn="ctr">
              <a:buNone/>
            </a:pPr>
            <a:r>
              <a:rPr lang="en-US" sz="1600" i="1" dirty="0"/>
              <a:t>*</a:t>
            </a:r>
            <a:r>
              <a:rPr lang="en-US" sz="1600" b="1" i="1" dirty="0"/>
              <a:t>Please note: </a:t>
            </a:r>
            <a:r>
              <a:rPr lang="en-US" sz="1600" i="1" dirty="0"/>
              <a:t>If you are considering submitting an application, be sure to complete the </a:t>
            </a:r>
            <a:r>
              <a:rPr lang="en-US" sz="1600" i="1" dirty="0">
                <a:hlinkClick r:id="rId3"/>
              </a:rPr>
              <a:t>registration</a:t>
            </a:r>
            <a:r>
              <a:rPr lang="en-US" sz="1600" i="1" dirty="0">
                <a:hlinkClick r:id="rId4"/>
              </a:rPr>
              <a:t> process</a:t>
            </a:r>
            <a:r>
              <a:rPr lang="en-US" sz="1600" i="1" dirty="0"/>
              <a:t>.</a:t>
            </a:r>
            <a:endParaRPr lang="en-US" sz="1600" i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77EF0D2-BD4E-4BBC-944D-E8534EC8A2E6}"/>
              </a:ext>
            </a:extLst>
          </p:cNvPr>
          <p:cNvSpPr txBox="1"/>
          <p:nvPr/>
        </p:nvSpPr>
        <p:spPr>
          <a:xfrm>
            <a:off x="452803" y="5101367"/>
            <a:ext cx="56431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hlinkClick r:id="rId5"/>
              </a:rPr>
              <a:t>Mental Health First Aid: SAMHSA Mental Health Training FOA Summary</a:t>
            </a:r>
            <a:endParaRPr lang="en-US" sz="1400" i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9150EA-70AB-4CA2-BECD-939FD3946E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343" y="457200"/>
            <a:ext cx="5895818" cy="448349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037E1EE-C72D-4C40-9DEE-8C70A325C307}"/>
              </a:ext>
            </a:extLst>
          </p:cNvPr>
          <p:cNvSpPr txBox="1"/>
          <p:nvPr/>
        </p:nvSpPr>
        <p:spPr>
          <a:xfrm>
            <a:off x="5585045" y="4071356"/>
            <a:ext cx="61541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Due: February 5, 2021</a:t>
            </a:r>
            <a:endParaRPr lang="en-US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898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BD926-B5DC-447C-96EB-7DD57073E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96930" y="1110935"/>
            <a:ext cx="5129958" cy="145075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4000" b="1" dirty="0">
                <a:solidFill>
                  <a:srgbClr val="344A9C"/>
                </a:solidFill>
                <a:latin typeface="Open Sans" panose="020B0606030504020204"/>
              </a:rPr>
              <a:t>Upcoming National Council Webinar: </a:t>
            </a:r>
            <a:br>
              <a:rPr lang="en-US" sz="4000" b="1" dirty="0">
                <a:solidFill>
                  <a:srgbClr val="344A9C"/>
                </a:solidFill>
                <a:latin typeface="Open Sans" panose="020B0606030504020204"/>
              </a:rPr>
            </a:br>
            <a:endParaRPr lang="en-US" sz="4000" b="1" dirty="0">
              <a:solidFill>
                <a:srgbClr val="344A9C"/>
              </a:solidFill>
              <a:latin typeface="Open Sans" panose="020B0606030504020204"/>
            </a:endParaRP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E1776F16-D592-4BD5-A5E9-99ED75F0CC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56" y="1198813"/>
            <a:ext cx="4839476" cy="40227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8DA831B-2A92-4843-8409-F3F27A9D3F30}"/>
              </a:ext>
            </a:extLst>
          </p:cNvPr>
          <p:cNvSpPr txBox="1">
            <a:spLocks noChangeArrowheads="1"/>
          </p:cNvSpPr>
          <p:nvPr/>
        </p:nvSpPr>
        <p:spPr>
          <a:xfrm>
            <a:off x="5696930" y="2561692"/>
            <a:ext cx="6271614" cy="313512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/>
                </a:solidFill>
                <a:latin typeface="Open Sans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Introduction</a:t>
            </a:r>
          </a:p>
          <a:p>
            <a:pPr fontAlgn="base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Mental Health Awareness Training Grant</a:t>
            </a:r>
          </a:p>
          <a:p>
            <a:pPr fontAlgn="base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Resources and Q&amp;A</a:t>
            </a:r>
          </a:p>
          <a:p>
            <a:pPr fontAlgn="base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Mental Health First Aid Overview</a:t>
            </a:r>
          </a:p>
          <a:p>
            <a:pPr fontAlgn="base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Mental Health First Aid Implementation Options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1B593F-1259-4ACC-A687-526A280C1C3B}"/>
              </a:ext>
            </a:extLst>
          </p:cNvPr>
          <p:cNvSpPr txBox="1"/>
          <p:nvPr/>
        </p:nvSpPr>
        <p:spPr>
          <a:xfrm>
            <a:off x="5484395" y="4852182"/>
            <a:ext cx="6154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u="sng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Join us</a:t>
            </a:r>
            <a:r>
              <a:rPr lang="en-US" sz="180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Friday, January 8, from 3-4 p.m. (ET)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55359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AD500-8E97-42B5-8DA6-6D6C10C27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88758"/>
            <a:ext cx="10058400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344A9C"/>
                </a:solidFill>
                <a:latin typeface="Open Sans" panose="020B0606030504020204"/>
              </a:rPr>
              <a:t>Purpose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71EEB-9425-4327-9D6E-09E076A45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1462" y="1909846"/>
            <a:ext cx="9272337" cy="3785903"/>
          </a:xfrm>
        </p:spPr>
        <p:txBody>
          <a:bodyPr>
            <a:noAutofit/>
          </a:bodyPr>
          <a:lstStyle/>
          <a:p>
            <a:pPr marL="0" indent="0" rtl="0" fontAlgn="base">
              <a:spcAft>
                <a:spcPts val="1200"/>
              </a:spcAft>
              <a:buNone/>
            </a:pPr>
            <a:r>
              <a:rPr lang="en-US" sz="1800" b="0" i="0" kern="1200" dirty="0">
                <a:solidFill>
                  <a:schemeClr val="tx1"/>
                </a:solidFill>
                <a:effectLst/>
                <a:latin typeface="Open Sans"/>
                <a:ea typeface="+mn-ea"/>
                <a:cs typeface="+mn-cs"/>
              </a:rPr>
              <a:t>(1) </a:t>
            </a:r>
            <a:r>
              <a:rPr lang="en-US" sz="1800" i="0" kern="1200" dirty="0">
                <a:solidFill>
                  <a:schemeClr val="tx1"/>
                </a:solidFill>
                <a:effectLst/>
                <a:latin typeface="Open Sans"/>
                <a:ea typeface="+mn-ea"/>
                <a:cs typeface="+mn-cs"/>
              </a:rPr>
              <a:t>Train individuals</a:t>
            </a:r>
            <a:r>
              <a:rPr lang="en-US" sz="1800" b="1" i="0" kern="1200" dirty="0">
                <a:solidFill>
                  <a:schemeClr val="tx1"/>
                </a:solidFill>
                <a:effectLst/>
                <a:latin typeface="Open Sans"/>
                <a:ea typeface="+mn-ea"/>
                <a:cs typeface="+mn-cs"/>
              </a:rPr>
              <a:t> 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Open Sans"/>
                <a:ea typeface="+mn-ea"/>
                <a:cs typeface="+mn-cs"/>
              </a:rPr>
              <a:t>to </a:t>
            </a:r>
            <a:r>
              <a:rPr lang="en-US" sz="1800" b="1" i="0" kern="1200" dirty="0">
                <a:solidFill>
                  <a:schemeClr val="tx1"/>
                </a:solidFill>
                <a:effectLst/>
                <a:latin typeface="Open Sans"/>
                <a:ea typeface="+mn-ea"/>
                <a:cs typeface="+mn-cs"/>
              </a:rPr>
              <a:t>recognize the signs and symptoms 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Open Sans"/>
                <a:ea typeface="+mn-ea"/>
                <a:cs typeface="+mn-cs"/>
              </a:rPr>
              <a:t>of mental disorders, particularly serious mental illness (SMI) and/or serious emotional disturbances (SED). </a:t>
            </a:r>
          </a:p>
          <a:p>
            <a:pPr marL="0" indent="0" rtl="0" fontAlgn="base">
              <a:spcAft>
                <a:spcPts val="1200"/>
              </a:spcAft>
              <a:buNone/>
            </a:pPr>
            <a:r>
              <a:rPr lang="en-US" sz="1800" b="0" i="0" kern="1200" dirty="0">
                <a:solidFill>
                  <a:schemeClr val="tx1"/>
                </a:solidFill>
                <a:effectLst/>
                <a:latin typeface="Open Sans"/>
                <a:ea typeface="+mn-ea"/>
                <a:cs typeface="+mn-cs"/>
              </a:rPr>
              <a:t> (2) Establish linkages with school- and/or community-based mental health agencies to </a:t>
            </a:r>
            <a:r>
              <a:rPr lang="en-US" sz="1800" b="1" i="0" kern="1200" dirty="0">
                <a:solidFill>
                  <a:schemeClr val="tx1"/>
                </a:solidFill>
                <a:effectLst/>
                <a:latin typeface="Open Sans"/>
                <a:ea typeface="+mn-ea"/>
                <a:cs typeface="+mn-cs"/>
              </a:rPr>
              <a:t>refer individuals 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Open Sans"/>
                <a:ea typeface="+mn-ea"/>
                <a:cs typeface="+mn-cs"/>
              </a:rPr>
              <a:t>with the signs or symptoms of mental illness to appropriate services. </a:t>
            </a:r>
          </a:p>
          <a:p>
            <a:pPr marL="0" indent="0" rtl="0" fontAlgn="base">
              <a:spcAft>
                <a:spcPts val="1200"/>
              </a:spcAft>
              <a:buNone/>
            </a:pPr>
            <a:r>
              <a:rPr lang="en-US" sz="1800" b="0" i="0" kern="1200" dirty="0">
                <a:solidFill>
                  <a:schemeClr val="tx1"/>
                </a:solidFill>
                <a:effectLst/>
                <a:latin typeface="Open Sans"/>
                <a:ea typeface="+mn-ea"/>
                <a:cs typeface="+mn-cs"/>
              </a:rPr>
              <a:t> (3) Train emergency services personnel, law enforcement, fire department personnel, veterans and others to identify persons with a mental disorder and employ </a:t>
            </a:r>
            <a:r>
              <a:rPr lang="en-US" sz="1800" b="1" i="0" kern="1200" dirty="0">
                <a:solidFill>
                  <a:schemeClr val="tx1"/>
                </a:solidFill>
                <a:effectLst/>
                <a:latin typeface="Open Sans"/>
                <a:ea typeface="+mn-ea"/>
                <a:cs typeface="+mn-cs"/>
              </a:rPr>
              <a:t>crisis de-escalation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Open Sans"/>
                <a:ea typeface="+mn-ea"/>
                <a:cs typeface="+mn-cs"/>
              </a:rPr>
              <a:t> techniques. </a:t>
            </a:r>
          </a:p>
          <a:p>
            <a:pPr marL="0" indent="0" rtl="0" fontAlgn="base">
              <a:spcAft>
                <a:spcPts val="1200"/>
              </a:spcAft>
              <a:buNone/>
            </a:pPr>
            <a:r>
              <a:rPr lang="en-US" sz="1800" b="0" i="0" kern="1200" dirty="0">
                <a:solidFill>
                  <a:schemeClr val="tx1"/>
                </a:solidFill>
                <a:effectLst/>
                <a:latin typeface="Open Sans"/>
                <a:ea typeface="+mn-ea"/>
                <a:cs typeface="+mn-cs"/>
              </a:rPr>
              <a:t> (4) Educate individuals about </a:t>
            </a:r>
            <a:r>
              <a:rPr lang="en-US" sz="1800" b="1" i="0" kern="1200" dirty="0">
                <a:solidFill>
                  <a:schemeClr val="tx1"/>
                </a:solidFill>
                <a:effectLst/>
                <a:latin typeface="Open Sans"/>
                <a:ea typeface="+mn-ea"/>
                <a:cs typeface="+mn-cs"/>
              </a:rPr>
              <a:t>resources that are available in the community </a:t>
            </a:r>
            <a:r>
              <a:rPr lang="en-US" sz="1800" b="0" i="0" kern="1200" dirty="0">
                <a:solidFill>
                  <a:schemeClr val="tx1"/>
                </a:solidFill>
                <a:effectLst/>
                <a:latin typeface="Open Sans"/>
                <a:ea typeface="+mn-ea"/>
                <a:cs typeface="+mn-cs"/>
              </a:rPr>
              <a:t>for individuals with a mental disorder. 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6298FC-2B39-4A33-94F5-78695E8E27FD}"/>
              </a:ext>
            </a:extLst>
          </p:cNvPr>
          <p:cNvSpPr txBox="1"/>
          <p:nvPr/>
        </p:nvSpPr>
        <p:spPr>
          <a:xfrm>
            <a:off x="1066800" y="1270683"/>
            <a:ext cx="61541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Up to 134 Awards 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ǀ  Up to 5 years ǀ  Up to $125K/year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046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AD500-8E97-42B5-8DA6-6D6C10C27F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88758"/>
            <a:ext cx="10058400" cy="1450757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344A9C"/>
                </a:solidFill>
                <a:latin typeface="Open Sans" panose="020B0606030504020204"/>
              </a:rPr>
              <a:t>Eligibility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71EEB-9425-4327-9D6E-09E076A455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6315" y="1536048"/>
            <a:ext cx="8963527" cy="3785903"/>
          </a:xfrm>
        </p:spPr>
        <p:txBody>
          <a:bodyPr>
            <a:noAutofit/>
          </a:bodyPr>
          <a:lstStyle/>
          <a:p>
            <a:pPr fontAlgn="base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600" b="0" i="0" kern="1200" dirty="0">
                <a:solidFill>
                  <a:schemeClr val="tx1"/>
                </a:solidFill>
                <a:effectLst/>
                <a:latin typeface="Open Sans"/>
                <a:ea typeface="+mn-ea"/>
                <a:cs typeface="+mn-cs"/>
              </a:rPr>
              <a:t>Domestic public and private nonprofit entities. </a:t>
            </a:r>
          </a:p>
          <a:p>
            <a:pPr fontAlgn="base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600" b="0" i="0" kern="1200" dirty="0">
                <a:solidFill>
                  <a:schemeClr val="tx1"/>
                </a:solidFill>
                <a:effectLst/>
                <a:latin typeface="Open Sans"/>
                <a:ea typeface="+mn-ea"/>
                <a:cs typeface="+mn-cs"/>
              </a:rPr>
              <a:t>State governments and territories </a:t>
            </a:r>
          </a:p>
          <a:p>
            <a:pPr fontAlgn="base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600" b="0" i="0" kern="1200" dirty="0">
                <a:solidFill>
                  <a:schemeClr val="tx1"/>
                </a:solidFill>
                <a:effectLst/>
                <a:latin typeface="Open Sans"/>
                <a:ea typeface="+mn-ea"/>
                <a:cs typeface="+mn-cs"/>
              </a:rPr>
              <a:t>Governmental units within political subdivisions of a state, such as a county, city or town (e.g., local education agencies, law enforcement agencies, fire department, emergency medical units)</a:t>
            </a:r>
          </a:p>
          <a:p>
            <a:pPr fontAlgn="base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600" b="0" i="0" kern="1200" dirty="0">
                <a:solidFill>
                  <a:schemeClr val="tx1"/>
                </a:solidFill>
                <a:effectLst/>
                <a:latin typeface="Open Sans"/>
                <a:ea typeface="+mn-ea"/>
                <a:cs typeface="+mn-cs"/>
              </a:rPr>
              <a:t>Federally recognized American Indian/Alaska Native (AI/AN) tribes, tribal organizations, Urban Indian Organizations, and consortia of tribes or tribal organizations</a:t>
            </a:r>
          </a:p>
          <a:p>
            <a:pPr fontAlgn="base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600" b="0" i="0" kern="1200" dirty="0">
                <a:solidFill>
                  <a:schemeClr val="tx1"/>
                </a:solidFill>
                <a:effectLst/>
                <a:latin typeface="Open Sans"/>
                <a:ea typeface="+mn-ea"/>
                <a:cs typeface="+mn-cs"/>
              </a:rPr>
              <a:t>Community- and faith-based organizations, including those that serve veterans, armed services personnel and their families</a:t>
            </a:r>
          </a:p>
          <a:p>
            <a:pPr fontAlgn="base">
              <a:lnSpc>
                <a:spcPct val="100000"/>
              </a:lnSpc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1600" b="0" i="0" kern="1200" dirty="0">
                <a:solidFill>
                  <a:schemeClr val="tx1"/>
                </a:solidFill>
                <a:effectLst/>
                <a:latin typeface="Open Sans"/>
                <a:ea typeface="+mn-ea"/>
                <a:cs typeface="+mn-cs"/>
              </a:rPr>
              <a:t>Public or private universities and colleges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904D23-9CE4-4C08-96B5-8065F8E80E8C}"/>
              </a:ext>
            </a:extLst>
          </p:cNvPr>
          <p:cNvSpPr txBox="1"/>
          <p:nvPr/>
        </p:nvSpPr>
        <p:spPr>
          <a:xfrm>
            <a:off x="1801728" y="5152674"/>
            <a:ext cx="97155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rtl="0" fontAlgn="base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b="1" i="0" kern="1200" dirty="0">
                <a:solidFill>
                  <a:schemeClr val="tx1"/>
                </a:solidFill>
                <a:effectLst/>
                <a:latin typeface="Open Sans"/>
                <a:ea typeface="+mn-ea"/>
                <a:cs typeface="+mn-cs"/>
              </a:rPr>
              <a:t>Not Eligible: </a:t>
            </a:r>
            <a:r>
              <a:rPr lang="en-US" sz="1600" dirty="0">
                <a:latin typeface="Open Sans"/>
              </a:rPr>
              <a:t>Recipients of </a:t>
            </a:r>
            <a:r>
              <a:rPr lang="en-US" sz="1600" b="0" i="0" kern="1200" dirty="0">
                <a:solidFill>
                  <a:schemeClr val="tx1"/>
                </a:solidFill>
                <a:effectLst/>
                <a:latin typeface="Open Sans"/>
                <a:ea typeface="+mn-ea"/>
                <a:cs typeface="+mn-cs"/>
              </a:rPr>
              <a:t>FY 2020 and 2019 SM-18-009 Mental Health Awareness Training funding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6369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7C6E0-974E-4F0F-BEA4-CEB1F61B0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solidFill>
                  <a:srgbClr val="344A9C"/>
                </a:solidFill>
                <a:latin typeface="Open Sans" panose="020B0606030504020204"/>
              </a:rPr>
              <a:t>Resources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36C0C-FEF7-4FAC-B7AF-0CB9A76AF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266" y="1690688"/>
            <a:ext cx="9997440" cy="4023360"/>
          </a:xfrm>
        </p:spPr>
        <p:txBody>
          <a:bodyPr>
            <a:normAutofit/>
          </a:bodyPr>
          <a:lstStyle/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000"/>
              <a:buNone/>
              <a:tabLst>
                <a:tab pos="457200" algn="l"/>
              </a:tabLst>
            </a:pPr>
            <a:r>
              <a:rPr lang="en-US" sz="2400" u="sng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3"/>
              </a:rPr>
              <a:t>Mental Health First Aid: SAMHSA Mental Health Training FOA Summary</a:t>
            </a:r>
            <a:endParaRPr lang="en-US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000"/>
              <a:buNone/>
              <a:tabLst>
                <a:tab pos="457200" algn="l"/>
              </a:tabLst>
            </a:pPr>
            <a:r>
              <a:rPr lang="en-US" sz="2400" u="sng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Mental Health Awareness Training grants announcement (SM-21-007)</a:t>
            </a:r>
            <a:endParaRPr lang="en-US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1000"/>
              <a:buNone/>
              <a:tabLst>
                <a:tab pos="457200" algn="l"/>
              </a:tabLst>
            </a:pPr>
            <a:r>
              <a:rPr lang="en-US" sz="2400" u="sng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5"/>
              </a:rPr>
              <a:t>Mental Health First Aid Funding Opportunities</a:t>
            </a:r>
            <a:endParaRPr lang="en-US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46B947-8685-4C7F-8DBC-6321F0FB90B6}"/>
              </a:ext>
            </a:extLst>
          </p:cNvPr>
          <p:cNvSpPr/>
          <p:nvPr/>
        </p:nvSpPr>
        <p:spPr>
          <a:xfrm>
            <a:off x="7702103" y="4559969"/>
            <a:ext cx="35993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6"/>
              </a:rPr>
              <a:t>maryann.robinson@samhsa.hhs.gov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C909D1-9D39-4306-A557-A0C0D63441C4}"/>
              </a:ext>
            </a:extLst>
          </p:cNvPr>
          <p:cNvSpPr/>
          <p:nvPr/>
        </p:nvSpPr>
        <p:spPr>
          <a:xfrm>
            <a:off x="7702103" y="5531441"/>
            <a:ext cx="28376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7"/>
              </a:rPr>
              <a:t>FOACMHS@samhsa.hhs.gov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01DECCC-C2CA-4D03-8531-D60BB362FA5E}"/>
              </a:ext>
            </a:extLst>
          </p:cNvPr>
          <p:cNvSpPr txBox="1"/>
          <p:nvPr/>
        </p:nvSpPr>
        <p:spPr>
          <a:xfrm>
            <a:off x="7702103" y="4066405"/>
            <a:ext cx="273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Program Questions: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A233D2-FDFE-4FA3-A060-EC64D54B6465}"/>
              </a:ext>
            </a:extLst>
          </p:cNvPr>
          <p:cNvSpPr txBox="1"/>
          <p:nvPr/>
        </p:nvSpPr>
        <p:spPr>
          <a:xfrm>
            <a:off x="7702103" y="5073083"/>
            <a:ext cx="27389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Budget Questions: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1487A7-2965-4F47-8F38-2400457300BA}"/>
              </a:ext>
            </a:extLst>
          </p:cNvPr>
          <p:cNvSpPr txBox="1"/>
          <p:nvPr/>
        </p:nvSpPr>
        <p:spPr>
          <a:xfrm>
            <a:off x="7692077" y="3608047"/>
            <a:ext cx="2738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344A9C"/>
                </a:solidFill>
              </a:rPr>
              <a:t>SAMHSA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6B3DC7-40B3-40B9-95CD-081E10B0B092}"/>
              </a:ext>
            </a:extLst>
          </p:cNvPr>
          <p:cNvSpPr txBox="1"/>
          <p:nvPr/>
        </p:nvSpPr>
        <p:spPr>
          <a:xfrm>
            <a:off x="1097280" y="3608047"/>
            <a:ext cx="2738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solidFill>
                  <a:srgbClr val="344A9C"/>
                </a:solidFill>
              </a:rPr>
              <a:t>NATIONAL COUNCIL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7272A8C-2B95-43C1-94BC-1FD2AFEE9835}"/>
              </a:ext>
            </a:extLst>
          </p:cNvPr>
          <p:cNvSpPr txBox="1"/>
          <p:nvPr/>
        </p:nvSpPr>
        <p:spPr>
          <a:xfrm>
            <a:off x="1097280" y="4190637"/>
            <a:ext cx="615415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u="sng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8"/>
              </a:rPr>
              <a:t>MHFA_SAMHSA@thenationalcouncil.org</a:t>
            </a:r>
            <a:endParaRPr lang="en-US" sz="16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15CEB24-663F-4A90-975F-910C32D966FB}"/>
              </a:ext>
            </a:extLst>
          </p:cNvPr>
          <p:cNvCxnSpPr/>
          <p:nvPr/>
        </p:nvCxnSpPr>
        <p:spPr>
          <a:xfrm>
            <a:off x="6448925" y="3765884"/>
            <a:ext cx="0" cy="1765557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17969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RETROSPECT" val="hAoGT7Xc"/>
  <p:tag name="ARTICULATE_DESIGN_ID_1_OFFICE THEME" val="XYSHukJk"/>
  <p:tag name="ARTICULATE_SLIDE_THUMBNAIL_REFRESH" val="1"/>
  <p:tag name="ARTICULATE_PROJECT_OPEN" val="0"/>
  <p:tag name="ARTICULATE_SLIDE_COUNT" val="3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Retrospect">
  <a:themeElements>
    <a:clrScheme name="MHF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9B12B"/>
      </a:accent1>
      <a:accent2>
        <a:srgbClr val="034EA2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Retrospect">
  <a:themeElements>
    <a:clrScheme name="MHF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9B12B"/>
      </a:accent1>
      <a:accent2>
        <a:srgbClr val="034EA2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599</Words>
  <Application>Microsoft Office PowerPoint</Application>
  <PresentationFormat>Widescreen</PresentationFormat>
  <Paragraphs>56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Helvetica</vt:lpstr>
      <vt:lpstr>Open Sans</vt:lpstr>
      <vt:lpstr>Wingdings</vt:lpstr>
      <vt:lpstr>Retrospect</vt:lpstr>
      <vt:lpstr>Office Theme</vt:lpstr>
      <vt:lpstr>1_Retrospect</vt:lpstr>
      <vt:lpstr>Identifying Opportunities:  Mental Health First Aid and Mental Health Awareness Training Grants</vt:lpstr>
      <vt:lpstr>Mental Health Awareness Grant (MHAT:SM-21-007)</vt:lpstr>
      <vt:lpstr>Upcoming National Council Webinar:  </vt:lpstr>
      <vt:lpstr>Purpose </vt:lpstr>
      <vt:lpstr>Eligibility</vt:lpstr>
      <vt:lpstr>Resources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Mental Health First Aid 2.0</dc:title>
  <dc:creator>Robyn Maggio</dc:creator>
  <cp:lastModifiedBy>Neal Comstock</cp:lastModifiedBy>
  <cp:revision>33</cp:revision>
  <dcterms:created xsi:type="dcterms:W3CDTF">2020-07-23T16:58:09Z</dcterms:created>
  <dcterms:modified xsi:type="dcterms:W3CDTF">2021-01-05T20:16:30Z</dcterms:modified>
</cp:coreProperties>
</file>