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835" r:id="rId1"/>
  </p:sldMasterIdLst>
  <p:notesMasterIdLst>
    <p:notesMasterId r:id="rId17"/>
  </p:notesMasterIdLst>
  <p:handoutMasterIdLst>
    <p:handoutMasterId r:id="rId18"/>
  </p:handoutMasterIdLst>
  <p:sldIdLst>
    <p:sldId id="308" r:id="rId2"/>
    <p:sldId id="670" r:id="rId3"/>
    <p:sldId id="667" r:id="rId4"/>
    <p:sldId id="317" r:id="rId5"/>
    <p:sldId id="663" r:id="rId6"/>
    <p:sldId id="664" r:id="rId7"/>
    <p:sldId id="665" r:id="rId8"/>
    <p:sldId id="674" r:id="rId9"/>
    <p:sldId id="318" r:id="rId10"/>
    <p:sldId id="668" r:id="rId11"/>
    <p:sldId id="673" r:id="rId12"/>
    <p:sldId id="675" r:id="rId13"/>
    <p:sldId id="671" r:id="rId14"/>
    <p:sldId id="672" r:id="rId15"/>
    <p:sldId id="279" r:id="rId16"/>
  </p:sldIdLst>
  <p:sldSz cx="9144000" cy="6858000" type="screen4x3"/>
  <p:notesSz cx="7023100" cy="9309100"/>
  <p:defaultTextStyle>
    <a:defPPr>
      <a:defRPr lang="en-US"/>
    </a:defPPr>
    <a:lvl1pPr algn="l" defTabSz="457200" rtl="0" eaLnBrk="0" fontAlgn="base" hangingPunct="0">
      <a:spcBef>
        <a:spcPct val="0"/>
      </a:spcBef>
      <a:spcAft>
        <a:spcPct val="0"/>
      </a:spcAft>
      <a:defRPr kern="1200">
        <a:solidFill>
          <a:schemeClr val="tx1"/>
        </a:solidFill>
        <a:latin typeface="Calibri" charset="0"/>
        <a:ea typeface="MS PGothic" charset="-128"/>
        <a:cs typeface="+mn-cs"/>
      </a:defRPr>
    </a:lvl1pPr>
    <a:lvl2pPr marL="457200" algn="l" defTabSz="457200" rtl="0" eaLnBrk="0" fontAlgn="base" hangingPunct="0">
      <a:spcBef>
        <a:spcPct val="0"/>
      </a:spcBef>
      <a:spcAft>
        <a:spcPct val="0"/>
      </a:spcAft>
      <a:defRPr kern="1200">
        <a:solidFill>
          <a:schemeClr val="tx1"/>
        </a:solidFill>
        <a:latin typeface="Calibri" charset="0"/>
        <a:ea typeface="MS PGothic" charset="-128"/>
        <a:cs typeface="+mn-cs"/>
      </a:defRPr>
    </a:lvl2pPr>
    <a:lvl3pPr marL="914400" algn="l" defTabSz="457200" rtl="0" eaLnBrk="0" fontAlgn="base" hangingPunct="0">
      <a:spcBef>
        <a:spcPct val="0"/>
      </a:spcBef>
      <a:spcAft>
        <a:spcPct val="0"/>
      </a:spcAft>
      <a:defRPr kern="1200">
        <a:solidFill>
          <a:schemeClr val="tx1"/>
        </a:solidFill>
        <a:latin typeface="Calibri" charset="0"/>
        <a:ea typeface="MS PGothic" charset="-128"/>
        <a:cs typeface="+mn-cs"/>
      </a:defRPr>
    </a:lvl3pPr>
    <a:lvl4pPr marL="1371600" algn="l" defTabSz="457200" rtl="0" eaLnBrk="0" fontAlgn="base" hangingPunct="0">
      <a:spcBef>
        <a:spcPct val="0"/>
      </a:spcBef>
      <a:spcAft>
        <a:spcPct val="0"/>
      </a:spcAft>
      <a:defRPr kern="1200">
        <a:solidFill>
          <a:schemeClr val="tx1"/>
        </a:solidFill>
        <a:latin typeface="Calibri" charset="0"/>
        <a:ea typeface="MS PGothic" charset="-128"/>
        <a:cs typeface="+mn-cs"/>
      </a:defRPr>
    </a:lvl4pPr>
    <a:lvl5pPr marL="1828800" algn="l" defTabSz="457200" rtl="0" eaLnBrk="0" fontAlgn="base" hangingPunct="0">
      <a:spcBef>
        <a:spcPct val="0"/>
      </a:spcBef>
      <a:spcAft>
        <a:spcPct val="0"/>
      </a:spcAft>
      <a:defRPr kern="1200">
        <a:solidFill>
          <a:schemeClr val="tx1"/>
        </a:solidFill>
        <a:latin typeface="Calibri" charset="0"/>
        <a:ea typeface="MS PGothic" charset="-128"/>
        <a:cs typeface="+mn-cs"/>
      </a:defRPr>
    </a:lvl5pPr>
    <a:lvl6pPr marL="2286000" algn="l" defTabSz="914400" rtl="0" eaLnBrk="1" latinLnBrk="0" hangingPunct="1">
      <a:defRPr kern="1200">
        <a:solidFill>
          <a:schemeClr val="tx1"/>
        </a:solidFill>
        <a:latin typeface="Calibri" charset="0"/>
        <a:ea typeface="MS PGothic" charset="-128"/>
        <a:cs typeface="+mn-cs"/>
      </a:defRPr>
    </a:lvl6pPr>
    <a:lvl7pPr marL="2743200" algn="l" defTabSz="914400" rtl="0" eaLnBrk="1" latinLnBrk="0" hangingPunct="1">
      <a:defRPr kern="1200">
        <a:solidFill>
          <a:schemeClr val="tx1"/>
        </a:solidFill>
        <a:latin typeface="Calibri" charset="0"/>
        <a:ea typeface="MS PGothic" charset="-128"/>
        <a:cs typeface="+mn-cs"/>
      </a:defRPr>
    </a:lvl7pPr>
    <a:lvl8pPr marL="3200400" algn="l" defTabSz="914400" rtl="0" eaLnBrk="1" latinLnBrk="0" hangingPunct="1">
      <a:defRPr kern="1200">
        <a:solidFill>
          <a:schemeClr val="tx1"/>
        </a:solidFill>
        <a:latin typeface="Calibri" charset="0"/>
        <a:ea typeface="MS PGothic" charset="-128"/>
        <a:cs typeface="+mn-cs"/>
      </a:defRPr>
    </a:lvl8pPr>
    <a:lvl9pPr marL="3657600" algn="l" defTabSz="914400" rtl="0" eaLnBrk="1" latinLnBrk="0" hangingPunct="1">
      <a:defRPr kern="1200">
        <a:solidFill>
          <a:schemeClr val="tx1"/>
        </a:solidFill>
        <a:latin typeface="Calibri" charset="0"/>
        <a:ea typeface="MS P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A4F9F"/>
    <a:srgbClr val="5E9BCE"/>
    <a:srgbClr val="0050A0"/>
    <a:srgbClr val="2584C6"/>
    <a:srgbClr val="230042"/>
    <a:srgbClr val="56B3D4"/>
    <a:srgbClr val="4F2D83"/>
    <a:srgbClr val="44BD49"/>
    <a:srgbClr val="FAA21C"/>
    <a:srgbClr val="2B98D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70"/>
    <p:restoredTop sz="94643"/>
  </p:normalViewPr>
  <p:slideViewPr>
    <p:cSldViewPr snapToGrid="0" snapToObjects="1">
      <p:cViewPr varScale="1">
        <p:scale>
          <a:sx n="80" d="100"/>
          <a:sy n="80" d="100"/>
        </p:scale>
        <p:origin x="1181"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1381A5F-F303-4DCF-98B0-E6209888ED17}"/>
              </a:ext>
            </a:extLst>
          </p:cNvPr>
          <p:cNvSpPr>
            <a:spLocks noGrp="1"/>
          </p:cNvSpPr>
          <p:nvPr>
            <p:ph type="hdr" sz="quarter"/>
          </p:nvPr>
        </p:nvSpPr>
        <p:spPr>
          <a:xfrm>
            <a:off x="0" y="0"/>
            <a:ext cx="3043343" cy="465455"/>
          </a:xfrm>
          <a:prstGeom prst="rect">
            <a:avLst/>
          </a:prstGeom>
        </p:spPr>
        <p:txBody>
          <a:bodyPr vert="horz" lIns="93324" tIns="46662" rIns="93324" bIns="46662" rtlCol="0"/>
          <a:lstStyle>
            <a:lvl1pPr algn="l" eaLnBrk="1" fontAlgn="auto" hangingPunct="1">
              <a:spcBef>
                <a:spcPts val="0"/>
              </a:spcBef>
              <a:spcAft>
                <a:spcPts val="0"/>
              </a:spcAft>
              <a:defRPr sz="1200">
                <a:latin typeface="+mn-lt"/>
                <a:ea typeface="+mn-ea"/>
                <a:cs typeface="+mn-cs"/>
              </a:defRPr>
            </a:lvl1pPr>
          </a:lstStyle>
          <a:p>
            <a:pPr>
              <a:defRPr/>
            </a:pPr>
            <a:endParaRPr lang="en-US" dirty="0"/>
          </a:p>
        </p:txBody>
      </p:sp>
      <p:sp>
        <p:nvSpPr>
          <p:cNvPr id="3" name="Date Placeholder 2">
            <a:extLst>
              <a:ext uri="{FF2B5EF4-FFF2-40B4-BE49-F238E27FC236}">
                <a16:creationId xmlns:a16="http://schemas.microsoft.com/office/drawing/2014/main" id="{8BB16897-A852-4162-9646-A0F017D002F3}"/>
              </a:ext>
            </a:extLst>
          </p:cNvPr>
          <p:cNvSpPr>
            <a:spLocks noGrp="1"/>
          </p:cNvSpPr>
          <p:nvPr>
            <p:ph type="dt" sz="quarter" idx="1"/>
          </p:nvPr>
        </p:nvSpPr>
        <p:spPr>
          <a:xfrm>
            <a:off x="3978132" y="0"/>
            <a:ext cx="3043343" cy="465455"/>
          </a:xfrm>
          <a:prstGeom prst="rect">
            <a:avLst/>
          </a:prstGeom>
        </p:spPr>
        <p:txBody>
          <a:bodyPr vert="horz" wrap="square" lIns="93324" tIns="46662" rIns="93324" bIns="46662" numCol="1" anchor="t" anchorCtr="0" compatLnSpc="1">
            <a:prstTxWarp prst="textNoShape">
              <a:avLst/>
            </a:prstTxWarp>
          </a:bodyPr>
          <a:lstStyle>
            <a:lvl1pPr algn="r" eaLnBrk="1" hangingPunct="1">
              <a:defRPr sz="1200" smtClean="0">
                <a:latin typeface="Calibri" panose="020F0502020204030204" pitchFamily="34" charset="0"/>
                <a:ea typeface="MS PGothic" panose="020B0600070205080204" pitchFamily="34" charset="-128"/>
              </a:defRPr>
            </a:lvl1pPr>
          </a:lstStyle>
          <a:p>
            <a:pPr>
              <a:defRPr/>
            </a:pPr>
            <a:fld id="{00A7E1B9-3EED-C44C-82AF-80CB9612D9BC}" type="datetimeFigureOut">
              <a:rPr lang="en-US" altLang="en-US"/>
              <a:pPr>
                <a:defRPr/>
              </a:pPr>
              <a:t>9/15/2020</a:t>
            </a:fld>
            <a:endParaRPr lang="en-US" altLang="en-US" dirty="0"/>
          </a:p>
        </p:txBody>
      </p:sp>
      <p:sp>
        <p:nvSpPr>
          <p:cNvPr id="4" name="Footer Placeholder 3">
            <a:extLst>
              <a:ext uri="{FF2B5EF4-FFF2-40B4-BE49-F238E27FC236}">
                <a16:creationId xmlns:a16="http://schemas.microsoft.com/office/drawing/2014/main" id="{B543DDF5-17CE-4A54-BB03-3F67DD4EF6F4}"/>
              </a:ext>
            </a:extLst>
          </p:cNvPr>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eaLnBrk="1" fontAlgn="auto" hangingPunct="1">
              <a:spcBef>
                <a:spcPts val="0"/>
              </a:spcBef>
              <a:spcAft>
                <a:spcPts val="0"/>
              </a:spcAft>
              <a:defRPr sz="1200">
                <a:latin typeface="+mn-lt"/>
                <a:ea typeface="+mn-ea"/>
                <a:cs typeface="+mn-cs"/>
              </a:defRPr>
            </a:lvl1pPr>
          </a:lstStyle>
          <a:p>
            <a:pPr>
              <a:defRPr/>
            </a:pPr>
            <a:endParaRPr lang="en-US" dirty="0"/>
          </a:p>
        </p:txBody>
      </p:sp>
      <p:sp>
        <p:nvSpPr>
          <p:cNvPr id="5" name="Slide Number Placeholder 4">
            <a:extLst>
              <a:ext uri="{FF2B5EF4-FFF2-40B4-BE49-F238E27FC236}">
                <a16:creationId xmlns:a16="http://schemas.microsoft.com/office/drawing/2014/main" id="{3890B43C-5918-44E4-8666-3C9A7B70878E}"/>
              </a:ext>
            </a:extLst>
          </p:cNvPr>
          <p:cNvSpPr>
            <a:spLocks noGrp="1"/>
          </p:cNvSpPr>
          <p:nvPr>
            <p:ph type="sldNum" sz="quarter" idx="3"/>
          </p:nvPr>
        </p:nvSpPr>
        <p:spPr>
          <a:xfrm>
            <a:off x="3978132" y="8842029"/>
            <a:ext cx="3043343" cy="465455"/>
          </a:xfrm>
          <a:prstGeom prst="rect">
            <a:avLst/>
          </a:prstGeom>
        </p:spPr>
        <p:txBody>
          <a:bodyPr vert="horz" wrap="square" lIns="93324" tIns="46662" rIns="93324" bIns="46662" numCol="1" anchor="b" anchorCtr="0" compatLnSpc="1">
            <a:prstTxWarp prst="textNoShape">
              <a:avLst/>
            </a:prstTxWarp>
          </a:bodyPr>
          <a:lstStyle>
            <a:lvl1pPr algn="r" eaLnBrk="1" hangingPunct="1">
              <a:defRPr sz="1200" smtClean="0">
                <a:latin typeface="Calibri" panose="020F0502020204030204" pitchFamily="34" charset="0"/>
                <a:ea typeface="MS PGothic" panose="020B0600070205080204" pitchFamily="34" charset="-128"/>
              </a:defRPr>
            </a:lvl1pPr>
          </a:lstStyle>
          <a:p>
            <a:pPr>
              <a:defRPr/>
            </a:pPr>
            <a:fld id="{9F32CFC0-7D48-B944-9802-2BF7AE744E3B}"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08B6D9-399E-4DE4-B000-A8521CAA349B}"/>
              </a:ext>
            </a:extLst>
          </p:cNvPr>
          <p:cNvSpPr>
            <a:spLocks noGrp="1"/>
          </p:cNvSpPr>
          <p:nvPr>
            <p:ph type="hdr" sz="quarter"/>
          </p:nvPr>
        </p:nvSpPr>
        <p:spPr>
          <a:xfrm>
            <a:off x="0" y="0"/>
            <a:ext cx="3043343" cy="465455"/>
          </a:xfrm>
          <a:prstGeom prst="rect">
            <a:avLst/>
          </a:prstGeom>
        </p:spPr>
        <p:txBody>
          <a:bodyPr vert="horz" lIns="93324" tIns="46662" rIns="93324" bIns="46662" rtlCol="0"/>
          <a:lstStyle>
            <a:lvl1pPr algn="l" eaLnBrk="1" fontAlgn="auto" hangingPunct="1">
              <a:spcBef>
                <a:spcPts val="0"/>
              </a:spcBef>
              <a:spcAft>
                <a:spcPts val="0"/>
              </a:spcAft>
              <a:defRPr sz="1200">
                <a:latin typeface="+mn-lt"/>
                <a:ea typeface="+mn-ea"/>
                <a:cs typeface="+mn-cs"/>
              </a:defRPr>
            </a:lvl1pPr>
          </a:lstStyle>
          <a:p>
            <a:pPr>
              <a:defRPr/>
            </a:pPr>
            <a:endParaRPr lang="en-US" dirty="0"/>
          </a:p>
        </p:txBody>
      </p:sp>
      <p:sp>
        <p:nvSpPr>
          <p:cNvPr id="3" name="Date Placeholder 2">
            <a:extLst>
              <a:ext uri="{FF2B5EF4-FFF2-40B4-BE49-F238E27FC236}">
                <a16:creationId xmlns:a16="http://schemas.microsoft.com/office/drawing/2014/main" id="{E28D3132-CD49-4B1B-BB3F-DF8E4B98FEE4}"/>
              </a:ext>
            </a:extLst>
          </p:cNvPr>
          <p:cNvSpPr>
            <a:spLocks noGrp="1"/>
          </p:cNvSpPr>
          <p:nvPr>
            <p:ph type="dt" idx="1"/>
          </p:nvPr>
        </p:nvSpPr>
        <p:spPr>
          <a:xfrm>
            <a:off x="3978132" y="0"/>
            <a:ext cx="3043343" cy="465455"/>
          </a:xfrm>
          <a:prstGeom prst="rect">
            <a:avLst/>
          </a:prstGeom>
        </p:spPr>
        <p:txBody>
          <a:bodyPr vert="horz" wrap="square" lIns="93324" tIns="46662" rIns="93324" bIns="46662" numCol="1" anchor="t" anchorCtr="0" compatLnSpc="1">
            <a:prstTxWarp prst="textNoShape">
              <a:avLst/>
            </a:prstTxWarp>
          </a:bodyPr>
          <a:lstStyle>
            <a:lvl1pPr algn="r" eaLnBrk="1" hangingPunct="1">
              <a:defRPr sz="1200" smtClean="0">
                <a:latin typeface="Calibri" panose="020F0502020204030204" pitchFamily="34" charset="0"/>
                <a:ea typeface="MS PGothic" panose="020B0600070205080204" pitchFamily="34" charset="-128"/>
              </a:defRPr>
            </a:lvl1pPr>
          </a:lstStyle>
          <a:p>
            <a:pPr>
              <a:defRPr/>
            </a:pPr>
            <a:fld id="{AADE3690-CBB4-A648-9E93-0EC905B0F65F}" type="datetimeFigureOut">
              <a:rPr lang="en-US" altLang="en-US"/>
              <a:pPr>
                <a:defRPr/>
              </a:pPr>
              <a:t>9/15/2020</a:t>
            </a:fld>
            <a:endParaRPr lang="en-US" altLang="en-US" dirty="0"/>
          </a:p>
        </p:txBody>
      </p:sp>
      <p:sp>
        <p:nvSpPr>
          <p:cNvPr id="4" name="Slide Image Placeholder 3">
            <a:extLst>
              <a:ext uri="{FF2B5EF4-FFF2-40B4-BE49-F238E27FC236}">
                <a16:creationId xmlns:a16="http://schemas.microsoft.com/office/drawing/2014/main" id="{E9B43E65-E836-480A-A3CB-0F6D3F7D4F0D}"/>
              </a:ext>
            </a:extLst>
          </p:cNvPr>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a:extLst>
              <a:ext uri="{FF2B5EF4-FFF2-40B4-BE49-F238E27FC236}">
                <a16:creationId xmlns:a16="http://schemas.microsoft.com/office/drawing/2014/main" id="{49305222-0DD2-462A-A2A0-271A8C41AA91}"/>
              </a:ext>
            </a:extLst>
          </p:cNvPr>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FB8316B-A6FA-4063-A7C1-5D815AB52745}"/>
              </a:ext>
            </a:extLst>
          </p:cNvPr>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eaLnBrk="1" fontAlgn="auto" hangingPunct="1">
              <a:spcBef>
                <a:spcPts val="0"/>
              </a:spcBef>
              <a:spcAft>
                <a:spcPts val="0"/>
              </a:spcAft>
              <a:defRPr sz="1200">
                <a:latin typeface="+mn-lt"/>
                <a:ea typeface="+mn-ea"/>
                <a:cs typeface="+mn-cs"/>
              </a:defRPr>
            </a:lvl1pPr>
          </a:lstStyle>
          <a:p>
            <a:pPr>
              <a:defRPr/>
            </a:pPr>
            <a:endParaRPr lang="en-US" dirty="0"/>
          </a:p>
        </p:txBody>
      </p:sp>
      <p:sp>
        <p:nvSpPr>
          <p:cNvPr id="7" name="Slide Number Placeholder 6">
            <a:extLst>
              <a:ext uri="{FF2B5EF4-FFF2-40B4-BE49-F238E27FC236}">
                <a16:creationId xmlns:a16="http://schemas.microsoft.com/office/drawing/2014/main" id="{E1E407DA-525D-4404-8836-42CE896F1984}"/>
              </a:ext>
            </a:extLst>
          </p:cNvPr>
          <p:cNvSpPr>
            <a:spLocks noGrp="1"/>
          </p:cNvSpPr>
          <p:nvPr>
            <p:ph type="sldNum" sz="quarter" idx="5"/>
          </p:nvPr>
        </p:nvSpPr>
        <p:spPr>
          <a:xfrm>
            <a:off x="3978132" y="8842029"/>
            <a:ext cx="3043343" cy="465455"/>
          </a:xfrm>
          <a:prstGeom prst="rect">
            <a:avLst/>
          </a:prstGeom>
        </p:spPr>
        <p:txBody>
          <a:bodyPr vert="horz" wrap="square" lIns="93324" tIns="46662" rIns="93324" bIns="46662" numCol="1" anchor="b" anchorCtr="0" compatLnSpc="1">
            <a:prstTxWarp prst="textNoShape">
              <a:avLst/>
            </a:prstTxWarp>
          </a:bodyPr>
          <a:lstStyle>
            <a:lvl1pPr algn="r" eaLnBrk="1" hangingPunct="1">
              <a:defRPr sz="1200" smtClean="0">
                <a:latin typeface="Calibri" panose="020F0502020204030204" pitchFamily="34" charset="0"/>
                <a:ea typeface="MS PGothic" panose="020B0600070205080204" pitchFamily="34" charset="-128"/>
              </a:defRPr>
            </a:lvl1pPr>
          </a:lstStyle>
          <a:p>
            <a:pPr>
              <a:defRPr/>
            </a:pPr>
            <a:fld id="{7F08EFB2-7EAA-F84C-B560-BDB523F49A4B}"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79989"/>
            <a:ext cx="8229600" cy="445051"/>
          </a:xfrm>
        </p:spPr>
        <p:txBody>
          <a:bodyPr/>
          <a:lstStyle>
            <a:lvl1pPr>
              <a:defRPr>
                <a:solidFill>
                  <a:srgbClr val="0050A0"/>
                </a:solidFill>
              </a:defRPr>
            </a:lvl1pPr>
          </a:lstStyle>
          <a:p>
            <a:r>
              <a:rPr lang="en-US" dirty="0"/>
              <a:t>Click to edit Master title style</a:t>
            </a:r>
          </a:p>
        </p:txBody>
      </p:sp>
      <p:sp>
        <p:nvSpPr>
          <p:cNvPr id="3" name="Content Placeholder 2"/>
          <p:cNvSpPr>
            <a:spLocks noGrp="1"/>
          </p:cNvSpPr>
          <p:nvPr>
            <p:ph idx="1"/>
          </p:nvPr>
        </p:nvSpPr>
        <p:spPr>
          <a:xfrm>
            <a:off x="457200" y="1197317"/>
            <a:ext cx="8229600" cy="4276726"/>
          </a:xfrm>
        </p:spPr>
        <p:txBody>
          <a:bodyPr/>
          <a:lstStyle>
            <a:lvl1pPr>
              <a:defRPr sz="1950"/>
            </a:lvl1pPr>
            <a:lvl2pPr>
              <a:defRPr sz="1800"/>
            </a:lvl2pPr>
            <a:lvl3pPr>
              <a:defRPr sz="1575"/>
            </a:lvl3pPr>
            <a:lvl5pPr>
              <a:defRPr sz="135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35362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NatCon 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Slide Title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72264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565150" y="1361408"/>
            <a:ext cx="7893050" cy="664212"/>
          </a:xfrm>
        </p:spPr>
        <p:txBody>
          <a:bodyPr/>
          <a:lstStyle>
            <a:lvl1pPr marL="0" indent="0" algn="ctr">
              <a:buNone/>
              <a:defRPr b="1">
                <a:solidFill>
                  <a:srgbClr val="000000"/>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Subheading</a:t>
            </a:r>
          </a:p>
        </p:txBody>
      </p:sp>
      <p:sp>
        <p:nvSpPr>
          <p:cNvPr id="7" name="Subtitle 2"/>
          <p:cNvSpPr txBox="1">
            <a:spLocks/>
          </p:cNvSpPr>
          <p:nvPr userDrawn="1"/>
        </p:nvSpPr>
        <p:spPr>
          <a:xfrm>
            <a:off x="565150" y="2453068"/>
            <a:ext cx="7893050" cy="2816429"/>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000000"/>
                </a:solidFill>
                <a:latin typeface="Arial"/>
                <a:ea typeface="+mn-ea"/>
                <a:cs typeface="Arial"/>
              </a:defRPr>
            </a:lvl1pPr>
            <a:lvl2pPr marL="457200" indent="0" algn="ctr" defTabSz="457200" rtl="0" eaLnBrk="1" latinLnBrk="0" hangingPunct="1">
              <a:spcBef>
                <a:spcPct val="20000"/>
              </a:spcBef>
              <a:buFont typeface="Arial"/>
              <a:buNone/>
              <a:defRPr sz="2800" kern="1200">
                <a:solidFill>
                  <a:schemeClr val="tx1">
                    <a:tint val="75000"/>
                  </a:schemeClr>
                </a:solidFill>
                <a:latin typeface="Arial"/>
                <a:ea typeface="+mn-ea"/>
                <a:cs typeface="Arial"/>
              </a:defRPr>
            </a:lvl2pPr>
            <a:lvl3pPr marL="914400" indent="0" algn="ctr" defTabSz="457200" rtl="0" eaLnBrk="1" latinLnBrk="0" hangingPunct="1">
              <a:spcBef>
                <a:spcPct val="20000"/>
              </a:spcBef>
              <a:buFont typeface="Arial"/>
              <a:buNone/>
              <a:defRPr sz="2400" kern="1200">
                <a:solidFill>
                  <a:schemeClr val="tx1">
                    <a:tint val="75000"/>
                  </a:schemeClr>
                </a:solidFill>
                <a:latin typeface="Arial"/>
                <a:ea typeface="+mn-ea"/>
                <a:cs typeface="Arial"/>
              </a:defRPr>
            </a:lvl3pPr>
            <a:lvl4pPr marL="13716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4pPr>
            <a:lvl5pPr marL="18288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US" sz="2000" dirty="0"/>
          </a:p>
        </p:txBody>
      </p:sp>
      <p:sp>
        <p:nvSpPr>
          <p:cNvPr id="11" name="Text Placeholder 10"/>
          <p:cNvSpPr>
            <a:spLocks noGrp="1"/>
          </p:cNvSpPr>
          <p:nvPr>
            <p:ph type="body" sz="quarter" idx="13"/>
          </p:nvPr>
        </p:nvSpPr>
        <p:spPr>
          <a:xfrm>
            <a:off x="565150" y="2327656"/>
            <a:ext cx="7893050" cy="352704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Placeholder 1"/>
          <p:cNvSpPr>
            <a:spLocks noGrp="1"/>
          </p:cNvSpPr>
          <p:nvPr>
            <p:ph type="title"/>
          </p:nvPr>
        </p:nvSpPr>
        <p:spPr>
          <a:xfrm>
            <a:off x="457200" y="192332"/>
            <a:ext cx="8229600" cy="690416"/>
          </a:xfrm>
          <a:prstGeom prst="rect">
            <a:avLst/>
          </a:prstGeom>
        </p:spPr>
        <p:txBody>
          <a:bodyPr vert="horz" lIns="91440" tIns="45720" rIns="91440" bIns="45720" rtlCol="0" anchor="ctr">
            <a:noAutofit/>
          </a:bodyPr>
          <a:lstStyle/>
          <a:p>
            <a:r>
              <a:rPr lang="en-US" dirty="0"/>
              <a:t>Slide Title</a:t>
            </a:r>
          </a:p>
        </p:txBody>
      </p:sp>
    </p:spTree>
    <p:extLst>
      <p:ext uri="{BB962C8B-B14F-4D97-AF65-F5344CB8AC3E}">
        <p14:creationId xmlns:p14="http://schemas.microsoft.com/office/powerpoint/2010/main" val="2422619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457200" y="560820"/>
            <a:ext cx="8229600" cy="484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p:cNvSpPr>
            <a:spLocks noGrp="1"/>
          </p:cNvSpPr>
          <p:nvPr>
            <p:ph type="body" idx="1"/>
          </p:nvPr>
        </p:nvSpPr>
        <p:spPr bwMode="auto">
          <a:xfrm>
            <a:off x="457200" y="1191401"/>
            <a:ext cx="8229600" cy="4282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pic>
        <p:nvPicPr>
          <p:cNvPr id="3" name="Picture 2">
            <a:extLst>
              <a:ext uri="{FF2B5EF4-FFF2-40B4-BE49-F238E27FC236}">
                <a16:creationId xmlns:a16="http://schemas.microsoft.com/office/drawing/2014/main" id="{50A2D9C7-A799-E647-AF2C-7F3FB3063076}"/>
              </a:ext>
            </a:extLst>
          </p:cNvPr>
          <p:cNvPicPr>
            <a:picLocks noChangeAspect="1"/>
          </p:cNvPicPr>
          <p:nvPr userDrawn="1"/>
        </p:nvPicPr>
        <p:blipFill>
          <a:blip r:embed="rId5"/>
          <a:stretch>
            <a:fillRect/>
          </a:stretch>
        </p:blipFill>
        <p:spPr>
          <a:xfrm>
            <a:off x="0" y="5715000"/>
            <a:ext cx="9144000" cy="1143000"/>
          </a:xfrm>
          <a:prstGeom prst="rect">
            <a:avLst/>
          </a:prstGeom>
        </p:spPr>
      </p:pic>
    </p:spTree>
  </p:cSld>
  <p:clrMap bg1="lt1" tx1="dk1" bg2="lt2" tx2="dk2" accent1="accent1" accent2="accent2" accent3="accent3" accent4="accent4" accent5="accent5" accent6="accent6" hlink="hlink" folHlink="folHlink"/>
  <p:sldLayoutIdLst>
    <p:sldLayoutId id="2147483951" r:id="rId1"/>
    <p:sldLayoutId id="2147483952" r:id="rId2"/>
    <p:sldLayoutId id="2147483954" r:id="rId3"/>
  </p:sldLayoutIdLst>
  <p:txStyles>
    <p:titleStyle>
      <a:lvl1pPr algn="l" defTabSz="342900" rtl="0" eaLnBrk="1" fontAlgn="base" hangingPunct="1">
        <a:spcBef>
          <a:spcPct val="0"/>
        </a:spcBef>
        <a:spcAft>
          <a:spcPct val="0"/>
        </a:spcAft>
        <a:defRPr sz="2250" b="1" kern="1200">
          <a:solidFill>
            <a:srgbClr val="0050A0"/>
          </a:solidFill>
          <a:latin typeface="Open Sans"/>
          <a:ea typeface="MS PGothic" pitchFamily="34" charset="-128"/>
          <a:cs typeface="Open Sans"/>
        </a:defRPr>
      </a:lvl1pPr>
      <a:lvl2pPr algn="l" defTabSz="342900" rtl="0" eaLnBrk="1" fontAlgn="base" hangingPunct="1">
        <a:spcBef>
          <a:spcPct val="0"/>
        </a:spcBef>
        <a:spcAft>
          <a:spcPct val="0"/>
        </a:spcAft>
        <a:defRPr sz="2400" b="1">
          <a:solidFill>
            <a:srgbClr val="5085C8"/>
          </a:solidFill>
          <a:latin typeface="Open Sans" charset="0"/>
          <a:ea typeface="MS PGothic" pitchFamily="34" charset="-128"/>
          <a:cs typeface="Open Sans" charset="0"/>
        </a:defRPr>
      </a:lvl2pPr>
      <a:lvl3pPr algn="l" defTabSz="342900" rtl="0" eaLnBrk="1" fontAlgn="base" hangingPunct="1">
        <a:spcBef>
          <a:spcPct val="0"/>
        </a:spcBef>
        <a:spcAft>
          <a:spcPct val="0"/>
        </a:spcAft>
        <a:defRPr sz="2400" b="1">
          <a:solidFill>
            <a:srgbClr val="5085C8"/>
          </a:solidFill>
          <a:latin typeface="Open Sans" charset="0"/>
          <a:ea typeface="MS PGothic" pitchFamily="34" charset="-128"/>
          <a:cs typeface="Open Sans" charset="0"/>
        </a:defRPr>
      </a:lvl3pPr>
      <a:lvl4pPr algn="l" defTabSz="342900" rtl="0" eaLnBrk="1" fontAlgn="base" hangingPunct="1">
        <a:spcBef>
          <a:spcPct val="0"/>
        </a:spcBef>
        <a:spcAft>
          <a:spcPct val="0"/>
        </a:spcAft>
        <a:defRPr sz="2400" b="1">
          <a:solidFill>
            <a:srgbClr val="5085C8"/>
          </a:solidFill>
          <a:latin typeface="Open Sans" charset="0"/>
          <a:ea typeface="MS PGothic" pitchFamily="34" charset="-128"/>
          <a:cs typeface="Open Sans" charset="0"/>
        </a:defRPr>
      </a:lvl4pPr>
      <a:lvl5pPr algn="l" defTabSz="342900" rtl="0" eaLnBrk="1" fontAlgn="base" hangingPunct="1">
        <a:spcBef>
          <a:spcPct val="0"/>
        </a:spcBef>
        <a:spcAft>
          <a:spcPct val="0"/>
        </a:spcAft>
        <a:defRPr sz="2400" b="1">
          <a:solidFill>
            <a:srgbClr val="5085C8"/>
          </a:solidFill>
          <a:latin typeface="Open Sans" charset="0"/>
          <a:ea typeface="MS PGothic" pitchFamily="34" charset="-128"/>
          <a:cs typeface="Open Sans" charset="0"/>
        </a:defRPr>
      </a:lvl5pPr>
      <a:lvl6pPr marL="342900" algn="l" defTabSz="342900" rtl="0" eaLnBrk="1" fontAlgn="base" hangingPunct="1">
        <a:spcBef>
          <a:spcPct val="0"/>
        </a:spcBef>
        <a:spcAft>
          <a:spcPct val="0"/>
        </a:spcAft>
        <a:defRPr sz="2400" b="1">
          <a:solidFill>
            <a:schemeClr val="tx1"/>
          </a:solidFill>
          <a:latin typeface="Arial" pitchFamily="34" charset="0"/>
          <a:ea typeface="MS PGothic" pitchFamily="34" charset="-128"/>
        </a:defRPr>
      </a:lvl6pPr>
      <a:lvl7pPr marL="685800" algn="l" defTabSz="342900" rtl="0" eaLnBrk="1" fontAlgn="base" hangingPunct="1">
        <a:spcBef>
          <a:spcPct val="0"/>
        </a:spcBef>
        <a:spcAft>
          <a:spcPct val="0"/>
        </a:spcAft>
        <a:defRPr sz="2400" b="1">
          <a:solidFill>
            <a:schemeClr val="tx1"/>
          </a:solidFill>
          <a:latin typeface="Arial" pitchFamily="34" charset="0"/>
          <a:ea typeface="MS PGothic" pitchFamily="34" charset="-128"/>
        </a:defRPr>
      </a:lvl7pPr>
      <a:lvl8pPr marL="1028700" algn="l" defTabSz="342900" rtl="0" eaLnBrk="1" fontAlgn="base" hangingPunct="1">
        <a:spcBef>
          <a:spcPct val="0"/>
        </a:spcBef>
        <a:spcAft>
          <a:spcPct val="0"/>
        </a:spcAft>
        <a:defRPr sz="2400" b="1">
          <a:solidFill>
            <a:schemeClr val="tx1"/>
          </a:solidFill>
          <a:latin typeface="Arial" pitchFamily="34" charset="0"/>
          <a:ea typeface="MS PGothic" pitchFamily="34" charset="-128"/>
        </a:defRPr>
      </a:lvl8pPr>
      <a:lvl9pPr marL="1371600" algn="l" defTabSz="342900" rtl="0" eaLnBrk="1" fontAlgn="base" hangingPunct="1">
        <a:spcBef>
          <a:spcPct val="0"/>
        </a:spcBef>
        <a:spcAft>
          <a:spcPct val="0"/>
        </a:spcAft>
        <a:defRPr sz="2400" b="1">
          <a:solidFill>
            <a:schemeClr val="tx1"/>
          </a:solidFill>
          <a:latin typeface="Arial" pitchFamily="34" charset="0"/>
          <a:ea typeface="MS PGothic" pitchFamily="34" charset="-128"/>
        </a:defRPr>
      </a:lvl9pPr>
    </p:titleStyle>
    <p:bodyStyle>
      <a:lvl1pPr marL="257175" indent="-257175" algn="l" defTabSz="342900" rtl="0" eaLnBrk="1" fontAlgn="base" hangingPunct="1">
        <a:spcBef>
          <a:spcPct val="20000"/>
        </a:spcBef>
        <a:spcAft>
          <a:spcPct val="0"/>
        </a:spcAft>
        <a:buFont typeface="Arial" charset="0"/>
        <a:buChar char="•"/>
        <a:defRPr sz="1950" kern="1200">
          <a:solidFill>
            <a:schemeClr val="tx1"/>
          </a:solidFill>
          <a:latin typeface="Open Sans"/>
          <a:ea typeface="MS PGothic" pitchFamily="34" charset="-128"/>
          <a:cs typeface="Open Sans"/>
        </a:defRPr>
      </a:lvl1pPr>
      <a:lvl2pPr marL="557213" indent="-214313" algn="l" defTabSz="342900" rtl="0" eaLnBrk="1" fontAlgn="base" hangingPunct="1">
        <a:spcBef>
          <a:spcPct val="20000"/>
        </a:spcBef>
        <a:spcAft>
          <a:spcPct val="0"/>
        </a:spcAft>
        <a:buFont typeface="Arial" charset="0"/>
        <a:buChar char="–"/>
        <a:defRPr sz="1800" kern="1200">
          <a:solidFill>
            <a:schemeClr val="tx1"/>
          </a:solidFill>
          <a:latin typeface="Open Sans"/>
          <a:ea typeface="MS PGothic" pitchFamily="34" charset="-128"/>
          <a:cs typeface="Open Sans"/>
        </a:defRPr>
      </a:lvl2pPr>
      <a:lvl3pPr marL="857250" indent="-171450" algn="l" defTabSz="342900" rtl="0" eaLnBrk="1" fontAlgn="base" hangingPunct="1">
        <a:spcBef>
          <a:spcPct val="20000"/>
        </a:spcBef>
        <a:spcAft>
          <a:spcPct val="0"/>
        </a:spcAft>
        <a:buFont typeface="Arial" charset="0"/>
        <a:buChar char="•"/>
        <a:defRPr sz="1575" kern="1200">
          <a:solidFill>
            <a:schemeClr val="tx1"/>
          </a:solidFill>
          <a:latin typeface="Open Sans"/>
          <a:ea typeface="MS PGothic" pitchFamily="34" charset="-128"/>
          <a:cs typeface="Open Sans"/>
        </a:defRPr>
      </a:lvl3pPr>
      <a:lvl4pPr marL="1200150" indent="-171450" algn="l" defTabSz="342900" rtl="0" eaLnBrk="1" fontAlgn="base" hangingPunct="1">
        <a:spcBef>
          <a:spcPct val="20000"/>
        </a:spcBef>
        <a:spcAft>
          <a:spcPct val="0"/>
        </a:spcAft>
        <a:buFont typeface="Arial" charset="0"/>
        <a:buChar char="–"/>
        <a:defRPr sz="1500" kern="1200">
          <a:solidFill>
            <a:schemeClr val="tx1"/>
          </a:solidFill>
          <a:latin typeface="Open Sans"/>
          <a:ea typeface="MS PGothic" pitchFamily="34" charset="-128"/>
          <a:cs typeface="Open Sans"/>
        </a:defRPr>
      </a:lvl4pPr>
      <a:lvl5pPr marL="1543050" indent="-171450" algn="l" defTabSz="342900" rtl="0" eaLnBrk="1" fontAlgn="base" hangingPunct="1">
        <a:spcBef>
          <a:spcPct val="20000"/>
        </a:spcBef>
        <a:spcAft>
          <a:spcPct val="0"/>
        </a:spcAft>
        <a:buFont typeface="Arial" charset="0"/>
        <a:buChar char="»"/>
        <a:defRPr sz="1350" kern="1200">
          <a:solidFill>
            <a:schemeClr val="tx1"/>
          </a:solidFill>
          <a:latin typeface="Open Sans"/>
          <a:ea typeface="MS PGothic" pitchFamily="34" charset="-128"/>
          <a:cs typeface="Open San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65150" y="2926048"/>
            <a:ext cx="7893050" cy="664212"/>
          </a:xfrm>
        </p:spPr>
        <p:txBody>
          <a:bodyPr/>
          <a:lstStyle/>
          <a:p>
            <a:r>
              <a:rPr lang="en-US" b="0" i="1" dirty="0">
                <a:latin typeface="+mn-lt"/>
              </a:rPr>
              <a:t>August 2020</a:t>
            </a:r>
          </a:p>
        </p:txBody>
      </p:sp>
      <p:sp>
        <p:nvSpPr>
          <p:cNvPr id="4" name="Title 3"/>
          <p:cNvSpPr>
            <a:spLocks noGrp="1"/>
          </p:cNvSpPr>
          <p:nvPr>
            <p:ph type="title"/>
          </p:nvPr>
        </p:nvSpPr>
        <p:spPr>
          <a:xfrm>
            <a:off x="2671893" y="1226177"/>
            <a:ext cx="8229600" cy="690416"/>
          </a:xfrm>
        </p:spPr>
        <p:txBody>
          <a:bodyPr/>
          <a:lstStyle/>
          <a:p>
            <a:r>
              <a:rPr lang="en-US" sz="4800" dirty="0">
                <a:latin typeface="+mn-lt"/>
              </a:rPr>
              <a:t>COVID Update</a:t>
            </a:r>
          </a:p>
        </p:txBody>
      </p:sp>
    </p:spTree>
    <p:extLst>
      <p:ext uri="{BB962C8B-B14F-4D97-AF65-F5344CB8AC3E}">
        <p14:creationId xmlns:p14="http://schemas.microsoft.com/office/powerpoint/2010/main" val="2325129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3F8EC-108B-4D7D-8310-343CAF35F9E0}"/>
              </a:ext>
            </a:extLst>
          </p:cNvPr>
          <p:cNvSpPr>
            <a:spLocks noGrp="1"/>
          </p:cNvSpPr>
          <p:nvPr>
            <p:ph type="title"/>
          </p:nvPr>
        </p:nvSpPr>
        <p:spPr/>
        <p:txBody>
          <a:bodyPr/>
          <a:lstStyle/>
          <a:p>
            <a:r>
              <a:rPr lang="en-US" dirty="0"/>
              <a:t>COVID Impact on Mental Health and SUD</a:t>
            </a:r>
          </a:p>
        </p:txBody>
      </p:sp>
      <p:graphicFrame>
        <p:nvGraphicFramePr>
          <p:cNvPr id="6" name="Table 6">
            <a:extLst>
              <a:ext uri="{FF2B5EF4-FFF2-40B4-BE49-F238E27FC236}">
                <a16:creationId xmlns:a16="http://schemas.microsoft.com/office/drawing/2014/main" id="{45E2E278-4A46-4716-9BF2-BD06B6BB5FBC}"/>
              </a:ext>
            </a:extLst>
          </p:cNvPr>
          <p:cNvGraphicFramePr>
            <a:graphicFrameLocks noGrp="1"/>
          </p:cNvGraphicFramePr>
          <p:nvPr>
            <p:ph idx="1"/>
            <p:extLst>
              <p:ext uri="{D42A27DB-BD31-4B8C-83A1-F6EECF244321}">
                <p14:modId xmlns:p14="http://schemas.microsoft.com/office/powerpoint/2010/main" val="370768223"/>
              </p:ext>
            </p:extLst>
          </p:nvPr>
        </p:nvGraphicFramePr>
        <p:xfrm>
          <a:off x="457200" y="1190625"/>
          <a:ext cx="8229600" cy="158496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599183674"/>
                    </a:ext>
                  </a:extLst>
                </a:gridCol>
                <a:gridCol w="2057400">
                  <a:extLst>
                    <a:ext uri="{9D8B030D-6E8A-4147-A177-3AD203B41FA5}">
                      <a16:colId xmlns:a16="http://schemas.microsoft.com/office/drawing/2014/main" val="1500744155"/>
                    </a:ext>
                  </a:extLst>
                </a:gridCol>
                <a:gridCol w="2057400">
                  <a:extLst>
                    <a:ext uri="{9D8B030D-6E8A-4147-A177-3AD203B41FA5}">
                      <a16:colId xmlns:a16="http://schemas.microsoft.com/office/drawing/2014/main" val="3669655042"/>
                    </a:ext>
                  </a:extLst>
                </a:gridCol>
                <a:gridCol w="2057400">
                  <a:extLst>
                    <a:ext uri="{9D8B030D-6E8A-4147-A177-3AD203B41FA5}">
                      <a16:colId xmlns:a16="http://schemas.microsoft.com/office/drawing/2014/main" val="3161402093"/>
                    </a:ext>
                  </a:extLst>
                </a:gridCol>
              </a:tblGrid>
              <a:tr h="370840">
                <a:tc>
                  <a:txBody>
                    <a:bodyPr/>
                    <a:lstStyle/>
                    <a:p>
                      <a:r>
                        <a:rPr lang="en-US" sz="2000" dirty="0"/>
                        <a:t>Percent Reported</a:t>
                      </a:r>
                    </a:p>
                  </a:txBody>
                  <a:tcPr/>
                </a:tc>
                <a:tc>
                  <a:txBody>
                    <a:bodyPr/>
                    <a:lstStyle/>
                    <a:p>
                      <a:r>
                        <a:rPr lang="en-US" sz="2000" dirty="0"/>
                        <a:t>Anxiety</a:t>
                      </a:r>
                    </a:p>
                  </a:txBody>
                  <a:tcPr/>
                </a:tc>
                <a:tc>
                  <a:txBody>
                    <a:bodyPr/>
                    <a:lstStyle/>
                    <a:p>
                      <a:r>
                        <a:rPr lang="en-US" sz="2000" dirty="0"/>
                        <a:t>Depression</a:t>
                      </a:r>
                    </a:p>
                  </a:txBody>
                  <a:tcPr/>
                </a:tc>
                <a:tc>
                  <a:txBody>
                    <a:bodyPr/>
                    <a:lstStyle/>
                    <a:p>
                      <a:r>
                        <a:rPr lang="en-US" sz="2000" dirty="0"/>
                        <a:t>Serious SI</a:t>
                      </a:r>
                    </a:p>
                  </a:txBody>
                  <a:tcPr/>
                </a:tc>
                <a:extLst>
                  <a:ext uri="{0D108BD9-81ED-4DB2-BD59-A6C34878D82A}">
                    <a16:rowId xmlns:a16="http://schemas.microsoft.com/office/drawing/2014/main" val="3704095478"/>
                  </a:ext>
                </a:extLst>
              </a:tr>
              <a:tr h="370840">
                <a:tc>
                  <a:txBody>
                    <a:bodyPr/>
                    <a:lstStyle/>
                    <a:p>
                      <a:r>
                        <a:rPr lang="en-US" sz="2000" dirty="0"/>
                        <a:t>2019</a:t>
                      </a:r>
                    </a:p>
                  </a:txBody>
                  <a:tcPr/>
                </a:tc>
                <a:tc>
                  <a:txBody>
                    <a:bodyPr/>
                    <a:lstStyle/>
                    <a:p>
                      <a:r>
                        <a:rPr lang="en-US" sz="2000" dirty="0"/>
                        <a:t>8.1%</a:t>
                      </a:r>
                    </a:p>
                  </a:txBody>
                  <a:tcPr/>
                </a:tc>
                <a:tc>
                  <a:txBody>
                    <a:bodyPr/>
                    <a:lstStyle/>
                    <a:p>
                      <a:r>
                        <a:rPr lang="en-US" sz="2000" dirty="0"/>
                        <a:t>6.5%</a:t>
                      </a:r>
                    </a:p>
                  </a:txBody>
                  <a:tcPr/>
                </a:tc>
                <a:tc>
                  <a:txBody>
                    <a:bodyPr/>
                    <a:lstStyle/>
                    <a:p>
                      <a:r>
                        <a:rPr lang="en-US" sz="2000" dirty="0"/>
                        <a:t>4.3%</a:t>
                      </a:r>
                    </a:p>
                  </a:txBody>
                  <a:tcPr/>
                </a:tc>
                <a:extLst>
                  <a:ext uri="{0D108BD9-81ED-4DB2-BD59-A6C34878D82A}">
                    <a16:rowId xmlns:a16="http://schemas.microsoft.com/office/drawing/2014/main" val="3344201759"/>
                  </a:ext>
                </a:extLst>
              </a:tr>
              <a:tr h="370840">
                <a:tc>
                  <a:txBody>
                    <a:bodyPr/>
                    <a:lstStyle/>
                    <a:p>
                      <a:r>
                        <a:rPr lang="en-US" sz="2000" dirty="0"/>
                        <a:t>2020</a:t>
                      </a:r>
                    </a:p>
                  </a:txBody>
                  <a:tcPr/>
                </a:tc>
                <a:tc>
                  <a:txBody>
                    <a:bodyPr/>
                    <a:lstStyle/>
                    <a:p>
                      <a:r>
                        <a:rPr lang="en-US" sz="2000" dirty="0"/>
                        <a:t>25.5%</a:t>
                      </a:r>
                    </a:p>
                  </a:txBody>
                  <a:tcPr/>
                </a:tc>
                <a:tc>
                  <a:txBody>
                    <a:bodyPr/>
                    <a:lstStyle/>
                    <a:p>
                      <a:r>
                        <a:rPr lang="en-US" sz="2000" dirty="0"/>
                        <a:t>24.3%</a:t>
                      </a:r>
                    </a:p>
                  </a:txBody>
                  <a:tcPr/>
                </a:tc>
                <a:tc>
                  <a:txBody>
                    <a:bodyPr/>
                    <a:lstStyle/>
                    <a:p>
                      <a:r>
                        <a:rPr lang="en-US" sz="2000" dirty="0"/>
                        <a:t>10.7%</a:t>
                      </a:r>
                    </a:p>
                  </a:txBody>
                  <a:tcPr/>
                </a:tc>
                <a:extLst>
                  <a:ext uri="{0D108BD9-81ED-4DB2-BD59-A6C34878D82A}">
                    <a16:rowId xmlns:a16="http://schemas.microsoft.com/office/drawing/2014/main" val="1530895654"/>
                  </a:ext>
                </a:extLst>
              </a:tr>
              <a:tr h="370840">
                <a:tc>
                  <a:txBody>
                    <a:bodyPr/>
                    <a:lstStyle/>
                    <a:p>
                      <a:r>
                        <a:rPr lang="en-US" sz="2000" dirty="0"/>
                        <a:t>Increase</a:t>
                      </a:r>
                    </a:p>
                  </a:txBody>
                  <a:tcPr/>
                </a:tc>
                <a:tc>
                  <a:txBody>
                    <a:bodyPr/>
                    <a:lstStyle/>
                    <a:p>
                      <a:r>
                        <a:rPr lang="en-US" sz="2000" dirty="0"/>
                        <a:t>3X</a:t>
                      </a:r>
                    </a:p>
                  </a:txBody>
                  <a:tcPr/>
                </a:tc>
                <a:tc>
                  <a:txBody>
                    <a:bodyPr/>
                    <a:lstStyle/>
                    <a:p>
                      <a:r>
                        <a:rPr lang="en-US" sz="2000" dirty="0"/>
                        <a:t>4X</a:t>
                      </a:r>
                    </a:p>
                  </a:txBody>
                  <a:tcPr/>
                </a:tc>
                <a:tc>
                  <a:txBody>
                    <a:bodyPr/>
                    <a:lstStyle/>
                    <a:p>
                      <a:r>
                        <a:rPr lang="en-US" sz="2000" dirty="0"/>
                        <a:t>2X</a:t>
                      </a:r>
                    </a:p>
                  </a:txBody>
                  <a:tcPr/>
                </a:tc>
                <a:extLst>
                  <a:ext uri="{0D108BD9-81ED-4DB2-BD59-A6C34878D82A}">
                    <a16:rowId xmlns:a16="http://schemas.microsoft.com/office/drawing/2014/main" val="3220987243"/>
                  </a:ext>
                </a:extLst>
              </a:tr>
            </a:tbl>
          </a:graphicData>
        </a:graphic>
      </p:graphicFrame>
      <p:sp>
        <p:nvSpPr>
          <p:cNvPr id="8" name="TextBox 7">
            <a:extLst>
              <a:ext uri="{FF2B5EF4-FFF2-40B4-BE49-F238E27FC236}">
                <a16:creationId xmlns:a16="http://schemas.microsoft.com/office/drawing/2014/main" id="{02D67CA2-247A-4870-985D-8DA5948DA7B7}"/>
              </a:ext>
            </a:extLst>
          </p:cNvPr>
          <p:cNvSpPr txBox="1"/>
          <p:nvPr/>
        </p:nvSpPr>
        <p:spPr>
          <a:xfrm>
            <a:off x="609600" y="5467030"/>
            <a:ext cx="8077200" cy="338554"/>
          </a:xfrm>
          <a:prstGeom prst="rect">
            <a:avLst/>
          </a:prstGeom>
          <a:noFill/>
        </p:spPr>
        <p:txBody>
          <a:bodyPr wrap="square">
            <a:spAutoFit/>
          </a:bodyPr>
          <a:lstStyle/>
          <a:p>
            <a:r>
              <a:rPr lang="en-US" sz="1600" dirty="0"/>
              <a:t>https://www.cdc.gov/mmwr/volumes/69/wr/mm6932a1.htm?s_cid=mm6932a1_x</a:t>
            </a:r>
          </a:p>
        </p:txBody>
      </p:sp>
      <p:sp>
        <p:nvSpPr>
          <p:cNvPr id="10" name="TextBox 9">
            <a:extLst>
              <a:ext uri="{FF2B5EF4-FFF2-40B4-BE49-F238E27FC236}">
                <a16:creationId xmlns:a16="http://schemas.microsoft.com/office/drawing/2014/main" id="{A9486CCD-2D84-483F-994C-CD5B9BAE3F95}"/>
              </a:ext>
            </a:extLst>
          </p:cNvPr>
          <p:cNvSpPr txBox="1"/>
          <p:nvPr/>
        </p:nvSpPr>
        <p:spPr>
          <a:xfrm>
            <a:off x="304800" y="2943118"/>
            <a:ext cx="8382000" cy="707886"/>
          </a:xfrm>
          <a:prstGeom prst="rect">
            <a:avLst/>
          </a:prstGeom>
          <a:noFill/>
        </p:spPr>
        <p:txBody>
          <a:bodyPr wrap="square">
            <a:spAutoFit/>
          </a:bodyPr>
          <a:lstStyle/>
          <a:p>
            <a:r>
              <a:rPr lang="en-US" sz="2000" dirty="0"/>
              <a:t>- Symptoms of a trauma- and stressor-related disorder (TSRD) – 30.9%</a:t>
            </a:r>
          </a:p>
          <a:p>
            <a:r>
              <a:rPr lang="en-US" sz="2000" dirty="0"/>
              <a:t>- Started or increased substance - 13.3%</a:t>
            </a:r>
          </a:p>
        </p:txBody>
      </p:sp>
      <p:sp>
        <p:nvSpPr>
          <p:cNvPr id="12" name="TextBox 11">
            <a:extLst>
              <a:ext uri="{FF2B5EF4-FFF2-40B4-BE49-F238E27FC236}">
                <a16:creationId xmlns:a16="http://schemas.microsoft.com/office/drawing/2014/main" id="{031167E6-C097-4323-AEF4-E829A627724F}"/>
              </a:ext>
            </a:extLst>
          </p:cNvPr>
          <p:cNvSpPr txBox="1"/>
          <p:nvPr/>
        </p:nvSpPr>
        <p:spPr>
          <a:xfrm>
            <a:off x="417443" y="3831850"/>
            <a:ext cx="8421757" cy="1323439"/>
          </a:xfrm>
          <a:prstGeom prst="rect">
            <a:avLst/>
          </a:prstGeom>
          <a:noFill/>
        </p:spPr>
        <p:txBody>
          <a:bodyPr wrap="square">
            <a:spAutoFit/>
          </a:bodyPr>
          <a:lstStyle/>
          <a:p>
            <a:r>
              <a:rPr lang="en-US" sz="2000" dirty="0"/>
              <a:t>- Serious Suicide Considerations significantly higher among respondents </a:t>
            </a:r>
          </a:p>
          <a:p>
            <a:r>
              <a:rPr lang="en-US" sz="2000" dirty="0"/>
              <a:t>	- Aged 18–24 years (25.5%), </a:t>
            </a:r>
          </a:p>
          <a:p>
            <a:r>
              <a:rPr lang="en-US" sz="2000" dirty="0"/>
              <a:t>	-Hispanic (18.6%)							- Black (15.1%) </a:t>
            </a:r>
          </a:p>
          <a:p>
            <a:r>
              <a:rPr lang="en-US" sz="2000" dirty="0"/>
              <a:t>	- Unpaid caregivers for adults (30.7%)		- Essential workers (21.7%) </a:t>
            </a:r>
          </a:p>
        </p:txBody>
      </p:sp>
    </p:spTree>
    <p:extLst>
      <p:ext uri="{BB962C8B-B14F-4D97-AF65-F5344CB8AC3E}">
        <p14:creationId xmlns:p14="http://schemas.microsoft.com/office/powerpoint/2010/main" val="692734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523AC-E432-4B7E-ABAD-CDDA4D7ECB57}"/>
              </a:ext>
            </a:extLst>
          </p:cNvPr>
          <p:cNvSpPr>
            <a:spLocks noGrp="1"/>
          </p:cNvSpPr>
          <p:nvPr>
            <p:ph type="title"/>
          </p:nvPr>
        </p:nvSpPr>
        <p:spPr/>
        <p:txBody>
          <a:bodyPr/>
          <a:lstStyle/>
          <a:p>
            <a:r>
              <a:rPr lang="en-US" dirty="0"/>
              <a:t>Re-Infection?</a:t>
            </a:r>
          </a:p>
        </p:txBody>
      </p:sp>
      <p:sp>
        <p:nvSpPr>
          <p:cNvPr id="3" name="Content Placeholder 2">
            <a:extLst>
              <a:ext uri="{FF2B5EF4-FFF2-40B4-BE49-F238E27FC236}">
                <a16:creationId xmlns:a16="http://schemas.microsoft.com/office/drawing/2014/main" id="{59C59752-1ED2-40AA-8E9E-BDDBE18FC472}"/>
              </a:ext>
            </a:extLst>
          </p:cNvPr>
          <p:cNvSpPr>
            <a:spLocks noGrp="1"/>
          </p:cNvSpPr>
          <p:nvPr>
            <p:ph idx="1"/>
          </p:nvPr>
        </p:nvSpPr>
        <p:spPr>
          <a:xfrm>
            <a:off x="457200" y="1191401"/>
            <a:ext cx="8229600" cy="4529891"/>
          </a:xfrm>
        </p:spPr>
        <p:txBody>
          <a:bodyPr/>
          <a:lstStyle/>
          <a:p>
            <a:r>
              <a:rPr lang="en-US" dirty="0"/>
              <a:t>Overall remains uncertain but increasingly likely that it will not be a significant problem</a:t>
            </a:r>
          </a:p>
          <a:p>
            <a:r>
              <a:rPr lang="en-US" dirty="0"/>
              <a:t>No unequivocally proven cases of reinfection to date</a:t>
            </a:r>
          </a:p>
          <a:p>
            <a:r>
              <a:rPr lang="en-US" dirty="0"/>
              <a:t>Purported cases of reinfection </a:t>
            </a:r>
          </a:p>
          <a:p>
            <a:pPr lvl="1"/>
            <a:r>
              <a:rPr lang="en-US" dirty="0"/>
              <a:t>None have grown out live virus</a:t>
            </a:r>
          </a:p>
          <a:p>
            <a:pPr lvl="1"/>
            <a:r>
              <a:rPr lang="en-US" dirty="0"/>
              <a:t>No reports of a person with re-infecting infecting new other</a:t>
            </a:r>
          </a:p>
          <a:p>
            <a:pPr lvl="1"/>
            <a:r>
              <a:rPr lang="en-US" dirty="0"/>
              <a:t>May have been protracted illness waxing and waning</a:t>
            </a:r>
          </a:p>
          <a:p>
            <a:r>
              <a:rPr lang="en-US" dirty="0"/>
              <a:t>Antibody levels drop rapidly within 1-3 months of infection but:</a:t>
            </a:r>
          </a:p>
          <a:p>
            <a:pPr lvl="1"/>
            <a:r>
              <a:rPr lang="en-US" dirty="0"/>
              <a:t>This is a common pattern in immune response</a:t>
            </a:r>
          </a:p>
          <a:p>
            <a:pPr lvl="1"/>
            <a:r>
              <a:rPr lang="en-US" dirty="0"/>
              <a:t>High initial levels are killer cells/antibodies</a:t>
            </a:r>
          </a:p>
          <a:p>
            <a:pPr lvl="1"/>
            <a:r>
              <a:rPr lang="en-US" dirty="0"/>
              <a:t>Immunity depends on a small residual of memory cells (M, T, and B cells)</a:t>
            </a:r>
          </a:p>
          <a:p>
            <a:pPr lvl="2"/>
            <a:r>
              <a:rPr lang="en-US" dirty="0"/>
              <a:t>Persist at levels is too low to detect for individual illnesses</a:t>
            </a:r>
          </a:p>
          <a:p>
            <a:pPr lvl="2"/>
            <a:r>
              <a:rPr lang="en-US" dirty="0"/>
              <a:t>reactivate rapidly</a:t>
            </a:r>
          </a:p>
        </p:txBody>
      </p:sp>
    </p:spTree>
    <p:extLst>
      <p:ext uri="{BB962C8B-B14F-4D97-AF65-F5344CB8AC3E}">
        <p14:creationId xmlns:p14="http://schemas.microsoft.com/office/powerpoint/2010/main" val="1227852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82013-7C5A-4396-B2C1-984B71D37938}"/>
              </a:ext>
            </a:extLst>
          </p:cNvPr>
          <p:cNvSpPr>
            <a:spLocks noGrp="1"/>
          </p:cNvSpPr>
          <p:nvPr>
            <p:ph type="title"/>
          </p:nvPr>
        </p:nvSpPr>
        <p:spPr/>
        <p:txBody>
          <a:bodyPr/>
          <a:lstStyle/>
          <a:p>
            <a:r>
              <a:rPr lang="en-US" dirty="0"/>
              <a:t>COVID Mutation </a:t>
            </a:r>
          </a:p>
        </p:txBody>
      </p:sp>
      <p:sp>
        <p:nvSpPr>
          <p:cNvPr id="3" name="Content Placeholder 2">
            <a:extLst>
              <a:ext uri="{FF2B5EF4-FFF2-40B4-BE49-F238E27FC236}">
                <a16:creationId xmlns:a16="http://schemas.microsoft.com/office/drawing/2014/main" id="{2561203E-8D3A-47C3-9F78-EE091ED8AE37}"/>
              </a:ext>
            </a:extLst>
          </p:cNvPr>
          <p:cNvSpPr>
            <a:spLocks noGrp="1"/>
          </p:cNvSpPr>
          <p:nvPr>
            <p:ph idx="1"/>
          </p:nvPr>
        </p:nvSpPr>
        <p:spPr/>
        <p:txBody>
          <a:bodyPr/>
          <a:lstStyle/>
          <a:p>
            <a:r>
              <a:rPr lang="en-US" dirty="0"/>
              <a:t>Changes more slowly than most other viruses</a:t>
            </a:r>
          </a:p>
          <a:p>
            <a:pPr lvl="1"/>
            <a:r>
              <a:rPr lang="en-US" dirty="0"/>
              <a:t>On average accumulates about two changes per month</a:t>
            </a:r>
          </a:p>
          <a:p>
            <a:pPr lvl="1"/>
            <a:r>
              <a:rPr lang="en-US" dirty="0"/>
              <a:t>Most of the changes don’t affect how the virus behaves</a:t>
            </a:r>
          </a:p>
          <a:p>
            <a:r>
              <a:rPr lang="en-US" dirty="0"/>
              <a:t>Mortality rate falling – cause unclear</a:t>
            </a:r>
          </a:p>
          <a:p>
            <a:pPr lvl="1"/>
            <a:r>
              <a:rPr lang="en-US" dirty="0"/>
              <a:t>More testing and better treatment</a:t>
            </a:r>
          </a:p>
          <a:p>
            <a:pPr lvl="1"/>
            <a:r>
              <a:rPr lang="en-US" dirty="0"/>
              <a:t>Selective pressure/mutation</a:t>
            </a:r>
          </a:p>
          <a:p>
            <a:r>
              <a:rPr lang="en-US" dirty="0"/>
              <a:t>One mutation (D614G) makes it more contagious but not more deadly</a:t>
            </a:r>
          </a:p>
          <a:p>
            <a:pPr lvl="1"/>
            <a:r>
              <a:rPr lang="en-US" dirty="0"/>
              <a:t>Affects spike on outside of virus</a:t>
            </a:r>
          </a:p>
          <a:p>
            <a:pPr lvl="1"/>
            <a:r>
              <a:rPr lang="en-US" dirty="0"/>
              <a:t>90% of cases in AZ</a:t>
            </a:r>
          </a:p>
          <a:p>
            <a:r>
              <a:rPr lang="en-US" dirty="0"/>
              <a:t>Another mutation (ORF8) also occurred it SARS and caused it to replicate slower</a:t>
            </a:r>
          </a:p>
          <a:p>
            <a:r>
              <a:rPr lang="en-US" dirty="0"/>
              <a:t>Mutation can impact vaccine efficacy</a:t>
            </a:r>
          </a:p>
        </p:txBody>
      </p:sp>
    </p:spTree>
    <p:extLst>
      <p:ext uri="{BB962C8B-B14F-4D97-AF65-F5344CB8AC3E}">
        <p14:creationId xmlns:p14="http://schemas.microsoft.com/office/powerpoint/2010/main" val="1875506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365760"/>
            <a:ext cx="8229600" cy="690562"/>
          </a:xfrm>
        </p:spPr>
        <p:txBody>
          <a:bodyPr/>
          <a:lstStyle/>
          <a:p>
            <a:pPr marL="484188" eaLnBrk="1" hangingPunct="1"/>
            <a:r>
              <a:rPr lang="en-US" altLang="en-US" sz="3000" dirty="0">
                <a:latin typeface="Arial" panose="020B0604020202020204" pitchFamily="34" charset="0"/>
                <a:ea typeface="MS PGothic" panose="020B0600070205080204" pitchFamily="34" charset="-128"/>
                <a:cs typeface="Arial" panose="020B0604020202020204" pitchFamily="34" charset="0"/>
              </a:rPr>
              <a:t>Vaccines</a:t>
            </a:r>
          </a:p>
        </p:txBody>
      </p:sp>
      <p:graphicFrame>
        <p:nvGraphicFramePr>
          <p:cNvPr id="2" name="Table 2">
            <a:extLst>
              <a:ext uri="{FF2B5EF4-FFF2-40B4-BE49-F238E27FC236}">
                <a16:creationId xmlns:a16="http://schemas.microsoft.com/office/drawing/2014/main" id="{E4AB5E89-9C91-459A-BFE7-07D4594E3DDB}"/>
              </a:ext>
            </a:extLst>
          </p:cNvPr>
          <p:cNvGraphicFramePr>
            <a:graphicFrameLocks noGrp="1"/>
          </p:cNvGraphicFramePr>
          <p:nvPr>
            <p:ph idx="1"/>
          </p:nvPr>
        </p:nvGraphicFramePr>
        <p:xfrm>
          <a:off x="457200" y="1190625"/>
          <a:ext cx="8229600" cy="2296160"/>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1439168909"/>
                    </a:ext>
                  </a:extLst>
                </a:gridCol>
                <a:gridCol w="1371600">
                  <a:extLst>
                    <a:ext uri="{9D8B030D-6E8A-4147-A177-3AD203B41FA5}">
                      <a16:colId xmlns:a16="http://schemas.microsoft.com/office/drawing/2014/main" val="1054491175"/>
                    </a:ext>
                  </a:extLst>
                </a:gridCol>
                <a:gridCol w="1371600">
                  <a:extLst>
                    <a:ext uri="{9D8B030D-6E8A-4147-A177-3AD203B41FA5}">
                      <a16:colId xmlns:a16="http://schemas.microsoft.com/office/drawing/2014/main" val="2623719675"/>
                    </a:ext>
                  </a:extLst>
                </a:gridCol>
                <a:gridCol w="1371600">
                  <a:extLst>
                    <a:ext uri="{9D8B030D-6E8A-4147-A177-3AD203B41FA5}">
                      <a16:colId xmlns:a16="http://schemas.microsoft.com/office/drawing/2014/main" val="3847552648"/>
                    </a:ext>
                  </a:extLst>
                </a:gridCol>
                <a:gridCol w="1371600">
                  <a:extLst>
                    <a:ext uri="{9D8B030D-6E8A-4147-A177-3AD203B41FA5}">
                      <a16:colId xmlns:a16="http://schemas.microsoft.com/office/drawing/2014/main" val="1174931301"/>
                    </a:ext>
                  </a:extLst>
                </a:gridCol>
                <a:gridCol w="1371600">
                  <a:extLst>
                    <a:ext uri="{9D8B030D-6E8A-4147-A177-3AD203B41FA5}">
                      <a16:colId xmlns:a16="http://schemas.microsoft.com/office/drawing/2014/main" val="80368271"/>
                    </a:ext>
                  </a:extLst>
                </a:gridCol>
              </a:tblGrid>
              <a:tr h="370840">
                <a:tc>
                  <a:txBody>
                    <a:bodyPr/>
                    <a:lstStyle/>
                    <a:p>
                      <a:r>
                        <a:rPr lang="en-US" sz="1800" dirty="0"/>
                        <a:t>Phase</a:t>
                      </a:r>
                    </a:p>
                  </a:txBody>
                  <a:tcPr/>
                </a:tc>
                <a:tc>
                  <a:txBody>
                    <a:bodyPr/>
                    <a:lstStyle/>
                    <a:p>
                      <a:r>
                        <a:rPr lang="en-US" sz="1800" dirty="0"/>
                        <a:t>Pre-Clinical</a:t>
                      </a:r>
                    </a:p>
                  </a:txBody>
                  <a:tcPr/>
                </a:tc>
                <a:tc>
                  <a:txBody>
                    <a:bodyPr/>
                    <a:lstStyle/>
                    <a:p>
                      <a:r>
                        <a:rPr lang="en-US" sz="1800" dirty="0"/>
                        <a:t>One</a:t>
                      </a:r>
                    </a:p>
                  </a:txBody>
                  <a:tcPr/>
                </a:tc>
                <a:tc>
                  <a:txBody>
                    <a:bodyPr/>
                    <a:lstStyle/>
                    <a:p>
                      <a:r>
                        <a:rPr lang="en-US" sz="1800" dirty="0"/>
                        <a:t>Two</a:t>
                      </a:r>
                    </a:p>
                  </a:txBody>
                  <a:tcPr/>
                </a:tc>
                <a:tc>
                  <a:txBody>
                    <a:bodyPr/>
                    <a:lstStyle/>
                    <a:p>
                      <a:r>
                        <a:rPr lang="en-US" sz="1800" dirty="0"/>
                        <a:t>Three</a:t>
                      </a:r>
                    </a:p>
                  </a:txBody>
                  <a:tcPr/>
                </a:tc>
                <a:tc>
                  <a:txBody>
                    <a:bodyPr/>
                    <a:lstStyle/>
                    <a:p>
                      <a:r>
                        <a:rPr lang="en-US" sz="1800" dirty="0"/>
                        <a:t>Approved</a:t>
                      </a:r>
                    </a:p>
                  </a:txBody>
                  <a:tcPr/>
                </a:tc>
                <a:extLst>
                  <a:ext uri="{0D108BD9-81ED-4DB2-BD59-A6C34878D82A}">
                    <a16:rowId xmlns:a16="http://schemas.microsoft.com/office/drawing/2014/main" val="2289527421"/>
                  </a:ext>
                </a:extLst>
              </a:tr>
              <a:tr h="370840">
                <a:tc>
                  <a:txBody>
                    <a:bodyPr/>
                    <a:lstStyle/>
                    <a:p>
                      <a:r>
                        <a:rPr lang="en-US" sz="1800" dirty="0"/>
                        <a:t>Description</a:t>
                      </a:r>
                    </a:p>
                  </a:txBody>
                  <a:tcPr/>
                </a:tc>
                <a:tc>
                  <a:txBody>
                    <a:bodyPr/>
                    <a:lstStyle/>
                    <a:p>
                      <a:r>
                        <a:rPr lang="en-US" sz="1800" dirty="0"/>
                        <a:t>Animal Studies</a:t>
                      </a:r>
                    </a:p>
                  </a:txBody>
                  <a:tcPr/>
                </a:tc>
                <a:tc>
                  <a:txBody>
                    <a:bodyPr/>
                    <a:lstStyle/>
                    <a:p>
                      <a:r>
                        <a:rPr lang="en-US" sz="1800" dirty="0"/>
                        <a:t>testing safety</a:t>
                      </a:r>
                    </a:p>
                    <a:p>
                      <a:r>
                        <a:rPr lang="en-US" sz="1800" dirty="0"/>
                        <a:t>and dosage</a:t>
                      </a:r>
                    </a:p>
                  </a:txBody>
                  <a:tcPr/>
                </a:tc>
                <a:tc>
                  <a:txBody>
                    <a:bodyPr/>
                    <a:lstStyle/>
                    <a:p>
                      <a:r>
                        <a:rPr lang="en-US" sz="1800" dirty="0"/>
                        <a:t>expanded</a:t>
                      </a:r>
                    </a:p>
                    <a:p>
                      <a:r>
                        <a:rPr lang="en-US" sz="1800" dirty="0"/>
                        <a:t>safety trials</a:t>
                      </a:r>
                    </a:p>
                  </a:txBody>
                  <a:tcPr/>
                </a:tc>
                <a:tc>
                  <a:txBody>
                    <a:bodyPr/>
                    <a:lstStyle/>
                    <a:p>
                      <a:r>
                        <a:rPr lang="en-US" sz="1800" dirty="0"/>
                        <a:t> large-scale</a:t>
                      </a:r>
                    </a:p>
                    <a:p>
                      <a:r>
                        <a:rPr lang="en-US" sz="1800" dirty="0"/>
                        <a:t>efficacy tests</a:t>
                      </a:r>
                    </a:p>
                  </a:txBody>
                  <a:tcPr/>
                </a:tc>
                <a:tc>
                  <a:txBody>
                    <a:bodyPr/>
                    <a:lstStyle/>
                    <a:p>
                      <a:r>
                        <a:rPr lang="en-US" sz="1800" dirty="0"/>
                        <a:t>approved for early or limited use</a:t>
                      </a:r>
                    </a:p>
                  </a:txBody>
                  <a:tcPr/>
                </a:tc>
                <a:extLst>
                  <a:ext uri="{0D108BD9-81ED-4DB2-BD59-A6C34878D82A}">
                    <a16:rowId xmlns:a16="http://schemas.microsoft.com/office/drawing/2014/main" val="1745524591"/>
                  </a:ext>
                </a:extLst>
              </a:tr>
              <a:tr h="370840">
                <a:tc>
                  <a:txBody>
                    <a:bodyPr/>
                    <a:lstStyle/>
                    <a:p>
                      <a:r>
                        <a:rPr lang="en-US" sz="1800" dirty="0"/>
                        <a:t>Participants</a:t>
                      </a:r>
                    </a:p>
                  </a:txBody>
                  <a:tcPr/>
                </a:tc>
                <a:tc>
                  <a:txBody>
                    <a:bodyPr/>
                    <a:lstStyle/>
                    <a:p>
                      <a:endParaRPr lang="en-US" sz="1800" dirty="0"/>
                    </a:p>
                  </a:txBody>
                  <a:tcPr/>
                </a:tc>
                <a:tc>
                  <a:txBody>
                    <a:bodyPr/>
                    <a:lstStyle/>
                    <a:p>
                      <a:r>
                        <a:rPr lang="en-US" sz="1800" dirty="0"/>
                        <a:t>Small number</a:t>
                      </a:r>
                    </a:p>
                  </a:txBody>
                  <a:tcPr/>
                </a:tc>
                <a:tc>
                  <a:txBody>
                    <a:bodyPr/>
                    <a:lstStyle/>
                    <a:p>
                      <a:r>
                        <a:rPr lang="en-US" sz="1800" dirty="0"/>
                        <a:t>Hundreds</a:t>
                      </a:r>
                    </a:p>
                  </a:txBody>
                  <a:tcPr/>
                </a:tc>
                <a:tc>
                  <a:txBody>
                    <a:bodyPr/>
                    <a:lstStyle/>
                    <a:p>
                      <a:r>
                        <a:rPr lang="en-US" sz="1800" dirty="0"/>
                        <a:t>Thousands</a:t>
                      </a:r>
                    </a:p>
                  </a:txBody>
                  <a:tcPr/>
                </a:tc>
                <a:tc>
                  <a:txBody>
                    <a:bodyPr/>
                    <a:lstStyle/>
                    <a:p>
                      <a:endParaRPr lang="en-US" sz="1800" dirty="0"/>
                    </a:p>
                  </a:txBody>
                  <a:tcPr/>
                </a:tc>
                <a:extLst>
                  <a:ext uri="{0D108BD9-81ED-4DB2-BD59-A6C34878D82A}">
                    <a16:rowId xmlns:a16="http://schemas.microsoft.com/office/drawing/2014/main" val="1779965656"/>
                  </a:ext>
                </a:extLst>
              </a:tr>
              <a:tr h="370840">
                <a:tc>
                  <a:txBody>
                    <a:bodyPr/>
                    <a:lstStyle/>
                    <a:p>
                      <a:r>
                        <a:rPr lang="en-US" sz="1800" dirty="0"/>
                        <a:t>Vaccines</a:t>
                      </a:r>
                    </a:p>
                  </a:txBody>
                  <a:tcPr/>
                </a:tc>
                <a:tc>
                  <a:txBody>
                    <a:bodyPr/>
                    <a:lstStyle/>
                    <a:p>
                      <a:r>
                        <a:rPr lang="en-US" sz="1800" dirty="0"/>
                        <a:t>135</a:t>
                      </a:r>
                    </a:p>
                  </a:txBody>
                  <a:tcPr/>
                </a:tc>
                <a:tc>
                  <a:txBody>
                    <a:bodyPr/>
                    <a:lstStyle/>
                    <a:p>
                      <a:r>
                        <a:rPr lang="en-US" sz="1800" dirty="0"/>
                        <a:t>20</a:t>
                      </a:r>
                    </a:p>
                  </a:txBody>
                  <a:tcPr/>
                </a:tc>
                <a:tc>
                  <a:txBody>
                    <a:bodyPr/>
                    <a:lstStyle/>
                    <a:p>
                      <a:r>
                        <a:rPr lang="en-US" sz="1800" dirty="0"/>
                        <a:t>11</a:t>
                      </a:r>
                    </a:p>
                  </a:txBody>
                  <a:tcPr/>
                </a:tc>
                <a:tc>
                  <a:txBody>
                    <a:bodyPr/>
                    <a:lstStyle/>
                    <a:p>
                      <a:r>
                        <a:rPr lang="en-US" sz="1800" dirty="0"/>
                        <a:t>8</a:t>
                      </a:r>
                    </a:p>
                  </a:txBody>
                  <a:tcPr/>
                </a:tc>
                <a:tc>
                  <a:txBody>
                    <a:bodyPr/>
                    <a:lstStyle/>
                    <a:p>
                      <a:r>
                        <a:rPr lang="en-US" sz="1800" dirty="0"/>
                        <a:t>2</a:t>
                      </a:r>
                    </a:p>
                  </a:txBody>
                  <a:tcPr/>
                </a:tc>
                <a:extLst>
                  <a:ext uri="{0D108BD9-81ED-4DB2-BD59-A6C34878D82A}">
                    <a16:rowId xmlns:a16="http://schemas.microsoft.com/office/drawing/2014/main" val="1927302595"/>
                  </a:ext>
                </a:extLst>
              </a:tr>
            </a:tbl>
          </a:graphicData>
        </a:graphic>
      </p:graphicFrame>
      <p:sp>
        <p:nvSpPr>
          <p:cNvPr id="5" name="Content Placeholder 2">
            <a:extLst>
              <a:ext uri="{FF2B5EF4-FFF2-40B4-BE49-F238E27FC236}">
                <a16:creationId xmlns:a16="http://schemas.microsoft.com/office/drawing/2014/main" id="{0A3B002F-2F9E-409E-8381-35727651BDB2}"/>
              </a:ext>
            </a:extLst>
          </p:cNvPr>
          <p:cNvSpPr txBox="1">
            <a:spLocks/>
          </p:cNvSpPr>
          <p:nvPr/>
        </p:nvSpPr>
        <p:spPr bwMode="auto">
          <a:xfrm>
            <a:off x="785191" y="3607837"/>
            <a:ext cx="7573617" cy="2717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257175" indent="-257175" algn="l" defTabSz="342900" rtl="0" eaLnBrk="1" fontAlgn="base" hangingPunct="1">
              <a:spcBef>
                <a:spcPct val="20000"/>
              </a:spcBef>
              <a:spcAft>
                <a:spcPct val="0"/>
              </a:spcAft>
              <a:buFont typeface="Arial" charset="0"/>
              <a:buChar char="•"/>
              <a:defRPr sz="1950" kern="1200">
                <a:solidFill>
                  <a:schemeClr val="tx1"/>
                </a:solidFill>
                <a:latin typeface="Open Sans"/>
                <a:ea typeface="MS PGothic" pitchFamily="34" charset="-128"/>
                <a:cs typeface="Open Sans"/>
              </a:defRPr>
            </a:lvl1pPr>
            <a:lvl2pPr marL="557213" indent="-214313" algn="l" defTabSz="342900" rtl="0" eaLnBrk="1" fontAlgn="base" hangingPunct="1">
              <a:spcBef>
                <a:spcPct val="20000"/>
              </a:spcBef>
              <a:spcAft>
                <a:spcPct val="0"/>
              </a:spcAft>
              <a:buFont typeface="Arial" charset="0"/>
              <a:buChar char="–"/>
              <a:defRPr sz="1800" kern="1200">
                <a:solidFill>
                  <a:schemeClr val="tx1"/>
                </a:solidFill>
                <a:latin typeface="Open Sans"/>
                <a:ea typeface="MS PGothic" pitchFamily="34" charset="-128"/>
                <a:cs typeface="Open Sans"/>
              </a:defRPr>
            </a:lvl2pPr>
            <a:lvl3pPr marL="857250" indent="-171450" algn="l" defTabSz="342900" rtl="0" eaLnBrk="1" fontAlgn="base" hangingPunct="1">
              <a:spcBef>
                <a:spcPct val="20000"/>
              </a:spcBef>
              <a:spcAft>
                <a:spcPct val="0"/>
              </a:spcAft>
              <a:buFont typeface="Arial" charset="0"/>
              <a:buChar char="•"/>
              <a:defRPr sz="1575" kern="1200">
                <a:solidFill>
                  <a:schemeClr val="tx1"/>
                </a:solidFill>
                <a:latin typeface="Open Sans"/>
                <a:ea typeface="MS PGothic" pitchFamily="34" charset="-128"/>
                <a:cs typeface="Open Sans"/>
              </a:defRPr>
            </a:lvl3pPr>
            <a:lvl4pPr marL="1200150" indent="-171450" algn="l" defTabSz="342900" rtl="0" eaLnBrk="1" fontAlgn="base" hangingPunct="1">
              <a:spcBef>
                <a:spcPct val="20000"/>
              </a:spcBef>
              <a:spcAft>
                <a:spcPct val="0"/>
              </a:spcAft>
              <a:buFont typeface="Arial" charset="0"/>
              <a:buChar char="–"/>
              <a:defRPr sz="1500" kern="1200">
                <a:solidFill>
                  <a:schemeClr val="tx1"/>
                </a:solidFill>
                <a:latin typeface="Open Sans"/>
                <a:ea typeface="MS PGothic" pitchFamily="34" charset="-128"/>
                <a:cs typeface="Open Sans"/>
              </a:defRPr>
            </a:lvl4pPr>
            <a:lvl5pPr marL="1543050" indent="-171450" algn="l" defTabSz="342900" rtl="0" eaLnBrk="1" fontAlgn="base" hangingPunct="1">
              <a:spcBef>
                <a:spcPct val="20000"/>
              </a:spcBef>
              <a:spcAft>
                <a:spcPct val="0"/>
              </a:spcAft>
              <a:buFont typeface="Arial" charset="0"/>
              <a:buChar char="»"/>
              <a:defRPr sz="1350" kern="1200">
                <a:solidFill>
                  <a:schemeClr val="tx1"/>
                </a:solidFill>
                <a:latin typeface="Open Sans"/>
                <a:ea typeface="MS PGothic" pitchFamily="34" charset="-128"/>
                <a:cs typeface="Open San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a:lstStyle>
          <a:p>
            <a:r>
              <a:rPr lang="en-US" dirty="0"/>
              <a:t>31 Vaccines in human trials total – 10 in Multiple phases</a:t>
            </a:r>
          </a:p>
          <a:p>
            <a:r>
              <a:rPr lang="en-US" dirty="0"/>
              <a:t>Different Approaches</a:t>
            </a:r>
          </a:p>
          <a:p>
            <a:pPr lvl="1"/>
            <a:r>
              <a:rPr lang="en-US" dirty="0"/>
              <a:t>Inactivated and Live Attenuated Virus (influenza, chickenpox, measles, mumps and rubella)						3 in phase 3</a:t>
            </a:r>
          </a:p>
          <a:p>
            <a:pPr lvl="1"/>
            <a:r>
              <a:rPr lang="en-US" dirty="0"/>
              <a:t>Protein based (HPV, Shingles, Hepatitis B)			0 in phase 3</a:t>
            </a:r>
          </a:p>
          <a:p>
            <a:pPr lvl="1"/>
            <a:r>
              <a:rPr lang="en-US" dirty="0"/>
              <a:t>Adenovirus (Rabies, Distemper, Ebola, HIV)		2 in phase 3</a:t>
            </a:r>
          </a:p>
          <a:p>
            <a:pPr lvl="1"/>
            <a:r>
              <a:rPr lang="en-US" dirty="0"/>
              <a:t>DNA or RNA 											2 in phase 3</a:t>
            </a:r>
          </a:p>
        </p:txBody>
      </p:sp>
    </p:spTree>
    <p:extLst>
      <p:ext uri="{BB962C8B-B14F-4D97-AF65-F5344CB8AC3E}">
        <p14:creationId xmlns:p14="http://schemas.microsoft.com/office/powerpoint/2010/main" val="631566477"/>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AA45E-246E-4CED-851A-5EABEAD7D153}"/>
              </a:ext>
            </a:extLst>
          </p:cNvPr>
          <p:cNvSpPr>
            <a:spLocks noGrp="1"/>
          </p:cNvSpPr>
          <p:nvPr>
            <p:ph type="title"/>
          </p:nvPr>
        </p:nvSpPr>
        <p:spPr/>
        <p:txBody>
          <a:bodyPr/>
          <a:lstStyle/>
          <a:p>
            <a:r>
              <a:rPr lang="en-US" sz="3600" dirty="0"/>
              <a:t>Vaccines Approved for Early Use</a:t>
            </a:r>
          </a:p>
        </p:txBody>
      </p:sp>
      <p:sp>
        <p:nvSpPr>
          <p:cNvPr id="3" name="Content Placeholder 2">
            <a:extLst>
              <a:ext uri="{FF2B5EF4-FFF2-40B4-BE49-F238E27FC236}">
                <a16:creationId xmlns:a16="http://schemas.microsoft.com/office/drawing/2014/main" id="{F34DCFC0-5EA5-4124-A93A-3C92B54FAD2F}"/>
              </a:ext>
            </a:extLst>
          </p:cNvPr>
          <p:cNvSpPr>
            <a:spLocks noGrp="1"/>
          </p:cNvSpPr>
          <p:nvPr>
            <p:ph idx="1"/>
          </p:nvPr>
        </p:nvSpPr>
        <p:spPr>
          <a:xfrm>
            <a:off x="457200" y="1420200"/>
            <a:ext cx="8229600" cy="4282643"/>
          </a:xfrm>
        </p:spPr>
        <p:txBody>
          <a:bodyPr/>
          <a:lstStyle/>
          <a:p>
            <a:r>
              <a:rPr lang="en-US" sz="2400" dirty="0" err="1"/>
              <a:t>CanSino</a:t>
            </a:r>
            <a:r>
              <a:rPr lang="en-US" sz="2400" dirty="0"/>
              <a:t> Biologics (Chinese) adenovirus vaccine called Ad5,, the Chinese military approved the vaccine on June 25 for a year as a “specially needed drug.” No phase 3 trial published.</a:t>
            </a:r>
          </a:p>
          <a:p>
            <a:pPr marL="0" indent="0">
              <a:buNone/>
            </a:pPr>
            <a:endParaRPr lang="en-US" sz="900" dirty="0"/>
          </a:p>
          <a:p>
            <a:r>
              <a:rPr lang="en-US" sz="2400" dirty="0" err="1"/>
              <a:t>Gamaleya</a:t>
            </a:r>
            <a:r>
              <a:rPr lang="en-US" sz="2400" dirty="0"/>
              <a:t> Research Institute (Russia) produced a combination of two adenoviruses, Ad5 and Ad26, both engineered with a coronavirus gene. Approved on Aug. 11 before Phase 3 trials had even begun. </a:t>
            </a:r>
          </a:p>
          <a:p>
            <a:pPr marL="0" indent="0">
              <a:buNone/>
            </a:pPr>
            <a:endParaRPr lang="en-US" sz="900" dirty="0"/>
          </a:p>
          <a:p>
            <a:r>
              <a:rPr lang="en-US" sz="2400" dirty="0"/>
              <a:t>F.D.A. requires a coronavirus vaccine to protect at least 50% of vaccinated people to be considered effective.</a:t>
            </a:r>
          </a:p>
        </p:txBody>
      </p:sp>
    </p:spTree>
    <p:extLst>
      <p:ext uri="{BB962C8B-B14F-4D97-AF65-F5344CB8AC3E}">
        <p14:creationId xmlns:p14="http://schemas.microsoft.com/office/powerpoint/2010/main" val="3132569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E19D366-CAB2-954F-8B0B-98A0EA43A720}"/>
              </a:ext>
            </a:extLst>
          </p:cNvPr>
          <p:cNvSpPr txBox="1"/>
          <p:nvPr/>
        </p:nvSpPr>
        <p:spPr>
          <a:xfrm>
            <a:off x="9939" y="1269617"/>
            <a:ext cx="9143999" cy="892552"/>
          </a:xfrm>
          <a:prstGeom prst="rect">
            <a:avLst/>
          </a:prstGeom>
          <a:noFill/>
        </p:spPr>
        <p:txBody>
          <a:bodyPr wrap="square" rtlCol="0">
            <a:spAutoFit/>
          </a:bodyPr>
          <a:lstStyle/>
          <a:p>
            <a:pPr algn="ctr"/>
            <a:r>
              <a:rPr lang="en-US" sz="5200" b="1" dirty="0">
                <a:solidFill>
                  <a:srgbClr val="0A4F9F"/>
                </a:solidFill>
                <a:latin typeface="Yu Gothic" panose="020B0400000000000000" pitchFamily="34" charset="-128"/>
                <a:ea typeface="Yu Gothic" panose="020B0400000000000000" pitchFamily="34" charset="-128"/>
                <a:cs typeface="Tahoma" panose="020B0604030504040204" pitchFamily="34" charset="0"/>
              </a:rPr>
              <a:t>Questions?</a:t>
            </a:r>
          </a:p>
        </p:txBody>
      </p:sp>
      <p:sp>
        <p:nvSpPr>
          <p:cNvPr id="5" name="TextBox 4">
            <a:extLst>
              <a:ext uri="{FF2B5EF4-FFF2-40B4-BE49-F238E27FC236}">
                <a16:creationId xmlns:a16="http://schemas.microsoft.com/office/drawing/2014/main" id="{8D00B87C-4DF0-BF40-B715-378429439B84}"/>
              </a:ext>
            </a:extLst>
          </p:cNvPr>
          <p:cNvSpPr txBox="1"/>
          <p:nvPr/>
        </p:nvSpPr>
        <p:spPr>
          <a:xfrm>
            <a:off x="0" y="3012188"/>
            <a:ext cx="9124122" cy="1590179"/>
          </a:xfrm>
          <a:prstGeom prst="rect">
            <a:avLst/>
          </a:prstGeom>
          <a:noFill/>
        </p:spPr>
        <p:txBody>
          <a:bodyPr wrap="square" rtlCol="0">
            <a:spAutoFit/>
          </a:bodyPr>
          <a:lstStyle/>
          <a:p>
            <a:pPr algn="ctr">
              <a:spcBef>
                <a:spcPts val="800"/>
              </a:spcBef>
            </a:pPr>
            <a:r>
              <a:rPr lang="en-US" sz="2800" b="1" dirty="0">
                <a:solidFill>
                  <a:srgbClr val="0A4F9F"/>
                </a:solidFill>
                <a:latin typeface="Yu Gothic" panose="020B0400000000000000" pitchFamily="34" charset="-128"/>
                <a:ea typeface="Yu Gothic" panose="020B0400000000000000" pitchFamily="34" charset="-128"/>
                <a:cs typeface="Tahoma" panose="020B0604030504040204" pitchFamily="34" charset="0"/>
              </a:rPr>
              <a:t>Thank You</a:t>
            </a:r>
          </a:p>
          <a:p>
            <a:pPr algn="ctr">
              <a:spcBef>
                <a:spcPts val="800"/>
              </a:spcBef>
            </a:pPr>
            <a:r>
              <a:rPr lang="en-US" sz="2800" dirty="0">
                <a:solidFill>
                  <a:srgbClr val="0A4F9F"/>
                </a:solidFill>
                <a:latin typeface="Yu Gothic" panose="020B0400000000000000" pitchFamily="34" charset="-128"/>
                <a:ea typeface="Yu Gothic" panose="020B0400000000000000" pitchFamily="34" charset="-128"/>
                <a:cs typeface="Tahoma" panose="020B0604030504040204" pitchFamily="34" charset="0"/>
              </a:rPr>
              <a:t>for being an important part of</a:t>
            </a:r>
          </a:p>
          <a:p>
            <a:pPr algn="ctr">
              <a:spcBef>
                <a:spcPts val="800"/>
              </a:spcBef>
            </a:pPr>
            <a:r>
              <a:rPr lang="en-US" sz="2800" dirty="0">
                <a:solidFill>
                  <a:srgbClr val="0A4F9F"/>
                </a:solidFill>
                <a:latin typeface="Yu Gothic" panose="020B0400000000000000" pitchFamily="34" charset="-128"/>
                <a:ea typeface="Yu Gothic" panose="020B0400000000000000" pitchFamily="34" charset="-128"/>
                <a:cs typeface="Tahoma" panose="020B0604030504040204" pitchFamily="34" charset="0"/>
              </a:rPr>
              <a:t>the National Council community.</a:t>
            </a:r>
            <a:endParaRPr lang="en-US" sz="2200" dirty="0">
              <a:solidFill>
                <a:srgbClr val="0A4F9F"/>
              </a:solidFill>
              <a:latin typeface="Yu Gothic" panose="020B0400000000000000" pitchFamily="34" charset="-128"/>
              <a:ea typeface="Yu Gothic" panose="020B0400000000000000" pitchFamily="34" charset="-128"/>
              <a:cs typeface="Tahoma" panose="020B0604030504040204" pitchFamily="34" charset="0"/>
            </a:endParaRPr>
          </a:p>
        </p:txBody>
      </p:sp>
    </p:spTree>
    <p:extLst>
      <p:ext uri="{BB962C8B-B14F-4D97-AF65-F5344CB8AC3E}">
        <p14:creationId xmlns:p14="http://schemas.microsoft.com/office/powerpoint/2010/main" val="3364819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095D3215-CDB3-4EC1-A2A3-511B2D7F8108}"/>
              </a:ext>
            </a:extLst>
          </p:cNvPr>
          <p:cNvSpPr>
            <a:spLocks noGrp="1"/>
          </p:cNvSpPr>
          <p:nvPr>
            <p:ph type="subTitle" idx="1"/>
          </p:nvPr>
        </p:nvSpPr>
        <p:spPr>
          <a:xfrm>
            <a:off x="565150" y="1189129"/>
            <a:ext cx="7893050" cy="664212"/>
          </a:xfrm>
        </p:spPr>
        <p:txBody>
          <a:bodyPr/>
          <a:lstStyle/>
          <a:p>
            <a:r>
              <a:rPr lang="en-US" dirty="0"/>
              <a:t>Reliable Information about any medical condition or treatment requires multiple carefully designed large studies done over many years.</a:t>
            </a:r>
          </a:p>
        </p:txBody>
      </p:sp>
      <p:sp>
        <p:nvSpPr>
          <p:cNvPr id="3" name="Text Placeholder 2">
            <a:extLst>
              <a:ext uri="{FF2B5EF4-FFF2-40B4-BE49-F238E27FC236}">
                <a16:creationId xmlns:a16="http://schemas.microsoft.com/office/drawing/2014/main" id="{0FECCF41-305A-4B31-BB0D-47CE3C274ACC}"/>
              </a:ext>
            </a:extLst>
          </p:cNvPr>
          <p:cNvSpPr>
            <a:spLocks noGrp="1"/>
          </p:cNvSpPr>
          <p:nvPr>
            <p:ph type="body" sz="quarter" idx="13"/>
          </p:nvPr>
        </p:nvSpPr>
        <p:spPr>
          <a:xfrm>
            <a:off x="625475" y="2342746"/>
            <a:ext cx="7893050" cy="3527044"/>
          </a:xfrm>
        </p:spPr>
        <p:txBody>
          <a:bodyPr/>
          <a:lstStyle/>
          <a:p>
            <a:r>
              <a:rPr lang="en-US" dirty="0"/>
              <a:t>Small initial studies are often proven wrong by later larger studies</a:t>
            </a:r>
          </a:p>
          <a:p>
            <a:pPr marL="0" indent="0">
              <a:buNone/>
            </a:pPr>
            <a:endParaRPr lang="en-US" sz="800" dirty="0"/>
          </a:p>
          <a:p>
            <a:r>
              <a:rPr lang="en-US" dirty="0"/>
              <a:t>Early results of a study often change:</a:t>
            </a:r>
          </a:p>
          <a:p>
            <a:pPr lvl="1"/>
            <a:r>
              <a:rPr lang="en-US" dirty="0"/>
              <a:t>After the study is completed</a:t>
            </a:r>
          </a:p>
          <a:p>
            <a:pPr lvl="1"/>
            <a:r>
              <a:rPr lang="en-US" dirty="0"/>
              <a:t>After other researchers re-analyze the data </a:t>
            </a:r>
          </a:p>
          <a:p>
            <a:pPr marL="342900" lvl="1" indent="0">
              <a:buNone/>
            </a:pPr>
            <a:endParaRPr lang="en-US" sz="800" dirty="0"/>
          </a:p>
          <a:p>
            <a:r>
              <a:rPr lang="en-US" dirty="0"/>
              <a:t>The actual data published does not always support the narrative asserting what the data means</a:t>
            </a:r>
          </a:p>
          <a:p>
            <a:pPr marL="0" indent="0">
              <a:buNone/>
            </a:pPr>
            <a:endParaRPr lang="en-US" sz="800" dirty="0"/>
          </a:p>
          <a:p>
            <a:r>
              <a:rPr lang="en-US" dirty="0"/>
              <a:t>It’s years too early into this illness to view any current information as reliable and I did not review the research methodologies in detail.</a:t>
            </a:r>
          </a:p>
          <a:p>
            <a:pPr marL="0" indent="0">
              <a:buNone/>
            </a:pPr>
            <a:endParaRPr lang="en-US" dirty="0"/>
          </a:p>
        </p:txBody>
      </p:sp>
      <p:sp>
        <p:nvSpPr>
          <p:cNvPr id="4" name="Title 3">
            <a:extLst>
              <a:ext uri="{FF2B5EF4-FFF2-40B4-BE49-F238E27FC236}">
                <a16:creationId xmlns:a16="http://schemas.microsoft.com/office/drawing/2014/main" id="{CEB06FC6-C827-490B-BBE7-4AD7BFF3DC20}"/>
              </a:ext>
            </a:extLst>
          </p:cNvPr>
          <p:cNvSpPr>
            <a:spLocks noGrp="1"/>
          </p:cNvSpPr>
          <p:nvPr>
            <p:ph type="title"/>
          </p:nvPr>
        </p:nvSpPr>
        <p:spPr>
          <a:xfrm>
            <a:off x="3081130" y="294687"/>
            <a:ext cx="8229600" cy="690416"/>
          </a:xfrm>
        </p:spPr>
        <p:txBody>
          <a:bodyPr/>
          <a:lstStyle/>
          <a:p>
            <a:r>
              <a:rPr lang="en-US" sz="3600" dirty="0"/>
              <a:t>Disclaimer</a:t>
            </a:r>
          </a:p>
        </p:txBody>
      </p:sp>
    </p:spTree>
    <p:extLst>
      <p:ext uri="{BB962C8B-B14F-4D97-AF65-F5344CB8AC3E}">
        <p14:creationId xmlns:p14="http://schemas.microsoft.com/office/powerpoint/2010/main" val="322179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B9748-3EEA-4349-96C7-D399DC87145F}"/>
              </a:ext>
            </a:extLst>
          </p:cNvPr>
          <p:cNvSpPr>
            <a:spLocks noGrp="1"/>
          </p:cNvSpPr>
          <p:nvPr>
            <p:ph type="title"/>
          </p:nvPr>
        </p:nvSpPr>
        <p:spPr>
          <a:xfrm>
            <a:off x="1994452" y="318416"/>
            <a:ext cx="8229600" cy="484807"/>
          </a:xfrm>
        </p:spPr>
        <p:txBody>
          <a:bodyPr/>
          <a:lstStyle/>
          <a:p>
            <a:r>
              <a:rPr lang="en-US" sz="4000" dirty="0"/>
              <a:t>Risk of Transmission</a:t>
            </a:r>
          </a:p>
        </p:txBody>
      </p:sp>
      <p:sp>
        <p:nvSpPr>
          <p:cNvPr id="3" name="Content Placeholder 2">
            <a:extLst>
              <a:ext uri="{FF2B5EF4-FFF2-40B4-BE49-F238E27FC236}">
                <a16:creationId xmlns:a16="http://schemas.microsoft.com/office/drawing/2014/main" id="{9587D776-2697-408D-AC56-74EEA697D584}"/>
              </a:ext>
            </a:extLst>
          </p:cNvPr>
          <p:cNvSpPr>
            <a:spLocks noGrp="1"/>
          </p:cNvSpPr>
          <p:nvPr>
            <p:ph idx="1"/>
          </p:nvPr>
        </p:nvSpPr>
        <p:spPr/>
        <p:txBody>
          <a:bodyPr/>
          <a:lstStyle/>
          <a:p>
            <a:r>
              <a:rPr lang="en-US" dirty="0"/>
              <a:t>By Close Contacts (within 6 feet of an infected person for at least 15 minutes starting from 2 days before DX) – Overall 3.7%</a:t>
            </a:r>
          </a:p>
          <a:p>
            <a:pPr lvl="1"/>
            <a:r>
              <a:rPr lang="en-US" dirty="0"/>
              <a:t>Household				10.3%</a:t>
            </a:r>
          </a:p>
          <a:p>
            <a:pPr lvl="1"/>
            <a:r>
              <a:rPr lang="en-US" dirty="0"/>
              <a:t>Health Care Setting	1.0%</a:t>
            </a:r>
          </a:p>
          <a:p>
            <a:pPr lvl="1"/>
            <a:r>
              <a:rPr lang="en-US" dirty="0"/>
              <a:t>Public Transportation	0.1%</a:t>
            </a:r>
          </a:p>
          <a:p>
            <a:pPr marL="342900" lvl="1" indent="0">
              <a:buNone/>
            </a:pPr>
            <a:endParaRPr lang="en-US" dirty="0"/>
          </a:p>
          <a:p>
            <a:r>
              <a:rPr lang="en-US" dirty="0"/>
              <a:t>Depends on Severity of the Index Case</a:t>
            </a:r>
          </a:p>
          <a:p>
            <a:pPr lvl="1"/>
            <a:r>
              <a:rPr lang="en-US" dirty="0"/>
              <a:t>Asymptomatic		0.3%</a:t>
            </a:r>
          </a:p>
          <a:p>
            <a:pPr lvl="1"/>
            <a:r>
              <a:rPr lang="en-US" dirty="0"/>
              <a:t>Mild					3.3%</a:t>
            </a:r>
          </a:p>
          <a:p>
            <a:pPr lvl="1"/>
            <a:r>
              <a:rPr lang="en-US" dirty="0"/>
              <a:t>Moderate			5.6%</a:t>
            </a:r>
          </a:p>
          <a:p>
            <a:pPr lvl="1"/>
            <a:r>
              <a:rPr lang="en-US" dirty="0"/>
              <a:t>Severe				6.2%</a:t>
            </a:r>
          </a:p>
          <a:p>
            <a:pPr marL="342900" lvl="1" indent="0">
              <a:buNone/>
            </a:pPr>
            <a:endParaRPr lang="en-US" dirty="0"/>
          </a:p>
          <a:p>
            <a:r>
              <a:rPr lang="en-US" dirty="0"/>
              <a:t>Symptom with greatest risk –Expectoration</a:t>
            </a:r>
          </a:p>
          <a:p>
            <a:pPr lvl="1"/>
            <a:r>
              <a:rPr lang="en-US" dirty="0"/>
              <a:t>13.6% with vs 3.0% without</a:t>
            </a:r>
          </a:p>
          <a:p>
            <a:pPr marL="0" indent="0">
              <a:buNone/>
            </a:pPr>
            <a:endParaRPr lang="en-US" dirty="0"/>
          </a:p>
        </p:txBody>
      </p:sp>
    </p:spTree>
    <p:extLst>
      <p:ext uri="{BB962C8B-B14F-4D97-AF65-F5344CB8AC3E}">
        <p14:creationId xmlns:p14="http://schemas.microsoft.com/office/powerpoint/2010/main" val="3786735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A9051-0944-42F2-A2BD-842039FFC3F1}"/>
              </a:ext>
            </a:extLst>
          </p:cNvPr>
          <p:cNvSpPr>
            <a:spLocks noGrp="1"/>
          </p:cNvSpPr>
          <p:nvPr>
            <p:ph type="title"/>
          </p:nvPr>
        </p:nvSpPr>
        <p:spPr/>
        <p:txBody>
          <a:bodyPr/>
          <a:lstStyle/>
          <a:p>
            <a:r>
              <a:rPr lang="en-US" dirty="0"/>
              <a:t>Testing Rates</a:t>
            </a:r>
          </a:p>
        </p:txBody>
      </p:sp>
      <p:sp>
        <p:nvSpPr>
          <p:cNvPr id="3" name="Content Placeholder 2">
            <a:extLst>
              <a:ext uri="{FF2B5EF4-FFF2-40B4-BE49-F238E27FC236}">
                <a16:creationId xmlns:a16="http://schemas.microsoft.com/office/drawing/2014/main" id="{34977681-2E48-4805-B461-171FD2305900}"/>
              </a:ext>
            </a:extLst>
          </p:cNvPr>
          <p:cNvSpPr>
            <a:spLocks noGrp="1"/>
          </p:cNvSpPr>
          <p:nvPr>
            <p:ph idx="1"/>
          </p:nvPr>
        </p:nvSpPr>
        <p:spPr/>
        <p:txBody>
          <a:bodyPr/>
          <a:lstStyle/>
          <a:p>
            <a:r>
              <a:rPr lang="en-US" dirty="0"/>
              <a:t>National Testing Rate is Falling since late July</a:t>
            </a:r>
          </a:p>
          <a:p>
            <a:pPr marL="0" indent="0">
              <a:buNone/>
            </a:pPr>
            <a:endParaRPr lang="en-US" sz="1000" dirty="0"/>
          </a:p>
          <a:p>
            <a:r>
              <a:rPr lang="en-US" dirty="0"/>
              <a:t>Portion Testing Positive is High in Some States</a:t>
            </a:r>
          </a:p>
          <a:p>
            <a:pPr marL="0" indent="0">
              <a:buNone/>
            </a:pPr>
            <a:endParaRPr lang="en-US" sz="900" dirty="0"/>
          </a:p>
          <a:p>
            <a:r>
              <a:rPr lang="en-US" dirty="0"/>
              <a:t>Experts recommend increasing testing until Positive rate is below 5%</a:t>
            </a:r>
          </a:p>
          <a:p>
            <a:pPr lvl="1"/>
            <a:r>
              <a:rPr lang="en-US" dirty="0"/>
              <a:t>0-5% 		23 states</a:t>
            </a:r>
          </a:p>
          <a:p>
            <a:pPr lvl="1"/>
            <a:r>
              <a:rPr lang="en-US" dirty="0"/>
              <a:t>5-10%		18 states</a:t>
            </a:r>
          </a:p>
          <a:p>
            <a:pPr lvl="1"/>
            <a:r>
              <a:rPr lang="en-US" dirty="0"/>
              <a:t>10-15%		7 states</a:t>
            </a:r>
          </a:p>
          <a:p>
            <a:pPr lvl="1"/>
            <a:r>
              <a:rPr lang="en-US" dirty="0"/>
              <a:t>15-20%		3 states	</a:t>
            </a:r>
          </a:p>
          <a:p>
            <a:pPr marL="342900" lvl="1" indent="0">
              <a:buNone/>
            </a:pPr>
            <a:endParaRPr lang="en-US" sz="900" dirty="0"/>
          </a:p>
          <a:p>
            <a:r>
              <a:rPr lang="en-US" dirty="0"/>
              <a:t>Overall US Positive test rate is currently 5 %</a:t>
            </a:r>
          </a:p>
          <a:p>
            <a:pPr marL="0" indent="0">
              <a:buNone/>
            </a:pPr>
            <a:endParaRPr lang="en-US" sz="1000" dirty="0"/>
          </a:p>
          <a:p>
            <a:r>
              <a:rPr lang="en-US" dirty="0"/>
              <a:t>Race and ethnicity information is missing for about half of reported COVID-19 cases nationwide. New CDC guidance released June 4.</a:t>
            </a:r>
          </a:p>
          <a:p>
            <a:pPr marL="0" indent="0">
              <a:buNone/>
            </a:pPr>
            <a:endParaRPr lang="en-US" dirty="0"/>
          </a:p>
        </p:txBody>
      </p:sp>
    </p:spTree>
    <p:extLst>
      <p:ext uri="{BB962C8B-B14F-4D97-AF65-F5344CB8AC3E}">
        <p14:creationId xmlns:p14="http://schemas.microsoft.com/office/powerpoint/2010/main" val="2772238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A9051-0944-42F2-A2BD-842039FFC3F1}"/>
              </a:ext>
            </a:extLst>
          </p:cNvPr>
          <p:cNvSpPr>
            <a:spLocks noGrp="1"/>
          </p:cNvSpPr>
          <p:nvPr>
            <p:ph type="title"/>
          </p:nvPr>
        </p:nvSpPr>
        <p:spPr>
          <a:xfrm>
            <a:off x="457200" y="318416"/>
            <a:ext cx="8229600" cy="484807"/>
          </a:xfrm>
        </p:spPr>
        <p:txBody>
          <a:bodyPr/>
          <a:lstStyle/>
          <a:p>
            <a:r>
              <a:rPr lang="en-US" sz="2800" dirty="0"/>
              <a:t>Don’t be Misled by COVID Testing Results</a:t>
            </a:r>
          </a:p>
        </p:txBody>
      </p:sp>
      <p:graphicFrame>
        <p:nvGraphicFramePr>
          <p:cNvPr id="4" name="Table 4">
            <a:extLst>
              <a:ext uri="{FF2B5EF4-FFF2-40B4-BE49-F238E27FC236}">
                <a16:creationId xmlns:a16="http://schemas.microsoft.com/office/drawing/2014/main" id="{235EB176-D783-4D35-8B6D-7817A33929AE}"/>
              </a:ext>
            </a:extLst>
          </p:cNvPr>
          <p:cNvGraphicFramePr>
            <a:graphicFrameLocks noGrp="1"/>
          </p:cNvGraphicFramePr>
          <p:nvPr>
            <p:ph idx="1"/>
            <p:extLst>
              <p:ext uri="{D42A27DB-BD31-4B8C-83A1-F6EECF244321}">
                <p14:modId xmlns:p14="http://schemas.microsoft.com/office/powerpoint/2010/main" val="685095133"/>
              </p:ext>
            </p:extLst>
          </p:nvPr>
        </p:nvGraphicFramePr>
        <p:xfrm>
          <a:off x="5671929" y="1095615"/>
          <a:ext cx="2729950" cy="4439262"/>
        </p:xfrm>
        <a:graphic>
          <a:graphicData uri="http://schemas.openxmlformats.org/drawingml/2006/table">
            <a:tbl>
              <a:tblPr firstRow="1" bandRow="1">
                <a:tableStyleId>{5C22544A-7EE6-4342-B048-85BDC9FD1C3A}</a:tableStyleId>
              </a:tblPr>
              <a:tblGrid>
                <a:gridCol w="1484245">
                  <a:extLst>
                    <a:ext uri="{9D8B030D-6E8A-4147-A177-3AD203B41FA5}">
                      <a16:colId xmlns:a16="http://schemas.microsoft.com/office/drawing/2014/main" val="1001174085"/>
                    </a:ext>
                  </a:extLst>
                </a:gridCol>
                <a:gridCol w="1245705">
                  <a:extLst>
                    <a:ext uri="{9D8B030D-6E8A-4147-A177-3AD203B41FA5}">
                      <a16:colId xmlns:a16="http://schemas.microsoft.com/office/drawing/2014/main" val="232213647"/>
                    </a:ext>
                  </a:extLst>
                </a:gridCol>
              </a:tblGrid>
              <a:tr h="608491">
                <a:tc>
                  <a:txBody>
                    <a:bodyPr/>
                    <a:lstStyle/>
                    <a:p>
                      <a:r>
                        <a:rPr lang="en-US" sz="2000" dirty="0"/>
                        <a:t>Days after Infection</a:t>
                      </a:r>
                    </a:p>
                  </a:txBody>
                  <a:tcPr/>
                </a:tc>
                <a:tc>
                  <a:txBody>
                    <a:bodyPr/>
                    <a:lstStyle/>
                    <a:p>
                      <a:r>
                        <a:rPr lang="en-US" sz="2000" dirty="0"/>
                        <a:t>False Negative </a:t>
                      </a:r>
                    </a:p>
                  </a:txBody>
                  <a:tcPr/>
                </a:tc>
                <a:extLst>
                  <a:ext uri="{0D108BD9-81ED-4DB2-BD59-A6C34878D82A}">
                    <a16:rowId xmlns:a16="http://schemas.microsoft.com/office/drawing/2014/main" val="1251237276"/>
                  </a:ext>
                </a:extLst>
              </a:tr>
              <a:tr h="623037">
                <a:tc>
                  <a:txBody>
                    <a:bodyPr/>
                    <a:lstStyle/>
                    <a:p>
                      <a:r>
                        <a:rPr lang="en-US" sz="2000" dirty="0"/>
                        <a:t>1</a:t>
                      </a:r>
                    </a:p>
                  </a:txBody>
                  <a:tcPr/>
                </a:tc>
                <a:tc>
                  <a:txBody>
                    <a:bodyPr/>
                    <a:lstStyle/>
                    <a:p>
                      <a:r>
                        <a:rPr lang="en-US" sz="2000" dirty="0"/>
                        <a:t>100%</a:t>
                      </a:r>
                    </a:p>
                  </a:txBody>
                  <a:tcPr/>
                </a:tc>
                <a:extLst>
                  <a:ext uri="{0D108BD9-81ED-4DB2-BD59-A6C34878D82A}">
                    <a16:rowId xmlns:a16="http://schemas.microsoft.com/office/drawing/2014/main" val="2503687764"/>
                  </a:ext>
                </a:extLst>
              </a:tr>
              <a:tr h="623037">
                <a:tc>
                  <a:txBody>
                    <a:bodyPr/>
                    <a:lstStyle/>
                    <a:p>
                      <a:r>
                        <a:rPr lang="en-US" sz="2000" dirty="0"/>
                        <a:t>4</a:t>
                      </a:r>
                    </a:p>
                  </a:txBody>
                  <a:tcPr/>
                </a:tc>
                <a:tc>
                  <a:txBody>
                    <a:bodyPr/>
                    <a:lstStyle/>
                    <a:p>
                      <a:r>
                        <a:rPr lang="en-US" sz="2000" dirty="0"/>
                        <a:t>67%</a:t>
                      </a:r>
                    </a:p>
                  </a:txBody>
                  <a:tcPr/>
                </a:tc>
                <a:extLst>
                  <a:ext uri="{0D108BD9-81ED-4DB2-BD59-A6C34878D82A}">
                    <a16:rowId xmlns:a16="http://schemas.microsoft.com/office/drawing/2014/main" val="1574282374"/>
                  </a:ext>
                </a:extLst>
              </a:tr>
              <a:tr h="623037">
                <a:tc>
                  <a:txBody>
                    <a:bodyPr/>
                    <a:lstStyle/>
                    <a:p>
                      <a:r>
                        <a:rPr lang="en-US" sz="2000" dirty="0"/>
                        <a:t>5- </a:t>
                      </a:r>
                      <a:r>
                        <a:rPr lang="en-US" sz="2000" dirty="0" err="1"/>
                        <a:t>Sx</a:t>
                      </a:r>
                      <a:r>
                        <a:rPr lang="en-US" sz="2000" dirty="0"/>
                        <a:t> Onset</a:t>
                      </a:r>
                    </a:p>
                  </a:txBody>
                  <a:tcPr/>
                </a:tc>
                <a:tc>
                  <a:txBody>
                    <a:bodyPr/>
                    <a:lstStyle/>
                    <a:p>
                      <a:r>
                        <a:rPr lang="en-US" sz="2000" dirty="0"/>
                        <a:t>38%</a:t>
                      </a:r>
                    </a:p>
                  </a:txBody>
                  <a:tcPr/>
                </a:tc>
                <a:extLst>
                  <a:ext uri="{0D108BD9-81ED-4DB2-BD59-A6C34878D82A}">
                    <a16:rowId xmlns:a16="http://schemas.microsoft.com/office/drawing/2014/main" val="2323467374"/>
                  </a:ext>
                </a:extLst>
              </a:tr>
              <a:tr h="623037">
                <a:tc>
                  <a:txBody>
                    <a:bodyPr/>
                    <a:lstStyle/>
                    <a:p>
                      <a:r>
                        <a:rPr lang="en-US" sz="2000" dirty="0"/>
                        <a:t>8</a:t>
                      </a:r>
                    </a:p>
                  </a:txBody>
                  <a:tcPr/>
                </a:tc>
                <a:tc>
                  <a:txBody>
                    <a:bodyPr/>
                    <a:lstStyle/>
                    <a:p>
                      <a:r>
                        <a:rPr lang="en-US" sz="2000" dirty="0"/>
                        <a:t>20%</a:t>
                      </a:r>
                    </a:p>
                  </a:txBody>
                  <a:tcPr/>
                </a:tc>
                <a:extLst>
                  <a:ext uri="{0D108BD9-81ED-4DB2-BD59-A6C34878D82A}">
                    <a16:rowId xmlns:a16="http://schemas.microsoft.com/office/drawing/2014/main" val="3394597012"/>
                  </a:ext>
                </a:extLst>
              </a:tr>
              <a:tr h="623037">
                <a:tc>
                  <a:txBody>
                    <a:bodyPr/>
                    <a:lstStyle/>
                    <a:p>
                      <a:r>
                        <a:rPr lang="en-US" sz="2000" dirty="0"/>
                        <a:t>9</a:t>
                      </a:r>
                    </a:p>
                  </a:txBody>
                  <a:tcPr/>
                </a:tc>
                <a:tc>
                  <a:txBody>
                    <a:bodyPr/>
                    <a:lstStyle/>
                    <a:p>
                      <a:r>
                        <a:rPr lang="en-US" sz="2000" dirty="0"/>
                        <a:t>21%</a:t>
                      </a:r>
                    </a:p>
                  </a:txBody>
                  <a:tcPr/>
                </a:tc>
                <a:extLst>
                  <a:ext uri="{0D108BD9-81ED-4DB2-BD59-A6C34878D82A}">
                    <a16:rowId xmlns:a16="http://schemas.microsoft.com/office/drawing/2014/main" val="2443588243"/>
                  </a:ext>
                </a:extLst>
              </a:tr>
              <a:tr h="623037">
                <a:tc>
                  <a:txBody>
                    <a:bodyPr/>
                    <a:lstStyle/>
                    <a:p>
                      <a:r>
                        <a:rPr lang="en-US" sz="2000" dirty="0"/>
                        <a:t>21</a:t>
                      </a:r>
                    </a:p>
                  </a:txBody>
                  <a:tcPr/>
                </a:tc>
                <a:tc>
                  <a:txBody>
                    <a:bodyPr/>
                    <a:lstStyle/>
                    <a:p>
                      <a:r>
                        <a:rPr lang="en-US" sz="2000" dirty="0"/>
                        <a:t>66%</a:t>
                      </a:r>
                    </a:p>
                  </a:txBody>
                  <a:tcPr/>
                </a:tc>
                <a:extLst>
                  <a:ext uri="{0D108BD9-81ED-4DB2-BD59-A6C34878D82A}">
                    <a16:rowId xmlns:a16="http://schemas.microsoft.com/office/drawing/2014/main" val="3215227445"/>
                  </a:ext>
                </a:extLst>
              </a:tr>
            </a:tbl>
          </a:graphicData>
        </a:graphic>
      </p:graphicFrame>
      <p:sp>
        <p:nvSpPr>
          <p:cNvPr id="5" name="Content Placeholder 2">
            <a:extLst>
              <a:ext uri="{FF2B5EF4-FFF2-40B4-BE49-F238E27FC236}">
                <a16:creationId xmlns:a16="http://schemas.microsoft.com/office/drawing/2014/main" id="{D6E864A5-4518-4BCA-AA98-37FE60107F62}"/>
              </a:ext>
            </a:extLst>
          </p:cNvPr>
          <p:cNvSpPr txBox="1">
            <a:spLocks/>
          </p:cNvSpPr>
          <p:nvPr/>
        </p:nvSpPr>
        <p:spPr bwMode="auto">
          <a:xfrm>
            <a:off x="457200" y="1070621"/>
            <a:ext cx="4538870" cy="4227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257175" indent="-257175" algn="l" defTabSz="342900" rtl="0" eaLnBrk="1" fontAlgn="base" hangingPunct="1">
              <a:spcBef>
                <a:spcPct val="20000"/>
              </a:spcBef>
              <a:spcAft>
                <a:spcPct val="0"/>
              </a:spcAft>
              <a:buFont typeface="Arial" charset="0"/>
              <a:buChar char="•"/>
              <a:defRPr sz="1950" kern="1200">
                <a:solidFill>
                  <a:schemeClr val="tx1"/>
                </a:solidFill>
                <a:latin typeface="Open Sans"/>
                <a:ea typeface="MS PGothic" pitchFamily="34" charset="-128"/>
                <a:cs typeface="Open Sans"/>
              </a:defRPr>
            </a:lvl1pPr>
            <a:lvl2pPr marL="557213" indent="-214313" algn="l" defTabSz="342900" rtl="0" eaLnBrk="1" fontAlgn="base" hangingPunct="1">
              <a:spcBef>
                <a:spcPct val="20000"/>
              </a:spcBef>
              <a:spcAft>
                <a:spcPct val="0"/>
              </a:spcAft>
              <a:buFont typeface="Arial" charset="0"/>
              <a:buChar char="–"/>
              <a:defRPr sz="1800" kern="1200">
                <a:solidFill>
                  <a:schemeClr val="tx1"/>
                </a:solidFill>
                <a:latin typeface="Open Sans"/>
                <a:ea typeface="MS PGothic" pitchFamily="34" charset="-128"/>
                <a:cs typeface="Open Sans"/>
              </a:defRPr>
            </a:lvl2pPr>
            <a:lvl3pPr marL="857250" indent="-171450" algn="l" defTabSz="342900" rtl="0" eaLnBrk="1" fontAlgn="base" hangingPunct="1">
              <a:spcBef>
                <a:spcPct val="20000"/>
              </a:spcBef>
              <a:spcAft>
                <a:spcPct val="0"/>
              </a:spcAft>
              <a:buFont typeface="Arial" charset="0"/>
              <a:buChar char="•"/>
              <a:defRPr sz="1575" kern="1200">
                <a:solidFill>
                  <a:schemeClr val="tx1"/>
                </a:solidFill>
                <a:latin typeface="Open Sans"/>
                <a:ea typeface="MS PGothic" pitchFamily="34" charset="-128"/>
                <a:cs typeface="Open Sans"/>
              </a:defRPr>
            </a:lvl3pPr>
            <a:lvl4pPr marL="1200150" indent="-171450" algn="l" defTabSz="342900" rtl="0" eaLnBrk="1" fontAlgn="base" hangingPunct="1">
              <a:spcBef>
                <a:spcPct val="20000"/>
              </a:spcBef>
              <a:spcAft>
                <a:spcPct val="0"/>
              </a:spcAft>
              <a:buFont typeface="Arial" charset="0"/>
              <a:buChar char="–"/>
              <a:defRPr sz="1500" kern="1200">
                <a:solidFill>
                  <a:schemeClr val="tx1"/>
                </a:solidFill>
                <a:latin typeface="Open Sans"/>
                <a:ea typeface="MS PGothic" pitchFamily="34" charset="-128"/>
                <a:cs typeface="Open Sans"/>
              </a:defRPr>
            </a:lvl4pPr>
            <a:lvl5pPr marL="1543050" indent="-171450" algn="l" defTabSz="342900" rtl="0" eaLnBrk="1" fontAlgn="base" hangingPunct="1">
              <a:spcBef>
                <a:spcPct val="20000"/>
              </a:spcBef>
              <a:spcAft>
                <a:spcPct val="0"/>
              </a:spcAft>
              <a:buFont typeface="Arial" charset="0"/>
              <a:buChar char="»"/>
              <a:defRPr sz="1350" kern="1200">
                <a:solidFill>
                  <a:schemeClr val="tx1"/>
                </a:solidFill>
                <a:latin typeface="Open Sans"/>
                <a:ea typeface="MS PGothic" pitchFamily="34" charset="-128"/>
                <a:cs typeface="Open San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a:lstStyle>
          <a:p>
            <a:r>
              <a:rPr lang="en-US" sz="2400" dirty="0"/>
              <a:t>Highly reliable for confirming a person has COVID (95-100%)</a:t>
            </a:r>
          </a:p>
          <a:p>
            <a:pPr marL="0" indent="0">
              <a:buNone/>
            </a:pPr>
            <a:endParaRPr lang="en-US" sz="2400" dirty="0"/>
          </a:p>
          <a:p>
            <a:r>
              <a:rPr lang="en-US" sz="2400" dirty="0"/>
              <a:t>Not reliable for confirming a person does not have COVID  (briefly 80% at best)</a:t>
            </a:r>
          </a:p>
          <a:p>
            <a:pPr marL="0" indent="0">
              <a:buNone/>
            </a:pPr>
            <a:endParaRPr lang="en-US" sz="2400" dirty="0"/>
          </a:p>
          <a:p>
            <a:r>
              <a:rPr lang="en-US" sz="2400" dirty="0"/>
              <a:t>False negative test rate varies widely over time</a:t>
            </a:r>
          </a:p>
        </p:txBody>
      </p:sp>
      <p:sp>
        <p:nvSpPr>
          <p:cNvPr id="7" name="TextBox 6">
            <a:extLst>
              <a:ext uri="{FF2B5EF4-FFF2-40B4-BE49-F238E27FC236}">
                <a16:creationId xmlns:a16="http://schemas.microsoft.com/office/drawing/2014/main" id="{C7EF9728-7A1E-480E-8BB1-7040C6998ABC}"/>
              </a:ext>
            </a:extLst>
          </p:cNvPr>
          <p:cNvSpPr txBox="1"/>
          <p:nvPr/>
        </p:nvSpPr>
        <p:spPr>
          <a:xfrm>
            <a:off x="92763" y="5405790"/>
            <a:ext cx="5592417" cy="369332"/>
          </a:xfrm>
          <a:prstGeom prst="rect">
            <a:avLst/>
          </a:prstGeom>
          <a:noFill/>
        </p:spPr>
        <p:txBody>
          <a:bodyPr wrap="square">
            <a:spAutoFit/>
          </a:bodyPr>
          <a:lstStyle/>
          <a:p>
            <a:r>
              <a:rPr lang="en-US" dirty="0"/>
              <a:t>https://www.acpjournals.org/doi/full/10.7326/M20-1495</a:t>
            </a:r>
          </a:p>
        </p:txBody>
      </p:sp>
    </p:spTree>
    <p:extLst>
      <p:ext uri="{BB962C8B-B14F-4D97-AF65-F5344CB8AC3E}">
        <p14:creationId xmlns:p14="http://schemas.microsoft.com/office/powerpoint/2010/main" val="3643319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21BFE-842F-4DA0-8D4A-B8E0CF2C5FED}"/>
              </a:ext>
            </a:extLst>
          </p:cNvPr>
          <p:cNvSpPr>
            <a:spLocks noGrp="1"/>
          </p:cNvSpPr>
          <p:nvPr>
            <p:ph type="title"/>
          </p:nvPr>
        </p:nvSpPr>
        <p:spPr/>
        <p:txBody>
          <a:bodyPr/>
          <a:lstStyle/>
          <a:p>
            <a:r>
              <a:rPr lang="en-US" dirty="0"/>
              <a:t>Prolonged Illness for Some</a:t>
            </a:r>
          </a:p>
        </p:txBody>
      </p:sp>
      <p:sp>
        <p:nvSpPr>
          <p:cNvPr id="3" name="Content Placeholder 2">
            <a:extLst>
              <a:ext uri="{FF2B5EF4-FFF2-40B4-BE49-F238E27FC236}">
                <a16:creationId xmlns:a16="http://schemas.microsoft.com/office/drawing/2014/main" id="{FEA0781B-41B7-4713-BC67-A8C6482360AA}"/>
              </a:ext>
            </a:extLst>
          </p:cNvPr>
          <p:cNvSpPr>
            <a:spLocks noGrp="1"/>
          </p:cNvSpPr>
          <p:nvPr>
            <p:ph idx="1"/>
          </p:nvPr>
        </p:nvSpPr>
        <p:spPr/>
        <p:txBody>
          <a:bodyPr/>
          <a:lstStyle/>
          <a:p>
            <a:r>
              <a:rPr lang="en-US" dirty="0"/>
              <a:t>One study of Non- Hospitalized symptomatic persons testing Positive 35% had not returned to their usual state of health 2–3 weeks after testing.</a:t>
            </a:r>
          </a:p>
          <a:p>
            <a:r>
              <a:rPr lang="en-US" dirty="0"/>
              <a:t>Data from the COVID Symptom Study, which uses an app into which millions of people in the United States, United Kingdom, and Sweden have tapped their symptoms, suggest 10% to 15% of people—including some “mild” cases—don’t quickly recover. </a:t>
            </a:r>
          </a:p>
          <a:p>
            <a:r>
              <a:rPr lang="en-US" dirty="0"/>
              <a:t>fatigue (71%), cough (61%), and headache (61%) those most commonly reported </a:t>
            </a:r>
          </a:p>
          <a:p>
            <a:r>
              <a:rPr lang="en-US" dirty="0"/>
              <a:t>Some reports of new onset Chronic Fatigue Syndrome (</a:t>
            </a:r>
            <a:r>
              <a:rPr lang="en-US" dirty="0" err="1"/>
              <a:t>myalgic</a:t>
            </a:r>
            <a:r>
              <a:rPr lang="en-US" dirty="0"/>
              <a:t> encephalomyelitis)</a:t>
            </a:r>
          </a:p>
          <a:p>
            <a:endParaRPr lang="en-US" dirty="0"/>
          </a:p>
        </p:txBody>
      </p:sp>
    </p:spTree>
    <p:extLst>
      <p:ext uri="{BB962C8B-B14F-4D97-AF65-F5344CB8AC3E}">
        <p14:creationId xmlns:p14="http://schemas.microsoft.com/office/powerpoint/2010/main" val="1351743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6B72C3D0-83B2-4D0E-9C6A-9E42FFBAD7A2}"/>
              </a:ext>
            </a:extLst>
          </p:cNvPr>
          <p:cNvPicPr>
            <a:picLocks noGrp="1" noChangeAspect="1"/>
          </p:cNvPicPr>
          <p:nvPr>
            <p:ph idx="1"/>
          </p:nvPr>
        </p:nvPicPr>
        <p:blipFill>
          <a:blip r:embed="rId2"/>
          <a:stretch>
            <a:fillRect/>
          </a:stretch>
        </p:blipFill>
        <p:spPr>
          <a:xfrm>
            <a:off x="931851" y="66261"/>
            <a:ext cx="7848956" cy="6725478"/>
          </a:xfrm>
          <a:prstGeom prst="rect">
            <a:avLst/>
          </a:prstGeom>
        </p:spPr>
      </p:pic>
    </p:spTree>
    <p:extLst>
      <p:ext uri="{BB962C8B-B14F-4D97-AF65-F5344CB8AC3E}">
        <p14:creationId xmlns:p14="http://schemas.microsoft.com/office/powerpoint/2010/main" val="3921012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102FB-5491-4136-B15B-7FB302232A27}"/>
              </a:ext>
            </a:extLst>
          </p:cNvPr>
          <p:cNvSpPr>
            <a:spLocks noGrp="1"/>
          </p:cNvSpPr>
          <p:nvPr>
            <p:ph type="title"/>
          </p:nvPr>
        </p:nvSpPr>
        <p:spPr/>
        <p:txBody>
          <a:bodyPr/>
          <a:lstStyle/>
          <a:p>
            <a:r>
              <a:rPr lang="en-US" dirty="0"/>
              <a:t>Wide Range of Severity</a:t>
            </a:r>
          </a:p>
        </p:txBody>
      </p:sp>
      <p:sp>
        <p:nvSpPr>
          <p:cNvPr id="3" name="Content Placeholder 2">
            <a:extLst>
              <a:ext uri="{FF2B5EF4-FFF2-40B4-BE49-F238E27FC236}">
                <a16:creationId xmlns:a16="http://schemas.microsoft.com/office/drawing/2014/main" id="{0B224879-8F0A-43B1-8371-7FFFFDDFE651}"/>
              </a:ext>
            </a:extLst>
          </p:cNvPr>
          <p:cNvSpPr>
            <a:spLocks noGrp="1"/>
          </p:cNvSpPr>
          <p:nvPr>
            <p:ph idx="1"/>
          </p:nvPr>
        </p:nvSpPr>
        <p:spPr/>
        <p:txBody>
          <a:bodyPr/>
          <a:lstStyle/>
          <a:p>
            <a:r>
              <a:rPr lang="en-US" dirty="0"/>
              <a:t>Asymptomatic													40-45%</a:t>
            </a:r>
          </a:p>
          <a:p>
            <a:r>
              <a:rPr lang="en-US" dirty="0"/>
              <a:t>Outpatient 			 											40-35%</a:t>
            </a:r>
          </a:p>
          <a:p>
            <a:r>
              <a:rPr lang="en-US" dirty="0"/>
              <a:t>Hospitalized															20% </a:t>
            </a:r>
          </a:p>
          <a:p>
            <a:pPr lvl="1"/>
            <a:r>
              <a:rPr lang="en-US" dirty="0"/>
              <a:t>Ongoing medical care after D/C 								45%</a:t>
            </a:r>
          </a:p>
          <a:p>
            <a:pPr lvl="1"/>
            <a:r>
              <a:rPr lang="en-US" dirty="0"/>
              <a:t>Long term rehab after D/C										4%</a:t>
            </a:r>
          </a:p>
          <a:p>
            <a:pPr lvl="1"/>
            <a:r>
              <a:rPr lang="en-US" dirty="0"/>
              <a:t>SNF																	1%	</a:t>
            </a:r>
          </a:p>
          <a:p>
            <a:r>
              <a:rPr lang="en-US" dirty="0"/>
              <a:t>Die	(BTW- COVID mortality is declining)						3% </a:t>
            </a:r>
          </a:p>
        </p:txBody>
      </p:sp>
    </p:spTree>
    <p:extLst>
      <p:ext uri="{BB962C8B-B14F-4D97-AF65-F5344CB8AC3E}">
        <p14:creationId xmlns:p14="http://schemas.microsoft.com/office/powerpoint/2010/main" val="2282240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CB045-8DD0-4543-B671-27963E8B138A}"/>
              </a:ext>
            </a:extLst>
          </p:cNvPr>
          <p:cNvSpPr>
            <a:spLocks noGrp="1"/>
          </p:cNvSpPr>
          <p:nvPr>
            <p:ph type="title"/>
          </p:nvPr>
        </p:nvSpPr>
        <p:spPr/>
        <p:txBody>
          <a:bodyPr/>
          <a:lstStyle/>
          <a:p>
            <a:r>
              <a:rPr lang="en-US" dirty="0"/>
              <a:t>Organ damage in some severe cases</a:t>
            </a:r>
          </a:p>
        </p:txBody>
      </p:sp>
      <p:sp>
        <p:nvSpPr>
          <p:cNvPr id="4" name="Content Placeholder 3">
            <a:extLst>
              <a:ext uri="{FF2B5EF4-FFF2-40B4-BE49-F238E27FC236}">
                <a16:creationId xmlns:a16="http://schemas.microsoft.com/office/drawing/2014/main" id="{B398B842-0D59-4ED2-9DC9-799F59EA59A9}"/>
              </a:ext>
            </a:extLst>
          </p:cNvPr>
          <p:cNvSpPr>
            <a:spLocks noGrp="1"/>
          </p:cNvSpPr>
          <p:nvPr>
            <p:ph idx="1"/>
          </p:nvPr>
        </p:nvSpPr>
        <p:spPr>
          <a:xfrm>
            <a:off x="457200" y="1191401"/>
            <a:ext cx="8229600" cy="4462779"/>
          </a:xfrm>
        </p:spPr>
        <p:txBody>
          <a:bodyPr/>
          <a:lstStyle/>
          <a:p>
            <a:r>
              <a:rPr lang="en-US" dirty="0"/>
              <a:t>SARS-CoV-2 uses a spike protein on its surface to latch onto cells’ ACE2 receptors. The lungs, heart, gut, kidneys, blood vessels, and nervous system, among other tissues, carry ACE2 on their cells’ surfaces—and thus, are vulnerable to COVID-19. </a:t>
            </a:r>
          </a:p>
          <a:p>
            <a:pPr lvl="1"/>
            <a:r>
              <a:rPr lang="en-US" dirty="0"/>
              <a:t>Lungs – acute respiratory distress syndrome (ARDS) inflamed lungs become full of blood and fluid leading to fibrosis of lung tissue leading to permanent decreased lung capacity but less common than feared.</a:t>
            </a:r>
          </a:p>
          <a:p>
            <a:pPr lvl="1"/>
            <a:r>
              <a:rPr lang="en-US" dirty="0"/>
              <a:t>Heart  - 20-30% of severe cases developed myocarditis leading to arrhythmias and a loss of cardiac capacity</a:t>
            </a:r>
          </a:p>
          <a:p>
            <a:pPr lvl="1"/>
            <a:r>
              <a:rPr lang="en-US" dirty="0"/>
              <a:t>Blood coagulation – blood cots to leg veins and heart</a:t>
            </a:r>
          </a:p>
          <a:p>
            <a:pPr lvl="1"/>
            <a:r>
              <a:rPr lang="en-US" dirty="0"/>
              <a:t>Kidneys – moderate to severe damage in up to 30% of severe cases</a:t>
            </a:r>
          </a:p>
          <a:p>
            <a:pPr lvl="1"/>
            <a:r>
              <a:rPr lang="en-US" dirty="0"/>
              <a:t>Brain – reports of seizures, hallucinations, confusion and </a:t>
            </a:r>
            <a:r>
              <a:rPr lang="en-US" dirty="0" err="1"/>
              <a:t>Guilian</a:t>
            </a:r>
            <a:r>
              <a:rPr lang="en-US" dirty="0"/>
              <a:t>-Barre’ syndrome</a:t>
            </a:r>
          </a:p>
          <a:p>
            <a:endParaRPr lang="en-US" dirty="0"/>
          </a:p>
          <a:p>
            <a:endParaRPr lang="en-US" dirty="0"/>
          </a:p>
        </p:txBody>
      </p:sp>
    </p:spTree>
    <p:extLst>
      <p:ext uri="{BB962C8B-B14F-4D97-AF65-F5344CB8AC3E}">
        <p14:creationId xmlns:p14="http://schemas.microsoft.com/office/powerpoint/2010/main" val="1025646786"/>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4A2C3C1D-C19B-C24E-B0F5-7F5041130DD1}" vid="{B69ED194-2CF3-2540-9709-EB916AD8702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Custom Design</Template>
  <TotalTime>6914</TotalTime>
  <Words>1315</Words>
  <Application>Microsoft Office PowerPoint</Application>
  <PresentationFormat>On-screen Show (4:3)</PresentationFormat>
  <Paragraphs>173</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Yu Gothic</vt:lpstr>
      <vt:lpstr>Arial</vt:lpstr>
      <vt:lpstr>Calibri</vt:lpstr>
      <vt:lpstr>Open Sans</vt:lpstr>
      <vt:lpstr>Custom Design</vt:lpstr>
      <vt:lpstr>COVID Update</vt:lpstr>
      <vt:lpstr>Disclaimer</vt:lpstr>
      <vt:lpstr>Risk of Transmission</vt:lpstr>
      <vt:lpstr>Testing Rates</vt:lpstr>
      <vt:lpstr>Don’t be Misled by COVID Testing Results</vt:lpstr>
      <vt:lpstr>Prolonged Illness for Some</vt:lpstr>
      <vt:lpstr>PowerPoint Presentation</vt:lpstr>
      <vt:lpstr>Wide Range of Severity</vt:lpstr>
      <vt:lpstr>Organ damage in some severe cases</vt:lpstr>
      <vt:lpstr>COVID Impact on Mental Health and SUD</vt:lpstr>
      <vt:lpstr>Re-Infection?</vt:lpstr>
      <vt:lpstr>COVID Mutation </vt:lpstr>
      <vt:lpstr>Vaccines</vt:lpstr>
      <vt:lpstr>Vaccines Approved for Early Use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 Petty</dc:creator>
  <cp:lastModifiedBy>Neal Comstock</cp:lastModifiedBy>
  <cp:revision>149</cp:revision>
  <cp:lastPrinted>2019-10-09T14:10:37Z</cp:lastPrinted>
  <dcterms:created xsi:type="dcterms:W3CDTF">2018-07-26T18:29:32Z</dcterms:created>
  <dcterms:modified xsi:type="dcterms:W3CDTF">2020-09-15T21:03:54Z</dcterms:modified>
</cp:coreProperties>
</file>