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Lst>
  <p:notesMasterIdLst>
    <p:notesMasterId r:id="rId61"/>
  </p:notesMasterIdLst>
  <p:sldIdLst>
    <p:sldId id="257" r:id="rId4"/>
    <p:sldId id="2193" r:id="rId5"/>
    <p:sldId id="2192" r:id="rId6"/>
    <p:sldId id="2260" r:id="rId7"/>
    <p:sldId id="2299" r:id="rId8"/>
    <p:sldId id="2198" r:id="rId9"/>
    <p:sldId id="2285" r:id="rId10"/>
    <p:sldId id="2290" r:id="rId11"/>
    <p:sldId id="2288" r:id="rId12"/>
    <p:sldId id="2294" r:id="rId13"/>
    <p:sldId id="2283" r:id="rId14"/>
    <p:sldId id="2284" r:id="rId15"/>
    <p:sldId id="2286" r:id="rId16"/>
    <p:sldId id="264" r:id="rId17"/>
    <p:sldId id="4155" r:id="rId18"/>
    <p:sldId id="5973" r:id="rId19"/>
    <p:sldId id="2681" r:id="rId20"/>
    <p:sldId id="5978" r:id="rId21"/>
    <p:sldId id="280" r:id="rId22"/>
    <p:sldId id="282" r:id="rId23"/>
    <p:sldId id="2147469893" r:id="rId24"/>
    <p:sldId id="4955" r:id="rId25"/>
    <p:sldId id="4968" r:id="rId26"/>
    <p:sldId id="4966" r:id="rId27"/>
    <p:sldId id="2147469894" r:id="rId28"/>
    <p:sldId id="2147477790" r:id="rId29"/>
    <p:sldId id="2147477787" r:id="rId30"/>
    <p:sldId id="285" r:id="rId31"/>
    <p:sldId id="4152" r:id="rId32"/>
    <p:sldId id="2147470043" r:id="rId33"/>
    <p:sldId id="2147477791" r:id="rId34"/>
    <p:sldId id="2147477792" r:id="rId35"/>
    <p:sldId id="2147477789" r:id="rId36"/>
    <p:sldId id="4150" r:id="rId37"/>
    <p:sldId id="2295" r:id="rId38"/>
    <p:sldId id="2292" r:id="rId39"/>
    <p:sldId id="256" r:id="rId40"/>
    <p:sldId id="263" r:id="rId41"/>
    <p:sldId id="2147477793" r:id="rId42"/>
    <p:sldId id="258" r:id="rId43"/>
    <p:sldId id="259" r:id="rId44"/>
    <p:sldId id="260" r:id="rId45"/>
    <p:sldId id="265" r:id="rId46"/>
    <p:sldId id="267" r:id="rId47"/>
    <p:sldId id="262" r:id="rId48"/>
    <p:sldId id="2147477794" r:id="rId49"/>
    <p:sldId id="268" r:id="rId50"/>
    <p:sldId id="304" r:id="rId51"/>
    <p:sldId id="303" r:id="rId52"/>
    <p:sldId id="306" r:id="rId53"/>
    <p:sldId id="307" r:id="rId54"/>
    <p:sldId id="308" r:id="rId55"/>
    <p:sldId id="310" r:id="rId56"/>
    <p:sldId id="311" r:id="rId57"/>
    <p:sldId id="2296" r:id="rId58"/>
    <p:sldId id="2204" r:id="rId59"/>
    <p:sldId id="220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CB43D-961F-F7D8-97F9-8B01A77E9798}" name="Malka Berro" initials="MB" userId="S::MalkaB@thenationalcouncil.org::51482564-0e0b-48cb-a4e5-65edf31cfef3" providerId="AD"/>
  <p188:author id="{15C21052-DAC8-2357-5E7F-42E8C479EB00}" name="Stephanie Katz" initials="SK" userId="S::stephaniek@thenationalcouncil.org::2994743a-2c55-4112-9c86-d9d20322557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A05C5-C3EA-4B5D-81FC-939F19B5FD60}" v="188" dt="2022-09-20T12:54:41.130"/>
    <p1510:client id="{AB02BEE8-5286-1624-F4A7-B403CCEDE798}" v="15" dt="2022-09-19T20:05:39.563"/>
    <p1510:client id="{AC91448C-1283-A2F8-A5E3-F29D0B719F66}" v="241" dt="2022-09-19T20:06:19.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FJR0\Desktop\Drug%20Overdose%20Data%202018-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PowerPoint]Sheet2'!$F$1</c:f>
              <c:strCache>
                <c:ptCount val="1"/>
                <c:pt idx="0">
                  <c:v>All Psychostimulant Involved Overdose Deaths</c:v>
                </c:pt>
              </c:strCache>
            </c:strRef>
          </c:tx>
          <c:spPr>
            <a:ln w="28575" cap="rnd">
              <a:solidFill>
                <a:schemeClr val="accent1"/>
              </a:solidFill>
              <a:round/>
            </a:ln>
            <a:effectLst/>
          </c:spPr>
          <c:marker>
            <c:symbol val="none"/>
          </c:marker>
          <c:cat>
            <c:numRef>
              <c:f>'[Chart in Microsoft PowerPoint]Sheet2'!$N$2:$N$12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'[Chart in Microsoft PowerPoint]Sheet2'!$S$2:$S$12</c:f>
              <c:numCache>
                <c:formatCode>#,##0</c:formatCode>
                <c:ptCount val="11"/>
                <c:pt idx="0">
                  <c:v>2266</c:v>
                </c:pt>
                <c:pt idx="1">
                  <c:v>2635</c:v>
                </c:pt>
                <c:pt idx="2">
                  <c:v>3627</c:v>
                </c:pt>
                <c:pt idx="3">
                  <c:v>4298</c:v>
                </c:pt>
                <c:pt idx="4">
                  <c:v>5716</c:v>
                </c:pt>
                <c:pt idx="5">
                  <c:v>7542</c:v>
                </c:pt>
                <c:pt idx="6">
                  <c:v>10333</c:v>
                </c:pt>
                <c:pt idx="7">
                  <c:v>12676</c:v>
                </c:pt>
                <c:pt idx="8">
                  <c:v>16167</c:v>
                </c:pt>
                <c:pt idx="9">
                  <c:v>23837</c:v>
                </c:pt>
                <c:pt idx="10">
                  <c:v>32469</c:v>
                </c:pt>
              </c:numCache>
            </c:numRef>
          </c:val>
          <c:smooth val="0"/>
          <c:extLst>
            <c:ext xmlns:c16="http://schemas.microsoft.com/office/drawing/2014/chart" uri="{C3380CC4-5D6E-409C-BE32-E72D297353CC}">
              <c16:uniqueId val="{00000000-19F7-40E6-88C5-691B68A2C5D3}"/>
            </c:ext>
          </c:extLst>
        </c:ser>
        <c:ser>
          <c:idx val="2"/>
          <c:order val="1"/>
          <c:tx>
            <c:strRef>
              <c:f>'[Chart in Microsoft PowerPoint]Sheet2'!$H$1</c:f>
              <c:strCache>
                <c:ptCount val="1"/>
                <c:pt idx="0">
                  <c:v>Psychostimulants with Opioids</c:v>
                </c:pt>
              </c:strCache>
            </c:strRef>
          </c:tx>
          <c:spPr>
            <a:ln w="28575" cap="rnd">
              <a:solidFill>
                <a:srgbClr val="007934"/>
              </a:solidFill>
              <a:round/>
            </a:ln>
            <a:effectLst/>
          </c:spPr>
          <c:marker>
            <c:symbol val="none"/>
          </c:marker>
          <c:cat>
            <c:numRef>
              <c:f>'[Chart in Microsoft PowerPoint]Sheet2'!$N$2:$N$12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'[Chart in Microsoft PowerPoint]Sheet2'!$T$2:$T$12</c:f>
              <c:numCache>
                <c:formatCode>General</c:formatCode>
                <c:ptCount val="11"/>
                <c:pt idx="0">
                  <c:v>876</c:v>
                </c:pt>
                <c:pt idx="1">
                  <c:v>993</c:v>
                </c:pt>
                <c:pt idx="2" formatCode="#,##0">
                  <c:v>1354</c:v>
                </c:pt>
                <c:pt idx="3" formatCode="#,##0">
                  <c:v>1806</c:v>
                </c:pt>
                <c:pt idx="4" formatCode="#,##0">
                  <c:v>2345</c:v>
                </c:pt>
                <c:pt idx="5" formatCode="#,##0">
                  <c:v>3416</c:v>
                </c:pt>
                <c:pt idx="6" formatCode="#,##0">
                  <c:v>5203</c:v>
                </c:pt>
                <c:pt idx="7" formatCode="#,##0">
                  <c:v>6405</c:v>
                </c:pt>
                <c:pt idx="8" formatCode="#,##0">
                  <c:v>8642</c:v>
                </c:pt>
                <c:pt idx="9" formatCode="#,##0">
                  <c:v>14777</c:v>
                </c:pt>
                <c:pt idx="10" formatCode="#,##0">
                  <c:v>21314</c:v>
                </c:pt>
              </c:numCache>
            </c:numRef>
          </c:val>
          <c:smooth val="0"/>
          <c:extLst>
            <c:ext xmlns:c16="http://schemas.microsoft.com/office/drawing/2014/chart" uri="{C3380CC4-5D6E-409C-BE32-E72D297353CC}">
              <c16:uniqueId val="{00000001-19F7-40E6-88C5-691B68A2C5D3}"/>
            </c:ext>
          </c:extLst>
        </c:ser>
        <c:ser>
          <c:idx val="1"/>
          <c:order val="2"/>
          <c:tx>
            <c:strRef>
              <c:f>'[Chart in Microsoft PowerPoint]Sheet2'!$G$1</c:f>
              <c:strCache>
                <c:ptCount val="1"/>
                <c:pt idx="0">
                  <c:v>Psychostimulants without Opioids</c:v>
                </c:pt>
              </c:strCache>
            </c:strRef>
          </c:tx>
          <c:spPr>
            <a:ln w="28575" cap="rnd">
              <a:solidFill>
                <a:schemeClr val="accent2"/>
              </a:solidFill>
              <a:round/>
            </a:ln>
            <a:effectLst/>
          </c:spPr>
          <c:marker>
            <c:symbol val="none"/>
          </c:marker>
          <c:cat>
            <c:numRef>
              <c:f>'[Chart in Microsoft PowerPoint]Sheet2'!$N$2:$N$12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'[Chart in Microsoft PowerPoint]Sheet2'!$U$2:$U$12</c:f>
              <c:numCache>
                <c:formatCode>#,##0</c:formatCode>
                <c:ptCount val="11"/>
                <c:pt idx="0">
                  <c:v>1390</c:v>
                </c:pt>
                <c:pt idx="1">
                  <c:v>1642</c:v>
                </c:pt>
                <c:pt idx="2">
                  <c:v>2273</c:v>
                </c:pt>
                <c:pt idx="3">
                  <c:v>2492</c:v>
                </c:pt>
                <c:pt idx="4">
                  <c:v>3371</c:v>
                </c:pt>
                <c:pt idx="5">
                  <c:v>4126</c:v>
                </c:pt>
                <c:pt idx="6">
                  <c:v>5130</c:v>
                </c:pt>
                <c:pt idx="7">
                  <c:v>6271</c:v>
                </c:pt>
                <c:pt idx="8">
                  <c:v>7525</c:v>
                </c:pt>
                <c:pt idx="9">
                  <c:v>9060</c:v>
                </c:pt>
                <c:pt idx="10">
                  <c:v>11155</c:v>
                </c:pt>
              </c:numCache>
            </c:numRef>
          </c:val>
          <c:smooth val="0"/>
          <c:extLst>
            <c:ext xmlns:c16="http://schemas.microsoft.com/office/drawing/2014/chart" uri="{C3380CC4-5D6E-409C-BE32-E72D297353CC}">
              <c16:uniqueId val="{00000002-19F7-40E6-88C5-691B68A2C5D3}"/>
            </c:ext>
          </c:extLst>
        </c:ser>
        <c:dLbls>
          <c:showLegendKey val="0"/>
          <c:showVal val="0"/>
          <c:showCatName val="0"/>
          <c:showSerName val="0"/>
          <c:showPercent val="0"/>
          <c:showBubbleSize val="0"/>
        </c:dLbls>
        <c:smooth val="0"/>
        <c:axId val="2045003151"/>
        <c:axId val="2044995247"/>
      </c:lineChart>
      <c:catAx>
        <c:axId val="2045003151"/>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4995247"/>
        <c:crosses val="autoZero"/>
        <c:auto val="1"/>
        <c:lblAlgn val="ctr"/>
        <c:lblOffset val="100"/>
        <c:noMultiLvlLbl val="0"/>
      </c:catAx>
      <c:valAx>
        <c:axId val="2044995247"/>
        <c:scaling>
          <c:orientation val="minMax"/>
        </c:scaling>
        <c:delete val="0"/>
        <c:axPos val="l"/>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500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a:t>Opioid-Involved OD by Gender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'Opioid-Involved Overdose'!$A$3</c:f>
              <c:strCache>
                <c:ptCount val="1"/>
                <c:pt idx="0">
                  <c:v>2018</c:v>
                </c:pt>
              </c:strCache>
            </c:strRef>
          </c:tx>
          <c:spPr>
            <a:solidFill>
              <a:schemeClr val="tx2">
                <a:lumMod val="50000"/>
              </a:schemeClr>
            </a:solidFill>
            <a:ln>
              <a:noFill/>
            </a:ln>
            <a:effectLst/>
          </c:spPr>
          <c:invertIfNegative val="0"/>
          <c:cat>
            <c:strRef>
              <c:f>'Opioid-Involved Overdose'!$B$2:$C$2</c:f>
              <c:strCache>
                <c:ptCount val="2"/>
                <c:pt idx="0">
                  <c:v>Female</c:v>
                </c:pt>
                <c:pt idx="1">
                  <c:v>Male</c:v>
                </c:pt>
              </c:strCache>
            </c:strRef>
          </c:cat>
          <c:val>
            <c:numRef>
              <c:f>'Opioid-Involved Overdose'!$B$3:$C$3</c:f>
              <c:numCache>
                <c:formatCode>General</c:formatCode>
                <c:ptCount val="2"/>
                <c:pt idx="0">
                  <c:v>8.9</c:v>
                </c:pt>
                <c:pt idx="1">
                  <c:v>19.899999999999999</c:v>
                </c:pt>
              </c:numCache>
            </c:numRef>
          </c:val>
          <c:extLst>
            <c:ext xmlns:c16="http://schemas.microsoft.com/office/drawing/2014/chart" uri="{C3380CC4-5D6E-409C-BE32-E72D297353CC}">
              <c16:uniqueId val="{00000000-FA95-4AAA-BC2E-026B81937CCE}"/>
            </c:ext>
          </c:extLst>
        </c:ser>
        <c:ser>
          <c:idx val="1"/>
          <c:order val="1"/>
          <c:tx>
            <c:strRef>
              <c:f>'Opioid-Involved Overdose'!$A$4</c:f>
              <c:strCache>
                <c:ptCount val="1"/>
                <c:pt idx="0">
                  <c:v>2019</c:v>
                </c:pt>
              </c:strCache>
            </c:strRef>
          </c:tx>
          <c:spPr>
            <a:solidFill>
              <a:schemeClr val="tx2">
                <a:lumMod val="75000"/>
              </a:schemeClr>
            </a:solidFill>
            <a:ln>
              <a:noFill/>
            </a:ln>
            <a:effectLst/>
          </c:spPr>
          <c:invertIfNegative val="0"/>
          <c:cat>
            <c:strRef>
              <c:f>'Opioid-Involved Overdose'!$B$2:$C$2</c:f>
              <c:strCache>
                <c:ptCount val="2"/>
                <c:pt idx="0">
                  <c:v>Female</c:v>
                </c:pt>
                <c:pt idx="1">
                  <c:v>Male</c:v>
                </c:pt>
              </c:strCache>
            </c:strRef>
          </c:cat>
          <c:val>
            <c:numRef>
              <c:f>'Opioid-Involved Overdose'!$B$4:$C$4</c:f>
              <c:numCache>
                <c:formatCode>General</c:formatCode>
                <c:ptCount val="2"/>
                <c:pt idx="0">
                  <c:v>9.1</c:v>
                </c:pt>
                <c:pt idx="1">
                  <c:v>21.4</c:v>
                </c:pt>
              </c:numCache>
            </c:numRef>
          </c:val>
          <c:extLst>
            <c:ext xmlns:c16="http://schemas.microsoft.com/office/drawing/2014/chart" uri="{C3380CC4-5D6E-409C-BE32-E72D297353CC}">
              <c16:uniqueId val="{00000001-FA95-4AAA-BC2E-026B81937CCE}"/>
            </c:ext>
          </c:extLst>
        </c:ser>
        <c:ser>
          <c:idx val="2"/>
          <c:order val="2"/>
          <c:tx>
            <c:strRef>
              <c:f>'Opioid-Involved Overdose'!$A$5</c:f>
              <c:strCache>
                <c:ptCount val="1"/>
                <c:pt idx="0">
                  <c:v>2020</c:v>
                </c:pt>
              </c:strCache>
            </c:strRef>
          </c:tx>
          <c:spPr>
            <a:solidFill>
              <a:schemeClr val="tx2">
                <a:lumMod val="60000"/>
                <a:lumOff val="40000"/>
              </a:schemeClr>
            </a:solidFill>
            <a:ln>
              <a:noFill/>
            </a:ln>
            <a:effectLst/>
          </c:spPr>
          <c:invertIfNegative val="0"/>
          <c:cat>
            <c:strRef>
              <c:f>'Opioid-Involved Overdose'!$B$2:$C$2</c:f>
              <c:strCache>
                <c:ptCount val="2"/>
                <c:pt idx="0">
                  <c:v>Female</c:v>
                </c:pt>
                <c:pt idx="1">
                  <c:v>Male</c:v>
                </c:pt>
              </c:strCache>
            </c:strRef>
          </c:cat>
          <c:val>
            <c:numRef>
              <c:f>'Opioid-Involved Overdose'!$B$5:$C$5</c:f>
              <c:numCache>
                <c:formatCode>General</c:formatCode>
                <c:ptCount val="2"/>
                <c:pt idx="0">
                  <c:v>11.9</c:v>
                </c:pt>
                <c:pt idx="1">
                  <c:v>30</c:v>
                </c:pt>
              </c:numCache>
            </c:numRef>
          </c:val>
          <c:extLst>
            <c:ext xmlns:c16="http://schemas.microsoft.com/office/drawing/2014/chart" uri="{C3380CC4-5D6E-409C-BE32-E72D297353CC}">
              <c16:uniqueId val="{00000002-FA95-4AAA-BC2E-026B81937CCE}"/>
            </c:ext>
          </c:extLst>
        </c:ser>
        <c:ser>
          <c:idx val="3"/>
          <c:order val="3"/>
          <c:tx>
            <c:strRef>
              <c:f>'Opioid-Involved Overdose'!$A$6</c:f>
              <c:strCache>
                <c:ptCount val="1"/>
                <c:pt idx="0">
                  <c:v>2021P</c:v>
                </c:pt>
              </c:strCache>
            </c:strRef>
          </c:tx>
          <c:spPr>
            <a:solidFill>
              <a:schemeClr val="tx2">
                <a:lumMod val="20000"/>
                <a:lumOff val="80000"/>
              </a:schemeClr>
            </a:solidFill>
            <a:ln>
              <a:noFill/>
            </a:ln>
            <a:effectLst/>
          </c:spPr>
          <c:invertIfNegative val="0"/>
          <c:cat>
            <c:strRef>
              <c:f>'Opioid-Involved Overdose'!$B$2:$C$2</c:f>
              <c:strCache>
                <c:ptCount val="2"/>
                <c:pt idx="0">
                  <c:v>Female</c:v>
                </c:pt>
                <c:pt idx="1">
                  <c:v>Male</c:v>
                </c:pt>
              </c:strCache>
            </c:strRef>
          </c:cat>
          <c:val>
            <c:numRef>
              <c:f>'Opioid-Involved Overdose'!$B$6:$C$6</c:f>
              <c:numCache>
                <c:formatCode>General</c:formatCode>
                <c:ptCount val="2"/>
                <c:pt idx="0">
                  <c:v>14.1</c:v>
                </c:pt>
                <c:pt idx="1">
                  <c:v>35</c:v>
                </c:pt>
              </c:numCache>
            </c:numRef>
          </c:val>
          <c:extLst>
            <c:ext xmlns:c16="http://schemas.microsoft.com/office/drawing/2014/chart" uri="{C3380CC4-5D6E-409C-BE32-E72D297353CC}">
              <c16:uniqueId val="{00000003-FA95-4AAA-BC2E-026B81937CCE}"/>
            </c:ext>
          </c:extLst>
        </c:ser>
        <c:dLbls>
          <c:showLegendKey val="0"/>
          <c:showVal val="0"/>
          <c:showCatName val="0"/>
          <c:showSerName val="0"/>
          <c:showPercent val="0"/>
          <c:showBubbleSize val="0"/>
        </c:dLbls>
        <c:gapWidth val="219"/>
        <c:overlap val="-27"/>
        <c:axId val="1032451216"/>
        <c:axId val="1032449552"/>
      </c:barChart>
      <c:catAx>
        <c:axId val="1032451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32449552"/>
        <c:crosses val="autoZero"/>
        <c:auto val="1"/>
        <c:lblAlgn val="ctr"/>
        <c:lblOffset val="100"/>
        <c:noMultiLvlLbl val="0"/>
      </c:catAx>
      <c:valAx>
        <c:axId val="10324495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Rate per 100,000</a:t>
                </a:r>
              </a:p>
            </c:rich>
          </c:tx>
          <c:layout>
            <c:manualLayout>
              <c:xMode val="edge"/>
              <c:yMode val="edge"/>
              <c:x val="4.3310394170625564E-3"/>
              <c:y val="0.374621161312937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32451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a:t>Opioid-Involved OD by Age Group</a:t>
            </a:r>
          </a:p>
        </c:rich>
      </c:tx>
      <c:layout>
        <c:manualLayout>
          <c:xMode val="edge"/>
          <c:yMode val="edge"/>
          <c:x val="0.28634959457862624"/>
          <c:y val="9.056682351842124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204123391056125"/>
          <c:y val="0.13020121880124469"/>
          <c:w val="0.77378778131100656"/>
          <c:h val="0.75635634693368903"/>
        </c:manualLayout>
      </c:layout>
      <c:lineChart>
        <c:grouping val="standard"/>
        <c:varyColors val="0"/>
        <c:ser>
          <c:idx val="0"/>
          <c:order val="0"/>
          <c:tx>
            <c:strRef>
              <c:f>'Opioid-Involved Overdose'!$B$9</c:f>
              <c:strCache>
                <c:ptCount val="1"/>
                <c:pt idx="0">
                  <c:v>15-24</c:v>
                </c:pt>
              </c:strCache>
            </c:strRef>
          </c:tx>
          <c:spPr>
            <a:ln w="28575" cap="rnd">
              <a:solidFill>
                <a:schemeClr val="accent1"/>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Overdose'!$B$10:$B$13</c:f>
              <c:numCache>
                <c:formatCode>General</c:formatCode>
                <c:ptCount val="4"/>
                <c:pt idx="0">
                  <c:v>8.4</c:v>
                </c:pt>
                <c:pt idx="1">
                  <c:v>8.6999999999999993</c:v>
                </c:pt>
                <c:pt idx="2">
                  <c:v>14.1</c:v>
                </c:pt>
                <c:pt idx="3">
                  <c:v>14.8</c:v>
                </c:pt>
              </c:numCache>
            </c:numRef>
          </c:val>
          <c:smooth val="0"/>
          <c:extLst>
            <c:ext xmlns:c16="http://schemas.microsoft.com/office/drawing/2014/chart" uri="{C3380CC4-5D6E-409C-BE32-E72D297353CC}">
              <c16:uniqueId val="{00000000-8B30-4569-A667-36BD23C51CAD}"/>
            </c:ext>
          </c:extLst>
        </c:ser>
        <c:ser>
          <c:idx val="1"/>
          <c:order val="1"/>
          <c:tx>
            <c:strRef>
              <c:f>'Opioid-Involved Overdose'!$C$9</c:f>
              <c:strCache>
                <c:ptCount val="1"/>
                <c:pt idx="0">
                  <c:v>25-34</c:v>
                </c:pt>
              </c:strCache>
            </c:strRef>
          </c:tx>
          <c:spPr>
            <a:ln w="28575" cap="rnd">
              <a:solidFill>
                <a:schemeClr val="accent2"/>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Overdose'!$C$10:$C$13</c:f>
              <c:numCache>
                <c:formatCode>General</c:formatCode>
                <c:ptCount val="4"/>
                <c:pt idx="0">
                  <c:v>28.1</c:v>
                </c:pt>
                <c:pt idx="1">
                  <c:v>29</c:v>
                </c:pt>
                <c:pt idx="2">
                  <c:v>39.6</c:v>
                </c:pt>
                <c:pt idx="3">
                  <c:v>44</c:v>
                </c:pt>
              </c:numCache>
            </c:numRef>
          </c:val>
          <c:smooth val="0"/>
          <c:extLst>
            <c:ext xmlns:c16="http://schemas.microsoft.com/office/drawing/2014/chart" uri="{C3380CC4-5D6E-409C-BE32-E72D297353CC}">
              <c16:uniqueId val="{00000001-8B30-4569-A667-36BD23C51CAD}"/>
            </c:ext>
          </c:extLst>
        </c:ser>
        <c:ser>
          <c:idx val="2"/>
          <c:order val="2"/>
          <c:tx>
            <c:strRef>
              <c:f>'Opioid-Involved Overdose'!$D$9</c:f>
              <c:strCache>
                <c:ptCount val="1"/>
                <c:pt idx="0">
                  <c:v>35-44</c:v>
                </c:pt>
              </c:strCache>
            </c:strRef>
          </c:tx>
          <c:spPr>
            <a:ln w="28575" cap="rnd">
              <a:solidFill>
                <a:schemeClr val="accent3"/>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Overdose'!$D$10:$D$13</c:f>
              <c:numCache>
                <c:formatCode>General</c:formatCode>
                <c:ptCount val="4"/>
                <c:pt idx="0">
                  <c:v>27.7</c:v>
                </c:pt>
                <c:pt idx="1">
                  <c:v>29.8</c:v>
                </c:pt>
                <c:pt idx="2">
                  <c:v>41.9</c:v>
                </c:pt>
                <c:pt idx="3">
                  <c:v>50.1</c:v>
                </c:pt>
              </c:numCache>
            </c:numRef>
          </c:val>
          <c:smooth val="0"/>
          <c:extLst>
            <c:ext xmlns:c16="http://schemas.microsoft.com/office/drawing/2014/chart" uri="{C3380CC4-5D6E-409C-BE32-E72D297353CC}">
              <c16:uniqueId val="{00000002-8B30-4569-A667-36BD23C51CAD}"/>
            </c:ext>
          </c:extLst>
        </c:ser>
        <c:ser>
          <c:idx val="3"/>
          <c:order val="3"/>
          <c:tx>
            <c:strRef>
              <c:f>'Opioid-Involved Overdose'!$E$9</c:f>
              <c:strCache>
                <c:ptCount val="1"/>
                <c:pt idx="0">
                  <c:v>45-54</c:v>
                </c:pt>
              </c:strCache>
            </c:strRef>
          </c:tx>
          <c:spPr>
            <a:ln w="28575" cap="rnd">
              <a:solidFill>
                <a:schemeClr val="accent4"/>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Overdose'!$E$10:$E$13</c:f>
              <c:numCache>
                <c:formatCode>General</c:formatCode>
                <c:ptCount val="4"/>
                <c:pt idx="0">
                  <c:v>23</c:v>
                </c:pt>
                <c:pt idx="1">
                  <c:v>24.5</c:v>
                </c:pt>
                <c:pt idx="2">
                  <c:v>32.799999999999997</c:v>
                </c:pt>
                <c:pt idx="3">
                  <c:v>38.6</c:v>
                </c:pt>
              </c:numCache>
            </c:numRef>
          </c:val>
          <c:smooth val="0"/>
          <c:extLst>
            <c:ext xmlns:c16="http://schemas.microsoft.com/office/drawing/2014/chart" uri="{C3380CC4-5D6E-409C-BE32-E72D297353CC}">
              <c16:uniqueId val="{00000003-8B30-4569-A667-36BD23C51CAD}"/>
            </c:ext>
          </c:extLst>
        </c:ser>
        <c:ser>
          <c:idx val="4"/>
          <c:order val="4"/>
          <c:tx>
            <c:strRef>
              <c:f>'Opioid-Involved Overdose'!$F$9</c:f>
              <c:strCache>
                <c:ptCount val="1"/>
                <c:pt idx="0">
                  <c:v>55-64</c:v>
                </c:pt>
              </c:strCache>
            </c:strRef>
          </c:tx>
          <c:spPr>
            <a:ln w="28575" cap="rnd">
              <a:solidFill>
                <a:schemeClr val="accent5"/>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Overdose'!$F$10:$F$13</c:f>
              <c:numCache>
                <c:formatCode>General</c:formatCode>
                <c:ptCount val="4"/>
                <c:pt idx="0">
                  <c:v>17.2</c:v>
                </c:pt>
                <c:pt idx="1">
                  <c:v>18.8</c:v>
                </c:pt>
                <c:pt idx="2">
                  <c:v>24.6</c:v>
                </c:pt>
                <c:pt idx="3">
                  <c:v>30.8</c:v>
                </c:pt>
              </c:numCache>
            </c:numRef>
          </c:val>
          <c:smooth val="0"/>
          <c:extLst>
            <c:ext xmlns:c16="http://schemas.microsoft.com/office/drawing/2014/chart" uri="{C3380CC4-5D6E-409C-BE32-E72D297353CC}">
              <c16:uniqueId val="{00000004-8B30-4569-A667-36BD23C51CAD}"/>
            </c:ext>
          </c:extLst>
        </c:ser>
        <c:ser>
          <c:idx val="5"/>
          <c:order val="5"/>
          <c:tx>
            <c:strRef>
              <c:f>'Opioid-Involved Overdose'!$G$9</c:f>
              <c:strCache>
                <c:ptCount val="1"/>
                <c:pt idx="0">
                  <c:v>65-74</c:v>
                </c:pt>
              </c:strCache>
            </c:strRef>
          </c:tx>
          <c:spPr>
            <a:ln w="28575" cap="rnd">
              <a:solidFill>
                <a:schemeClr val="accent6"/>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Overdose'!$G$10:$G$13</c:f>
              <c:numCache>
                <c:formatCode>General</c:formatCode>
                <c:ptCount val="4"/>
                <c:pt idx="0">
                  <c:v>5.7</c:v>
                </c:pt>
                <c:pt idx="1">
                  <c:v>6.3</c:v>
                </c:pt>
                <c:pt idx="2">
                  <c:v>7.8</c:v>
                </c:pt>
                <c:pt idx="3">
                  <c:v>10.5</c:v>
                </c:pt>
              </c:numCache>
            </c:numRef>
          </c:val>
          <c:smooth val="0"/>
          <c:extLst>
            <c:ext xmlns:c16="http://schemas.microsoft.com/office/drawing/2014/chart" uri="{C3380CC4-5D6E-409C-BE32-E72D297353CC}">
              <c16:uniqueId val="{00000005-8B30-4569-A667-36BD23C51CAD}"/>
            </c:ext>
          </c:extLst>
        </c:ser>
        <c:ser>
          <c:idx val="6"/>
          <c:order val="6"/>
          <c:tx>
            <c:strRef>
              <c:f>'Opioid-Involved Overdose'!$H$9</c:f>
              <c:strCache>
                <c:ptCount val="1"/>
                <c:pt idx="0">
                  <c:v>75-84</c:v>
                </c:pt>
              </c:strCache>
            </c:strRef>
          </c:tx>
          <c:spPr>
            <a:ln w="28575" cap="rnd">
              <a:solidFill>
                <a:schemeClr val="accent1">
                  <a:lumMod val="60000"/>
                </a:schemeClr>
              </a:solidFill>
              <a:round/>
            </a:ln>
            <a:effectLst/>
          </c:spPr>
          <c:marker>
            <c:symbol val="none"/>
          </c:marker>
          <c:cat>
            <c:strRef>
              <c:f>'Opioid-Involved Overdose'!$A$10:$A$13</c:f>
              <c:strCache>
                <c:ptCount val="4"/>
                <c:pt idx="0">
                  <c:v>2018</c:v>
                </c:pt>
                <c:pt idx="1">
                  <c:v>2019</c:v>
                </c:pt>
                <c:pt idx="2">
                  <c:v>2020</c:v>
                </c:pt>
                <c:pt idx="3">
                  <c:v>2021P</c:v>
                </c:pt>
              </c:strCache>
            </c:strRef>
          </c:cat>
          <c:val>
            <c:numRef>
              <c:f>'Opioid-Involved Overdose'!$H$10:$H$13</c:f>
              <c:numCache>
                <c:formatCode>General</c:formatCode>
                <c:ptCount val="4"/>
                <c:pt idx="0">
                  <c:v>1.4</c:v>
                </c:pt>
                <c:pt idx="1">
                  <c:v>1.7</c:v>
                </c:pt>
                <c:pt idx="2">
                  <c:v>1.5</c:v>
                </c:pt>
                <c:pt idx="3">
                  <c:v>1.9</c:v>
                </c:pt>
              </c:numCache>
            </c:numRef>
          </c:val>
          <c:smooth val="0"/>
          <c:extLst>
            <c:ext xmlns:c16="http://schemas.microsoft.com/office/drawing/2014/chart" uri="{C3380CC4-5D6E-409C-BE32-E72D297353CC}">
              <c16:uniqueId val="{00000006-8B30-4569-A667-36BD23C51CAD}"/>
            </c:ext>
          </c:extLst>
        </c:ser>
        <c:dLbls>
          <c:showLegendKey val="0"/>
          <c:showVal val="0"/>
          <c:showCatName val="0"/>
          <c:showSerName val="0"/>
          <c:showPercent val="0"/>
          <c:showBubbleSize val="0"/>
        </c:dLbls>
        <c:smooth val="0"/>
        <c:axId val="1087840400"/>
        <c:axId val="1087838320"/>
      </c:lineChart>
      <c:catAx>
        <c:axId val="108784040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87838320"/>
        <c:crosses val="autoZero"/>
        <c:auto val="1"/>
        <c:lblAlgn val="ctr"/>
        <c:lblOffset val="100"/>
        <c:noMultiLvlLbl val="0"/>
      </c:catAx>
      <c:valAx>
        <c:axId val="10878383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Rate per 100,000</a:t>
                </a:r>
              </a:p>
            </c:rich>
          </c:tx>
          <c:layout>
            <c:manualLayout>
              <c:xMode val="edge"/>
              <c:yMode val="edge"/>
              <c:x val="8.6620847421299083E-3"/>
              <c:y val="0.328368559905496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878404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a:t>Opioid-Involved OD by Race and Ethnicity</a:t>
            </a:r>
          </a:p>
        </c:rich>
      </c:tx>
      <c:layout>
        <c:manualLayout>
          <c:xMode val="edge"/>
          <c:yMode val="edge"/>
          <c:x val="0.238605527839551"/>
          <c:y val="4.361042089893783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825579123158757E-2"/>
          <c:y val="0.14866792484447908"/>
          <c:w val="0.7270916110480401"/>
          <c:h val="0.7501634532310858"/>
        </c:manualLayout>
      </c:layout>
      <c:lineChart>
        <c:grouping val="standard"/>
        <c:varyColors val="0"/>
        <c:ser>
          <c:idx val="0"/>
          <c:order val="0"/>
          <c:tx>
            <c:strRef>
              <c:f>'Opioid-Involved Overdose'!$B$16</c:f>
              <c:strCache>
                <c:ptCount val="1"/>
                <c:pt idx="0">
                  <c:v>NH AI/AN</c:v>
                </c:pt>
              </c:strCache>
            </c:strRef>
          </c:tx>
          <c:spPr>
            <a:ln w="28575" cap="rnd">
              <a:solidFill>
                <a:schemeClr val="accent1"/>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Overdose'!$B$17:$B$20</c:f>
              <c:numCache>
                <c:formatCode>General</c:formatCode>
                <c:ptCount val="4"/>
                <c:pt idx="0">
                  <c:v>13.3</c:v>
                </c:pt>
                <c:pt idx="1">
                  <c:v>17.3</c:v>
                </c:pt>
                <c:pt idx="2">
                  <c:v>27.5</c:v>
                </c:pt>
                <c:pt idx="3">
                  <c:v>38.299999999999997</c:v>
                </c:pt>
              </c:numCache>
            </c:numRef>
          </c:val>
          <c:smooth val="0"/>
          <c:extLst>
            <c:ext xmlns:c16="http://schemas.microsoft.com/office/drawing/2014/chart" uri="{C3380CC4-5D6E-409C-BE32-E72D297353CC}">
              <c16:uniqueId val="{00000000-37ED-4CC9-91AD-E3D4956A7A10}"/>
            </c:ext>
          </c:extLst>
        </c:ser>
        <c:ser>
          <c:idx val="1"/>
          <c:order val="1"/>
          <c:tx>
            <c:strRef>
              <c:f>'Opioid-Involved Overdose'!$C$16</c:f>
              <c:strCache>
                <c:ptCount val="1"/>
                <c:pt idx="0">
                  <c:v>NH Asian</c:v>
                </c:pt>
              </c:strCache>
            </c:strRef>
          </c:tx>
          <c:spPr>
            <a:ln w="28575" cap="rnd">
              <a:solidFill>
                <a:schemeClr val="accent2"/>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Overdose'!$C$17:$C$20</c:f>
              <c:numCache>
                <c:formatCode>General</c:formatCode>
                <c:ptCount val="4"/>
                <c:pt idx="0">
                  <c:v>1.5</c:v>
                </c:pt>
                <c:pt idx="1">
                  <c:v>1.7</c:v>
                </c:pt>
                <c:pt idx="2">
                  <c:v>2.7</c:v>
                </c:pt>
                <c:pt idx="3">
                  <c:v>2.8</c:v>
                </c:pt>
              </c:numCache>
            </c:numRef>
          </c:val>
          <c:smooth val="0"/>
          <c:extLst>
            <c:ext xmlns:c16="http://schemas.microsoft.com/office/drawing/2014/chart" uri="{C3380CC4-5D6E-409C-BE32-E72D297353CC}">
              <c16:uniqueId val="{00000001-37ED-4CC9-91AD-E3D4956A7A10}"/>
            </c:ext>
          </c:extLst>
        </c:ser>
        <c:ser>
          <c:idx val="2"/>
          <c:order val="2"/>
          <c:tx>
            <c:strRef>
              <c:f>'Opioid-Involved Overdose'!$D$16</c:f>
              <c:strCache>
                <c:ptCount val="1"/>
                <c:pt idx="0">
                  <c:v>NH Black</c:v>
                </c:pt>
              </c:strCache>
            </c:strRef>
          </c:tx>
          <c:spPr>
            <a:ln w="28575" cap="rnd">
              <a:solidFill>
                <a:schemeClr val="accent3"/>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Overdose'!$D$17:$D$20</c:f>
              <c:numCache>
                <c:formatCode>General</c:formatCode>
                <c:ptCount val="4"/>
                <c:pt idx="0">
                  <c:v>14.6</c:v>
                </c:pt>
                <c:pt idx="1">
                  <c:v>17.8</c:v>
                </c:pt>
                <c:pt idx="2">
                  <c:v>27.4</c:v>
                </c:pt>
                <c:pt idx="3">
                  <c:v>35.1</c:v>
                </c:pt>
              </c:numCache>
            </c:numRef>
          </c:val>
          <c:smooth val="0"/>
          <c:extLst>
            <c:ext xmlns:c16="http://schemas.microsoft.com/office/drawing/2014/chart" uri="{C3380CC4-5D6E-409C-BE32-E72D297353CC}">
              <c16:uniqueId val="{00000002-37ED-4CC9-91AD-E3D4956A7A10}"/>
            </c:ext>
          </c:extLst>
        </c:ser>
        <c:ser>
          <c:idx val="3"/>
          <c:order val="3"/>
          <c:tx>
            <c:strRef>
              <c:f>'Opioid-Involved Overdose'!$E$16</c:f>
              <c:strCache>
                <c:ptCount val="1"/>
                <c:pt idx="0">
                  <c:v>NH Nat HI/OPI</c:v>
                </c:pt>
              </c:strCache>
            </c:strRef>
          </c:tx>
          <c:spPr>
            <a:ln w="28575" cap="rnd">
              <a:solidFill>
                <a:schemeClr val="accent4"/>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Overdose'!$E$17:$E$20</c:f>
              <c:numCache>
                <c:formatCode>General</c:formatCode>
                <c:ptCount val="4"/>
                <c:pt idx="0">
                  <c:v>3.9</c:v>
                </c:pt>
                <c:pt idx="1">
                  <c:v>3</c:v>
                </c:pt>
                <c:pt idx="2">
                  <c:v>6.4</c:v>
                </c:pt>
                <c:pt idx="3">
                  <c:v>10.1</c:v>
                </c:pt>
              </c:numCache>
            </c:numRef>
          </c:val>
          <c:smooth val="0"/>
          <c:extLst>
            <c:ext xmlns:c16="http://schemas.microsoft.com/office/drawing/2014/chart" uri="{C3380CC4-5D6E-409C-BE32-E72D297353CC}">
              <c16:uniqueId val="{00000003-37ED-4CC9-91AD-E3D4956A7A10}"/>
            </c:ext>
          </c:extLst>
        </c:ser>
        <c:ser>
          <c:idx val="4"/>
          <c:order val="4"/>
          <c:tx>
            <c:strRef>
              <c:f>'Opioid-Involved Overdose'!$F$16</c:f>
              <c:strCache>
                <c:ptCount val="1"/>
                <c:pt idx="0">
                  <c:v>NH White</c:v>
                </c:pt>
              </c:strCache>
            </c:strRef>
          </c:tx>
          <c:spPr>
            <a:ln w="28575" cap="rnd">
              <a:solidFill>
                <a:schemeClr val="accent5"/>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Overdose'!$F$17:$F$20</c:f>
              <c:numCache>
                <c:formatCode>General</c:formatCode>
                <c:ptCount val="4"/>
                <c:pt idx="0">
                  <c:v>17.8</c:v>
                </c:pt>
                <c:pt idx="1">
                  <c:v>18.100000000000001</c:v>
                </c:pt>
                <c:pt idx="2">
                  <c:v>23.9</c:v>
                </c:pt>
                <c:pt idx="3">
                  <c:v>26.9</c:v>
                </c:pt>
              </c:numCache>
            </c:numRef>
          </c:val>
          <c:smooth val="0"/>
          <c:extLst>
            <c:ext xmlns:c16="http://schemas.microsoft.com/office/drawing/2014/chart" uri="{C3380CC4-5D6E-409C-BE32-E72D297353CC}">
              <c16:uniqueId val="{00000004-37ED-4CC9-91AD-E3D4956A7A10}"/>
            </c:ext>
          </c:extLst>
        </c:ser>
        <c:ser>
          <c:idx val="5"/>
          <c:order val="5"/>
          <c:tx>
            <c:strRef>
              <c:f>'Opioid-Involved Overdose'!$G$16</c:f>
              <c:strCache>
                <c:ptCount val="1"/>
                <c:pt idx="0">
                  <c:v>NH &gt;1 Race</c:v>
                </c:pt>
              </c:strCache>
            </c:strRef>
          </c:tx>
          <c:spPr>
            <a:ln w="28575" cap="rnd">
              <a:solidFill>
                <a:schemeClr val="accent6"/>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Overdose'!$G$17:$G$20</c:f>
              <c:numCache>
                <c:formatCode>General</c:formatCode>
                <c:ptCount val="4"/>
                <c:pt idx="0">
                  <c:v>5.6</c:v>
                </c:pt>
                <c:pt idx="1">
                  <c:v>5.9</c:v>
                </c:pt>
                <c:pt idx="2">
                  <c:v>9.9</c:v>
                </c:pt>
                <c:pt idx="3">
                  <c:v>12.2</c:v>
                </c:pt>
              </c:numCache>
            </c:numRef>
          </c:val>
          <c:smooth val="0"/>
          <c:extLst>
            <c:ext xmlns:c16="http://schemas.microsoft.com/office/drawing/2014/chart" uri="{C3380CC4-5D6E-409C-BE32-E72D297353CC}">
              <c16:uniqueId val="{00000005-37ED-4CC9-91AD-E3D4956A7A10}"/>
            </c:ext>
          </c:extLst>
        </c:ser>
        <c:ser>
          <c:idx val="6"/>
          <c:order val="6"/>
          <c:tx>
            <c:strRef>
              <c:f>'Opioid-Involved Overdose'!$H$16</c:f>
              <c:strCache>
                <c:ptCount val="1"/>
                <c:pt idx="0">
                  <c:v>Hispanic</c:v>
                </c:pt>
              </c:strCache>
            </c:strRef>
          </c:tx>
          <c:spPr>
            <a:ln w="28575" cap="rnd">
              <a:solidFill>
                <a:schemeClr val="accent1">
                  <a:lumMod val="60000"/>
                </a:schemeClr>
              </a:solidFill>
              <a:round/>
            </a:ln>
            <a:effectLst/>
          </c:spPr>
          <c:marker>
            <c:symbol val="none"/>
          </c:marker>
          <c:cat>
            <c:strRef>
              <c:f>'Opioid-Involved Overdose'!$A$17:$A$20</c:f>
              <c:strCache>
                <c:ptCount val="4"/>
                <c:pt idx="0">
                  <c:v>2018</c:v>
                </c:pt>
                <c:pt idx="1">
                  <c:v>2019</c:v>
                </c:pt>
                <c:pt idx="2">
                  <c:v>2020</c:v>
                </c:pt>
                <c:pt idx="3">
                  <c:v>2021P</c:v>
                </c:pt>
              </c:strCache>
            </c:strRef>
          </c:cat>
          <c:val>
            <c:numRef>
              <c:f>'Opioid-Involved Overdose'!$H$17:$H$20</c:f>
              <c:numCache>
                <c:formatCode>General</c:formatCode>
                <c:ptCount val="4"/>
                <c:pt idx="0">
                  <c:v>7.3</c:v>
                </c:pt>
                <c:pt idx="1">
                  <c:v>8.6999999999999993</c:v>
                </c:pt>
                <c:pt idx="2">
                  <c:v>13</c:v>
                </c:pt>
                <c:pt idx="3">
                  <c:v>16.2</c:v>
                </c:pt>
              </c:numCache>
            </c:numRef>
          </c:val>
          <c:smooth val="0"/>
          <c:extLst>
            <c:ext xmlns:c16="http://schemas.microsoft.com/office/drawing/2014/chart" uri="{C3380CC4-5D6E-409C-BE32-E72D297353CC}">
              <c16:uniqueId val="{00000006-37ED-4CC9-91AD-E3D4956A7A10}"/>
            </c:ext>
          </c:extLst>
        </c:ser>
        <c:dLbls>
          <c:showLegendKey val="0"/>
          <c:showVal val="0"/>
          <c:showCatName val="0"/>
          <c:showSerName val="0"/>
          <c:showPercent val="0"/>
          <c:showBubbleSize val="0"/>
        </c:dLbls>
        <c:smooth val="0"/>
        <c:axId val="843274272"/>
        <c:axId val="843273440"/>
      </c:lineChart>
      <c:catAx>
        <c:axId val="84327427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3273440"/>
        <c:crosses val="autoZero"/>
        <c:auto val="1"/>
        <c:lblAlgn val="ctr"/>
        <c:lblOffset val="100"/>
        <c:noMultiLvlLbl val="0"/>
      </c:catAx>
      <c:valAx>
        <c:axId val="8432734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Rate per 100,000</a:t>
                </a:r>
              </a:p>
            </c:rich>
          </c:tx>
          <c:layout>
            <c:manualLayout>
              <c:xMode val="edge"/>
              <c:yMode val="edge"/>
              <c:x val="4.3310401555627775E-3"/>
              <c:y val="0.3652365882503225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3274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a:t>Opioid-Involved OD by Urbanization</a:t>
            </a:r>
          </a:p>
        </c:rich>
      </c:tx>
      <c:layout>
        <c:manualLayout>
          <c:xMode val="edge"/>
          <c:yMode val="edge"/>
          <c:x val="0.32237835010078209"/>
          <c:y val="2.7056795836236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'Opioid-Involved Overdose'!$A$24</c:f>
              <c:strCache>
                <c:ptCount val="1"/>
                <c:pt idx="0">
                  <c:v>2018</c:v>
                </c:pt>
              </c:strCache>
            </c:strRef>
          </c:tx>
          <c:spPr>
            <a:solidFill>
              <a:srgbClr val="005DAA">
                <a:lumMod val="50000"/>
              </a:srgbClr>
            </a:solidFill>
            <a:ln>
              <a:noFill/>
            </a:ln>
            <a:effectLst/>
          </c:spPr>
          <c:invertIfNegative val="0"/>
          <c:cat>
            <c:strRef>
              <c:f>'Opioid-Involved Overdose'!$B$23:$G$23</c:f>
              <c:strCache>
                <c:ptCount val="6"/>
                <c:pt idx="0">
                  <c:v>Large Central Metro</c:v>
                </c:pt>
                <c:pt idx="1">
                  <c:v>Large Fringe Metro</c:v>
                </c:pt>
                <c:pt idx="2">
                  <c:v>Medium Metro</c:v>
                </c:pt>
                <c:pt idx="3">
                  <c:v>Small Metro</c:v>
                </c:pt>
                <c:pt idx="4">
                  <c:v>Micropolitan (Nonmetro)</c:v>
                </c:pt>
                <c:pt idx="5">
                  <c:v>NonCore (Nonmetro)</c:v>
                </c:pt>
              </c:strCache>
            </c:strRef>
          </c:cat>
          <c:val>
            <c:numRef>
              <c:f>'Opioid-Involved Overdose'!$B$24:$G$24</c:f>
              <c:numCache>
                <c:formatCode>General</c:formatCode>
                <c:ptCount val="6"/>
                <c:pt idx="0">
                  <c:v>14.6</c:v>
                </c:pt>
                <c:pt idx="1">
                  <c:v>16.399999999999999</c:v>
                </c:pt>
                <c:pt idx="2">
                  <c:v>15.1</c:v>
                </c:pt>
                <c:pt idx="3">
                  <c:v>11.3</c:v>
                </c:pt>
                <c:pt idx="4">
                  <c:v>11.6</c:v>
                </c:pt>
                <c:pt idx="5">
                  <c:v>9</c:v>
                </c:pt>
              </c:numCache>
            </c:numRef>
          </c:val>
          <c:extLst>
            <c:ext xmlns:c16="http://schemas.microsoft.com/office/drawing/2014/chart" uri="{C3380CC4-5D6E-409C-BE32-E72D297353CC}">
              <c16:uniqueId val="{00000000-EA67-4CDB-BCCD-DF5875692194}"/>
            </c:ext>
          </c:extLst>
        </c:ser>
        <c:ser>
          <c:idx val="1"/>
          <c:order val="1"/>
          <c:tx>
            <c:strRef>
              <c:f>'Opioid-Involved Overdose'!$A$25</c:f>
              <c:strCache>
                <c:ptCount val="1"/>
                <c:pt idx="0">
                  <c:v>2019</c:v>
                </c:pt>
              </c:strCache>
            </c:strRef>
          </c:tx>
          <c:spPr>
            <a:solidFill>
              <a:srgbClr val="005DAA">
                <a:lumMod val="75000"/>
              </a:srgbClr>
            </a:solidFill>
            <a:ln>
              <a:noFill/>
            </a:ln>
            <a:effectLst/>
          </c:spPr>
          <c:invertIfNegative val="0"/>
          <c:cat>
            <c:strRef>
              <c:f>'Opioid-Involved Overdose'!$B$23:$G$23</c:f>
              <c:strCache>
                <c:ptCount val="6"/>
                <c:pt idx="0">
                  <c:v>Large Central Metro</c:v>
                </c:pt>
                <c:pt idx="1">
                  <c:v>Large Fringe Metro</c:v>
                </c:pt>
                <c:pt idx="2">
                  <c:v>Medium Metro</c:v>
                </c:pt>
                <c:pt idx="3">
                  <c:v>Small Metro</c:v>
                </c:pt>
                <c:pt idx="4">
                  <c:v>Micropolitan (Nonmetro)</c:v>
                </c:pt>
                <c:pt idx="5">
                  <c:v>NonCore (Nonmetro)</c:v>
                </c:pt>
              </c:strCache>
            </c:strRef>
          </c:cat>
          <c:val>
            <c:numRef>
              <c:f>'Opioid-Involved Overdose'!$B$25:$G$25</c:f>
              <c:numCache>
                <c:formatCode>General</c:formatCode>
                <c:ptCount val="6"/>
                <c:pt idx="0">
                  <c:v>16.600000000000001</c:v>
                </c:pt>
                <c:pt idx="1">
                  <c:v>16.399999999999999</c:v>
                </c:pt>
                <c:pt idx="2">
                  <c:v>15.9</c:v>
                </c:pt>
                <c:pt idx="3">
                  <c:v>12</c:v>
                </c:pt>
                <c:pt idx="4">
                  <c:v>12.3</c:v>
                </c:pt>
                <c:pt idx="5">
                  <c:v>9.1999999999999993</c:v>
                </c:pt>
              </c:numCache>
            </c:numRef>
          </c:val>
          <c:extLst>
            <c:ext xmlns:c16="http://schemas.microsoft.com/office/drawing/2014/chart" uri="{C3380CC4-5D6E-409C-BE32-E72D297353CC}">
              <c16:uniqueId val="{00000001-EA67-4CDB-BCCD-DF5875692194}"/>
            </c:ext>
          </c:extLst>
        </c:ser>
        <c:ser>
          <c:idx val="2"/>
          <c:order val="2"/>
          <c:tx>
            <c:strRef>
              <c:f>'Opioid-Involved Overdose'!$A$26</c:f>
              <c:strCache>
                <c:ptCount val="1"/>
                <c:pt idx="0">
                  <c:v>2020</c:v>
                </c:pt>
              </c:strCache>
            </c:strRef>
          </c:tx>
          <c:spPr>
            <a:solidFill>
              <a:srgbClr val="005DAA">
                <a:lumMod val="60000"/>
                <a:lumOff val="40000"/>
              </a:srgbClr>
            </a:solidFill>
            <a:ln>
              <a:noFill/>
            </a:ln>
            <a:effectLst/>
          </c:spPr>
          <c:invertIfNegative val="0"/>
          <c:cat>
            <c:strRef>
              <c:f>'Opioid-Involved Overdose'!$B$23:$G$23</c:f>
              <c:strCache>
                <c:ptCount val="6"/>
                <c:pt idx="0">
                  <c:v>Large Central Metro</c:v>
                </c:pt>
                <c:pt idx="1">
                  <c:v>Large Fringe Metro</c:v>
                </c:pt>
                <c:pt idx="2">
                  <c:v>Medium Metro</c:v>
                </c:pt>
                <c:pt idx="3">
                  <c:v>Small Metro</c:v>
                </c:pt>
                <c:pt idx="4">
                  <c:v>Micropolitan (Nonmetro)</c:v>
                </c:pt>
                <c:pt idx="5">
                  <c:v>NonCore (Nonmetro)</c:v>
                </c:pt>
              </c:strCache>
            </c:strRef>
          </c:cat>
          <c:val>
            <c:numRef>
              <c:f>'Opioid-Involved Overdose'!$B$26:$G$26</c:f>
              <c:numCache>
                <c:formatCode>General</c:formatCode>
                <c:ptCount val="6"/>
                <c:pt idx="0">
                  <c:v>22.9</c:v>
                </c:pt>
                <c:pt idx="1">
                  <c:v>20.9</c:v>
                </c:pt>
                <c:pt idx="2">
                  <c:v>22.4</c:v>
                </c:pt>
                <c:pt idx="3">
                  <c:v>17.100000000000001</c:v>
                </c:pt>
                <c:pt idx="4">
                  <c:v>17.5</c:v>
                </c:pt>
                <c:pt idx="5">
                  <c:v>14.1</c:v>
                </c:pt>
              </c:numCache>
            </c:numRef>
          </c:val>
          <c:extLst>
            <c:ext xmlns:c16="http://schemas.microsoft.com/office/drawing/2014/chart" uri="{C3380CC4-5D6E-409C-BE32-E72D297353CC}">
              <c16:uniqueId val="{00000002-EA67-4CDB-BCCD-DF5875692194}"/>
            </c:ext>
          </c:extLst>
        </c:ser>
        <c:ser>
          <c:idx val="3"/>
          <c:order val="3"/>
          <c:tx>
            <c:strRef>
              <c:f>'Opioid-Involved Overdose'!$A$27</c:f>
              <c:strCache>
                <c:ptCount val="1"/>
                <c:pt idx="0">
                  <c:v>2021P</c:v>
                </c:pt>
              </c:strCache>
            </c:strRef>
          </c:tx>
          <c:spPr>
            <a:solidFill>
              <a:srgbClr val="005DAA">
                <a:lumMod val="20000"/>
                <a:lumOff val="80000"/>
              </a:srgbClr>
            </a:solidFill>
            <a:ln>
              <a:noFill/>
            </a:ln>
            <a:effectLst/>
          </c:spPr>
          <c:invertIfNegative val="0"/>
          <c:cat>
            <c:strRef>
              <c:f>'Opioid-Involved Overdose'!$B$23:$G$23</c:f>
              <c:strCache>
                <c:ptCount val="6"/>
                <c:pt idx="0">
                  <c:v>Large Central Metro</c:v>
                </c:pt>
                <c:pt idx="1">
                  <c:v>Large Fringe Metro</c:v>
                </c:pt>
                <c:pt idx="2">
                  <c:v>Medium Metro</c:v>
                </c:pt>
                <c:pt idx="3">
                  <c:v>Small Metro</c:v>
                </c:pt>
                <c:pt idx="4">
                  <c:v>Micropolitan (Nonmetro)</c:v>
                </c:pt>
                <c:pt idx="5">
                  <c:v>NonCore (Nonmetro)</c:v>
                </c:pt>
              </c:strCache>
            </c:strRef>
          </c:cat>
          <c:val>
            <c:numRef>
              <c:f>'Opioid-Involved Overdose'!$B$27:$G$27</c:f>
              <c:numCache>
                <c:formatCode>General</c:formatCode>
                <c:ptCount val="6"/>
                <c:pt idx="0">
                  <c:v>26.6</c:v>
                </c:pt>
                <c:pt idx="1">
                  <c:v>23.2</c:v>
                </c:pt>
                <c:pt idx="2">
                  <c:v>26.5</c:v>
                </c:pt>
                <c:pt idx="3">
                  <c:v>21.8</c:v>
                </c:pt>
                <c:pt idx="4">
                  <c:v>21.5</c:v>
                </c:pt>
                <c:pt idx="5">
                  <c:v>18.2</c:v>
                </c:pt>
              </c:numCache>
            </c:numRef>
          </c:val>
          <c:extLst>
            <c:ext xmlns:c16="http://schemas.microsoft.com/office/drawing/2014/chart" uri="{C3380CC4-5D6E-409C-BE32-E72D297353CC}">
              <c16:uniqueId val="{00000003-EA67-4CDB-BCCD-DF5875692194}"/>
            </c:ext>
          </c:extLst>
        </c:ser>
        <c:dLbls>
          <c:showLegendKey val="0"/>
          <c:showVal val="0"/>
          <c:showCatName val="0"/>
          <c:showSerName val="0"/>
          <c:showPercent val="0"/>
          <c:showBubbleSize val="0"/>
        </c:dLbls>
        <c:gapWidth val="150"/>
        <c:axId val="1029363168"/>
        <c:axId val="1029367744"/>
      </c:barChart>
      <c:catAx>
        <c:axId val="102936316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9367744"/>
        <c:crosses val="autoZero"/>
        <c:auto val="1"/>
        <c:lblAlgn val="ctr"/>
        <c:lblOffset val="100"/>
        <c:noMultiLvlLbl val="0"/>
      </c:catAx>
      <c:valAx>
        <c:axId val="1029367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9363168"/>
        <c:crosses val="autoZero"/>
        <c:crossBetween val="between"/>
      </c:valAx>
      <c:spPr>
        <a:noFill/>
        <a:ln>
          <a:noFill/>
        </a:ln>
        <a:effectLst/>
      </c:spPr>
    </c:plotArea>
    <c:legend>
      <c:legendPos val="t"/>
      <c:layout>
        <c:manualLayout>
          <c:xMode val="edge"/>
          <c:yMode val="edge"/>
          <c:x val="0.34777753508017634"/>
          <c:y val="0.11765196722789989"/>
          <c:w val="0.3384008251491098"/>
          <c:h val="8.154428260077591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sz="10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415810184665"/>
          <c:y val="4.1805434042966855E-2"/>
          <c:w val="0.87379121681366234"/>
          <c:h val="0.56699717147971818"/>
        </c:manualLayout>
      </c:layout>
      <c:barChart>
        <c:barDir val="col"/>
        <c:grouping val="clustered"/>
        <c:varyColors val="0"/>
        <c:ser>
          <c:idx val="0"/>
          <c:order val="0"/>
          <c:tx>
            <c:strRef>
              <c:f>Sheet1!$B$1</c:f>
              <c:strCache>
                <c:ptCount val="1"/>
                <c:pt idx="0">
                  <c:v>Intake</c:v>
                </c:pt>
              </c:strCache>
            </c:strRef>
          </c:tx>
          <c:spPr>
            <a:solidFill>
              <a:schemeClr val="accent1"/>
            </a:solidFill>
            <a:ln>
              <a:noFill/>
            </a:ln>
            <a:effectLst/>
          </c:spPr>
          <c:invertIfNegative val="0"/>
          <c:cat>
            <c:strRef>
              <c:f>Sheet1!$A$2:$A$7</c:f>
              <c:strCache>
                <c:ptCount val="6"/>
                <c:pt idx="0">
                  <c:v>Everyday Functioning</c:v>
                </c:pt>
                <c:pt idx="1">
                  <c:v>Illegal Drug Abstinence</c:v>
                </c:pt>
                <c:pt idx="2">
                  <c:v>Regular Employment or School</c:v>
                </c:pt>
                <c:pt idx="3">
                  <c:v>Stable Housing</c:v>
                </c:pt>
                <c:pt idx="4">
                  <c:v>Hospitalization</c:v>
                </c:pt>
                <c:pt idx="5">
                  <c:v>No Criminal Justice Involvement</c:v>
                </c:pt>
              </c:strCache>
            </c:strRef>
          </c:cat>
          <c:val>
            <c:numRef>
              <c:f>Sheet1!$B$2:$B$7</c:f>
              <c:numCache>
                <c:formatCode>General</c:formatCode>
                <c:ptCount val="6"/>
                <c:pt idx="0">
                  <c:v>53.8</c:v>
                </c:pt>
                <c:pt idx="1">
                  <c:v>69.400000000000006</c:v>
                </c:pt>
                <c:pt idx="2">
                  <c:v>15.2</c:v>
                </c:pt>
                <c:pt idx="3">
                  <c:v>32.299999999999997</c:v>
                </c:pt>
                <c:pt idx="4">
                  <c:v>63.7</c:v>
                </c:pt>
                <c:pt idx="5">
                  <c:v>92.1</c:v>
                </c:pt>
              </c:numCache>
            </c:numRef>
          </c:val>
          <c:extLst>
            <c:ext xmlns:c16="http://schemas.microsoft.com/office/drawing/2014/chart" uri="{C3380CC4-5D6E-409C-BE32-E72D297353CC}">
              <c16:uniqueId val="{00000000-485A-4CC5-8F9D-28C622F596D6}"/>
            </c:ext>
          </c:extLst>
        </c:ser>
        <c:ser>
          <c:idx val="1"/>
          <c:order val="1"/>
          <c:tx>
            <c:strRef>
              <c:f>Sheet1!$C$1</c:f>
              <c:strCache>
                <c:ptCount val="1"/>
                <c:pt idx="0">
                  <c:v>6-Month Follow-up</c:v>
                </c:pt>
              </c:strCache>
            </c:strRef>
          </c:tx>
          <c:spPr>
            <a:solidFill>
              <a:schemeClr val="accent2"/>
            </a:solidFill>
            <a:ln>
              <a:noFill/>
            </a:ln>
            <a:effectLst/>
          </c:spPr>
          <c:invertIfNegative val="0"/>
          <c:cat>
            <c:strRef>
              <c:f>Sheet1!$A$2:$A$7</c:f>
              <c:strCache>
                <c:ptCount val="6"/>
                <c:pt idx="0">
                  <c:v>Everyday Functioning</c:v>
                </c:pt>
                <c:pt idx="1">
                  <c:v>Illegal Drug Abstinence</c:v>
                </c:pt>
                <c:pt idx="2">
                  <c:v>Regular Employment or School</c:v>
                </c:pt>
                <c:pt idx="3">
                  <c:v>Stable Housing</c:v>
                </c:pt>
                <c:pt idx="4">
                  <c:v>Hospitalization</c:v>
                </c:pt>
                <c:pt idx="5">
                  <c:v>No Criminal Justice Involvement</c:v>
                </c:pt>
              </c:strCache>
            </c:strRef>
          </c:cat>
          <c:val>
            <c:numRef>
              <c:f>Sheet1!$C$2:$C$7</c:f>
              <c:numCache>
                <c:formatCode>General</c:formatCode>
                <c:ptCount val="6"/>
                <c:pt idx="0">
                  <c:v>68</c:v>
                </c:pt>
                <c:pt idx="1">
                  <c:v>75.5</c:v>
                </c:pt>
                <c:pt idx="2">
                  <c:v>12.4</c:v>
                </c:pt>
                <c:pt idx="3">
                  <c:v>52.2</c:v>
                </c:pt>
                <c:pt idx="4">
                  <c:v>9.6</c:v>
                </c:pt>
                <c:pt idx="5">
                  <c:v>95.9</c:v>
                </c:pt>
              </c:numCache>
            </c:numRef>
          </c:val>
          <c:extLst>
            <c:ext xmlns:c16="http://schemas.microsoft.com/office/drawing/2014/chart" uri="{C3380CC4-5D6E-409C-BE32-E72D297353CC}">
              <c16:uniqueId val="{00000001-485A-4CC5-8F9D-28C622F596D6}"/>
            </c:ext>
          </c:extLst>
        </c:ser>
        <c:dLbls>
          <c:showLegendKey val="0"/>
          <c:showVal val="0"/>
          <c:showCatName val="0"/>
          <c:showSerName val="0"/>
          <c:showPercent val="0"/>
          <c:showBubbleSize val="0"/>
        </c:dLbls>
        <c:gapWidth val="219"/>
        <c:overlap val="-27"/>
        <c:axId val="150413696"/>
        <c:axId val="150415232"/>
      </c:barChart>
      <c:catAx>
        <c:axId val="1504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415232"/>
        <c:crosses val="autoZero"/>
        <c:auto val="1"/>
        <c:lblAlgn val="ctr"/>
        <c:lblOffset val="100"/>
        <c:noMultiLvlLbl val="0"/>
      </c:catAx>
      <c:valAx>
        <c:axId val="1504152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a:t>Proportion of Clients,</a:t>
                </a:r>
                <a:r>
                  <a:rPr lang="en-US" sz="1400" baseline="0"/>
                  <a:t> %</a:t>
                </a:r>
                <a:endParaRPr lang="en-US" sz="140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413696"/>
        <c:crosses val="autoZero"/>
        <c:crossBetween val="between"/>
      </c:valAx>
      <c:spPr>
        <a:noFill/>
        <a:ln>
          <a:noFill/>
        </a:ln>
        <a:effectLst/>
      </c:spPr>
    </c:plotArea>
    <c:legend>
      <c:legendPos val="b"/>
      <c:layout>
        <c:manualLayout>
          <c:xMode val="edge"/>
          <c:yMode val="edge"/>
          <c:x val="4.4176264513936886E-2"/>
          <c:y val="0.93958420816945309"/>
          <c:w val="0.48059975878146544"/>
          <c:h val="5.4310360430204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https://www.hhs.gov/overdose-prevention/harm-reduction"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hhs.gov/overdose-prevention/harm-reduction" TargetMode="Externa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9EF7B-CB19-4672-9768-28D3B50598CD}"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US"/>
        </a:p>
      </dgm:t>
    </dgm:pt>
    <dgm:pt modelId="{59B9CB72-3589-4A92-8D1F-C66C146C07BF}">
      <dgm:prSet phldrT="[Text]" custT="1"/>
      <dgm:spPr>
        <a:solidFill>
          <a:schemeClr val="accent2"/>
        </a:solidFill>
      </dgm:spPr>
      <dgm:t>
        <a:bodyPr/>
        <a:lstStyle/>
        <a:p>
          <a:r>
            <a:rPr lang="en-US" sz="1400">
              <a:hlinkClick xmlns:r="http://schemas.openxmlformats.org/officeDocument/2006/relationships" r:id="rId1"/>
            </a:rPr>
            <a:t>Harm  Reduction </a:t>
          </a:r>
          <a:endParaRPr lang="en-US" sz="1400"/>
        </a:p>
      </dgm:t>
    </dgm:pt>
    <dgm:pt modelId="{28DDD52A-940E-4D56-B82E-FC6730FCEBA6}" type="parTrans" cxnId="{1CB2C4B1-8587-40EE-B799-DC870742F6B2}">
      <dgm:prSet/>
      <dgm:spPr/>
      <dgm:t>
        <a:bodyPr/>
        <a:lstStyle/>
        <a:p>
          <a:endParaRPr lang="en-US"/>
        </a:p>
      </dgm:t>
    </dgm:pt>
    <dgm:pt modelId="{219D762F-C4D8-403F-A591-1EF51749A940}" type="sibTrans" cxnId="{1CB2C4B1-8587-40EE-B799-DC870742F6B2}">
      <dgm:prSet/>
      <dgm:spPr/>
      <dgm:t>
        <a:bodyPr/>
        <a:lstStyle/>
        <a:p>
          <a:endParaRPr lang="en-US"/>
        </a:p>
      </dgm:t>
    </dgm:pt>
    <dgm:pt modelId="{9DB11E31-27F8-4F55-8163-63FE6611C2D8}">
      <dgm:prSet phldrT="[Text]"/>
      <dgm:spPr>
        <a:solidFill>
          <a:schemeClr val="accent2"/>
        </a:solidFill>
      </dgm:spPr>
      <dgm:t>
        <a:bodyPr/>
        <a:lstStyle/>
        <a:p>
          <a:r>
            <a:rPr lang="en-US"/>
            <a:t>Research &amp; demonstrations </a:t>
          </a:r>
        </a:p>
      </dgm:t>
    </dgm:pt>
    <dgm:pt modelId="{098B7CC0-F948-41D0-824C-84DE2DED1487}" type="parTrans" cxnId="{EA18E467-2A69-4395-9D40-E2BFF08D2DD4}">
      <dgm:prSet/>
      <dgm:spPr>
        <a:ln>
          <a:solidFill>
            <a:schemeClr val="accent2"/>
          </a:solidFill>
        </a:ln>
      </dgm:spPr>
      <dgm:t>
        <a:bodyPr/>
        <a:lstStyle/>
        <a:p>
          <a:endParaRPr lang="en-US"/>
        </a:p>
      </dgm:t>
    </dgm:pt>
    <dgm:pt modelId="{808E778C-C602-4D89-9B1A-313FDE66ED5E}" type="sibTrans" cxnId="{EA18E467-2A69-4395-9D40-E2BFF08D2DD4}">
      <dgm:prSet/>
      <dgm:spPr/>
      <dgm:t>
        <a:bodyPr/>
        <a:lstStyle/>
        <a:p>
          <a:endParaRPr lang="en-US"/>
        </a:p>
      </dgm:t>
    </dgm:pt>
    <dgm:pt modelId="{56E60174-2340-4A4E-AC86-43749CFB5751}">
      <dgm:prSet phldrT="[Text]"/>
      <dgm:spPr>
        <a:solidFill>
          <a:schemeClr val="accent2">
            <a:lumMod val="60000"/>
            <a:lumOff val="40000"/>
          </a:schemeClr>
        </a:solidFill>
      </dgm:spPr>
      <dgm:t>
        <a:bodyPr/>
        <a:lstStyle/>
        <a:p>
          <a:r>
            <a:rPr lang="en-US"/>
            <a:t>Fentanyl Testing Strips (NIH, FDA)</a:t>
          </a:r>
        </a:p>
      </dgm:t>
    </dgm:pt>
    <dgm:pt modelId="{AB1D2C2C-E48C-4FF1-8272-A5C77E34E9C0}" type="parTrans" cxnId="{E5A61978-CBBC-44C8-9450-2743C214D505}">
      <dgm:prSet/>
      <dgm:spPr>
        <a:ln>
          <a:solidFill>
            <a:schemeClr val="accent2"/>
          </a:solidFill>
        </a:ln>
      </dgm:spPr>
      <dgm:t>
        <a:bodyPr/>
        <a:lstStyle/>
        <a:p>
          <a:endParaRPr lang="en-US"/>
        </a:p>
      </dgm:t>
    </dgm:pt>
    <dgm:pt modelId="{5A1CE87D-974F-48FF-9BEF-5720B1638C24}" type="sibTrans" cxnId="{E5A61978-CBBC-44C8-9450-2743C214D505}">
      <dgm:prSet/>
      <dgm:spPr/>
      <dgm:t>
        <a:bodyPr/>
        <a:lstStyle/>
        <a:p>
          <a:endParaRPr lang="en-US"/>
        </a:p>
      </dgm:t>
    </dgm:pt>
    <dgm:pt modelId="{0821A3D5-A0D4-4803-8D59-8573F453D6D4}">
      <dgm:prSet phldrT="[Text]"/>
      <dgm:spPr>
        <a:solidFill>
          <a:schemeClr val="accent2"/>
        </a:solidFill>
      </dgm:spPr>
      <dgm:t>
        <a:bodyPr/>
        <a:lstStyle/>
        <a:p>
          <a:r>
            <a:rPr lang="en-US"/>
            <a:t>Integrated evidence-based harm reduction</a:t>
          </a:r>
        </a:p>
      </dgm:t>
    </dgm:pt>
    <dgm:pt modelId="{AAF915CD-2550-4680-B32C-2E8B1242816B}" type="parTrans" cxnId="{707872C3-C0E4-4282-8914-3BBC297F8FF6}">
      <dgm:prSet/>
      <dgm:spPr>
        <a:ln>
          <a:solidFill>
            <a:schemeClr val="accent2"/>
          </a:solidFill>
        </a:ln>
      </dgm:spPr>
      <dgm:t>
        <a:bodyPr/>
        <a:lstStyle/>
        <a:p>
          <a:endParaRPr lang="en-US"/>
        </a:p>
      </dgm:t>
    </dgm:pt>
    <dgm:pt modelId="{B7304704-17B9-4D5A-9149-35449B5669D7}" type="sibTrans" cxnId="{707872C3-C0E4-4282-8914-3BBC297F8FF6}">
      <dgm:prSet/>
      <dgm:spPr/>
      <dgm:t>
        <a:bodyPr/>
        <a:lstStyle/>
        <a:p>
          <a:endParaRPr lang="en-US"/>
        </a:p>
      </dgm:t>
    </dgm:pt>
    <dgm:pt modelId="{BABD3372-9B40-4B24-89F5-76C1E73404B3}">
      <dgm:prSet phldrT="[Text]"/>
      <dgm:spPr>
        <a:solidFill>
          <a:schemeClr val="accent2">
            <a:lumMod val="60000"/>
            <a:lumOff val="40000"/>
          </a:schemeClr>
        </a:solidFill>
      </dgm:spPr>
      <dgm:t>
        <a:bodyPr/>
        <a:lstStyle/>
        <a:p>
          <a:r>
            <a:rPr lang="en-US" b="1"/>
            <a:t>Harm Reduction Technical Assistance (CDC/SAMHSA)</a:t>
          </a:r>
        </a:p>
      </dgm:t>
    </dgm:pt>
    <dgm:pt modelId="{104669A8-A239-491C-A12B-406BAD34DECB}" type="parTrans" cxnId="{614850BF-B8F7-486B-BC5D-CE4C34DD2C29}">
      <dgm:prSet/>
      <dgm:spPr>
        <a:ln>
          <a:solidFill>
            <a:schemeClr val="accent2"/>
          </a:solidFill>
        </a:ln>
      </dgm:spPr>
      <dgm:t>
        <a:bodyPr/>
        <a:lstStyle/>
        <a:p>
          <a:endParaRPr lang="en-US"/>
        </a:p>
      </dgm:t>
    </dgm:pt>
    <dgm:pt modelId="{5BFF4C61-AD60-40EA-9600-4B56EDB1CBCF}" type="sibTrans" cxnId="{614850BF-B8F7-486B-BC5D-CE4C34DD2C29}">
      <dgm:prSet/>
      <dgm:spPr/>
      <dgm:t>
        <a:bodyPr/>
        <a:lstStyle/>
        <a:p>
          <a:endParaRPr lang="en-US"/>
        </a:p>
      </dgm:t>
    </dgm:pt>
    <dgm:pt modelId="{5BF4E5AB-D894-433B-865F-BCC56C43BE7D}">
      <dgm:prSet phldrT="[Text]"/>
      <dgm:spPr>
        <a:solidFill>
          <a:schemeClr val="accent2"/>
        </a:solidFill>
      </dgm:spPr>
      <dgm:t>
        <a:bodyPr/>
        <a:lstStyle/>
        <a:p>
          <a:r>
            <a:rPr lang="en-US"/>
            <a:t>Sustainable funding</a:t>
          </a:r>
        </a:p>
      </dgm:t>
    </dgm:pt>
    <dgm:pt modelId="{9264A4ED-F35B-422E-8443-9EA1631BFDE1}" type="parTrans" cxnId="{B55C03B7-E405-46DB-8A9E-8F68B1DCEBBE}">
      <dgm:prSet/>
      <dgm:spPr>
        <a:ln>
          <a:solidFill>
            <a:schemeClr val="accent2"/>
          </a:solidFill>
        </a:ln>
      </dgm:spPr>
      <dgm:t>
        <a:bodyPr/>
        <a:lstStyle/>
        <a:p>
          <a:endParaRPr lang="en-US"/>
        </a:p>
      </dgm:t>
    </dgm:pt>
    <dgm:pt modelId="{66A3A5CD-9DA8-4B75-A630-7155DF9EF822}" type="sibTrans" cxnId="{B55C03B7-E405-46DB-8A9E-8F68B1DCEBBE}">
      <dgm:prSet/>
      <dgm:spPr/>
      <dgm:t>
        <a:bodyPr/>
        <a:lstStyle/>
        <a:p>
          <a:endParaRPr lang="en-US"/>
        </a:p>
      </dgm:t>
    </dgm:pt>
    <dgm:pt modelId="{E6F1D6BE-3BC5-4E96-99B6-CE10DB958848}">
      <dgm:prSet phldrT="[Text]"/>
      <dgm:spPr>
        <a:solidFill>
          <a:schemeClr val="accent2"/>
        </a:solidFill>
      </dgm:spPr>
      <dgm:t>
        <a:bodyPr/>
        <a:lstStyle/>
        <a:p>
          <a:r>
            <a:rPr lang="en-US"/>
            <a:t>Reduce stigma</a:t>
          </a:r>
        </a:p>
      </dgm:t>
    </dgm:pt>
    <dgm:pt modelId="{5F2538C4-E810-4D64-AFB2-1BA741ABF54A}" type="parTrans" cxnId="{729216E7-91B9-4C99-A189-E2D7D6CA42DE}">
      <dgm:prSet/>
      <dgm:spPr>
        <a:ln>
          <a:solidFill>
            <a:schemeClr val="accent2"/>
          </a:solidFill>
        </a:ln>
      </dgm:spPr>
      <dgm:t>
        <a:bodyPr/>
        <a:lstStyle/>
        <a:p>
          <a:endParaRPr lang="en-US"/>
        </a:p>
      </dgm:t>
    </dgm:pt>
    <dgm:pt modelId="{899D8CC8-377F-4A9E-94F5-DE43A8E6CEE5}" type="sibTrans" cxnId="{729216E7-91B9-4C99-A189-E2D7D6CA42DE}">
      <dgm:prSet/>
      <dgm:spPr/>
      <dgm:t>
        <a:bodyPr/>
        <a:lstStyle/>
        <a:p>
          <a:endParaRPr lang="en-US"/>
        </a:p>
      </dgm:t>
    </dgm:pt>
    <dgm:pt modelId="{02259C35-D7A6-4853-A179-88B2DA901441}">
      <dgm:prSet phldrT="[Text]"/>
      <dgm:spPr>
        <a:solidFill>
          <a:schemeClr val="accent2">
            <a:lumMod val="60000"/>
            <a:lumOff val="40000"/>
          </a:schemeClr>
        </a:solidFill>
      </dgm:spPr>
      <dgm:t>
        <a:bodyPr/>
        <a:lstStyle/>
        <a:p>
          <a:r>
            <a:rPr lang="en-US" b="1"/>
            <a:t>Harm reduction grants (SAMHSA)</a:t>
          </a:r>
        </a:p>
      </dgm:t>
    </dgm:pt>
    <dgm:pt modelId="{FCB5F631-674E-4222-8E37-D8E5C303DC28}" type="parTrans" cxnId="{7DAC0D29-6D6D-4958-B568-AD62C98E37B8}">
      <dgm:prSet/>
      <dgm:spPr>
        <a:ln>
          <a:solidFill>
            <a:schemeClr val="accent2"/>
          </a:solidFill>
        </a:ln>
      </dgm:spPr>
      <dgm:t>
        <a:bodyPr/>
        <a:lstStyle/>
        <a:p>
          <a:endParaRPr lang="en-US"/>
        </a:p>
      </dgm:t>
    </dgm:pt>
    <dgm:pt modelId="{EB3259A0-13B5-4AC7-AD97-3CB462E3D355}" type="sibTrans" cxnId="{7DAC0D29-6D6D-4958-B568-AD62C98E37B8}">
      <dgm:prSet/>
      <dgm:spPr/>
      <dgm:t>
        <a:bodyPr/>
        <a:lstStyle/>
        <a:p>
          <a:endParaRPr lang="en-US"/>
        </a:p>
      </dgm:t>
    </dgm:pt>
    <dgm:pt modelId="{B3D25592-CFA0-4BE6-B158-EDA57449CB48}">
      <dgm:prSet phldrT="[Text]"/>
      <dgm:spPr>
        <a:solidFill>
          <a:schemeClr val="accent2">
            <a:lumMod val="60000"/>
            <a:lumOff val="40000"/>
          </a:schemeClr>
        </a:solidFill>
      </dgm:spPr>
      <dgm:t>
        <a:bodyPr/>
        <a:lstStyle/>
        <a:p>
          <a:r>
            <a:rPr lang="en-US"/>
            <a:t>Stop Overdose Campaign (CDC)</a:t>
          </a:r>
        </a:p>
      </dgm:t>
    </dgm:pt>
    <dgm:pt modelId="{509E91CA-621E-40DD-8EF8-06B21FC1B10D}" type="parTrans" cxnId="{165EE04E-6E6D-4835-8416-EE9C141219E6}">
      <dgm:prSet/>
      <dgm:spPr>
        <a:ln>
          <a:solidFill>
            <a:schemeClr val="accent2"/>
          </a:solidFill>
        </a:ln>
      </dgm:spPr>
      <dgm:t>
        <a:bodyPr/>
        <a:lstStyle/>
        <a:p>
          <a:endParaRPr lang="en-US"/>
        </a:p>
      </dgm:t>
    </dgm:pt>
    <dgm:pt modelId="{52358A43-2D4A-4C3B-8617-8E820F7AC6C2}" type="sibTrans" cxnId="{165EE04E-6E6D-4835-8416-EE9C141219E6}">
      <dgm:prSet/>
      <dgm:spPr/>
      <dgm:t>
        <a:bodyPr/>
        <a:lstStyle/>
        <a:p>
          <a:endParaRPr lang="en-US"/>
        </a:p>
      </dgm:t>
    </dgm:pt>
    <dgm:pt modelId="{2BC607C3-89B1-47ED-9E19-E9F1D8A9EDF4}" type="pres">
      <dgm:prSet presAssocID="{7379EF7B-CB19-4672-9768-28D3B50598CD}" presName="diagram" presStyleCnt="0">
        <dgm:presLayoutVars>
          <dgm:chPref val="1"/>
          <dgm:dir/>
          <dgm:animOne val="branch"/>
          <dgm:animLvl val="lvl"/>
          <dgm:resizeHandles val="exact"/>
        </dgm:presLayoutVars>
      </dgm:prSet>
      <dgm:spPr/>
    </dgm:pt>
    <dgm:pt modelId="{97E596BC-1120-407C-A7A5-5FA802A33F55}" type="pres">
      <dgm:prSet presAssocID="{59B9CB72-3589-4A92-8D1F-C66C146C07BF}" presName="root1" presStyleCnt="0"/>
      <dgm:spPr/>
    </dgm:pt>
    <dgm:pt modelId="{A5DF531A-9288-4499-BD9B-A7C6523F8EED}" type="pres">
      <dgm:prSet presAssocID="{59B9CB72-3589-4A92-8D1F-C66C146C07BF}" presName="LevelOneTextNode" presStyleLbl="node0" presStyleIdx="0" presStyleCnt="1" custLinFactNeighborX="-39665" custLinFactNeighborY="-636">
        <dgm:presLayoutVars>
          <dgm:chPref val="3"/>
        </dgm:presLayoutVars>
      </dgm:prSet>
      <dgm:spPr/>
    </dgm:pt>
    <dgm:pt modelId="{1E946EA7-7667-4A44-87F6-21CFB05DE0E8}" type="pres">
      <dgm:prSet presAssocID="{59B9CB72-3589-4A92-8D1F-C66C146C07BF}" presName="level2hierChild" presStyleCnt="0"/>
      <dgm:spPr/>
    </dgm:pt>
    <dgm:pt modelId="{38FC26ED-CE0C-44E1-B63B-0BB496D2B241}" type="pres">
      <dgm:prSet presAssocID="{098B7CC0-F948-41D0-824C-84DE2DED1487}" presName="conn2-1" presStyleLbl="parChTrans1D2" presStyleIdx="0" presStyleCnt="4"/>
      <dgm:spPr/>
    </dgm:pt>
    <dgm:pt modelId="{9A9FDE03-0509-4C44-A17C-213481DA962A}" type="pres">
      <dgm:prSet presAssocID="{098B7CC0-F948-41D0-824C-84DE2DED1487}" presName="connTx" presStyleLbl="parChTrans1D2" presStyleIdx="0" presStyleCnt="4"/>
      <dgm:spPr/>
    </dgm:pt>
    <dgm:pt modelId="{A9FC7C90-5250-43B4-87A1-D514BFFD2CB7}" type="pres">
      <dgm:prSet presAssocID="{9DB11E31-27F8-4F55-8163-63FE6611C2D8}" presName="root2" presStyleCnt="0"/>
      <dgm:spPr/>
    </dgm:pt>
    <dgm:pt modelId="{BC05CB35-3476-444C-B856-E47BCB25C527}" type="pres">
      <dgm:prSet presAssocID="{9DB11E31-27F8-4F55-8163-63FE6611C2D8}" presName="LevelTwoTextNode" presStyleLbl="node2" presStyleIdx="0" presStyleCnt="4">
        <dgm:presLayoutVars>
          <dgm:chPref val="3"/>
        </dgm:presLayoutVars>
      </dgm:prSet>
      <dgm:spPr/>
    </dgm:pt>
    <dgm:pt modelId="{8421658C-3014-4626-931E-C63CB2873C22}" type="pres">
      <dgm:prSet presAssocID="{9DB11E31-27F8-4F55-8163-63FE6611C2D8}" presName="level3hierChild" presStyleCnt="0"/>
      <dgm:spPr/>
    </dgm:pt>
    <dgm:pt modelId="{C200A20C-48A9-42BC-92BB-1AC4AA939C09}" type="pres">
      <dgm:prSet presAssocID="{AB1D2C2C-E48C-4FF1-8272-A5C77E34E9C0}" presName="conn2-1" presStyleLbl="parChTrans1D3" presStyleIdx="0" presStyleCnt="4"/>
      <dgm:spPr/>
    </dgm:pt>
    <dgm:pt modelId="{849C6F76-BDEE-4F8B-BCCE-8A2D7DF06C7B}" type="pres">
      <dgm:prSet presAssocID="{AB1D2C2C-E48C-4FF1-8272-A5C77E34E9C0}" presName="connTx" presStyleLbl="parChTrans1D3" presStyleIdx="0" presStyleCnt="4"/>
      <dgm:spPr/>
    </dgm:pt>
    <dgm:pt modelId="{1F1927D4-AF68-447A-9BFE-72E06F8DB097}" type="pres">
      <dgm:prSet presAssocID="{56E60174-2340-4A4E-AC86-43749CFB5751}" presName="root2" presStyleCnt="0"/>
      <dgm:spPr/>
    </dgm:pt>
    <dgm:pt modelId="{B52DED64-8F67-452D-8FD9-F6856F91C545}" type="pres">
      <dgm:prSet presAssocID="{56E60174-2340-4A4E-AC86-43749CFB5751}" presName="LevelTwoTextNode" presStyleLbl="node3" presStyleIdx="0" presStyleCnt="4">
        <dgm:presLayoutVars>
          <dgm:chPref val="3"/>
        </dgm:presLayoutVars>
      </dgm:prSet>
      <dgm:spPr/>
    </dgm:pt>
    <dgm:pt modelId="{C8FBAB1E-F63A-432C-AB69-84BF2CF8BFD6}" type="pres">
      <dgm:prSet presAssocID="{56E60174-2340-4A4E-AC86-43749CFB5751}" presName="level3hierChild" presStyleCnt="0"/>
      <dgm:spPr/>
    </dgm:pt>
    <dgm:pt modelId="{27C44134-D34A-403B-8800-EBBEBE4C680D}" type="pres">
      <dgm:prSet presAssocID="{AAF915CD-2550-4680-B32C-2E8B1242816B}" presName="conn2-1" presStyleLbl="parChTrans1D2" presStyleIdx="1" presStyleCnt="4"/>
      <dgm:spPr/>
    </dgm:pt>
    <dgm:pt modelId="{43BB3143-6D08-4678-93DE-35197FC54DD4}" type="pres">
      <dgm:prSet presAssocID="{AAF915CD-2550-4680-B32C-2E8B1242816B}" presName="connTx" presStyleLbl="parChTrans1D2" presStyleIdx="1" presStyleCnt="4"/>
      <dgm:spPr/>
    </dgm:pt>
    <dgm:pt modelId="{74102908-3435-4CEF-A439-004A44817066}" type="pres">
      <dgm:prSet presAssocID="{0821A3D5-A0D4-4803-8D59-8573F453D6D4}" presName="root2" presStyleCnt="0"/>
      <dgm:spPr/>
    </dgm:pt>
    <dgm:pt modelId="{A4C1D404-D288-4641-9828-C5CB8C43C132}" type="pres">
      <dgm:prSet presAssocID="{0821A3D5-A0D4-4803-8D59-8573F453D6D4}" presName="LevelTwoTextNode" presStyleLbl="node2" presStyleIdx="1" presStyleCnt="4">
        <dgm:presLayoutVars>
          <dgm:chPref val="3"/>
        </dgm:presLayoutVars>
      </dgm:prSet>
      <dgm:spPr/>
    </dgm:pt>
    <dgm:pt modelId="{13993343-72F6-4B04-A5AB-E9DA293C9160}" type="pres">
      <dgm:prSet presAssocID="{0821A3D5-A0D4-4803-8D59-8573F453D6D4}" presName="level3hierChild" presStyleCnt="0"/>
      <dgm:spPr/>
    </dgm:pt>
    <dgm:pt modelId="{D52518E6-92A3-4054-9DEF-69CE5FBDF4B2}" type="pres">
      <dgm:prSet presAssocID="{104669A8-A239-491C-A12B-406BAD34DECB}" presName="conn2-1" presStyleLbl="parChTrans1D3" presStyleIdx="1" presStyleCnt="4"/>
      <dgm:spPr/>
    </dgm:pt>
    <dgm:pt modelId="{C22D28FA-B118-43F5-8177-BD58187F0161}" type="pres">
      <dgm:prSet presAssocID="{104669A8-A239-491C-A12B-406BAD34DECB}" presName="connTx" presStyleLbl="parChTrans1D3" presStyleIdx="1" presStyleCnt="4"/>
      <dgm:spPr/>
    </dgm:pt>
    <dgm:pt modelId="{EC762EA7-A61E-4E98-86D7-A206763E91E9}" type="pres">
      <dgm:prSet presAssocID="{BABD3372-9B40-4B24-89F5-76C1E73404B3}" presName="root2" presStyleCnt="0"/>
      <dgm:spPr/>
    </dgm:pt>
    <dgm:pt modelId="{88E0ED4C-4BF9-4569-B975-C5FC4D20B49F}" type="pres">
      <dgm:prSet presAssocID="{BABD3372-9B40-4B24-89F5-76C1E73404B3}" presName="LevelTwoTextNode" presStyleLbl="node3" presStyleIdx="1" presStyleCnt="4">
        <dgm:presLayoutVars>
          <dgm:chPref val="3"/>
        </dgm:presLayoutVars>
      </dgm:prSet>
      <dgm:spPr/>
    </dgm:pt>
    <dgm:pt modelId="{27C88D58-980B-415B-A61E-F0664D86B2D1}" type="pres">
      <dgm:prSet presAssocID="{BABD3372-9B40-4B24-89F5-76C1E73404B3}" presName="level3hierChild" presStyleCnt="0"/>
      <dgm:spPr/>
    </dgm:pt>
    <dgm:pt modelId="{FA11C3C0-ACC0-490D-84F4-70DBCE296B09}" type="pres">
      <dgm:prSet presAssocID="{9264A4ED-F35B-422E-8443-9EA1631BFDE1}" presName="conn2-1" presStyleLbl="parChTrans1D2" presStyleIdx="2" presStyleCnt="4"/>
      <dgm:spPr/>
    </dgm:pt>
    <dgm:pt modelId="{71FD6DE5-E2E9-42BA-96AD-B98067E96593}" type="pres">
      <dgm:prSet presAssocID="{9264A4ED-F35B-422E-8443-9EA1631BFDE1}" presName="connTx" presStyleLbl="parChTrans1D2" presStyleIdx="2" presStyleCnt="4"/>
      <dgm:spPr/>
    </dgm:pt>
    <dgm:pt modelId="{A50385AB-38A4-446F-BE24-2A751082A761}" type="pres">
      <dgm:prSet presAssocID="{5BF4E5AB-D894-433B-865F-BCC56C43BE7D}" presName="root2" presStyleCnt="0"/>
      <dgm:spPr/>
    </dgm:pt>
    <dgm:pt modelId="{784595E7-BBBB-4126-9ABE-F4C4DC952D5E}" type="pres">
      <dgm:prSet presAssocID="{5BF4E5AB-D894-433B-865F-BCC56C43BE7D}" presName="LevelTwoTextNode" presStyleLbl="node2" presStyleIdx="2" presStyleCnt="4">
        <dgm:presLayoutVars>
          <dgm:chPref val="3"/>
        </dgm:presLayoutVars>
      </dgm:prSet>
      <dgm:spPr/>
    </dgm:pt>
    <dgm:pt modelId="{3A22E4FC-8EAC-4682-BD82-0B98DE2D01AE}" type="pres">
      <dgm:prSet presAssocID="{5BF4E5AB-D894-433B-865F-BCC56C43BE7D}" presName="level3hierChild" presStyleCnt="0"/>
      <dgm:spPr/>
    </dgm:pt>
    <dgm:pt modelId="{9E6983BB-E516-4533-BA34-47DCEF74964B}" type="pres">
      <dgm:prSet presAssocID="{FCB5F631-674E-4222-8E37-D8E5C303DC28}" presName="conn2-1" presStyleLbl="parChTrans1D3" presStyleIdx="2" presStyleCnt="4"/>
      <dgm:spPr/>
    </dgm:pt>
    <dgm:pt modelId="{993BD095-644C-4E5C-B9F4-8DCFC95531FA}" type="pres">
      <dgm:prSet presAssocID="{FCB5F631-674E-4222-8E37-D8E5C303DC28}" presName="connTx" presStyleLbl="parChTrans1D3" presStyleIdx="2" presStyleCnt="4"/>
      <dgm:spPr/>
    </dgm:pt>
    <dgm:pt modelId="{A4D23DC5-7295-4587-9F2E-A55719E8E152}" type="pres">
      <dgm:prSet presAssocID="{02259C35-D7A6-4853-A179-88B2DA901441}" presName="root2" presStyleCnt="0"/>
      <dgm:spPr/>
    </dgm:pt>
    <dgm:pt modelId="{6FC16939-E138-48CA-A24F-2A39B7277321}" type="pres">
      <dgm:prSet presAssocID="{02259C35-D7A6-4853-A179-88B2DA901441}" presName="LevelTwoTextNode" presStyleLbl="node3" presStyleIdx="2" presStyleCnt="4">
        <dgm:presLayoutVars>
          <dgm:chPref val="3"/>
        </dgm:presLayoutVars>
      </dgm:prSet>
      <dgm:spPr/>
    </dgm:pt>
    <dgm:pt modelId="{0A405E0E-6733-4248-BAA3-F7E35DF9023A}" type="pres">
      <dgm:prSet presAssocID="{02259C35-D7A6-4853-A179-88B2DA901441}" presName="level3hierChild" presStyleCnt="0"/>
      <dgm:spPr/>
    </dgm:pt>
    <dgm:pt modelId="{664421F4-A36E-42BA-9C45-6E56BDE9A3C2}" type="pres">
      <dgm:prSet presAssocID="{5F2538C4-E810-4D64-AFB2-1BA741ABF54A}" presName="conn2-1" presStyleLbl="parChTrans1D2" presStyleIdx="3" presStyleCnt="4"/>
      <dgm:spPr/>
    </dgm:pt>
    <dgm:pt modelId="{1D073EAF-9731-4BBE-85CC-1E5AE501A137}" type="pres">
      <dgm:prSet presAssocID="{5F2538C4-E810-4D64-AFB2-1BA741ABF54A}" presName="connTx" presStyleLbl="parChTrans1D2" presStyleIdx="3" presStyleCnt="4"/>
      <dgm:spPr/>
    </dgm:pt>
    <dgm:pt modelId="{DC5F0206-2ED4-4779-AA08-F898EB6A0F2E}" type="pres">
      <dgm:prSet presAssocID="{E6F1D6BE-3BC5-4E96-99B6-CE10DB958848}" presName="root2" presStyleCnt="0"/>
      <dgm:spPr/>
    </dgm:pt>
    <dgm:pt modelId="{D7FA7ACE-7B22-4267-8DB3-7B318126F617}" type="pres">
      <dgm:prSet presAssocID="{E6F1D6BE-3BC5-4E96-99B6-CE10DB958848}" presName="LevelTwoTextNode" presStyleLbl="node2" presStyleIdx="3" presStyleCnt="4">
        <dgm:presLayoutVars>
          <dgm:chPref val="3"/>
        </dgm:presLayoutVars>
      </dgm:prSet>
      <dgm:spPr/>
    </dgm:pt>
    <dgm:pt modelId="{8D484694-ADC5-497A-B672-BA660A608E6F}" type="pres">
      <dgm:prSet presAssocID="{E6F1D6BE-3BC5-4E96-99B6-CE10DB958848}" presName="level3hierChild" presStyleCnt="0"/>
      <dgm:spPr/>
    </dgm:pt>
    <dgm:pt modelId="{A2D5163B-F526-4FD7-863A-152531731747}" type="pres">
      <dgm:prSet presAssocID="{509E91CA-621E-40DD-8EF8-06B21FC1B10D}" presName="conn2-1" presStyleLbl="parChTrans1D3" presStyleIdx="3" presStyleCnt="4"/>
      <dgm:spPr/>
    </dgm:pt>
    <dgm:pt modelId="{D0535964-DE39-4416-914A-16339FF1D15C}" type="pres">
      <dgm:prSet presAssocID="{509E91CA-621E-40DD-8EF8-06B21FC1B10D}" presName="connTx" presStyleLbl="parChTrans1D3" presStyleIdx="3" presStyleCnt="4"/>
      <dgm:spPr/>
    </dgm:pt>
    <dgm:pt modelId="{76D07194-D6BE-4E36-BBC8-E7FE58B67565}" type="pres">
      <dgm:prSet presAssocID="{B3D25592-CFA0-4BE6-B158-EDA57449CB48}" presName="root2" presStyleCnt="0"/>
      <dgm:spPr/>
    </dgm:pt>
    <dgm:pt modelId="{D5E70907-5C3A-494A-8B05-59E092915C85}" type="pres">
      <dgm:prSet presAssocID="{B3D25592-CFA0-4BE6-B158-EDA57449CB48}" presName="LevelTwoTextNode" presStyleLbl="node3" presStyleIdx="3" presStyleCnt="4">
        <dgm:presLayoutVars>
          <dgm:chPref val="3"/>
        </dgm:presLayoutVars>
      </dgm:prSet>
      <dgm:spPr/>
    </dgm:pt>
    <dgm:pt modelId="{D2102B48-4E1D-475C-AB12-CA53194AF6A3}" type="pres">
      <dgm:prSet presAssocID="{B3D25592-CFA0-4BE6-B158-EDA57449CB48}" presName="level3hierChild" presStyleCnt="0"/>
      <dgm:spPr/>
    </dgm:pt>
  </dgm:ptLst>
  <dgm:cxnLst>
    <dgm:cxn modelId="{E633E40A-DCCC-4E99-9D09-AD67D651910B}" type="presOf" srcId="{56E60174-2340-4A4E-AC86-43749CFB5751}" destId="{B52DED64-8F67-452D-8FD9-F6856F91C545}" srcOrd="0" destOrd="0" presId="urn:microsoft.com/office/officeart/2005/8/layout/hierarchy2"/>
    <dgm:cxn modelId="{8E2D3C1E-8EF8-4214-A583-041EF9C0DBBA}" type="presOf" srcId="{9264A4ED-F35B-422E-8443-9EA1631BFDE1}" destId="{71FD6DE5-E2E9-42BA-96AD-B98067E96593}" srcOrd="1" destOrd="0" presId="urn:microsoft.com/office/officeart/2005/8/layout/hierarchy2"/>
    <dgm:cxn modelId="{92496C26-2E86-405E-8CDE-FF3731E244DA}" type="presOf" srcId="{AAF915CD-2550-4680-B32C-2E8B1242816B}" destId="{43BB3143-6D08-4678-93DE-35197FC54DD4}" srcOrd="1" destOrd="0" presId="urn:microsoft.com/office/officeart/2005/8/layout/hierarchy2"/>
    <dgm:cxn modelId="{7DAC0D29-6D6D-4958-B568-AD62C98E37B8}" srcId="{5BF4E5AB-D894-433B-865F-BCC56C43BE7D}" destId="{02259C35-D7A6-4853-A179-88B2DA901441}" srcOrd="0" destOrd="0" parTransId="{FCB5F631-674E-4222-8E37-D8E5C303DC28}" sibTransId="{EB3259A0-13B5-4AC7-AD97-3CB462E3D355}"/>
    <dgm:cxn modelId="{A7BA212C-BCD4-4EDC-B6A6-42301E025D2E}" type="presOf" srcId="{5F2538C4-E810-4D64-AFB2-1BA741ABF54A}" destId="{664421F4-A36E-42BA-9C45-6E56BDE9A3C2}" srcOrd="0" destOrd="0" presId="urn:microsoft.com/office/officeart/2005/8/layout/hierarchy2"/>
    <dgm:cxn modelId="{CDAA6B61-C493-4194-AB5F-7B4BED287D57}" type="presOf" srcId="{5BF4E5AB-D894-433B-865F-BCC56C43BE7D}" destId="{784595E7-BBBB-4126-9ABE-F4C4DC952D5E}" srcOrd="0" destOrd="0" presId="urn:microsoft.com/office/officeart/2005/8/layout/hierarchy2"/>
    <dgm:cxn modelId="{429B2E63-AE55-4A27-913E-11E4E50FEDFF}" type="presOf" srcId="{104669A8-A239-491C-A12B-406BAD34DECB}" destId="{D52518E6-92A3-4054-9DEF-69CE5FBDF4B2}" srcOrd="0" destOrd="0" presId="urn:microsoft.com/office/officeart/2005/8/layout/hierarchy2"/>
    <dgm:cxn modelId="{21EBB963-E66C-4812-9902-1D1911E96E18}" type="presOf" srcId="{098B7CC0-F948-41D0-824C-84DE2DED1487}" destId="{38FC26ED-CE0C-44E1-B63B-0BB496D2B241}" srcOrd="0" destOrd="0" presId="urn:microsoft.com/office/officeart/2005/8/layout/hierarchy2"/>
    <dgm:cxn modelId="{602B7346-BB22-4562-B9E0-007AAA037779}" type="presOf" srcId="{9264A4ED-F35B-422E-8443-9EA1631BFDE1}" destId="{FA11C3C0-ACC0-490D-84F4-70DBCE296B09}" srcOrd="0" destOrd="0" presId="urn:microsoft.com/office/officeart/2005/8/layout/hierarchy2"/>
    <dgm:cxn modelId="{84C77B47-BC62-48FD-9B21-28FC59D76A0B}" type="presOf" srcId="{59B9CB72-3589-4A92-8D1F-C66C146C07BF}" destId="{A5DF531A-9288-4499-BD9B-A7C6523F8EED}" srcOrd="0" destOrd="0" presId="urn:microsoft.com/office/officeart/2005/8/layout/hierarchy2"/>
    <dgm:cxn modelId="{EA18E467-2A69-4395-9D40-E2BFF08D2DD4}" srcId="{59B9CB72-3589-4A92-8D1F-C66C146C07BF}" destId="{9DB11E31-27F8-4F55-8163-63FE6611C2D8}" srcOrd="0" destOrd="0" parTransId="{098B7CC0-F948-41D0-824C-84DE2DED1487}" sibTransId="{808E778C-C602-4D89-9B1A-313FDE66ED5E}"/>
    <dgm:cxn modelId="{5675D849-04D0-4BE3-B1AA-9CA2A654BBB8}" type="presOf" srcId="{AB1D2C2C-E48C-4FF1-8272-A5C77E34E9C0}" destId="{C200A20C-48A9-42BC-92BB-1AC4AA939C09}" srcOrd="0" destOrd="0" presId="urn:microsoft.com/office/officeart/2005/8/layout/hierarchy2"/>
    <dgm:cxn modelId="{7EB8DD6A-C501-42E3-970A-535B095FE490}" type="presOf" srcId="{0821A3D5-A0D4-4803-8D59-8573F453D6D4}" destId="{A4C1D404-D288-4641-9828-C5CB8C43C132}" srcOrd="0" destOrd="0" presId="urn:microsoft.com/office/officeart/2005/8/layout/hierarchy2"/>
    <dgm:cxn modelId="{165EE04E-6E6D-4835-8416-EE9C141219E6}" srcId="{E6F1D6BE-3BC5-4E96-99B6-CE10DB958848}" destId="{B3D25592-CFA0-4BE6-B158-EDA57449CB48}" srcOrd="0" destOrd="0" parTransId="{509E91CA-621E-40DD-8EF8-06B21FC1B10D}" sibTransId="{52358A43-2D4A-4C3B-8617-8E820F7AC6C2}"/>
    <dgm:cxn modelId="{DA30F852-ADD9-43DF-AE47-8115740E0B35}" type="presOf" srcId="{02259C35-D7A6-4853-A179-88B2DA901441}" destId="{6FC16939-E138-48CA-A24F-2A39B7277321}" srcOrd="0" destOrd="0" presId="urn:microsoft.com/office/officeart/2005/8/layout/hierarchy2"/>
    <dgm:cxn modelId="{AD4A8775-0238-488A-9979-751730B8B62B}" type="presOf" srcId="{9DB11E31-27F8-4F55-8163-63FE6611C2D8}" destId="{BC05CB35-3476-444C-B856-E47BCB25C527}" srcOrd="0" destOrd="0" presId="urn:microsoft.com/office/officeart/2005/8/layout/hierarchy2"/>
    <dgm:cxn modelId="{709FB655-0A0C-4032-A534-EEDEEC049B11}" type="presOf" srcId="{BABD3372-9B40-4B24-89F5-76C1E73404B3}" destId="{88E0ED4C-4BF9-4569-B975-C5FC4D20B49F}" srcOrd="0" destOrd="0" presId="urn:microsoft.com/office/officeart/2005/8/layout/hierarchy2"/>
    <dgm:cxn modelId="{E5A61978-CBBC-44C8-9450-2743C214D505}" srcId="{9DB11E31-27F8-4F55-8163-63FE6611C2D8}" destId="{56E60174-2340-4A4E-AC86-43749CFB5751}" srcOrd="0" destOrd="0" parTransId="{AB1D2C2C-E48C-4FF1-8272-A5C77E34E9C0}" sibTransId="{5A1CE87D-974F-48FF-9BEF-5720B1638C24}"/>
    <dgm:cxn modelId="{8681CE58-89B1-4EC8-9E2F-675859C3201F}" type="presOf" srcId="{FCB5F631-674E-4222-8E37-D8E5C303DC28}" destId="{993BD095-644C-4E5C-B9F4-8DCFC95531FA}" srcOrd="1" destOrd="0" presId="urn:microsoft.com/office/officeart/2005/8/layout/hierarchy2"/>
    <dgm:cxn modelId="{F39E1897-AC37-4CD5-8C61-679B23670190}" type="presOf" srcId="{509E91CA-621E-40DD-8EF8-06B21FC1B10D}" destId="{D0535964-DE39-4416-914A-16339FF1D15C}" srcOrd="1" destOrd="0" presId="urn:microsoft.com/office/officeart/2005/8/layout/hierarchy2"/>
    <dgm:cxn modelId="{1AFB6297-A3A7-4F72-9347-3DCF646AABD4}" type="presOf" srcId="{098B7CC0-F948-41D0-824C-84DE2DED1487}" destId="{9A9FDE03-0509-4C44-A17C-213481DA962A}" srcOrd="1" destOrd="0" presId="urn:microsoft.com/office/officeart/2005/8/layout/hierarchy2"/>
    <dgm:cxn modelId="{1CB2C4B1-8587-40EE-B799-DC870742F6B2}" srcId="{7379EF7B-CB19-4672-9768-28D3B50598CD}" destId="{59B9CB72-3589-4A92-8D1F-C66C146C07BF}" srcOrd="0" destOrd="0" parTransId="{28DDD52A-940E-4D56-B82E-FC6730FCEBA6}" sibTransId="{219D762F-C4D8-403F-A591-1EF51749A940}"/>
    <dgm:cxn modelId="{BE0C1AB5-7DDB-4D78-B214-9D86EEC0C272}" type="presOf" srcId="{B3D25592-CFA0-4BE6-B158-EDA57449CB48}" destId="{D5E70907-5C3A-494A-8B05-59E092915C85}" srcOrd="0" destOrd="0" presId="urn:microsoft.com/office/officeart/2005/8/layout/hierarchy2"/>
    <dgm:cxn modelId="{B55C03B7-E405-46DB-8A9E-8F68B1DCEBBE}" srcId="{59B9CB72-3589-4A92-8D1F-C66C146C07BF}" destId="{5BF4E5AB-D894-433B-865F-BCC56C43BE7D}" srcOrd="2" destOrd="0" parTransId="{9264A4ED-F35B-422E-8443-9EA1631BFDE1}" sibTransId="{66A3A5CD-9DA8-4B75-A630-7155DF9EF822}"/>
    <dgm:cxn modelId="{614850BF-B8F7-486B-BC5D-CE4C34DD2C29}" srcId="{0821A3D5-A0D4-4803-8D59-8573F453D6D4}" destId="{BABD3372-9B40-4B24-89F5-76C1E73404B3}" srcOrd="0" destOrd="0" parTransId="{104669A8-A239-491C-A12B-406BAD34DECB}" sibTransId="{5BFF4C61-AD60-40EA-9600-4B56EDB1CBCF}"/>
    <dgm:cxn modelId="{707872C3-C0E4-4282-8914-3BBC297F8FF6}" srcId="{59B9CB72-3589-4A92-8D1F-C66C146C07BF}" destId="{0821A3D5-A0D4-4803-8D59-8573F453D6D4}" srcOrd="1" destOrd="0" parTransId="{AAF915CD-2550-4680-B32C-2E8B1242816B}" sibTransId="{B7304704-17B9-4D5A-9149-35449B5669D7}"/>
    <dgm:cxn modelId="{A044D2C7-78C0-4BE6-97DA-A81766C40A80}" type="presOf" srcId="{5F2538C4-E810-4D64-AFB2-1BA741ABF54A}" destId="{1D073EAF-9731-4BBE-85CC-1E5AE501A137}" srcOrd="1" destOrd="0" presId="urn:microsoft.com/office/officeart/2005/8/layout/hierarchy2"/>
    <dgm:cxn modelId="{944EF7DD-C0EB-44D4-A8D7-F4559A900DA0}" type="presOf" srcId="{AAF915CD-2550-4680-B32C-2E8B1242816B}" destId="{27C44134-D34A-403B-8800-EBBEBE4C680D}" srcOrd="0" destOrd="0" presId="urn:microsoft.com/office/officeart/2005/8/layout/hierarchy2"/>
    <dgm:cxn modelId="{2596D3E0-9D7E-4B13-9987-792903BB7660}" type="presOf" srcId="{AB1D2C2C-E48C-4FF1-8272-A5C77E34E9C0}" destId="{849C6F76-BDEE-4F8B-BCCE-8A2D7DF06C7B}" srcOrd="1" destOrd="0" presId="urn:microsoft.com/office/officeart/2005/8/layout/hierarchy2"/>
    <dgm:cxn modelId="{36E7EDE4-0D9C-4B8B-939F-A129BC13905B}" type="presOf" srcId="{509E91CA-621E-40DD-8EF8-06B21FC1B10D}" destId="{A2D5163B-F526-4FD7-863A-152531731747}" srcOrd="0" destOrd="0" presId="urn:microsoft.com/office/officeart/2005/8/layout/hierarchy2"/>
    <dgm:cxn modelId="{191147E5-8033-4752-80FB-B684C3FD5259}" type="presOf" srcId="{E6F1D6BE-3BC5-4E96-99B6-CE10DB958848}" destId="{D7FA7ACE-7B22-4267-8DB3-7B318126F617}" srcOrd="0" destOrd="0" presId="urn:microsoft.com/office/officeart/2005/8/layout/hierarchy2"/>
    <dgm:cxn modelId="{729216E7-91B9-4C99-A189-E2D7D6CA42DE}" srcId="{59B9CB72-3589-4A92-8D1F-C66C146C07BF}" destId="{E6F1D6BE-3BC5-4E96-99B6-CE10DB958848}" srcOrd="3" destOrd="0" parTransId="{5F2538C4-E810-4D64-AFB2-1BA741ABF54A}" sibTransId="{899D8CC8-377F-4A9E-94F5-DE43A8E6CEE5}"/>
    <dgm:cxn modelId="{552A29FA-C73A-48AD-9746-C0142D5131FE}" type="presOf" srcId="{FCB5F631-674E-4222-8E37-D8E5C303DC28}" destId="{9E6983BB-E516-4533-BA34-47DCEF74964B}" srcOrd="0" destOrd="0" presId="urn:microsoft.com/office/officeart/2005/8/layout/hierarchy2"/>
    <dgm:cxn modelId="{41F25DFE-C6F1-4612-8BA5-5C832D163D41}" type="presOf" srcId="{104669A8-A239-491C-A12B-406BAD34DECB}" destId="{C22D28FA-B118-43F5-8177-BD58187F0161}" srcOrd="1" destOrd="0" presId="urn:microsoft.com/office/officeart/2005/8/layout/hierarchy2"/>
    <dgm:cxn modelId="{E9378CFE-F625-4A4E-B27D-1BECE09259A0}" type="presOf" srcId="{7379EF7B-CB19-4672-9768-28D3B50598CD}" destId="{2BC607C3-89B1-47ED-9E19-E9F1D8A9EDF4}" srcOrd="0" destOrd="0" presId="urn:microsoft.com/office/officeart/2005/8/layout/hierarchy2"/>
    <dgm:cxn modelId="{AF5EA866-3F0D-43D5-88EC-E522C97A2B0E}" type="presParOf" srcId="{2BC607C3-89B1-47ED-9E19-E9F1D8A9EDF4}" destId="{97E596BC-1120-407C-A7A5-5FA802A33F55}" srcOrd="0" destOrd="0" presId="urn:microsoft.com/office/officeart/2005/8/layout/hierarchy2"/>
    <dgm:cxn modelId="{AD94BBF3-B14F-444C-81B3-2B11D4342A69}" type="presParOf" srcId="{97E596BC-1120-407C-A7A5-5FA802A33F55}" destId="{A5DF531A-9288-4499-BD9B-A7C6523F8EED}" srcOrd="0" destOrd="0" presId="urn:microsoft.com/office/officeart/2005/8/layout/hierarchy2"/>
    <dgm:cxn modelId="{C8E74A67-CC51-4B23-B6A7-390F7C2FA7BE}" type="presParOf" srcId="{97E596BC-1120-407C-A7A5-5FA802A33F55}" destId="{1E946EA7-7667-4A44-87F6-21CFB05DE0E8}" srcOrd="1" destOrd="0" presId="urn:microsoft.com/office/officeart/2005/8/layout/hierarchy2"/>
    <dgm:cxn modelId="{D740E085-9B8F-4373-8FB2-AFC17ABB6FFF}" type="presParOf" srcId="{1E946EA7-7667-4A44-87F6-21CFB05DE0E8}" destId="{38FC26ED-CE0C-44E1-B63B-0BB496D2B241}" srcOrd="0" destOrd="0" presId="urn:microsoft.com/office/officeart/2005/8/layout/hierarchy2"/>
    <dgm:cxn modelId="{714EF4B0-474C-4A6F-8A30-42986433CF93}" type="presParOf" srcId="{38FC26ED-CE0C-44E1-B63B-0BB496D2B241}" destId="{9A9FDE03-0509-4C44-A17C-213481DA962A}" srcOrd="0" destOrd="0" presId="urn:microsoft.com/office/officeart/2005/8/layout/hierarchy2"/>
    <dgm:cxn modelId="{EB43B8FF-008C-4B95-946D-9311E11E6732}" type="presParOf" srcId="{1E946EA7-7667-4A44-87F6-21CFB05DE0E8}" destId="{A9FC7C90-5250-43B4-87A1-D514BFFD2CB7}" srcOrd="1" destOrd="0" presId="urn:microsoft.com/office/officeart/2005/8/layout/hierarchy2"/>
    <dgm:cxn modelId="{BE23D92D-A5ED-45F4-9FC5-1D761360C8FE}" type="presParOf" srcId="{A9FC7C90-5250-43B4-87A1-D514BFFD2CB7}" destId="{BC05CB35-3476-444C-B856-E47BCB25C527}" srcOrd="0" destOrd="0" presId="urn:microsoft.com/office/officeart/2005/8/layout/hierarchy2"/>
    <dgm:cxn modelId="{131C0EEE-4A79-489E-B1A4-381D2884743B}" type="presParOf" srcId="{A9FC7C90-5250-43B4-87A1-D514BFFD2CB7}" destId="{8421658C-3014-4626-931E-C63CB2873C22}" srcOrd="1" destOrd="0" presId="urn:microsoft.com/office/officeart/2005/8/layout/hierarchy2"/>
    <dgm:cxn modelId="{E3E4529C-EACC-4502-A417-61D8412C4338}" type="presParOf" srcId="{8421658C-3014-4626-931E-C63CB2873C22}" destId="{C200A20C-48A9-42BC-92BB-1AC4AA939C09}" srcOrd="0" destOrd="0" presId="urn:microsoft.com/office/officeart/2005/8/layout/hierarchy2"/>
    <dgm:cxn modelId="{0C56D64B-5534-4FF7-8D9B-C04730928537}" type="presParOf" srcId="{C200A20C-48A9-42BC-92BB-1AC4AA939C09}" destId="{849C6F76-BDEE-4F8B-BCCE-8A2D7DF06C7B}" srcOrd="0" destOrd="0" presId="urn:microsoft.com/office/officeart/2005/8/layout/hierarchy2"/>
    <dgm:cxn modelId="{ED0ED53A-92C2-44BB-B776-2E815E74AF6B}" type="presParOf" srcId="{8421658C-3014-4626-931E-C63CB2873C22}" destId="{1F1927D4-AF68-447A-9BFE-72E06F8DB097}" srcOrd="1" destOrd="0" presId="urn:microsoft.com/office/officeart/2005/8/layout/hierarchy2"/>
    <dgm:cxn modelId="{F198D4BE-8781-4CB1-B32C-47021B2A1266}" type="presParOf" srcId="{1F1927D4-AF68-447A-9BFE-72E06F8DB097}" destId="{B52DED64-8F67-452D-8FD9-F6856F91C545}" srcOrd="0" destOrd="0" presId="urn:microsoft.com/office/officeart/2005/8/layout/hierarchy2"/>
    <dgm:cxn modelId="{E775694A-9C2F-441B-898A-345BF4EDD492}" type="presParOf" srcId="{1F1927D4-AF68-447A-9BFE-72E06F8DB097}" destId="{C8FBAB1E-F63A-432C-AB69-84BF2CF8BFD6}" srcOrd="1" destOrd="0" presId="urn:microsoft.com/office/officeart/2005/8/layout/hierarchy2"/>
    <dgm:cxn modelId="{BC5C8FEB-B09F-44BF-AABB-13A6925BADBB}" type="presParOf" srcId="{1E946EA7-7667-4A44-87F6-21CFB05DE0E8}" destId="{27C44134-D34A-403B-8800-EBBEBE4C680D}" srcOrd="2" destOrd="0" presId="urn:microsoft.com/office/officeart/2005/8/layout/hierarchy2"/>
    <dgm:cxn modelId="{229BE175-BB29-4CC3-B63A-19B36BBB65BA}" type="presParOf" srcId="{27C44134-D34A-403B-8800-EBBEBE4C680D}" destId="{43BB3143-6D08-4678-93DE-35197FC54DD4}" srcOrd="0" destOrd="0" presId="urn:microsoft.com/office/officeart/2005/8/layout/hierarchy2"/>
    <dgm:cxn modelId="{2E6884E1-0E6C-416C-A172-311F512633E1}" type="presParOf" srcId="{1E946EA7-7667-4A44-87F6-21CFB05DE0E8}" destId="{74102908-3435-4CEF-A439-004A44817066}" srcOrd="3" destOrd="0" presId="urn:microsoft.com/office/officeart/2005/8/layout/hierarchy2"/>
    <dgm:cxn modelId="{EC9874DC-3C78-4AB9-ACE8-A5DDBC7E713C}" type="presParOf" srcId="{74102908-3435-4CEF-A439-004A44817066}" destId="{A4C1D404-D288-4641-9828-C5CB8C43C132}" srcOrd="0" destOrd="0" presId="urn:microsoft.com/office/officeart/2005/8/layout/hierarchy2"/>
    <dgm:cxn modelId="{307C5F2A-06D7-4317-BE9C-6E5CE1525CBC}" type="presParOf" srcId="{74102908-3435-4CEF-A439-004A44817066}" destId="{13993343-72F6-4B04-A5AB-E9DA293C9160}" srcOrd="1" destOrd="0" presId="urn:microsoft.com/office/officeart/2005/8/layout/hierarchy2"/>
    <dgm:cxn modelId="{238C9C6E-1A22-4394-9273-BE2C12813966}" type="presParOf" srcId="{13993343-72F6-4B04-A5AB-E9DA293C9160}" destId="{D52518E6-92A3-4054-9DEF-69CE5FBDF4B2}" srcOrd="0" destOrd="0" presId="urn:microsoft.com/office/officeart/2005/8/layout/hierarchy2"/>
    <dgm:cxn modelId="{61FEA1BE-BF3F-4DF9-86E9-4C7EE8451528}" type="presParOf" srcId="{D52518E6-92A3-4054-9DEF-69CE5FBDF4B2}" destId="{C22D28FA-B118-43F5-8177-BD58187F0161}" srcOrd="0" destOrd="0" presId="urn:microsoft.com/office/officeart/2005/8/layout/hierarchy2"/>
    <dgm:cxn modelId="{3DD14A48-FE95-4BC9-A860-B01CCED6F860}" type="presParOf" srcId="{13993343-72F6-4B04-A5AB-E9DA293C9160}" destId="{EC762EA7-A61E-4E98-86D7-A206763E91E9}" srcOrd="1" destOrd="0" presId="urn:microsoft.com/office/officeart/2005/8/layout/hierarchy2"/>
    <dgm:cxn modelId="{CCDA6D4C-1452-4B3B-8E91-E6F20E355CAB}" type="presParOf" srcId="{EC762EA7-A61E-4E98-86D7-A206763E91E9}" destId="{88E0ED4C-4BF9-4569-B975-C5FC4D20B49F}" srcOrd="0" destOrd="0" presId="urn:microsoft.com/office/officeart/2005/8/layout/hierarchy2"/>
    <dgm:cxn modelId="{A7230D51-FFCA-4577-9A44-94E3A7DC4404}" type="presParOf" srcId="{EC762EA7-A61E-4E98-86D7-A206763E91E9}" destId="{27C88D58-980B-415B-A61E-F0664D86B2D1}" srcOrd="1" destOrd="0" presId="urn:microsoft.com/office/officeart/2005/8/layout/hierarchy2"/>
    <dgm:cxn modelId="{49D83325-9A98-45BE-AB61-2A30B9AA6E54}" type="presParOf" srcId="{1E946EA7-7667-4A44-87F6-21CFB05DE0E8}" destId="{FA11C3C0-ACC0-490D-84F4-70DBCE296B09}" srcOrd="4" destOrd="0" presId="urn:microsoft.com/office/officeart/2005/8/layout/hierarchy2"/>
    <dgm:cxn modelId="{2C042229-BC58-4360-9AFF-C2CBABBB1517}" type="presParOf" srcId="{FA11C3C0-ACC0-490D-84F4-70DBCE296B09}" destId="{71FD6DE5-E2E9-42BA-96AD-B98067E96593}" srcOrd="0" destOrd="0" presId="urn:microsoft.com/office/officeart/2005/8/layout/hierarchy2"/>
    <dgm:cxn modelId="{06256EDA-9E75-484C-8E12-751D956ED523}" type="presParOf" srcId="{1E946EA7-7667-4A44-87F6-21CFB05DE0E8}" destId="{A50385AB-38A4-446F-BE24-2A751082A761}" srcOrd="5" destOrd="0" presId="urn:microsoft.com/office/officeart/2005/8/layout/hierarchy2"/>
    <dgm:cxn modelId="{3523A7FE-8A7A-436E-8F80-704D4468C99A}" type="presParOf" srcId="{A50385AB-38A4-446F-BE24-2A751082A761}" destId="{784595E7-BBBB-4126-9ABE-F4C4DC952D5E}" srcOrd="0" destOrd="0" presId="urn:microsoft.com/office/officeart/2005/8/layout/hierarchy2"/>
    <dgm:cxn modelId="{E313F06C-62F3-4A5D-8C96-D2C91DBA1505}" type="presParOf" srcId="{A50385AB-38A4-446F-BE24-2A751082A761}" destId="{3A22E4FC-8EAC-4682-BD82-0B98DE2D01AE}" srcOrd="1" destOrd="0" presId="urn:microsoft.com/office/officeart/2005/8/layout/hierarchy2"/>
    <dgm:cxn modelId="{8AC205D3-60C7-4C07-8AD4-B0C7A69C846F}" type="presParOf" srcId="{3A22E4FC-8EAC-4682-BD82-0B98DE2D01AE}" destId="{9E6983BB-E516-4533-BA34-47DCEF74964B}" srcOrd="0" destOrd="0" presId="urn:microsoft.com/office/officeart/2005/8/layout/hierarchy2"/>
    <dgm:cxn modelId="{75932D0F-A3ED-4E9F-AC1A-BE62224D78CD}" type="presParOf" srcId="{9E6983BB-E516-4533-BA34-47DCEF74964B}" destId="{993BD095-644C-4E5C-B9F4-8DCFC95531FA}" srcOrd="0" destOrd="0" presId="urn:microsoft.com/office/officeart/2005/8/layout/hierarchy2"/>
    <dgm:cxn modelId="{FC95AA81-A2D5-4291-97CA-D8B4855D823E}" type="presParOf" srcId="{3A22E4FC-8EAC-4682-BD82-0B98DE2D01AE}" destId="{A4D23DC5-7295-4587-9F2E-A55719E8E152}" srcOrd="1" destOrd="0" presId="urn:microsoft.com/office/officeart/2005/8/layout/hierarchy2"/>
    <dgm:cxn modelId="{23976022-84D9-4961-873E-23D233F2D226}" type="presParOf" srcId="{A4D23DC5-7295-4587-9F2E-A55719E8E152}" destId="{6FC16939-E138-48CA-A24F-2A39B7277321}" srcOrd="0" destOrd="0" presId="urn:microsoft.com/office/officeart/2005/8/layout/hierarchy2"/>
    <dgm:cxn modelId="{4EC13F7B-32EE-4923-9CFC-BA54D7E17A05}" type="presParOf" srcId="{A4D23DC5-7295-4587-9F2E-A55719E8E152}" destId="{0A405E0E-6733-4248-BAA3-F7E35DF9023A}" srcOrd="1" destOrd="0" presId="urn:microsoft.com/office/officeart/2005/8/layout/hierarchy2"/>
    <dgm:cxn modelId="{0418EABA-606C-453D-9C30-512DD23F6449}" type="presParOf" srcId="{1E946EA7-7667-4A44-87F6-21CFB05DE0E8}" destId="{664421F4-A36E-42BA-9C45-6E56BDE9A3C2}" srcOrd="6" destOrd="0" presId="urn:microsoft.com/office/officeart/2005/8/layout/hierarchy2"/>
    <dgm:cxn modelId="{2BF0E6AE-6486-409F-8ABA-9DEAB16152A0}" type="presParOf" srcId="{664421F4-A36E-42BA-9C45-6E56BDE9A3C2}" destId="{1D073EAF-9731-4BBE-85CC-1E5AE501A137}" srcOrd="0" destOrd="0" presId="urn:microsoft.com/office/officeart/2005/8/layout/hierarchy2"/>
    <dgm:cxn modelId="{0AFC0C7F-6584-40A5-833B-AC00286901BE}" type="presParOf" srcId="{1E946EA7-7667-4A44-87F6-21CFB05DE0E8}" destId="{DC5F0206-2ED4-4779-AA08-F898EB6A0F2E}" srcOrd="7" destOrd="0" presId="urn:microsoft.com/office/officeart/2005/8/layout/hierarchy2"/>
    <dgm:cxn modelId="{111BACB2-3E0D-494F-B3FD-96DB495F9E8E}" type="presParOf" srcId="{DC5F0206-2ED4-4779-AA08-F898EB6A0F2E}" destId="{D7FA7ACE-7B22-4267-8DB3-7B318126F617}" srcOrd="0" destOrd="0" presId="urn:microsoft.com/office/officeart/2005/8/layout/hierarchy2"/>
    <dgm:cxn modelId="{62EDCD61-4F09-430C-8266-E38A10FD53B3}" type="presParOf" srcId="{DC5F0206-2ED4-4779-AA08-F898EB6A0F2E}" destId="{8D484694-ADC5-497A-B672-BA660A608E6F}" srcOrd="1" destOrd="0" presId="urn:microsoft.com/office/officeart/2005/8/layout/hierarchy2"/>
    <dgm:cxn modelId="{D558CE6A-2572-4DBF-868D-10DD770C0569}" type="presParOf" srcId="{8D484694-ADC5-497A-B672-BA660A608E6F}" destId="{A2D5163B-F526-4FD7-863A-152531731747}" srcOrd="0" destOrd="0" presId="urn:microsoft.com/office/officeart/2005/8/layout/hierarchy2"/>
    <dgm:cxn modelId="{8E17B832-44E0-48A8-8F6A-B064BF57D8DD}" type="presParOf" srcId="{A2D5163B-F526-4FD7-863A-152531731747}" destId="{D0535964-DE39-4416-914A-16339FF1D15C}" srcOrd="0" destOrd="0" presId="urn:microsoft.com/office/officeart/2005/8/layout/hierarchy2"/>
    <dgm:cxn modelId="{648B1DC8-EE73-4647-8FDC-741B89A3C694}" type="presParOf" srcId="{8D484694-ADC5-497A-B672-BA660A608E6F}" destId="{76D07194-D6BE-4E36-BBC8-E7FE58B67565}" srcOrd="1" destOrd="0" presId="urn:microsoft.com/office/officeart/2005/8/layout/hierarchy2"/>
    <dgm:cxn modelId="{866CFCCA-BEB0-4CDE-AC6A-7F9C3838B163}" type="presParOf" srcId="{76D07194-D6BE-4E36-BBC8-E7FE58B67565}" destId="{D5E70907-5C3A-494A-8B05-59E092915C85}" srcOrd="0" destOrd="0" presId="urn:microsoft.com/office/officeart/2005/8/layout/hierarchy2"/>
    <dgm:cxn modelId="{E9E52691-2A53-43C2-8D27-6C587AF33E81}" type="presParOf" srcId="{76D07194-D6BE-4E36-BBC8-E7FE58B67565}" destId="{D2102B48-4E1D-475C-AB12-CA53194AF6A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264CF-7E65-4C44-9792-66514E418189}" type="doc">
      <dgm:prSet loTypeId="urn:microsoft.com/office/officeart/2005/8/layout/target1" loCatId="relationship" qsTypeId="urn:microsoft.com/office/officeart/2005/8/quickstyle/simple1" qsCatId="simple" csTypeId="urn:microsoft.com/office/officeart/2005/8/colors/colorful1" csCatId="colorful" phldr="1"/>
      <dgm:spPr/>
    </dgm:pt>
    <dgm:pt modelId="{0BE097E5-002F-447C-A0B0-6C3DC21F70E3}">
      <dgm:prSet phldrT="[Text]" custT="1"/>
      <dgm:spPr/>
      <dgm:t>
        <a:bodyPr/>
        <a:lstStyle/>
        <a:p>
          <a:r>
            <a:rPr lang="en-US" sz="1600">
              <a:latin typeface="+mj-lt"/>
              <a:ea typeface="Open Sans" panose="020B0606030504020204" pitchFamily="34" charset="0"/>
              <a:cs typeface="Open Sans" panose="020B0606030504020204" pitchFamily="34" charset="0"/>
            </a:rPr>
            <a:t>Physician’s / practitioner’s core service</a:t>
          </a:r>
        </a:p>
      </dgm:t>
    </dgm:pt>
    <dgm:pt modelId="{0FD90F26-372E-4B55-8AD6-C17DE54FADCE}" type="parTrans" cxnId="{B1649562-C885-4327-8923-85AF66549694}">
      <dgm:prSet/>
      <dgm:spPr/>
      <dgm:t>
        <a:bodyPr/>
        <a:lstStyle/>
        <a:p>
          <a:endParaRPr lang="en-US"/>
        </a:p>
      </dgm:t>
    </dgm:pt>
    <dgm:pt modelId="{D03998C4-C596-4271-83D6-3BD205A9A3E7}" type="sibTrans" cxnId="{B1649562-C885-4327-8923-85AF66549694}">
      <dgm:prSet/>
      <dgm:spPr/>
      <dgm:t>
        <a:bodyPr/>
        <a:lstStyle/>
        <a:p>
          <a:endParaRPr lang="en-US"/>
        </a:p>
      </dgm:t>
    </dgm:pt>
    <dgm:pt modelId="{E7680773-F650-451E-B94A-9E208D1D8A7B}">
      <dgm:prSet phldrT="[Text]" custT="1"/>
      <dgm:spPr/>
      <dgm:t>
        <a:bodyPr/>
        <a:lstStyle/>
        <a:p>
          <a:r>
            <a:rPr lang="en-US" sz="1600">
              <a:latin typeface="+mj-lt"/>
              <a:ea typeface="Open Sans" panose="020B0606030504020204" pitchFamily="34" charset="0"/>
              <a:cs typeface="Open Sans" panose="020B0606030504020204" pitchFamily="34" charset="0"/>
            </a:rPr>
            <a:t>“Incident-to” supplies</a:t>
          </a:r>
        </a:p>
      </dgm:t>
    </dgm:pt>
    <dgm:pt modelId="{C20E75ED-E3F9-43C6-BD1C-3E83D7364217}" type="parTrans" cxnId="{FAB6AF91-6236-4F08-AE14-FDC4816BFD1C}">
      <dgm:prSet/>
      <dgm:spPr/>
      <dgm:t>
        <a:bodyPr/>
        <a:lstStyle/>
        <a:p>
          <a:endParaRPr lang="en-US"/>
        </a:p>
      </dgm:t>
    </dgm:pt>
    <dgm:pt modelId="{1D88BBF1-7DAF-4E00-B7B6-892773149404}" type="sibTrans" cxnId="{FAB6AF91-6236-4F08-AE14-FDC4816BFD1C}">
      <dgm:prSet/>
      <dgm:spPr/>
      <dgm:t>
        <a:bodyPr/>
        <a:lstStyle/>
        <a:p>
          <a:endParaRPr lang="en-US"/>
        </a:p>
      </dgm:t>
    </dgm:pt>
    <dgm:pt modelId="{D167D17A-C47D-43B9-B71E-46457415D109}">
      <dgm:prSet phldrT="[Text]" custT="1"/>
      <dgm:spPr/>
      <dgm:t>
        <a:bodyPr/>
        <a:lstStyle/>
        <a:p>
          <a:r>
            <a:rPr lang="en-US" sz="1600">
              <a:latin typeface="+mj-lt"/>
              <a:ea typeface="Open Sans" panose="020B0606030504020204" pitchFamily="34" charset="0"/>
              <a:cs typeface="Open Sans" panose="020B0606030504020204" pitchFamily="34" charset="0"/>
            </a:rPr>
            <a:t>“Incident-to” services – furnished by </a:t>
          </a:r>
          <a:r>
            <a:rPr lang="en-US" sz="1600" b="1">
              <a:latin typeface="+mj-lt"/>
              <a:ea typeface="Open Sans" panose="020B0606030504020204" pitchFamily="34" charset="0"/>
              <a:cs typeface="Open Sans" panose="020B0606030504020204" pitchFamily="34" charset="0"/>
            </a:rPr>
            <a:t>“auxiliary personnel”</a:t>
          </a:r>
        </a:p>
      </dgm:t>
    </dgm:pt>
    <dgm:pt modelId="{2902CA59-CA21-4CDC-9A4A-12DCBD402FA1}" type="parTrans" cxnId="{6D4223D7-DA27-4C66-9210-F880E7B9F721}">
      <dgm:prSet/>
      <dgm:spPr/>
      <dgm:t>
        <a:bodyPr/>
        <a:lstStyle/>
        <a:p>
          <a:endParaRPr lang="en-US"/>
        </a:p>
      </dgm:t>
    </dgm:pt>
    <dgm:pt modelId="{42F73E0A-A288-4174-BE8E-1A691E69F43C}" type="sibTrans" cxnId="{6D4223D7-DA27-4C66-9210-F880E7B9F721}">
      <dgm:prSet/>
      <dgm:spPr/>
      <dgm:t>
        <a:bodyPr/>
        <a:lstStyle/>
        <a:p>
          <a:endParaRPr lang="en-US"/>
        </a:p>
      </dgm:t>
    </dgm:pt>
    <dgm:pt modelId="{F5BCBF0D-65D2-43E9-8D15-DE5FD4B57052}" type="pres">
      <dgm:prSet presAssocID="{CA8264CF-7E65-4C44-9792-66514E418189}" presName="composite" presStyleCnt="0">
        <dgm:presLayoutVars>
          <dgm:chMax val="5"/>
          <dgm:dir/>
          <dgm:resizeHandles val="exact"/>
        </dgm:presLayoutVars>
      </dgm:prSet>
      <dgm:spPr/>
    </dgm:pt>
    <dgm:pt modelId="{37C3B72B-E52F-4548-B0A8-A2A5B105F6D5}" type="pres">
      <dgm:prSet presAssocID="{0BE097E5-002F-447C-A0B0-6C3DC21F70E3}" presName="circle1" presStyleLbl="lnNode1" presStyleIdx="0" presStyleCnt="3"/>
      <dgm:spPr/>
    </dgm:pt>
    <dgm:pt modelId="{7E07A6D7-E26C-43DF-8726-01F7BAF1AD41}" type="pres">
      <dgm:prSet presAssocID="{0BE097E5-002F-447C-A0B0-6C3DC21F70E3}" presName="text1" presStyleLbl="revTx" presStyleIdx="0" presStyleCnt="3" custLinFactNeighborX="3663" custLinFactNeighborY="62418">
        <dgm:presLayoutVars>
          <dgm:bulletEnabled val="1"/>
        </dgm:presLayoutVars>
      </dgm:prSet>
      <dgm:spPr/>
    </dgm:pt>
    <dgm:pt modelId="{6AC5F7B8-28D1-4425-AAA6-B7D4D30C5AC1}" type="pres">
      <dgm:prSet presAssocID="{0BE097E5-002F-447C-A0B0-6C3DC21F70E3}" presName="line1" presStyleLbl="callout" presStyleIdx="0" presStyleCnt="6" custLinFactY="1000000" custLinFactNeighborX="12503" custLinFactNeighborY="1036133"/>
      <dgm:spPr/>
    </dgm:pt>
    <dgm:pt modelId="{8B8A3780-F151-41A5-B672-AC349DECBAAC}" type="pres">
      <dgm:prSet presAssocID="{0BE097E5-002F-447C-A0B0-6C3DC21F70E3}" presName="d1" presStyleLbl="callout" presStyleIdx="1" presStyleCnt="6" custScaleX="103796" custScaleY="80417" custLinFactNeighborX="1934" custLinFactNeighborY="16185"/>
      <dgm:spPr/>
    </dgm:pt>
    <dgm:pt modelId="{2E9A6F68-CD10-4B5B-968D-8F135E6C3BF3}" type="pres">
      <dgm:prSet presAssocID="{E7680773-F650-451E-B94A-9E208D1D8A7B}" presName="circle2" presStyleLbl="lnNode1" presStyleIdx="1" presStyleCnt="3"/>
      <dgm:spPr/>
    </dgm:pt>
    <dgm:pt modelId="{6BB50434-D29D-4875-85BE-F773F4AE3401}" type="pres">
      <dgm:prSet presAssocID="{E7680773-F650-451E-B94A-9E208D1D8A7B}" presName="text2" presStyleLbl="revTx" presStyleIdx="1" presStyleCnt="3" custLinFactNeighborX="5233" custLinFactNeighborY="50029">
        <dgm:presLayoutVars>
          <dgm:bulletEnabled val="1"/>
        </dgm:presLayoutVars>
      </dgm:prSet>
      <dgm:spPr/>
    </dgm:pt>
    <dgm:pt modelId="{485417E6-CB63-4568-9258-723E57C32BB7}" type="pres">
      <dgm:prSet presAssocID="{E7680773-F650-451E-B94A-9E208D1D8A7B}" presName="line2" presStyleLbl="callout" presStyleIdx="2" presStyleCnt="6" custLinFactY="600000" custLinFactNeighborX="-4186" custLinFactNeighborY="670000"/>
      <dgm:spPr/>
    </dgm:pt>
    <dgm:pt modelId="{6C9E75A2-99C7-4B56-B7B0-5C8E1DA57C1D}" type="pres">
      <dgm:prSet presAssocID="{E7680773-F650-451E-B94A-9E208D1D8A7B}" presName="d2" presStyleLbl="callout" presStyleIdx="3" presStyleCnt="6" custScaleX="95039" custScaleY="57832"/>
      <dgm:spPr/>
    </dgm:pt>
    <dgm:pt modelId="{ACD57849-C5AC-4BDC-A450-3D7E7ACA3BB2}" type="pres">
      <dgm:prSet presAssocID="{D167D17A-C47D-43B9-B71E-46457415D109}" presName="circle3" presStyleLbl="lnNode1" presStyleIdx="2" presStyleCnt="3" custLinFactNeighborX="-523" custLinFactNeighborY="-5780"/>
      <dgm:spPr/>
    </dgm:pt>
    <dgm:pt modelId="{69D7CF3F-FC21-4983-974A-0DBC3C988316}" type="pres">
      <dgm:prSet presAssocID="{D167D17A-C47D-43B9-B71E-46457415D109}" presName="text3" presStyleLbl="revTx" presStyleIdx="2" presStyleCnt="3" custLinFactNeighborX="10988" custLinFactNeighborY="50536">
        <dgm:presLayoutVars>
          <dgm:bulletEnabled val="1"/>
        </dgm:presLayoutVars>
      </dgm:prSet>
      <dgm:spPr/>
    </dgm:pt>
    <dgm:pt modelId="{EA65B15B-8AAC-437E-9CD2-C062B8C1649F}" type="pres">
      <dgm:prSet presAssocID="{D167D17A-C47D-43B9-B71E-46457415D109}" presName="line3" presStyleLbl="callout" presStyleIdx="4" presStyleCnt="6" custLinFactY="600000" custLinFactNeighborX="65891" custLinFactNeighborY="640467"/>
      <dgm:spPr/>
    </dgm:pt>
    <dgm:pt modelId="{0E5DA070-E8CE-474F-BBA9-07FABA6467A1}" type="pres">
      <dgm:prSet presAssocID="{D167D17A-C47D-43B9-B71E-46457415D109}" presName="d3" presStyleLbl="callout" presStyleIdx="5" presStyleCnt="6" custScaleX="137701" custScaleY="80051" custLinFactNeighborX="16448" custLinFactNeighborY="16409"/>
      <dgm:spPr/>
    </dgm:pt>
  </dgm:ptLst>
  <dgm:cxnLst>
    <dgm:cxn modelId="{ED8D1006-5934-4325-A862-AC8F0AE27D56}" type="presOf" srcId="{0BE097E5-002F-447C-A0B0-6C3DC21F70E3}" destId="{7E07A6D7-E26C-43DF-8726-01F7BAF1AD41}" srcOrd="0" destOrd="0" presId="urn:microsoft.com/office/officeart/2005/8/layout/target1"/>
    <dgm:cxn modelId="{DCAAAD10-1CCA-493D-8F13-4E91161A9792}" type="presOf" srcId="{CA8264CF-7E65-4C44-9792-66514E418189}" destId="{F5BCBF0D-65D2-43E9-8D15-DE5FD4B57052}" srcOrd="0" destOrd="0" presId="urn:microsoft.com/office/officeart/2005/8/layout/target1"/>
    <dgm:cxn modelId="{B1649562-C885-4327-8923-85AF66549694}" srcId="{CA8264CF-7E65-4C44-9792-66514E418189}" destId="{0BE097E5-002F-447C-A0B0-6C3DC21F70E3}" srcOrd="0" destOrd="0" parTransId="{0FD90F26-372E-4B55-8AD6-C17DE54FADCE}" sibTransId="{D03998C4-C596-4271-83D6-3BD205A9A3E7}"/>
    <dgm:cxn modelId="{DE3DD776-A980-447F-885B-D3EDF6ECC077}" type="presOf" srcId="{E7680773-F650-451E-B94A-9E208D1D8A7B}" destId="{6BB50434-D29D-4875-85BE-F773F4AE3401}" srcOrd="0" destOrd="0" presId="urn:microsoft.com/office/officeart/2005/8/layout/target1"/>
    <dgm:cxn modelId="{FAB6AF91-6236-4F08-AE14-FDC4816BFD1C}" srcId="{CA8264CF-7E65-4C44-9792-66514E418189}" destId="{E7680773-F650-451E-B94A-9E208D1D8A7B}" srcOrd="1" destOrd="0" parTransId="{C20E75ED-E3F9-43C6-BD1C-3E83D7364217}" sibTransId="{1D88BBF1-7DAF-4E00-B7B6-892773149404}"/>
    <dgm:cxn modelId="{4388BEBB-BD25-469E-9399-AB80CF067771}" type="presOf" srcId="{D167D17A-C47D-43B9-B71E-46457415D109}" destId="{69D7CF3F-FC21-4983-974A-0DBC3C988316}" srcOrd="0" destOrd="0" presId="urn:microsoft.com/office/officeart/2005/8/layout/target1"/>
    <dgm:cxn modelId="{6D4223D7-DA27-4C66-9210-F880E7B9F721}" srcId="{CA8264CF-7E65-4C44-9792-66514E418189}" destId="{D167D17A-C47D-43B9-B71E-46457415D109}" srcOrd="2" destOrd="0" parTransId="{2902CA59-CA21-4CDC-9A4A-12DCBD402FA1}" sibTransId="{42F73E0A-A288-4174-BE8E-1A691E69F43C}"/>
    <dgm:cxn modelId="{96485CD6-4CA2-42FF-8295-9B89B4BCB99D}" type="presParOf" srcId="{F5BCBF0D-65D2-43E9-8D15-DE5FD4B57052}" destId="{37C3B72B-E52F-4548-B0A8-A2A5B105F6D5}" srcOrd="0" destOrd="0" presId="urn:microsoft.com/office/officeart/2005/8/layout/target1"/>
    <dgm:cxn modelId="{FDA71EE7-4AE6-4F8D-AE1F-B146DB14483F}" type="presParOf" srcId="{F5BCBF0D-65D2-43E9-8D15-DE5FD4B57052}" destId="{7E07A6D7-E26C-43DF-8726-01F7BAF1AD41}" srcOrd="1" destOrd="0" presId="urn:microsoft.com/office/officeart/2005/8/layout/target1"/>
    <dgm:cxn modelId="{6CCBCB8D-566B-4903-98D6-F17063D2FDA2}" type="presParOf" srcId="{F5BCBF0D-65D2-43E9-8D15-DE5FD4B57052}" destId="{6AC5F7B8-28D1-4425-AAA6-B7D4D30C5AC1}" srcOrd="2" destOrd="0" presId="urn:microsoft.com/office/officeart/2005/8/layout/target1"/>
    <dgm:cxn modelId="{B318151F-8CC6-4E29-96E1-9B4989E77BDE}" type="presParOf" srcId="{F5BCBF0D-65D2-43E9-8D15-DE5FD4B57052}" destId="{8B8A3780-F151-41A5-B672-AC349DECBAAC}" srcOrd="3" destOrd="0" presId="urn:microsoft.com/office/officeart/2005/8/layout/target1"/>
    <dgm:cxn modelId="{8FDE3697-EE04-4ECE-B73D-4260F3A5741E}" type="presParOf" srcId="{F5BCBF0D-65D2-43E9-8D15-DE5FD4B57052}" destId="{2E9A6F68-CD10-4B5B-968D-8F135E6C3BF3}" srcOrd="4" destOrd="0" presId="urn:microsoft.com/office/officeart/2005/8/layout/target1"/>
    <dgm:cxn modelId="{C517241C-D33E-4401-8B85-FCF888BE8848}" type="presParOf" srcId="{F5BCBF0D-65D2-43E9-8D15-DE5FD4B57052}" destId="{6BB50434-D29D-4875-85BE-F773F4AE3401}" srcOrd="5" destOrd="0" presId="urn:microsoft.com/office/officeart/2005/8/layout/target1"/>
    <dgm:cxn modelId="{CA510372-9D90-4374-8666-C7FD31621CCA}" type="presParOf" srcId="{F5BCBF0D-65D2-43E9-8D15-DE5FD4B57052}" destId="{485417E6-CB63-4568-9258-723E57C32BB7}" srcOrd="6" destOrd="0" presId="urn:microsoft.com/office/officeart/2005/8/layout/target1"/>
    <dgm:cxn modelId="{F50BCD31-3392-441D-AD84-FE1135F2B73A}" type="presParOf" srcId="{F5BCBF0D-65D2-43E9-8D15-DE5FD4B57052}" destId="{6C9E75A2-99C7-4B56-B7B0-5C8E1DA57C1D}" srcOrd="7" destOrd="0" presId="urn:microsoft.com/office/officeart/2005/8/layout/target1"/>
    <dgm:cxn modelId="{37B4AFB5-C9FD-4C8F-A24D-3C3B34107B1F}" type="presParOf" srcId="{F5BCBF0D-65D2-43E9-8D15-DE5FD4B57052}" destId="{ACD57849-C5AC-4BDC-A450-3D7E7ACA3BB2}" srcOrd="8" destOrd="0" presId="urn:microsoft.com/office/officeart/2005/8/layout/target1"/>
    <dgm:cxn modelId="{51E22F93-BA85-473A-BA1D-50D92E46A4FD}" type="presParOf" srcId="{F5BCBF0D-65D2-43E9-8D15-DE5FD4B57052}" destId="{69D7CF3F-FC21-4983-974A-0DBC3C988316}" srcOrd="9" destOrd="0" presId="urn:microsoft.com/office/officeart/2005/8/layout/target1"/>
    <dgm:cxn modelId="{4BE203FE-FD9E-427A-B5A6-B98563FE16FF}" type="presParOf" srcId="{F5BCBF0D-65D2-43E9-8D15-DE5FD4B57052}" destId="{EA65B15B-8AAC-437E-9CD2-C062B8C1649F}" srcOrd="10" destOrd="0" presId="urn:microsoft.com/office/officeart/2005/8/layout/target1"/>
    <dgm:cxn modelId="{72EBAFA9-4C39-47B4-A424-5F386FCA6E73}" type="presParOf" srcId="{F5BCBF0D-65D2-43E9-8D15-DE5FD4B57052}" destId="{0E5DA070-E8CE-474F-BBA9-07FABA6467A1}"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F531A-9288-4499-BD9B-A7C6523F8EED}">
      <dsp:nvSpPr>
        <dsp:cNvPr id="0" name=""/>
        <dsp:cNvSpPr/>
      </dsp:nvSpPr>
      <dsp:spPr>
        <a:xfrm>
          <a:off x="1478342" y="1642443"/>
          <a:ext cx="1910121" cy="95506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hlinkClick xmlns:r="http://schemas.openxmlformats.org/officeDocument/2006/relationships" r:id="rId1"/>
            </a:rPr>
            <a:t>Harm  Reduction </a:t>
          </a:r>
          <a:endParaRPr lang="en-US" sz="1400" kern="1200"/>
        </a:p>
      </dsp:txBody>
      <dsp:txXfrm>
        <a:off x="1506315" y="1670416"/>
        <a:ext cx="1854175" cy="899114"/>
      </dsp:txXfrm>
    </dsp:sp>
    <dsp:sp modelId="{38FC26ED-CE0C-44E1-B63B-0BB496D2B241}">
      <dsp:nvSpPr>
        <dsp:cNvPr id="0" name=""/>
        <dsp:cNvSpPr/>
      </dsp:nvSpPr>
      <dsp:spPr>
        <a:xfrm rot="18769961">
          <a:off x="3030186" y="1279056"/>
          <a:ext cx="2238253" cy="40429"/>
        </a:xfrm>
        <a:custGeom>
          <a:avLst/>
          <a:gdLst/>
          <a:ahLst/>
          <a:cxnLst/>
          <a:rect l="0" t="0" r="0" b="0"/>
          <a:pathLst>
            <a:path>
              <a:moveTo>
                <a:pt x="0" y="20214"/>
              </a:moveTo>
              <a:lnTo>
                <a:pt x="2238253"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93356" y="1243314"/>
        <a:ext cx="111912" cy="111912"/>
      </dsp:txXfrm>
    </dsp:sp>
    <dsp:sp modelId="{BC05CB35-3476-444C-B856-E47BCB25C527}">
      <dsp:nvSpPr>
        <dsp:cNvPr id="0" name=""/>
        <dsp:cNvSpPr/>
      </dsp:nvSpPr>
      <dsp:spPr>
        <a:xfrm>
          <a:off x="4910161" y="1038"/>
          <a:ext cx="1910121" cy="95506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Research &amp; demonstrations </a:t>
          </a:r>
        </a:p>
      </dsp:txBody>
      <dsp:txXfrm>
        <a:off x="4938134" y="29011"/>
        <a:ext cx="1854175" cy="899114"/>
      </dsp:txXfrm>
    </dsp:sp>
    <dsp:sp modelId="{C200A20C-48A9-42BC-92BB-1AC4AA939C09}">
      <dsp:nvSpPr>
        <dsp:cNvPr id="0" name=""/>
        <dsp:cNvSpPr/>
      </dsp:nvSpPr>
      <dsp:spPr>
        <a:xfrm>
          <a:off x="6820283" y="458353"/>
          <a:ext cx="764048" cy="40429"/>
        </a:xfrm>
        <a:custGeom>
          <a:avLst/>
          <a:gdLst/>
          <a:ahLst/>
          <a:cxnLst/>
          <a:rect l="0" t="0" r="0" b="0"/>
          <a:pathLst>
            <a:path>
              <a:moveTo>
                <a:pt x="0" y="20214"/>
              </a:moveTo>
              <a:lnTo>
                <a:pt x="764048"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3206" y="459467"/>
        <a:ext cx="38202" cy="38202"/>
      </dsp:txXfrm>
    </dsp:sp>
    <dsp:sp modelId="{B52DED64-8F67-452D-8FD9-F6856F91C545}">
      <dsp:nvSpPr>
        <dsp:cNvPr id="0" name=""/>
        <dsp:cNvSpPr/>
      </dsp:nvSpPr>
      <dsp:spPr>
        <a:xfrm>
          <a:off x="7584331" y="1038"/>
          <a:ext cx="1910121" cy="95506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Fentanyl Testing Strips (NIH, FDA)</a:t>
          </a:r>
        </a:p>
      </dsp:txBody>
      <dsp:txXfrm>
        <a:off x="7612304" y="29011"/>
        <a:ext cx="1854175" cy="899114"/>
      </dsp:txXfrm>
    </dsp:sp>
    <dsp:sp modelId="{27C44134-D34A-403B-8800-EBBEBE4C680D}">
      <dsp:nvSpPr>
        <dsp:cNvPr id="0" name=""/>
        <dsp:cNvSpPr/>
      </dsp:nvSpPr>
      <dsp:spPr>
        <a:xfrm rot="20421528">
          <a:off x="3341459" y="1828216"/>
          <a:ext cx="1615706" cy="40429"/>
        </a:xfrm>
        <a:custGeom>
          <a:avLst/>
          <a:gdLst/>
          <a:ahLst/>
          <a:cxnLst/>
          <a:rect l="0" t="0" r="0" b="0"/>
          <a:pathLst>
            <a:path>
              <a:moveTo>
                <a:pt x="0" y="20214"/>
              </a:moveTo>
              <a:lnTo>
                <a:pt x="1615706"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920" y="1808038"/>
        <a:ext cx="80785" cy="80785"/>
      </dsp:txXfrm>
    </dsp:sp>
    <dsp:sp modelId="{A4C1D404-D288-4641-9828-C5CB8C43C132}">
      <dsp:nvSpPr>
        <dsp:cNvPr id="0" name=""/>
        <dsp:cNvSpPr/>
      </dsp:nvSpPr>
      <dsp:spPr>
        <a:xfrm>
          <a:off x="4910161" y="1099357"/>
          <a:ext cx="1910121" cy="95506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Integrated evidence-based harm reduction</a:t>
          </a:r>
        </a:p>
      </dsp:txBody>
      <dsp:txXfrm>
        <a:off x="4938134" y="1127330"/>
        <a:ext cx="1854175" cy="899114"/>
      </dsp:txXfrm>
    </dsp:sp>
    <dsp:sp modelId="{D52518E6-92A3-4054-9DEF-69CE5FBDF4B2}">
      <dsp:nvSpPr>
        <dsp:cNvPr id="0" name=""/>
        <dsp:cNvSpPr/>
      </dsp:nvSpPr>
      <dsp:spPr>
        <a:xfrm>
          <a:off x="6820283" y="1556673"/>
          <a:ext cx="764048" cy="40429"/>
        </a:xfrm>
        <a:custGeom>
          <a:avLst/>
          <a:gdLst/>
          <a:ahLst/>
          <a:cxnLst/>
          <a:rect l="0" t="0" r="0" b="0"/>
          <a:pathLst>
            <a:path>
              <a:moveTo>
                <a:pt x="0" y="20214"/>
              </a:moveTo>
              <a:lnTo>
                <a:pt x="764048"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3206" y="1557786"/>
        <a:ext cx="38202" cy="38202"/>
      </dsp:txXfrm>
    </dsp:sp>
    <dsp:sp modelId="{88E0ED4C-4BF9-4569-B975-C5FC4D20B49F}">
      <dsp:nvSpPr>
        <dsp:cNvPr id="0" name=""/>
        <dsp:cNvSpPr/>
      </dsp:nvSpPr>
      <dsp:spPr>
        <a:xfrm>
          <a:off x="7584331" y="1099357"/>
          <a:ext cx="1910121" cy="95506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t>Harm Reduction Technical Assistance (CDC/SAMHSA)</a:t>
          </a:r>
        </a:p>
      </dsp:txBody>
      <dsp:txXfrm>
        <a:off x="7612304" y="1127330"/>
        <a:ext cx="1854175" cy="899114"/>
      </dsp:txXfrm>
    </dsp:sp>
    <dsp:sp modelId="{FA11C3C0-ACC0-490D-84F4-70DBCE296B09}">
      <dsp:nvSpPr>
        <dsp:cNvPr id="0" name=""/>
        <dsp:cNvSpPr/>
      </dsp:nvSpPr>
      <dsp:spPr>
        <a:xfrm rot="1202755">
          <a:off x="3339397" y="2377375"/>
          <a:ext cx="1619830" cy="40429"/>
        </a:xfrm>
        <a:custGeom>
          <a:avLst/>
          <a:gdLst/>
          <a:ahLst/>
          <a:cxnLst/>
          <a:rect l="0" t="0" r="0" b="0"/>
          <a:pathLst>
            <a:path>
              <a:moveTo>
                <a:pt x="0" y="20214"/>
              </a:moveTo>
              <a:lnTo>
                <a:pt x="1619830"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817" y="2357095"/>
        <a:ext cx="80991" cy="80991"/>
      </dsp:txXfrm>
    </dsp:sp>
    <dsp:sp modelId="{784595E7-BBBB-4126-9ABE-F4C4DC952D5E}">
      <dsp:nvSpPr>
        <dsp:cNvPr id="0" name=""/>
        <dsp:cNvSpPr/>
      </dsp:nvSpPr>
      <dsp:spPr>
        <a:xfrm>
          <a:off x="4910161" y="2197677"/>
          <a:ext cx="1910121" cy="95506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Sustainable funding</a:t>
          </a:r>
        </a:p>
      </dsp:txBody>
      <dsp:txXfrm>
        <a:off x="4938134" y="2225650"/>
        <a:ext cx="1854175" cy="899114"/>
      </dsp:txXfrm>
    </dsp:sp>
    <dsp:sp modelId="{9E6983BB-E516-4533-BA34-47DCEF74964B}">
      <dsp:nvSpPr>
        <dsp:cNvPr id="0" name=""/>
        <dsp:cNvSpPr/>
      </dsp:nvSpPr>
      <dsp:spPr>
        <a:xfrm>
          <a:off x="6820283" y="2654993"/>
          <a:ext cx="764048" cy="40429"/>
        </a:xfrm>
        <a:custGeom>
          <a:avLst/>
          <a:gdLst/>
          <a:ahLst/>
          <a:cxnLst/>
          <a:rect l="0" t="0" r="0" b="0"/>
          <a:pathLst>
            <a:path>
              <a:moveTo>
                <a:pt x="0" y="20214"/>
              </a:moveTo>
              <a:lnTo>
                <a:pt x="764048"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3206" y="2656106"/>
        <a:ext cx="38202" cy="38202"/>
      </dsp:txXfrm>
    </dsp:sp>
    <dsp:sp modelId="{6FC16939-E138-48CA-A24F-2A39B7277321}">
      <dsp:nvSpPr>
        <dsp:cNvPr id="0" name=""/>
        <dsp:cNvSpPr/>
      </dsp:nvSpPr>
      <dsp:spPr>
        <a:xfrm>
          <a:off x="7584331" y="2197677"/>
          <a:ext cx="1910121" cy="95506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t>Harm reduction grants (SAMHSA)</a:t>
          </a:r>
        </a:p>
      </dsp:txBody>
      <dsp:txXfrm>
        <a:off x="7612304" y="2225650"/>
        <a:ext cx="1854175" cy="899114"/>
      </dsp:txXfrm>
    </dsp:sp>
    <dsp:sp modelId="{664421F4-A36E-42BA-9C45-6E56BDE9A3C2}">
      <dsp:nvSpPr>
        <dsp:cNvPr id="0" name=""/>
        <dsp:cNvSpPr/>
      </dsp:nvSpPr>
      <dsp:spPr>
        <a:xfrm rot="2842674">
          <a:off x="3025724" y="2926535"/>
          <a:ext cx="2247177" cy="40429"/>
        </a:xfrm>
        <a:custGeom>
          <a:avLst/>
          <a:gdLst/>
          <a:ahLst/>
          <a:cxnLst/>
          <a:rect l="0" t="0" r="0" b="0"/>
          <a:pathLst>
            <a:path>
              <a:moveTo>
                <a:pt x="0" y="20214"/>
              </a:moveTo>
              <a:lnTo>
                <a:pt x="2247177"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93133" y="2890571"/>
        <a:ext cx="112358" cy="112358"/>
      </dsp:txXfrm>
    </dsp:sp>
    <dsp:sp modelId="{D7FA7ACE-7B22-4267-8DB3-7B318126F617}">
      <dsp:nvSpPr>
        <dsp:cNvPr id="0" name=""/>
        <dsp:cNvSpPr/>
      </dsp:nvSpPr>
      <dsp:spPr>
        <a:xfrm>
          <a:off x="4910161" y="3295997"/>
          <a:ext cx="1910121" cy="95506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Reduce stigma</a:t>
          </a:r>
        </a:p>
      </dsp:txBody>
      <dsp:txXfrm>
        <a:off x="4938134" y="3323970"/>
        <a:ext cx="1854175" cy="899114"/>
      </dsp:txXfrm>
    </dsp:sp>
    <dsp:sp modelId="{A2D5163B-F526-4FD7-863A-152531731747}">
      <dsp:nvSpPr>
        <dsp:cNvPr id="0" name=""/>
        <dsp:cNvSpPr/>
      </dsp:nvSpPr>
      <dsp:spPr>
        <a:xfrm>
          <a:off x="6820283" y="3753312"/>
          <a:ext cx="764048" cy="40429"/>
        </a:xfrm>
        <a:custGeom>
          <a:avLst/>
          <a:gdLst/>
          <a:ahLst/>
          <a:cxnLst/>
          <a:rect l="0" t="0" r="0" b="0"/>
          <a:pathLst>
            <a:path>
              <a:moveTo>
                <a:pt x="0" y="20214"/>
              </a:moveTo>
              <a:lnTo>
                <a:pt x="764048" y="2021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3206" y="3754426"/>
        <a:ext cx="38202" cy="38202"/>
      </dsp:txXfrm>
    </dsp:sp>
    <dsp:sp modelId="{D5E70907-5C3A-494A-8B05-59E092915C85}">
      <dsp:nvSpPr>
        <dsp:cNvPr id="0" name=""/>
        <dsp:cNvSpPr/>
      </dsp:nvSpPr>
      <dsp:spPr>
        <a:xfrm>
          <a:off x="7584331" y="3295997"/>
          <a:ext cx="1910121" cy="95506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Stop Overdose Campaign (CDC)</a:t>
          </a:r>
        </a:p>
      </dsp:txBody>
      <dsp:txXfrm>
        <a:off x="7612304" y="3323970"/>
        <a:ext cx="1854175" cy="899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57849-C5AC-4BDC-A450-3D7E7ACA3BB2}">
      <dsp:nvSpPr>
        <dsp:cNvPr id="0" name=""/>
        <dsp:cNvSpPr/>
      </dsp:nvSpPr>
      <dsp:spPr>
        <a:xfrm>
          <a:off x="1771581" y="830312"/>
          <a:ext cx="3013472" cy="30134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A6F68-CD10-4B5B-968D-8F135E6C3BF3}">
      <dsp:nvSpPr>
        <dsp:cNvPr id="0" name=""/>
        <dsp:cNvSpPr/>
      </dsp:nvSpPr>
      <dsp:spPr>
        <a:xfrm>
          <a:off x="2390036" y="1607185"/>
          <a:ext cx="1808083" cy="180808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B72B-E52F-4548-B0A8-A2A5B105F6D5}">
      <dsp:nvSpPr>
        <dsp:cNvPr id="0" name=""/>
        <dsp:cNvSpPr/>
      </dsp:nvSpPr>
      <dsp:spPr>
        <a:xfrm>
          <a:off x="2992731" y="2209879"/>
          <a:ext cx="602694" cy="60269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7A6D7-E26C-43DF-8726-01F7BAF1AD41}">
      <dsp:nvSpPr>
        <dsp:cNvPr id="0" name=""/>
        <dsp:cNvSpPr/>
      </dsp:nvSpPr>
      <dsp:spPr>
        <a:xfrm>
          <a:off x="5358251" y="548610"/>
          <a:ext cx="1506736" cy="87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latin typeface="+mj-lt"/>
              <a:ea typeface="Open Sans" panose="020B0606030504020204" pitchFamily="34" charset="0"/>
              <a:cs typeface="Open Sans" panose="020B0606030504020204" pitchFamily="34" charset="0"/>
            </a:rPr>
            <a:t>Physician’s / practitioner’s core service</a:t>
          </a:r>
        </a:p>
      </dsp:txBody>
      <dsp:txXfrm>
        <a:off x="5358251" y="548610"/>
        <a:ext cx="1506736" cy="878929"/>
      </dsp:txXfrm>
    </dsp:sp>
    <dsp:sp modelId="{6AC5F7B8-28D1-4425-AAA6-B7D4D30C5AC1}">
      <dsp:nvSpPr>
        <dsp:cNvPr id="0" name=""/>
        <dsp:cNvSpPr/>
      </dsp:nvSpPr>
      <dsp:spPr>
        <a:xfrm>
          <a:off x="4973472" y="1172472"/>
          <a:ext cx="37668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A3780-F151-41A5-B672-AC349DECBAAC}">
      <dsp:nvSpPr>
        <dsp:cNvPr id="0" name=""/>
        <dsp:cNvSpPr/>
      </dsp:nvSpPr>
      <dsp:spPr>
        <a:xfrm rot="5400000">
          <a:off x="3308190" y="964482"/>
          <a:ext cx="1665645" cy="1692695"/>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B50434-D29D-4875-85BE-F773F4AE3401}">
      <dsp:nvSpPr>
        <dsp:cNvPr id="0" name=""/>
        <dsp:cNvSpPr/>
      </dsp:nvSpPr>
      <dsp:spPr>
        <a:xfrm>
          <a:off x="5381907" y="1318648"/>
          <a:ext cx="1506736" cy="87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latin typeface="+mj-lt"/>
              <a:ea typeface="Open Sans" panose="020B0606030504020204" pitchFamily="34" charset="0"/>
              <a:cs typeface="Open Sans" panose="020B0606030504020204" pitchFamily="34" charset="0"/>
            </a:rPr>
            <a:t>“Incident-to” supplies</a:t>
          </a:r>
        </a:p>
      </dsp:txBody>
      <dsp:txXfrm>
        <a:off x="5381907" y="1318648"/>
        <a:ext cx="1506736" cy="878929"/>
      </dsp:txXfrm>
    </dsp:sp>
    <dsp:sp modelId="{485417E6-CB63-4568-9258-723E57C32BB7}">
      <dsp:nvSpPr>
        <dsp:cNvPr id="0" name=""/>
        <dsp:cNvSpPr/>
      </dsp:nvSpPr>
      <dsp:spPr>
        <a:xfrm>
          <a:off x="4910607" y="1775594"/>
          <a:ext cx="37668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E75A2-99C7-4B56-B7B0-5C8E1DA57C1D}">
      <dsp:nvSpPr>
        <dsp:cNvPr id="0" name=""/>
        <dsp:cNvSpPr/>
      </dsp:nvSpPr>
      <dsp:spPr>
        <a:xfrm rot="5400000">
          <a:off x="3858730" y="1555157"/>
          <a:ext cx="933417" cy="1139384"/>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7CF3F-FC21-4983-974A-0DBC3C988316}">
      <dsp:nvSpPr>
        <dsp:cNvPr id="0" name=""/>
        <dsp:cNvSpPr/>
      </dsp:nvSpPr>
      <dsp:spPr>
        <a:xfrm>
          <a:off x="5468619" y="2202034"/>
          <a:ext cx="1506736" cy="87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latin typeface="+mj-lt"/>
              <a:ea typeface="Open Sans" panose="020B0606030504020204" pitchFamily="34" charset="0"/>
              <a:cs typeface="Open Sans" panose="020B0606030504020204" pitchFamily="34" charset="0"/>
            </a:rPr>
            <a:t>“Incident-to” services – furnished by </a:t>
          </a:r>
          <a:r>
            <a:rPr lang="en-US" sz="1600" b="1" kern="1200">
              <a:latin typeface="+mj-lt"/>
              <a:ea typeface="Open Sans" panose="020B0606030504020204" pitchFamily="34" charset="0"/>
              <a:cs typeface="Open Sans" panose="020B0606030504020204" pitchFamily="34" charset="0"/>
            </a:rPr>
            <a:t>“auxiliary personnel”</a:t>
          </a:r>
        </a:p>
      </dsp:txBody>
      <dsp:txXfrm>
        <a:off x="5468619" y="2202034"/>
        <a:ext cx="1506736" cy="878929"/>
      </dsp:txXfrm>
    </dsp:sp>
    <dsp:sp modelId="{EA65B15B-8AAC-437E-9CD2-C062B8C1649F}">
      <dsp:nvSpPr>
        <dsp:cNvPr id="0" name=""/>
        <dsp:cNvSpPr/>
      </dsp:nvSpPr>
      <dsp:spPr>
        <a:xfrm>
          <a:off x="5174576" y="2643891"/>
          <a:ext cx="37668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5DA070-E8CE-474F-BBA9-07FABA6467A1}">
      <dsp:nvSpPr>
        <dsp:cNvPr id="0" name=""/>
        <dsp:cNvSpPr/>
      </dsp:nvSpPr>
      <dsp:spPr>
        <a:xfrm rot="5400000">
          <a:off x="4204737" y="2434585"/>
          <a:ext cx="923112" cy="1056068"/>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5B5F4-82C5-4984-ACA3-3404688C2AC2}"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75746-77EC-41B1-A41D-A5858AFAAF6F}" type="slidenum">
              <a:rPr lang="en-US" smtClean="0"/>
              <a:t>‹#›</a:t>
            </a:fld>
            <a:endParaRPr lang="en-US"/>
          </a:p>
        </p:txBody>
      </p:sp>
    </p:spTree>
    <p:extLst>
      <p:ext uri="{BB962C8B-B14F-4D97-AF65-F5344CB8AC3E}">
        <p14:creationId xmlns:p14="http://schemas.microsoft.com/office/powerpoint/2010/main" val="58715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cfr.gov/current/title-42/section-400.20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Melanie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31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E31D-E8D3-498C-86F8-F3DB5E84CF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91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0A07B5-C5CA-46E9-B483-02089FC770D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78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E31D-E8D3-498C-86F8-F3DB5E84CF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43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56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43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54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40640" rtl="0" eaLnBrk="1" fontAlgn="auto" latinLnBrk="0" hangingPunct="1">
              <a:lnSpc>
                <a:spcPct val="100000"/>
              </a:lnSpc>
              <a:spcBef>
                <a:spcPts val="0"/>
              </a:spcBef>
              <a:spcAft>
                <a:spcPts val="0"/>
              </a:spcAft>
              <a:buClrTx/>
              <a:buSzTx/>
              <a:buFontTx/>
              <a:buNone/>
              <a:tabLst/>
              <a:defRPr/>
            </a:pPr>
            <a:fld id="{27E1DF67-F32F-46E2-A747-F7E0D9B4E85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4064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06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4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660" y="4397869"/>
            <a:ext cx="5811080" cy="4665315"/>
          </a:xfrm>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3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7598" y="4744113"/>
            <a:ext cx="6060779" cy="4238426"/>
          </a:xfrm>
        </p:spPr>
        <p:txBody>
          <a:bodyPr/>
          <a:lstStyle/>
          <a:p>
            <a:pPr marL="0" marR="0" lvl="0" indent="0">
              <a:lnSpc>
                <a:spcPct val="150000"/>
              </a:lnSpc>
              <a:spcBef>
                <a:spcPts val="0"/>
              </a:spcBef>
              <a:spcAft>
                <a:spcPts val="800"/>
              </a:spcAft>
              <a:buFont typeface="Symbol" panose="05050102010706020507" pitchFamily="18" charset="2"/>
              <a:buNone/>
            </a:pPr>
            <a:endParaRPr lang="en-US"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4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Melanie Brown-Woofter, President/CEO, Florida Behavioral Health Association</a:t>
            </a:r>
          </a:p>
          <a:p>
            <a:endParaRPr lang="en-US"/>
          </a:p>
          <a:p>
            <a:r>
              <a:rPr lang="en-US" b="1">
                <a:highlight>
                  <a:srgbClr val="FFFF00"/>
                </a:highlight>
              </a:rPr>
              <a:t>Melanie is the President and CEO of Florida Behavioral Health Association (FBHA), the state’s largest trade association representing community behavioral health providers with a united voice. She is a former program administrator for the Agency for Health Care Administration (ACHA). She earned her bachelor’s degree in nursing from the University of Florida.</a:t>
            </a:r>
          </a:p>
          <a:p>
            <a:endParaRPr lang="en-US"/>
          </a:p>
          <a:p>
            <a:r>
              <a:rPr lang="en-US"/>
              <a:t>Reyna Taylor, Vice President, Policy and Advocacy, National Council </a:t>
            </a:r>
          </a:p>
          <a:p>
            <a:endParaRPr lang="en-US"/>
          </a:p>
          <a:p>
            <a:r>
              <a:rPr lang="en-US" b="1"/>
              <a:t>Introduction of Vice Chair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27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8AA151-8777-4D7A-9B12-31BDB8C58A0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71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5AACE-7694-41CB-8059-0FB191515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97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9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39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0EBAF4-6631-432C-983A-58CA6AC87A9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823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113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50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0" i="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085FE-92CC-44DA-8415-DEFE57BDF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85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Reyna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84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effectLst/>
              </a:rPr>
              <a:t>The home of a beneficiary for the purposes of diagnosis, evaluation, and/or treatment of a mental health disorder for services furnished on or after the first day after the end of the PHE as defined in our regulation at </a:t>
            </a:r>
            <a:r>
              <a:rPr lang="en-US">
                <a:effectLst/>
                <a:hlinkClick r:id="rId3"/>
              </a:rPr>
              <a:t>§ 400.200</a:t>
            </a:r>
            <a:r>
              <a:rPr lang="en-US">
                <a:effectLst/>
              </a:rPr>
              <a:t> except as otherwise provided in this paragraph. Payment will not be made for a telehealth service furnished under this paragraph unless the following conditions are met: </a:t>
            </a:r>
          </a:p>
          <a:p>
            <a:r>
              <a:rPr lang="en-US">
                <a:effectLst/>
              </a:rPr>
              <a:t>(A) The physician or practitioner has furnished an item or service in-person, without the use of telehealth, for which Medicare payment was made (or would have been made if the patient were entitled to, or enrolled for, Medicare benefits at the time the item or service is furnished) within 6 months prior to the initial telehealth service; </a:t>
            </a:r>
          </a:p>
          <a:p>
            <a:r>
              <a:rPr lang="en-US">
                <a:effectLst/>
              </a:rPr>
              <a:t>(B) The physician or practitioner has furnished an item or service in-person, without the use of telehealth, at least once within 12 months of each subsequent telehealth service described in this paragraph, unless, for a particular 12-month period, the physician or practitioner and patient agree that the risks and burdens associated with an in-person service outweigh the benefits associated with furnishing the in-person item or service, and the practitioner documents the reason(s) for this decision in the patient's medical record. </a:t>
            </a:r>
          </a:p>
          <a:p>
            <a:r>
              <a:rPr lang="en-US">
                <a:effectLst/>
              </a:rPr>
              <a:t>(C) The requirements of paragraphs (b)(3)(xiv)(A) and (B) may be met by another physician or practitioner of the same specialty and subspecialty in the same group as the physician or practitioner who furnishes the telehealth service, if the physician or practitioner who furnishes the telehealth service described under this paragraph is not available.</a:t>
            </a:r>
          </a:p>
          <a:p>
            <a:endParaRPr lang="en-US"/>
          </a:p>
          <a:p>
            <a:endParaRPr lang="en-US"/>
          </a:p>
          <a:p>
            <a:r>
              <a:rPr lang="en-US"/>
              <a:t>POS 10 can be used beginning 1/1/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80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Melanie/Reyna </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605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j-lt"/>
                <a:ea typeface="Open Sans" panose="020B0606030504020204" pitchFamily="34" charset="0"/>
                <a:cs typeface="Open Sans" panose="020B0606030504020204" pitchFamily="34" charset="0"/>
              </a:rPr>
              <a:t>Beginning in CY2023, Modifier 93 will be required for Medicare telehealth claims for m/h audio-only</a:t>
            </a:r>
            <a:endParaRPr lang="en-US" sz="1200">
              <a:latin typeface="+mj-l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072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extension of the audio-only isn’t that big a deal for community BH providers because of the regulatory change to the “visit” definition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955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An otherwise-billable clinician may serve as “auxiliary personnel” under “incident to” billing </a:t>
            </a:r>
          </a:p>
          <a:p>
            <a:pPr marL="1028700" lvl="1" indent="-342900"/>
            <a:r>
              <a:rPr lang="en-US" sz="1800"/>
              <a:t>For example, a NP could furnish services incident to the services of a physician, provided that all “incident to” requirements are met</a:t>
            </a:r>
          </a:p>
          <a:p>
            <a:r>
              <a:rPr lang="en-US" sz="1800"/>
              <a:t>The “physician or practitioner” may not supervise (as “auxiliary personnel”) a professional whose scope of practice is outside the physician/practitioner’s own scope of practice </a:t>
            </a:r>
          </a:p>
          <a:p>
            <a:pPr marL="1028700" lvl="1" indent="-342900"/>
            <a:r>
              <a:rPr lang="en-US" sz="1800"/>
              <a:t>For example, a physician assistant would not be qualified to supervise services performed by a clinical psychologist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710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An otherwise-billable clinician may serve as “auxiliary personnel” under “incident to” billing </a:t>
            </a:r>
          </a:p>
          <a:p>
            <a:pPr marL="1028700" lvl="1" indent="-342900"/>
            <a:r>
              <a:rPr lang="en-US" sz="1800"/>
              <a:t>For example, a NP could furnish services incident to the services of a physician, provided that all “incident to” requirements are met</a:t>
            </a:r>
          </a:p>
          <a:p>
            <a:r>
              <a:rPr lang="en-US" sz="1800"/>
              <a:t>The “physician or practitioner” may not supervise (as “auxiliary personnel”) a professional whose scope of practice is outside the physician/practitioner’s own scope of practice </a:t>
            </a:r>
          </a:p>
          <a:p>
            <a:pPr marL="1028700" lvl="1" indent="-342900"/>
            <a:r>
              <a:rPr lang="en-US" sz="1800"/>
              <a:t>For example, a physician assistant would not be qualified to supervise services performed by a clinical psychologist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13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latin typeface="+mj-lt"/>
                <a:ea typeface="Open Sans" panose="020B0606030504020204" pitchFamily="34" charset="0"/>
                <a:cs typeface="Open Sans" panose="020B0606030504020204" pitchFamily="34" charset="0"/>
              </a:rPr>
              <a:t>“General supervision</a:t>
            </a:r>
            <a:r>
              <a:rPr lang="en-US" sz="1200">
                <a:latin typeface="+mj-lt"/>
                <a:ea typeface="Open Sans" panose="020B0606030504020204" pitchFamily="34" charset="0"/>
                <a:cs typeface="Open Sans" panose="020B0606030504020204" pitchFamily="34" charset="0"/>
              </a:rPr>
              <a:t> means the service is furnished under the physician's (or other practitioner's) overall direction and control, but the physician's (or other practitioner's) presence is not required during the performance of the service.” The training of the auxiliary personnel who actually perform the service/procedure and the maintenance of the equipment and supplies are the continuing responsibility of the physician/practitioner.</a:t>
            </a:r>
          </a:p>
          <a:p>
            <a:r>
              <a:rPr lang="en-US" sz="1200">
                <a:latin typeface="+mj-lt"/>
                <a:ea typeface="Open Sans" panose="020B0606030504020204" pitchFamily="34" charset="0"/>
                <a:cs typeface="Open Sans" panose="020B0606030504020204" pitchFamily="34" charset="0"/>
              </a:rPr>
              <a:t>	</a:t>
            </a:r>
          </a:p>
          <a:p>
            <a:r>
              <a:rPr lang="en-US" sz="1200" b="1" i="1">
                <a:latin typeface="+mj-lt"/>
                <a:ea typeface="Open Sans" panose="020B0606030504020204" pitchFamily="34" charset="0"/>
                <a:cs typeface="Open Sans" panose="020B0606030504020204" pitchFamily="34" charset="0"/>
              </a:rPr>
              <a:t>“Direct supervision</a:t>
            </a:r>
            <a:r>
              <a:rPr lang="en-US" sz="1200">
                <a:latin typeface="+mj-lt"/>
                <a:ea typeface="Open Sans" panose="020B0606030504020204" pitchFamily="34" charset="0"/>
                <a:cs typeface="Open Sans" panose="020B0606030504020204" pitchFamily="34" charset="0"/>
              </a:rPr>
              <a:t> in the office setting means the physician (or other supervising practitioner) must be present in the office suite and immediately available to furnish assistance and direction throughout the performance of the procedure. It does not mean that the physician (or other supervising practitioner) must be present in the room when the procedure is performed. Until the later of the end of the calendar year in which the PHE as defined in § 400.200 of this chapter ends or, December 31, 2021, the presence of the physician (or other practitioner) includes virtual presence through audio/video real-time communications technology (excluding audio-only).”</a:t>
            </a:r>
          </a:p>
          <a:p>
            <a:endParaRPr lang="en-US" sz="1200">
              <a:latin typeface="+mj-lt"/>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834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latin typeface="+mj-lt"/>
                <a:ea typeface="Open Sans" panose="020B0606030504020204" pitchFamily="34" charset="0"/>
                <a:cs typeface="Open Sans" panose="020B0606030504020204" pitchFamily="34" charset="0"/>
              </a:rPr>
              <a:t>“General supervision</a:t>
            </a:r>
            <a:r>
              <a:rPr lang="en-US" sz="1200">
                <a:latin typeface="+mj-lt"/>
                <a:ea typeface="Open Sans" panose="020B0606030504020204" pitchFamily="34" charset="0"/>
                <a:cs typeface="Open Sans" panose="020B0606030504020204" pitchFamily="34" charset="0"/>
              </a:rPr>
              <a:t> means the service is furnished under the physician's (or other practitioner's) overall direction and control, but the physician's (or other practitioner's) presence is not required during the performance of the service.” The training of the auxiliary personnel who actually perform the service/procedure and the maintenance of the equipment and supplies are the continuing responsibility of the physician/practitioner.</a:t>
            </a:r>
          </a:p>
          <a:p>
            <a:r>
              <a:rPr lang="en-US" sz="1200">
                <a:latin typeface="+mj-lt"/>
                <a:ea typeface="Open Sans" panose="020B0606030504020204" pitchFamily="34" charset="0"/>
                <a:cs typeface="Open Sans" panose="020B0606030504020204" pitchFamily="34" charset="0"/>
              </a:rPr>
              <a:t>	</a:t>
            </a:r>
          </a:p>
          <a:p>
            <a:r>
              <a:rPr lang="en-US" sz="1200" b="1" i="1">
                <a:latin typeface="+mj-lt"/>
                <a:ea typeface="Open Sans" panose="020B0606030504020204" pitchFamily="34" charset="0"/>
                <a:cs typeface="Open Sans" panose="020B0606030504020204" pitchFamily="34" charset="0"/>
              </a:rPr>
              <a:t>“Direct supervision</a:t>
            </a:r>
            <a:r>
              <a:rPr lang="en-US" sz="1200">
                <a:latin typeface="+mj-lt"/>
                <a:ea typeface="Open Sans" panose="020B0606030504020204" pitchFamily="34" charset="0"/>
                <a:cs typeface="Open Sans" panose="020B0606030504020204" pitchFamily="34" charset="0"/>
              </a:rPr>
              <a:t> in the office setting means the physician (or other supervising practitioner) must be present in the office suite and immediately available to furnish assistance and direction throughout the performance of the procedure. It does not mean that the physician (or other supervising practitioner) must be present in the room when the procedure is performed. Until the later of the end of the calendar year in which the PHE as defined in § 400.200 of this chapter ends or, December 31, 2021, the presence of the physician (or other practitioner) includes virtual presence through audio/video real-time communications technology (excluding audio-only).”</a:t>
            </a:r>
          </a:p>
          <a:p>
            <a:endParaRPr lang="en-US" sz="1200">
              <a:latin typeface="+mj-lt"/>
              <a:ea typeface="Open Sans" panose="020B0606030504020204" pitchFamily="34" charset="0"/>
              <a:cs typeface="Open Sans" panose="020B0606030504020204" pitchFamily="34" charset="0"/>
            </a:endParaRPr>
          </a:p>
          <a:p>
            <a:r>
              <a:rPr lang="en-US"/>
              <a:t>Note: main uses for virtual supervision 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BD153-1916-4BFE-A690-D04ED8D51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259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Melanie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50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Reyna/Melanie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28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Chuck Ingoglia, President and CEO, National Council</a:t>
            </a:r>
            <a:endParaRPr lang="en-US">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69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Reyna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7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Reyna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5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Reyna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8DC1E-CB3B-4C70-BFD8-FE52F0CE5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0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9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u="sng"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805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18464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2A02-139F-5340-AD07-B2D54EA99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0B628-F90B-BD4C-8597-5225D90BB2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C2B12-808B-6740-9417-98198A2087B3}"/>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5" name="Footer Placeholder 4">
            <a:extLst>
              <a:ext uri="{FF2B5EF4-FFF2-40B4-BE49-F238E27FC236}">
                <a16:creationId xmlns:a16="http://schemas.microsoft.com/office/drawing/2014/main" id="{67A1EE7F-93D1-AD48-83EB-1E717DAAC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A5D21-05C6-9846-AD9D-99164A28B775}"/>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01509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B5153-2D01-794F-85D4-09FB975730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6F538-FEED-8748-87C2-4A1227C00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3A9F1-AF1B-B448-9E2C-55A618AB2667}"/>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5" name="Footer Placeholder 4">
            <a:extLst>
              <a:ext uri="{FF2B5EF4-FFF2-40B4-BE49-F238E27FC236}">
                <a16:creationId xmlns:a16="http://schemas.microsoft.com/office/drawing/2014/main" id="{03D2B82B-9E3D-0146-AF01-C89FD2ED8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026A7-EDD4-114A-AE79-3E03380DDC3D}"/>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01153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3"/>
            <a:ext cx="12192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414792" y="2"/>
            <a:ext cx="11777208"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2"/>
            <a:ext cx="414792"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1513841" y="2607565"/>
            <a:ext cx="10678159"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userDrawn="1">
            <p:ph type="ctrTitle"/>
          </p:nvPr>
        </p:nvSpPr>
        <p:spPr>
          <a:xfrm>
            <a:off x="1710939" y="227361"/>
            <a:ext cx="10235443" cy="552283"/>
          </a:xfrm>
          <a:prstGeom prst="rect">
            <a:avLst/>
          </a:prstGeom>
        </p:spPr>
        <p:txBody>
          <a:bodyPr>
            <a:normAutofit/>
          </a:bodyPr>
          <a:lstStyle>
            <a:lvl1pPr algn="r">
              <a:defRPr sz="48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42" y="5769643"/>
            <a:ext cx="3788833" cy="825500"/>
          </a:xfrm>
        </p:spPr>
        <p:txBody>
          <a:bodyPr anchor="ctr">
            <a:normAutofit/>
          </a:bodyPr>
          <a:lstStyle>
            <a:lvl1pPr marL="0" indent="0">
              <a:buNone/>
              <a:defRPr sz="2400"/>
            </a:lvl1pPr>
          </a:lstStyle>
          <a:p>
            <a:pPr lvl="0"/>
            <a:r>
              <a:rPr lang="en-US"/>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712719" y="2607563"/>
            <a:ext cx="9233660" cy="2600047"/>
          </a:xfrm>
        </p:spPr>
        <p:txBody>
          <a:bodyPr anchor="ctr">
            <a:normAutofit/>
          </a:bodyPr>
          <a:lstStyle>
            <a:lvl1pPr marL="0" indent="0" algn="r">
              <a:buNone/>
              <a:defRPr sz="2933">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grpSp>
        <p:nvGrpSpPr>
          <p:cNvPr id="15" name="Group 14"/>
          <p:cNvGrpSpPr/>
          <p:nvPr userDrawn="1"/>
        </p:nvGrpSpPr>
        <p:grpSpPr>
          <a:xfrm>
            <a:off x="8940800" y="5726379"/>
            <a:ext cx="3005579" cy="927223"/>
            <a:chOff x="5991773" y="5731961"/>
            <a:chExt cx="2968012" cy="915633"/>
          </a:xfrm>
        </p:grpSpPr>
        <p:pic>
          <p:nvPicPr>
            <p:cNvPr id="16" name="Picture 1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7157340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7"/>
            <a:ext cx="10972800" cy="486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14579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8"/>
            <a:ext cx="10363200" cy="972967"/>
          </a:xfrm>
        </p:spPr>
        <p:txBody>
          <a:bodyPr/>
          <a:lstStyle>
            <a:lvl1pPr>
              <a:defRPr>
                <a:solidFill>
                  <a:schemeClr val="tx1"/>
                </a:solidFill>
              </a:defRPr>
            </a:lvl1p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84976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09189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26268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1970843"/>
            <a:ext cx="5389033"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13437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12191999" cy="5358215"/>
          </a:xfrm>
        </p:spPr>
        <p:txBody>
          <a:bodyPr/>
          <a:lstStyle>
            <a:lvl1pPr>
              <a:defRPr/>
            </a:lvl1pPr>
          </a:lstStyle>
          <a:p>
            <a:endParaRPr lang="en-US"/>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583327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30503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9"/>
            <a:ext cx="6815667" cy="539432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603" y="731836"/>
            <a:ext cx="4011084" cy="703264"/>
          </a:xfrm>
        </p:spPr>
        <p:txBody>
          <a:bodyPr anchor="ctr">
            <a:normAutofit/>
          </a:bodyPr>
          <a:lstStyle>
            <a:lvl1pPr marL="0" indent="0">
              <a:buNone/>
              <a:defRPr sz="2667" b="1"/>
            </a:lvl1pPr>
          </a:lstStyle>
          <a:p>
            <a:pPr lvl="0"/>
            <a:endParaRPr lang="en-US"/>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357534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5"/>
            <a:ext cx="11062252" cy="4018584"/>
          </a:xfrm>
        </p:spPr>
        <p:txBody>
          <a:bodyPr>
            <a:noAutofit/>
          </a:bodyPr>
          <a:lstStyle>
            <a:lvl1pPr marL="0" indent="0">
              <a:buNone/>
              <a:defRPr sz="2200" b="0" i="0">
                <a:latin typeface="Calibri Light" panose="020F0302020204030204" pitchFamily="34" charset="0"/>
                <a:cs typeface="Calibri Light" panose="020F0302020204030204" pitchFamily="34" charset="0"/>
              </a:defRPr>
            </a:lvl1pPr>
          </a:lstStyle>
          <a:p>
            <a:pPr lvl="0"/>
            <a:r>
              <a:rPr lang="en-US"/>
              <a:t>Set body text font between 18-22pt. If body text cannot fit within these ranges, push text to second slide or copy edits may be necessary.</a:t>
            </a:r>
          </a:p>
          <a:p>
            <a:pPr lvl="0"/>
            <a:endParaRPr lang="en-US"/>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12118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9"/>
            <a:ext cx="7315200" cy="39596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5"/>
            <a:ext cx="7315200" cy="639764"/>
          </a:xfrm>
        </p:spPr>
        <p:txBody>
          <a:bodyPr anchor="ctr">
            <a:normAutofit/>
          </a:bodyPr>
          <a:lstStyle>
            <a:lvl1pPr marL="0" indent="0">
              <a:buNone/>
              <a:defRPr sz="2667" b="1"/>
            </a:lvl1pPr>
          </a:lstStyle>
          <a:p>
            <a:pPr lvl="0"/>
            <a:endParaRPr lang="en-US"/>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410997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7"/>
            <a:ext cx="109728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540443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7"/>
            <a:ext cx="80264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5" y="2322829"/>
            <a:ext cx="4863479" cy="2743196"/>
          </a:xfrm>
        </p:spPr>
        <p:txBody>
          <a:bodyPr/>
          <a:lstStyle>
            <a:lvl1pPr marL="0" indent="0">
              <a:buNone/>
              <a:defRPr/>
            </a:lvl1pPr>
          </a:lstStyle>
          <a:p>
            <a:pPr lvl="0"/>
            <a:endParaRPr lang="en-US"/>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5725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609600" y="1334891"/>
            <a:ext cx="10972800" cy="4709174"/>
          </a:xfrm>
          <a:prstGeom prst="rect">
            <a:avLst/>
          </a:prstGeom>
          <a:noFill/>
        </p:spPr>
        <p:txBody>
          <a:bodyPr wrap="square" rtlCol="0">
            <a:spAutoFit/>
          </a:bodyPr>
          <a:lstStyle/>
          <a:p>
            <a:pPr algn="ctr"/>
            <a:r>
              <a:rPr lang="en-US" sz="3467"/>
              <a:t>SAMHSA’s mission is to reduce the impact of substance abuse and mental illness on America’s communities.</a:t>
            </a:r>
          </a:p>
          <a:p>
            <a:r>
              <a:rPr lang="en-US" sz="2400"/>
              <a:t>                  </a:t>
            </a:r>
          </a:p>
          <a:p>
            <a:pPr algn="ctr">
              <a:spcBef>
                <a:spcPts val="0"/>
              </a:spcBef>
            </a:pPr>
            <a:endParaRPr lang="en-US" sz="2400"/>
          </a:p>
          <a:p>
            <a:pPr>
              <a:spcBef>
                <a:spcPts val="0"/>
              </a:spcBef>
            </a:pPr>
            <a:endParaRPr lang="en-US" sz="1867"/>
          </a:p>
          <a:p>
            <a:pPr>
              <a:spcBef>
                <a:spcPts val="0"/>
              </a:spcBef>
            </a:pPr>
            <a:endParaRPr lang="en-US" sz="1867"/>
          </a:p>
          <a:p>
            <a:pPr algn="ctr">
              <a:spcBef>
                <a:spcPts val="3200"/>
              </a:spcBef>
            </a:pPr>
            <a:r>
              <a:rPr lang="en-US" sz="5333"/>
              <a:t>www.samhsa.gov</a:t>
            </a:r>
          </a:p>
          <a:p>
            <a:pPr algn="ctr">
              <a:spcBef>
                <a:spcPts val="4000"/>
              </a:spcBef>
            </a:pPr>
            <a:r>
              <a:rPr lang="en-US" sz="320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609600" y="2571890"/>
            <a:ext cx="10972800" cy="1601868"/>
          </a:xfrm>
        </p:spPr>
        <p:txBody>
          <a:bodyPr/>
          <a:lstStyle>
            <a:lvl1pPr marL="0" indent="0" algn="ctr">
              <a:buNone/>
              <a:defRPr sz="2667">
                <a:solidFill>
                  <a:schemeClr val="tx1"/>
                </a:solidFill>
              </a:defRPr>
            </a:lvl1pPr>
            <a:lvl2pPr marL="609585" indent="0">
              <a:buNone/>
              <a:defRPr/>
            </a:lvl2pPr>
          </a:lstStyle>
          <a:p>
            <a:pPr lvl="0"/>
            <a:endParaRPr lang="en-US"/>
          </a:p>
        </p:txBody>
      </p:sp>
    </p:spTree>
    <p:extLst>
      <p:ext uri="{BB962C8B-B14F-4D97-AF65-F5344CB8AC3E}">
        <p14:creationId xmlns:p14="http://schemas.microsoft.com/office/powerpoint/2010/main" val="11121697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423341" y="1319567"/>
            <a:ext cx="11159059" cy="1219200"/>
          </a:xfrm>
        </p:spPr>
        <p:txBody>
          <a:bodyPr>
            <a:normAutofit/>
          </a:bodyPr>
          <a:lstStyle>
            <a:lvl1pPr marL="0" indent="0" algn="ctr">
              <a:buNone/>
              <a:defRPr sz="3467"/>
            </a:lvl1pPr>
          </a:lstStyle>
          <a:p>
            <a:pPr lvl="0"/>
            <a:r>
              <a:rPr lang="en-US"/>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423341" y="2573265"/>
            <a:ext cx="11159059" cy="1219200"/>
          </a:xfrm>
        </p:spPr>
        <p:txBody>
          <a:bodyPr/>
          <a:lstStyle>
            <a:lvl1pPr marL="0" indent="0" algn="ctr">
              <a:buNone/>
              <a:defRPr sz="2667"/>
            </a:lvl1pPr>
          </a:lstStyle>
          <a:p>
            <a:pPr lvl="0"/>
            <a:r>
              <a:rPr lang="en-US"/>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423341" y="3941645"/>
            <a:ext cx="11159059" cy="1219200"/>
          </a:xfrm>
        </p:spPr>
        <p:txBody>
          <a:bodyPr>
            <a:normAutofit/>
          </a:bodyPr>
          <a:lstStyle>
            <a:lvl1pPr marL="0" indent="0" algn="ctr">
              <a:buNone/>
              <a:defRPr sz="5333"/>
            </a:lvl1pPr>
          </a:lstStyle>
          <a:p>
            <a:pPr lvl="0"/>
            <a:r>
              <a:rPr lang="en-US"/>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423341" y="5555690"/>
            <a:ext cx="11159059" cy="704092"/>
          </a:xfrm>
        </p:spPr>
        <p:txBody>
          <a:bodyPr>
            <a:norm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367632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White-filled Heading with multi-color stripe">
    <p:spTree>
      <p:nvGrpSpPr>
        <p:cNvPr id="1" name=""/>
        <p:cNvGrpSpPr/>
        <p:nvPr/>
      </p:nvGrpSpPr>
      <p:grpSpPr>
        <a:xfrm>
          <a:off x="0" y="0"/>
          <a:ext cx="0" cy="0"/>
          <a:chOff x="0" y="0"/>
          <a:chExt cx="0" cy="0"/>
        </a:xfrm>
      </p:grpSpPr>
      <p:sp>
        <p:nvSpPr>
          <p:cNvPr id="5" name="Title 4"/>
          <p:cNvSpPr>
            <a:spLocks noGrp="1"/>
          </p:cNvSpPr>
          <p:nvPr>
            <p:ph type="title"/>
          </p:nvPr>
        </p:nvSpPr>
        <p:spPr>
          <a:xfrm>
            <a:off x="1" y="27996"/>
            <a:ext cx="12257532" cy="1050997"/>
          </a:xfrm>
          <a:noFill/>
        </p:spPr>
        <p:txBody>
          <a:bodyPr>
            <a:normAutofit/>
          </a:bodyPr>
          <a:lstStyle>
            <a:lvl1pPr algn="ctr">
              <a:defRPr sz="4000">
                <a:solidFill>
                  <a:srgbClr val="00467F"/>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rgbClr val="00467F"/>
                </a:solidFill>
              </a:rPr>
              <a:pPr/>
              <a:t>‹#›</a:t>
            </a:fld>
            <a:endParaRPr lang="en-US" sz="1800">
              <a:solidFill>
                <a:srgbClr val="00467F"/>
              </a:solidFill>
            </a:endParaRPr>
          </a:p>
        </p:txBody>
      </p:sp>
      <p:sp>
        <p:nvSpPr>
          <p:cNvPr id="7" name="Content Placeholder 6"/>
          <p:cNvSpPr>
            <a:spLocks noGrp="1"/>
          </p:cNvSpPr>
          <p:nvPr>
            <p:ph sz="quarter" idx="13"/>
          </p:nvPr>
        </p:nvSpPr>
        <p:spPr>
          <a:xfrm>
            <a:off x="1039956" y="1901657"/>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4"/>
            <a:ext cx="12161520" cy="219732"/>
          </a:xfrm>
          <a:prstGeom prst="rect">
            <a:avLst/>
          </a:prstGeom>
        </p:spPr>
      </p:pic>
    </p:spTree>
    <p:extLst>
      <p:ext uri="{BB962C8B-B14F-4D97-AF65-F5344CB8AC3E}">
        <p14:creationId xmlns:p14="http://schemas.microsoft.com/office/powerpoint/2010/main" val="4088060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34F7-237C-470F-8EC8-EFCFF87B6F5F}"/>
              </a:ext>
            </a:extLst>
          </p:cNvPr>
          <p:cNvSpPr>
            <a:spLocks noGrp="1"/>
          </p:cNvSpPr>
          <p:nvPr>
            <p:ph type="title" hasCustomPrompt="1"/>
          </p:nvPr>
        </p:nvSpPr>
        <p:spPr>
          <a:xfrm>
            <a:off x="457201" y="415430"/>
            <a:ext cx="5422135" cy="1193039"/>
          </a:xfrm>
          <a:prstGeom prst="rect">
            <a:avLst/>
          </a:prstGeom>
        </p:spPr>
        <p:txBody>
          <a:bodyPr/>
          <a:lstStyle>
            <a:lvl1pPr>
              <a:defRPr sz="3600"/>
            </a:lvl1pPr>
          </a:lstStyle>
          <a:p>
            <a:r>
              <a:rPr lang="en-US"/>
              <a:t>Click to edit Master title style </a:t>
            </a:r>
          </a:p>
        </p:txBody>
      </p:sp>
      <p:sp>
        <p:nvSpPr>
          <p:cNvPr id="5" name="Text Placeholder 4">
            <a:extLst>
              <a:ext uri="{FF2B5EF4-FFF2-40B4-BE49-F238E27FC236}">
                <a16:creationId xmlns:a16="http://schemas.microsoft.com/office/drawing/2014/main" id="{FE2FB344-D885-402F-A49C-83D302573F69}"/>
              </a:ext>
            </a:extLst>
          </p:cNvPr>
          <p:cNvSpPr>
            <a:spLocks noGrp="1"/>
          </p:cNvSpPr>
          <p:nvPr>
            <p:ph type="body" sz="quarter" idx="10"/>
          </p:nvPr>
        </p:nvSpPr>
        <p:spPr>
          <a:xfrm>
            <a:off x="457201" y="1810441"/>
            <a:ext cx="5422135" cy="4186409"/>
          </a:xfrm>
          <a:prstGeom prst="rect">
            <a:avLst/>
          </a:prstGeom>
        </p:spPr>
        <p:txBody>
          <a:bodyPr/>
          <a:lstStyle>
            <a:lvl1pPr marL="0" indent="0">
              <a:buNone/>
              <a:defRPr sz="1600" b="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35CAD0E-E10B-4274-93AF-5CE03CC7E7C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0000"/>
          <a:stretch/>
        </p:blipFill>
        <p:spPr>
          <a:xfrm>
            <a:off x="457202" y="6363318"/>
            <a:ext cx="523151" cy="287039"/>
          </a:xfrm>
          <a:prstGeom prst="rect">
            <a:avLst/>
          </a:prstGeom>
        </p:spPr>
      </p:pic>
      <p:sp>
        <p:nvSpPr>
          <p:cNvPr id="9" name="TextBox 8">
            <a:extLst>
              <a:ext uri="{FF2B5EF4-FFF2-40B4-BE49-F238E27FC236}">
                <a16:creationId xmlns:a16="http://schemas.microsoft.com/office/drawing/2014/main" id="{F518829C-8476-4B57-810D-2607C784849A}"/>
              </a:ext>
            </a:extLst>
          </p:cNvPr>
          <p:cNvSpPr txBox="1"/>
          <p:nvPr userDrawn="1"/>
        </p:nvSpPr>
        <p:spPr>
          <a:xfrm>
            <a:off x="10008705" y="6425755"/>
            <a:ext cx="1687996" cy="224600"/>
          </a:xfrm>
          <a:prstGeom prst="rect">
            <a:avLst/>
          </a:prstGeom>
          <a:noFill/>
        </p:spPr>
        <p:txBody>
          <a:bodyPr wrap="square" lIns="0" tIns="0" rIns="0" bIns="0" rtlCol="0">
            <a:noAutofit/>
          </a:bodyPr>
          <a:lstStyle/>
          <a:p>
            <a:pPr algn="r">
              <a:lnSpc>
                <a:spcPct val="120000"/>
              </a:lnSpc>
              <a:spcAft>
                <a:spcPts val="600"/>
              </a:spcAft>
            </a:pPr>
            <a:r>
              <a:rPr lang="en-US" sz="800" b="0" i="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Page </a:t>
            </a:r>
            <a:fld id="{33371A23-9BB4-684F-B452-BAF20162DF6C}" type="slidenum">
              <a:rPr lang="en-US" sz="800" b="0" i="0" smtClean="0">
                <a:solidFill>
                  <a:schemeClr val="tx1">
                    <a:lumMod val="50000"/>
                    <a:lumOff val="50000"/>
                  </a:schemeClr>
                </a:solidFill>
                <a:latin typeface="Cambria Math" panose="02040503050406030204" pitchFamily="18" charset="0"/>
                <a:ea typeface="Open Sans" panose="020B0606030504020204" pitchFamily="34" charset="0"/>
                <a:cs typeface="Open Sans" panose="020B0606030504020204" pitchFamily="34" charset="0"/>
              </a:rPr>
              <a:pPr algn="r">
                <a:lnSpc>
                  <a:spcPct val="120000"/>
                </a:lnSpc>
                <a:spcAft>
                  <a:spcPts val="600"/>
                </a:spcAft>
              </a:pPr>
              <a:t>‹#›</a:t>
            </a:fld>
            <a:endParaRPr lang="en-US" sz="800" b="0" i="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5173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3"/>
            <a:ext cx="12192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414792" y="2"/>
            <a:ext cx="11777208"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2"/>
            <a:ext cx="414792"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434894" y="2607565"/>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userDrawn="1">
            <p:ph type="ctrTitle"/>
          </p:nvPr>
        </p:nvSpPr>
        <p:spPr>
          <a:xfrm>
            <a:off x="1710939" y="227361"/>
            <a:ext cx="10235443" cy="552283"/>
          </a:xfrm>
          <a:prstGeom prst="rect">
            <a:avLst/>
          </a:prstGeom>
        </p:spPr>
        <p:txBody>
          <a:bodyPr>
            <a:normAutofit/>
          </a:bodyPr>
          <a:lstStyle>
            <a:lvl1pPr algn="r">
              <a:defRPr sz="48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42" y="5769643"/>
            <a:ext cx="3788833" cy="825500"/>
          </a:xfrm>
        </p:spPr>
        <p:txBody>
          <a:bodyPr anchor="ctr">
            <a:normAutofit/>
          </a:bodyPr>
          <a:lstStyle>
            <a:lvl1pPr marL="0" indent="0">
              <a:buNone/>
              <a:defRPr sz="2400"/>
            </a:lvl1pPr>
          </a:lstStyle>
          <a:p>
            <a:pPr lvl="0"/>
            <a:r>
              <a:rPr lang="en-US"/>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607563"/>
            <a:ext cx="9511485" cy="2600047"/>
          </a:xfrm>
        </p:spPr>
        <p:txBody>
          <a:bodyPr anchor="ctr">
            <a:normAutofit/>
          </a:bodyPr>
          <a:lstStyle>
            <a:lvl1pPr marL="0" indent="0" algn="r">
              <a:buNone/>
              <a:defRPr sz="2933">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Tree>
    <p:extLst>
      <p:ext uri="{BB962C8B-B14F-4D97-AF65-F5344CB8AC3E}">
        <p14:creationId xmlns:p14="http://schemas.microsoft.com/office/powerpoint/2010/main" val="35192033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7"/>
            <a:ext cx="10972800" cy="486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62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8"/>
            <a:ext cx="10363200" cy="972967"/>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1624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C477-A744-A64A-A692-71EE06AFB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EE790-1786-8349-89E6-3C07E13B3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E8626-9C1B-FF43-8AAA-1207A5F4AB75}"/>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5" name="Footer Placeholder 4">
            <a:extLst>
              <a:ext uri="{FF2B5EF4-FFF2-40B4-BE49-F238E27FC236}">
                <a16:creationId xmlns:a16="http://schemas.microsoft.com/office/drawing/2014/main" id="{E37BA9A0-6CA9-014C-8A1D-C6459898E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353FB-5DE6-1044-A383-D3856AAD35FD}"/>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699783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42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26268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1970843"/>
            <a:ext cx="5389033"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93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12191999" cy="5358215"/>
          </a:xfrm>
        </p:spPr>
        <p:txBody>
          <a:bodyPr/>
          <a:lstStyle>
            <a:lvl1pPr>
              <a:defRPr/>
            </a:lvl1pPr>
          </a:lstStyle>
          <a:p>
            <a:endParaRPr lang="en-US"/>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5118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9589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9"/>
            <a:ext cx="6815667" cy="539432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603" y="731836"/>
            <a:ext cx="4011084" cy="703264"/>
          </a:xfrm>
        </p:spPr>
        <p:txBody>
          <a:bodyPr anchor="ctr">
            <a:normAutofit/>
          </a:bodyPr>
          <a:lstStyle>
            <a:lvl1pPr marL="0" indent="0">
              <a:buNone/>
              <a:defRPr sz="2667" b="1"/>
            </a:lvl1pPr>
          </a:lstStyle>
          <a:p>
            <a:pPr lvl="0"/>
            <a:endParaRPr lang="en-US"/>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5810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9"/>
            <a:ext cx="7315200" cy="39596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5"/>
            <a:ext cx="7315200" cy="639764"/>
          </a:xfrm>
        </p:spPr>
        <p:txBody>
          <a:bodyPr anchor="ctr">
            <a:normAutofit/>
          </a:bodyPr>
          <a:lstStyle>
            <a:lvl1pPr marL="0" indent="0">
              <a:buNone/>
              <a:defRPr sz="2667" b="1"/>
            </a:lvl1pPr>
          </a:lstStyle>
          <a:p>
            <a:pPr lvl="0"/>
            <a:endParaRPr lang="en-US"/>
          </a:p>
        </p:txBody>
      </p:sp>
    </p:spTree>
    <p:extLst>
      <p:ext uri="{BB962C8B-B14F-4D97-AF65-F5344CB8AC3E}">
        <p14:creationId xmlns:p14="http://schemas.microsoft.com/office/powerpoint/2010/main" val="3955264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7"/>
            <a:ext cx="109728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247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7"/>
            <a:ext cx="80264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5" y="2322829"/>
            <a:ext cx="4863479" cy="2743196"/>
          </a:xfrm>
        </p:spPr>
        <p:txBody>
          <a:bodyPr/>
          <a:lstStyle>
            <a:lvl1pPr marL="0" indent="0">
              <a:buNone/>
              <a:defRPr/>
            </a:lvl1pPr>
          </a:lstStyle>
          <a:p>
            <a:pPr lvl="0"/>
            <a:endParaRPr lang="en-US"/>
          </a:p>
        </p:txBody>
      </p:sp>
    </p:spTree>
    <p:extLst>
      <p:ext uri="{BB962C8B-B14F-4D97-AF65-F5344CB8AC3E}">
        <p14:creationId xmlns:p14="http://schemas.microsoft.com/office/powerpoint/2010/main" val="215400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609600" y="1334891"/>
            <a:ext cx="10972800" cy="4709174"/>
          </a:xfrm>
          <a:prstGeom prst="rect">
            <a:avLst/>
          </a:prstGeom>
          <a:noFill/>
        </p:spPr>
        <p:txBody>
          <a:bodyPr wrap="square" rtlCol="0">
            <a:spAutoFit/>
          </a:bodyPr>
          <a:lstStyle/>
          <a:p>
            <a:pPr algn="ctr"/>
            <a:r>
              <a:rPr lang="en-US" sz="3467"/>
              <a:t>SAMHSA’s mission is to reduce the impact of substance abuse and mental illness on America’s communities.</a:t>
            </a:r>
          </a:p>
          <a:p>
            <a:r>
              <a:rPr lang="en-US" sz="2400"/>
              <a:t>                  </a:t>
            </a:r>
          </a:p>
          <a:p>
            <a:pPr algn="ctr">
              <a:spcBef>
                <a:spcPts val="0"/>
              </a:spcBef>
            </a:pPr>
            <a:endParaRPr lang="en-US" sz="2400"/>
          </a:p>
          <a:p>
            <a:pPr>
              <a:spcBef>
                <a:spcPts val="0"/>
              </a:spcBef>
            </a:pPr>
            <a:endParaRPr lang="en-US" sz="1867"/>
          </a:p>
          <a:p>
            <a:pPr>
              <a:spcBef>
                <a:spcPts val="0"/>
              </a:spcBef>
            </a:pPr>
            <a:endParaRPr lang="en-US" sz="1867"/>
          </a:p>
          <a:p>
            <a:pPr algn="ctr">
              <a:spcBef>
                <a:spcPts val="3200"/>
              </a:spcBef>
            </a:pPr>
            <a:r>
              <a:rPr lang="en-US" sz="5333"/>
              <a:t>www.samhsa.gov</a:t>
            </a:r>
          </a:p>
          <a:p>
            <a:pPr algn="ctr">
              <a:spcBef>
                <a:spcPts val="4000"/>
              </a:spcBef>
            </a:pPr>
            <a:r>
              <a:rPr lang="en-US" sz="320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609600" y="2571890"/>
            <a:ext cx="10972800" cy="1601868"/>
          </a:xfrm>
        </p:spPr>
        <p:txBody>
          <a:bodyPr/>
          <a:lstStyle>
            <a:lvl1pPr marL="0" indent="0" algn="ctr">
              <a:buNone/>
              <a:defRPr sz="2667">
                <a:solidFill>
                  <a:schemeClr val="tx1"/>
                </a:solidFill>
              </a:defRPr>
            </a:lvl1pPr>
            <a:lvl2pPr marL="609585" indent="0">
              <a:buNone/>
              <a:defRPr/>
            </a:lvl2pPr>
          </a:lstStyle>
          <a:p>
            <a:pPr lvl="0"/>
            <a:endParaRPr lang="en-US"/>
          </a:p>
        </p:txBody>
      </p:sp>
    </p:spTree>
    <p:extLst>
      <p:ext uri="{BB962C8B-B14F-4D97-AF65-F5344CB8AC3E}">
        <p14:creationId xmlns:p14="http://schemas.microsoft.com/office/powerpoint/2010/main" val="11980036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423341" y="1319567"/>
            <a:ext cx="11159059" cy="1219200"/>
          </a:xfrm>
        </p:spPr>
        <p:txBody>
          <a:bodyPr>
            <a:normAutofit/>
          </a:bodyPr>
          <a:lstStyle>
            <a:lvl1pPr marL="0" indent="0" algn="ctr">
              <a:buNone/>
              <a:defRPr sz="3467"/>
            </a:lvl1pPr>
          </a:lstStyle>
          <a:p>
            <a:pPr lvl="0"/>
            <a:r>
              <a:rPr lang="en-US"/>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423341" y="2573265"/>
            <a:ext cx="11159059" cy="1219200"/>
          </a:xfrm>
        </p:spPr>
        <p:txBody>
          <a:bodyPr/>
          <a:lstStyle>
            <a:lvl1pPr marL="0" indent="0" algn="ctr">
              <a:buNone/>
              <a:defRPr sz="2667"/>
            </a:lvl1pPr>
          </a:lstStyle>
          <a:p>
            <a:pPr lvl="0"/>
            <a:r>
              <a:rPr lang="en-US"/>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423341" y="3941645"/>
            <a:ext cx="11159059" cy="1219200"/>
          </a:xfrm>
        </p:spPr>
        <p:txBody>
          <a:bodyPr>
            <a:normAutofit/>
          </a:bodyPr>
          <a:lstStyle>
            <a:lvl1pPr marL="0" indent="0" algn="ctr">
              <a:buNone/>
              <a:defRPr sz="5333"/>
            </a:lvl1pPr>
          </a:lstStyle>
          <a:p>
            <a:pPr lvl="0"/>
            <a:r>
              <a:rPr lang="en-US"/>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423341" y="5555690"/>
            <a:ext cx="11159059" cy="704092"/>
          </a:xfrm>
        </p:spPr>
        <p:txBody>
          <a:bodyPr>
            <a:norm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93223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AC10-D300-BD46-9679-F8E2272D6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92961F-B116-D444-8F64-AF767696CAB7}"/>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6" name="Footer Placeholder 5">
            <a:extLst>
              <a:ext uri="{FF2B5EF4-FFF2-40B4-BE49-F238E27FC236}">
                <a16:creationId xmlns:a16="http://schemas.microsoft.com/office/drawing/2014/main" id="{31F057B0-99B2-754E-AAE2-7B8A465B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14A52-B0E5-C447-9F69-98A8143F59F9}"/>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1806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087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83F6-E470-483B-BC87-61012AC96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325279-D16F-4B00-B016-A9EC83D77AA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61CBE-0FAB-4BCC-B4E2-CA85EDD07B45}"/>
              </a:ext>
            </a:extLst>
          </p:cNvPr>
          <p:cNvSpPr>
            <a:spLocks noGrp="1"/>
          </p:cNvSpPr>
          <p:nvPr>
            <p:ph type="dt" sz="half" idx="10"/>
          </p:nvPr>
        </p:nvSpPr>
        <p:spPr/>
        <p:txBody>
          <a:bodyPr/>
          <a:lstStyle/>
          <a:p>
            <a:fld id="{DF1F58D1-679D-48D2-9405-1016E48D6368}" type="datetimeFigureOut">
              <a:rPr lang="en-US" smtClean="0"/>
              <a:t>9/21/2022</a:t>
            </a:fld>
            <a:endParaRPr lang="en-US"/>
          </a:p>
        </p:txBody>
      </p:sp>
      <p:sp>
        <p:nvSpPr>
          <p:cNvPr id="5" name="Footer Placeholder 4">
            <a:extLst>
              <a:ext uri="{FF2B5EF4-FFF2-40B4-BE49-F238E27FC236}">
                <a16:creationId xmlns:a16="http://schemas.microsoft.com/office/drawing/2014/main" id="{0053F8DF-816A-4F38-9A1B-182903022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F5751-5092-487B-A419-5BCB0FE71369}"/>
              </a:ext>
            </a:extLst>
          </p:cNvPr>
          <p:cNvSpPr>
            <a:spLocks noGrp="1"/>
          </p:cNvSpPr>
          <p:nvPr>
            <p:ph type="sldNum" sz="quarter" idx="12"/>
          </p:nvPr>
        </p:nvSpPr>
        <p:spPr/>
        <p:txBody>
          <a:bodyPr/>
          <a:lstStyle/>
          <a:p>
            <a:fld id="{8CC3B3D9-B006-444C-B1A5-EE7AEEA29AB2}" type="slidenum">
              <a:rPr lang="en-US" smtClean="0"/>
              <a:t>‹#›</a:t>
            </a:fld>
            <a:endParaRPr lang="en-US"/>
          </a:p>
        </p:txBody>
      </p:sp>
    </p:spTree>
    <p:extLst>
      <p:ext uri="{BB962C8B-B14F-4D97-AF65-F5344CB8AC3E}">
        <p14:creationId xmlns:p14="http://schemas.microsoft.com/office/powerpoint/2010/main" val="246442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2B32-7DD0-6840-9D76-89EA118035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96A34-DBE8-4F49-9003-FF8B55A9716B}"/>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8" name="Footer Placeholder 7">
            <a:extLst>
              <a:ext uri="{FF2B5EF4-FFF2-40B4-BE49-F238E27FC236}">
                <a16:creationId xmlns:a16="http://schemas.microsoft.com/office/drawing/2014/main" id="{B564170C-36DE-7B45-BC19-1CFEC7C32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5788E8-E58A-F54A-983D-8ECA932EEE11}"/>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69451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336E-6AA0-154E-B50C-A797F98430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D01E2-EB03-8B4C-B53C-6015AFE832C6}"/>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4" name="Footer Placeholder 3">
            <a:extLst>
              <a:ext uri="{FF2B5EF4-FFF2-40B4-BE49-F238E27FC236}">
                <a16:creationId xmlns:a16="http://schemas.microsoft.com/office/drawing/2014/main" id="{23E6F6AA-6EB4-F346-A629-60BA13FC15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730DD-AC28-C844-8721-CD3F87A0CDC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4143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BFF09-B5B9-7D4C-9409-022588356670}"/>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3" name="Footer Placeholder 2">
            <a:extLst>
              <a:ext uri="{FF2B5EF4-FFF2-40B4-BE49-F238E27FC236}">
                <a16:creationId xmlns:a16="http://schemas.microsoft.com/office/drawing/2014/main" id="{742392EF-F9A7-AA4A-824D-7D4F67BB4B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8E9AA-176C-4342-BE50-790B3110A60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40303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AE26-5A3C-5D4F-A744-CDFB9BEF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04813-4A48-E540-B5BC-3EA76A386FBF}"/>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6" name="Footer Placeholder 5">
            <a:extLst>
              <a:ext uri="{FF2B5EF4-FFF2-40B4-BE49-F238E27FC236}">
                <a16:creationId xmlns:a16="http://schemas.microsoft.com/office/drawing/2014/main" id="{63E7008E-56CF-F941-8AA4-1FC4CB3C5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B0082-2812-C648-B177-90AAEC2EA499}"/>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41425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4F90-B777-6A42-A136-62B95B051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A3ED4-EC41-9B4F-ABB9-CD4C6135B6ED}"/>
              </a:ext>
            </a:extLst>
          </p:cNvPr>
          <p:cNvSpPr>
            <a:spLocks noGrp="1"/>
          </p:cNvSpPr>
          <p:nvPr>
            <p:ph type="dt" sz="half" idx="10"/>
          </p:nvPr>
        </p:nvSpPr>
        <p:spPr/>
        <p:txBody>
          <a:bodyPr/>
          <a:lstStyle/>
          <a:p>
            <a:fld id="{13746214-5550-7C43-AB36-F5FA31A12F1C}" type="datetimeFigureOut">
              <a:rPr lang="en-US" smtClean="0"/>
              <a:t>9/21/2022</a:t>
            </a:fld>
            <a:endParaRPr lang="en-US"/>
          </a:p>
        </p:txBody>
      </p:sp>
      <p:sp>
        <p:nvSpPr>
          <p:cNvPr id="6" name="Footer Placeholder 5">
            <a:extLst>
              <a:ext uri="{FF2B5EF4-FFF2-40B4-BE49-F238E27FC236}">
                <a16:creationId xmlns:a16="http://schemas.microsoft.com/office/drawing/2014/main" id="{B01D2566-9A6F-DE48-B0D3-8F6D92EF4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A6D34-1D1A-2349-8502-A82467BD014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82945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9/21/2022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412781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2"/>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609600" y="1262687"/>
            <a:ext cx="10972800" cy="4863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1"/>
            <a:ext cx="2743200" cy="365125"/>
          </a:xfrm>
          <a:prstGeom prst="rect">
            <a:avLst/>
          </a:prstGeom>
        </p:spPr>
        <p:txBody>
          <a:bodyPr vert="horz" lIns="91440" tIns="45720" rIns="91440" bIns="45720" rtlCol="0" anchor="ctr"/>
          <a:lstStyle>
            <a:lvl1pPr algn="l">
              <a:defRPr sz="1867" b="1">
                <a:solidFill>
                  <a:schemeClr val="tx1">
                    <a:tint val="75000"/>
                  </a:schemeClr>
                </a:solidFill>
              </a:defRPr>
            </a:lvl1pPr>
          </a:lstStyle>
          <a:p>
            <a:fld id="{D07D4089-40B5-457D-927F-16367A53BB79}" type="slidenum">
              <a:rPr lang="en-US" smtClean="0"/>
              <a:pPr/>
              <a:t>‹#›</a:t>
            </a:fld>
            <a:endParaRPr lang="en-US"/>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6"/>
            <a:ext cx="11159059" cy="63300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91258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l" defTabSz="609585" rtl="0" eaLnBrk="1" latinLnBrk="0" hangingPunct="1">
        <a:spcBef>
          <a:spcPct val="0"/>
        </a:spcBef>
        <a:buNone/>
        <a:defRPr sz="42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2"/>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609600" y="1262687"/>
            <a:ext cx="10972800" cy="4863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1"/>
            <a:ext cx="2743200" cy="365125"/>
          </a:xfrm>
          <a:prstGeom prst="rect">
            <a:avLst/>
          </a:prstGeom>
        </p:spPr>
        <p:txBody>
          <a:bodyPr vert="horz" lIns="91440" tIns="45720" rIns="91440" bIns="45720" rtlCol="0" anchor="ctr"/>
          <a:lstStyle>
            <a:lvl1pPr algn="l">
              <a:defRPr sz="1867" b="1">
                <a:solidFill>
                  <a:schemeClr val="tx1">
                    <a:tint val="75000"/>
                  </a:schemeClr>
                </a:solidFill>
              </a:defRPr>
            </a:lvl1pPr>
          </a:lstStyle>
          <a:p>
            <a:fld id="{D07D4089-40B5-457D-927F-16367A53BB79}" type="slidenum">
              <a:rPr lang="en-US" smtClean="0"/>
              <a:pPr/>
              <a:t>‹#›</a:t>
            </a:fld>
            <a:endParaRPr lang="en-US"/>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6"/>
            <a:ext cx="11159059" cy="63300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78802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ftr="0" dt="0"/>
  <p:txStyles>
    <p:titleStyle>
      <a:lvl1pPr algn="l" defTabSz="609585" rtl="0" eaLnBrk="1" latinLnBrk="0" hangingPunct="1">
        <a:spcBef>
          <a:spcPct val="0"/>
        </a:spcBef>
        <a:buNone/>
        <a:defRPr sz="42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hs/products/databriefs/db406.htm"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hyperlink" Target="https://www.samhsa.gov/sites/default/files/programs_campaigns/ccbhc-criteria.pdf"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federalregister.gov/documents/2022/07/29/2022-14562/medicare-and-medicaid-programs-cy-2023-payment-policies-under-the-physician-fee-schedule-and-oth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ms.gov/files/zip/covid-19-telehealth-services-phe.zi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ms.gov/files/zip/covid-19-telehealth-services-phe.zip" TargetMode="External"/><Relationship Id="rId2" Type="http://schemas.openxmlformats.org/officeDocument/2006/relationships/hyperlink" Target="https://www.cms.gov/files/document/summary-covid-19-emergency-declaration-waiver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ongress.gov/115/plaws/publ271/PLAW-115publ27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ongress.gov/116/plaws/publ260/PLAW-116publ260.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ongress.gov/117/plaws/publ103/PLAW-117publ103.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ms.gov/medicare-coverage-database/view/article.aspx?articleId=52825&amp;ver=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ms.gov/Regulations-and-Guidance/Guidance/Manuals/downloads/bp102c15.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Policy@TheNationalCouncil.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15620" y="3831071"/>
            <a:ext cx="11018520" cy="1655763"/>
          </a:xfrm>
        </p:spPr>
        <p:txBody>
          <a:bodyPr/>
          <a:lstStyle/>
          <a:p>
            <a:r>
              <a:rPr lang="en-US"/>
              <a:t>Public Policy Committee Meeting</a:t>
            </a:r>
          </a:p>
        </p:txBody>
      </p:sp>
      <p:sp>
        <p:nvSpPr>
          <p:cNvPr id="3" name="Subtitle 2">
            <a:extLst>
              <a:ext uri="{FF2B5EF4-FFF2-40B4-BE49-F238E27FC236}">
                <a16:creationId xmlns:a16="http://schemas.microsoft.com/office/drawing/2014/main" id="{79DD2ACD-BBB5-CB4F-93DA-ECD9CCFBAD59}"/>
              </a:ext>
            </a:extLst>
          </p:cNvPr>
          <p:cNvSpPr>
            <a:spLocks noGrp="1"/>
          </p:cNvSpPr>
          <p:nvPr>
            <p:ph type="subTitle" idx="1"/>
          </p:nvPr>
        </p:nvSpPr>
        <p:spPr>
          <a:xfrm>
            <a:off x="586740" y="4831269"/>
            <a:ext cx="11018520" cy="1026533"/>
          </a:xfrm>
        </p:spPr>
        <p:txBody>
          <a:bodyPr/>
          <a:lstStyle/>
          <a:p>
            <a:pPr marL="0" indent="0" algn="ctr">
              <a:buNone/>
            </a:pPr>
            <a:r>
              <a:rPr lang="en-US" altLang="en-US" sz="2400">
                <a:latin typeface="Open Sans" charset="0"/>
                <a:ea typeface="MS PGothic" charset="-128"/>
                <a:cs typeface="Open Sans" charset="0"/>
              </a:rPr>
              <a:t>September 20, 2022</a:t>
            </a:r>
          </a:p>
          <a:p>
            <a:endParaRPr lang="en-US"/>
          </a:p>
        </p:txBody>
      </p:sp>
      <p:pic>
        <p:nvPicPr>
          <p:cNvPr id="4" name="Picture 3" descr="http://capitolmuseum.ca.gov/uploadedImages/Capitol_Museum/The_Museum/Virtual_Tours/History,_Restoration_and_Expansion/The_Building/Planning/us_capitol.gif">
            <a:extLst>
              <a:ext uri="{FF2B5EF4-FFF2-40B4-BE49-F238E27FC236}">
                <a16:creationId xmlns:a16="http://schemas.microsoft.com/office/drawing/2014/main" id="{44F3BA81-3D61-45D1-84B7-4AE2F4A941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69152" y="2854446"/>
            <a:ext cx="2022848" cy="40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85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9B87-2650-17D5-2D13-86DE7732A21F}"/>
              </a:ext>
            </a:extLst>
          </p:cNvPr>
          <p:cNvSpPr>
            <a:spLocks noGrp="1"/>
          </p:cNvSpPr>
          <p:nvPr>
            <p:ph type="title"/>
          </p:nvPr>
        </p:nvSpPr>
        <p:spPr/>
        <p:txBody>
          <a:bodyPr/>
          <a:lstStyle/>
          <a:p>
            <a:r>
              <a:rPr lang="en-US"/>
              <a:t>Breakout Groups and Discussion</a:t>
            </a:r>
          </a:p>
        </p:txBody>
      </p:sp>
      <p:sp>
        <p:nvSpPr>
          <p:cNvPr id="3" name="Content Placeholder 2">
            <a:extLst>
              <a:ext uri="{FF2B5EF4-FFF2-40B4-BE49-F238E27FC236}">
                <a16:creationId xmlns:a16="http://schemas.microsoft.com/office/drawing/2014/main" id="{D99A233D-5743-941F-A7A6-95735BE76804}"/>
              </a:ext>
            </a:extLst>
          </p:cNvPr>
          <p:cNvSpPr>
            <a:spLocks noGrp="1"/>
          </p:cNvSpPr>
          <p:nvPr>
            <p:ph idx="1"/>
          </p:nvPr>
        </p:nvSpPr>
        <p:spPr/>
        <p:txBody>
          <a:bodyPr vert="horz" lIns="91440" tIns="45720" rIns="91440" bIns="45720" rtlCol="0" anchor="t">
            <a:noAutofit/>
          </a:bodyPr>
          <a:lstStyle/>
          <a:p>
            <a:r>
              <a:rPr lang="en-US"/>
              <a:t>On your flip charts, please take notes and discuss the following questions:</a:t>
            </a:r>
          </a:p>
          <a:p>
            <a:endParaRPr lang="en-US">
              <a:latin typeface="Calibri Light"/>
              <a:cs typeface="Calibri Light"/>
            </a:endParaRPr>
          </a:p>
          <a:p>
            <a:pPr marL="342900" indent="-342900">
              <a:buFont typeface="Arial,Sans-Serif"/>
              <a:buChar char="•"/>
            </a:pPr>
            <a:r>
              <a:rPr lang="en-US">
                <a:latin typeface="Calibri Light"/>
                <a:cs typeface="Calibri Light"/>
              </a:rPr>
              <a:t>What are your three (3) key takeaways from this session?</a:t>
            </a:r>
          </a:p>
          <a:p>
            <a:pPr marL="342900" indent="-342900">
              <a:buFont typeface="Arial,Sans-Serif"/>
              <a:buChar char="•"/>
            </a:pPr>
            <a:r>
              <a:rPr lang="en-US">
                <a:latin typeface="Calibri Light"/>
                <a:cs typeface="Calibri Light"/>
              </a:rPr>
              <a:t>Is there a key next step for public policy you’d like to see from the National Council?</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49798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4724AF-838C-BCD5-A511-62558BA35A96}"/>
              </a:ext>
            </a:extLst>
          </p:cNvPr>
          <p:cNvSpPr txBox="1">
            <a:spLocks/>
          </p:cNvSpPr>
          <p:nvPr/>
        </p:nvSpPr>
        <p:spPr>
          <a:xfrm>
            <a:off x="262871" y="4914835"/>
            <a:ext cx="1106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0" i="0" kern="1200">
                <a:solidFill>
                  <a:srgbClr val="EA5E29"/>
                </a:solidFill>
                <a:latin typeface="Calibri Light" panose="020F0302020204030204" pitchFamily="34" charset="0"/>
                <a:ea typeface="+mj-ea"/>
                <a:cs typeface="Calibri Light" panose="020F0302020204030204" pitchFamily="34" charset="0"/>
              </a:defRPr>
            </a:lvl1pPr>
          </a:lstStyle>
          <a:p>
            <a:endParaRPr lang="en-US" sz="6000"/>
          </a:p>
        </p:txBody>
      </p:sp>
      <p:sp>
        <p:nvSpPr>
          <p:cNvPr id="5" name="Content Placeholder 2">
            <a:extLst>
              <a:ext uri="{FF2B5EF4-FFF2-40B4-BE49-F238E27FC236}">
                <a16:creationId xmlns:a16="http://schemas.microsoft.com/office/drawing/2014/main" id="{84A03E76-0276-DD95-E525-9DA8F7C4943D}"/>
              </a:ext>
            </a:extLst>
          </p:cNvPr>
          <p:cNvSpPr>
            <a:spLocks noGrp="1"/>
          </p:cNvSpPr>
          <p:nvPr>
            <p:ph idx="1"/>
          </p:nvPr>
        </p:nvSpPr>
        <p:spPr>
          <a:xfrm>
            <a:off x="564874" y="2004969"/>
            <a:ext cx="11062252" cy="3011648"/>
          </a:xfrm>
        </p:spPr>
        <p:txBody>
          <a:bodyPr vert="horz" lIns="91440" tIns="45720" rIns="91440" bIns="45720" rtlCol="0" anchor="t">
            <a:noAutofit/>
          </a:bodyPr>
          <a:lstStyle/>
          <a:p>
            <a:pPr marL="342900" indent="-342900">
              <a:buFont typeface="Arial" panose="020B0604020202020204" pitchFamily="34" charset="0"/>
              <a:buChar char="•"/>
            </a:pPr>
            <a:r>
              <a:rPr lang="en-US">
                <a:latin typeface="Calibri Light"/>
                <a:cs typeface="Calibri Light"/>
              </a:rPr>
              <a:t>What is the number one issue currently facing your membership?</a:t>
            </a:r>
          </a:p>
          <a:p>
            <a:pPr marL="342900" indent="-342900">
              <a:buFont typeface="Arial" panose="020B0604020202020204" pitchFamily="34" charset="0"/>
              <a:buChar char="•"/>
            </a:pPr>
            <a:r>
              <a:rPr lang="en-US" sz="2000">
                <a:latin typeface="+mj-lt"/>
              </a:rPr>
              <a:t>What ways do you currently engage with the policy team? Are there ways you’d like to be otherwise engaged?</a:t>
            </a:r>
          </a:p>
          <a:p>
            <a:pPr marL="342900" indent="-342900">
              <a:buFont typeface="Arial" panose="020B0604020202020204" pitchFamily="34" charset="0"/>
              <a:buChar char="•"/>
            </a:pPr>
            <a:r>
              <a:rPr lang="en-US" sz="2000">
                <a:latin typeface="+mj-lt"/>
              </a:rPr>
              <a:t>What are your top policy priorities for 2023?</a:t>
            </a:r>
          </a:p>
        </p:txBody>
      </p:sp>
      <p:sp>
        <p:nvSpPr>
          <p:cNvPr id="6" name="Title 1">
            <a:extLst>
              <a:ext uri="{FF2B5EF4-FFF2-40B4-BE49-F238E27FC236}">
                <a16:creationId xmlns:a16="http://schemas.microsoft.com/office/drawing/2014/main" id="{198CBD8A-6C16-7C29-B88A-A2234125EAB5}"/>
              </a:ext>
            </a:extLst>
          </p:cNvPr>
          <p:cNvSpPr txBox="1">
            <a:spLocks/>
          </p:cNvSpPr>
          <p:nvPr/>
        </p:nvSpPr>
        <p:spPr>
          <a:xfrm>
            <a:off x="398493" y="377789"/>
            <a:ext cx="1106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0" i="0" kern="1200">
                <a:solidFill>
                  <a:srgbClr val="EA5E29"/>
                </a:solidFill>
                <a:latin typeface="Calibri Light" panose="020F0302020204030204" pitchFamily="34" charset="0"/>
                <a:ea typeface="+mj-ea"/>
                <a:cs typeface="Calibri Light" panose="020F0302020204030204" pitchFamily="34" charset="0"/>
              </a:defRPr>
            </a:lvl1pPr>
          </a:lstStyle>
          <a:p>
            <a:r>
              <a:rPr lang="en-US" sz="6000"/>
              <a:t>Get to Know You - Working Lunch </a:t>
            </a:r>
          </a:p>
          <a:p>
            <a:r>
              <a:rPr lang="en-US" sz="4000"/>
              <a:t>11:45-12:15</a:t>
            </a:r>
          </a:p>
        </p:txBody>
      </p:sp>
    </p:spTree>
    <p:extLst>
      <p:ext uri="{BB962C8B-B14F-4D97-AF65-F5344CB8AC3E}">
        <p14:creationId xmlns:p14="http://schemas.microsoft.com/office/powerpoint/2010/main" val="400989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52C-677D-1F18-7D8D-7EAF44075366}"/>
              </a:ext>
            </a:extLst>
          </p:cNvPr>
          <p:cNvSpPr>
            <a:spLocks noGrp="1"/>
          </p:cNvSpPr>
          <p:nvPr>
            <p:ph type="title"/>
          </p:nvPr>
        </p:nvSpPr>
        <p:spPr>
          <a:xfrm>
            <a:off x="455817" y="1724141"/>
            <a:ext cx="11062252" cy="2520688"/>
          </a:xfrm>
        </p:spPr>
        <p:txBody>
          <a:bodyPr/>
          <a:lstStyle/>
          <a:p>
            <a:r>
              <a:rPr lang="en-US" sz="6000"/>
              <a:t>Lunch and Self Care Break</a:t>
            </a:r>
            <a:br>
              <a:rPr lang="en-US" sz="6000"/>
            </a:br>
            <a:br>
              <a:rPr lang="en-US" sz="6000"/>
            </a:br>
            <a:r>
              <a:rPr lang="en-US" sz="6000"/>
              <a:t>Return by 12:55pm</a:t>
            </a:r>
          </a:p>
        </p:txBody>
      </p:sp>
    </p:spTree>
    <p:extLst>
      <p:ext uri="{BB962C8B-B14F-4D97-AF65-F5344CB8AC3E}">
        <p14:creationId xmlns:p14="http://schemas.microsoft.com/office/powerpoint/2010/main" val="343277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CFFD-040A-426E-8E1B-0F7550BEB22E}"/>
              </a:ext>
            </a:extLst>
          </p:cNvPr>
          <p:cNvSpPr>
            <a:spLocks noGrp="1"/>
          </p:cNvSpPr>
          <p:nvPr>
            <p:ph type="title"/>
          </p:nvPr>
        </p:nvSpPr>
        <p:spPr>
          <a:xfrm>
            <a:off x="564874" y="1914952"/>
            <a:ext cx="11062252" cy="2593987"/>
          </a:xfrm>
        </p:spPr>
        <p:txBody>
          <a:bodyPr/>
          <a:lstStyle/>
          <a:p>
            <a:r>
              <a:rPr lang="en-US" sz="4800">
                <a:latin typeface="Calibri Light"/>
                <a:cs typeface="Calibri Light"/>
              </a:rPr>
              <a:t>Administrative Priorities Regarding Recovery, Harm Reduction, and Medication Assistant Treatments, as it Relates to the End of the Public Health Emergency</a:t>
            </a:r>
            <a:br>
              <a:rPr lang="en-US" sz="6000"/>
            </a:br>
            <a:br>
              <a:rPr lang="en-US" sz="6000"/>
            </a:br>
            <a:r>
              <a:rPr lang="en-US" sz="6000">
                <a:latin typeface="Calibri Light"/>
                <a:cs typeface="Calibri Light"/>
              </a:rPr>
              <a:t>           </a:t>
            </a:r>
            <a:r>
              <a:rPr lang="en-US" sz="4000" b="1" i="1">
                <a:latin typeface="Calibri Light"/>
                <a:cs typeface="Calibri Light"/>
              </a:rPr>
              <a:t>Dr. Yngvild Olsen</a:t>
            </a:r>
            <a:br>
              <a:rPr lang="en-US" sz="4000" b="1" i="1"/>
            </a:br>
            <a:r>
              <a:rPr lang="en-US" sz="4000">
                <a:latin typeface="Calibri Light"/>
                <a:cs typeface="Calibri Light"/>
              </a:rPr>
              <a:t>                 Director for the Center of Substance </a:t>
            </a:r>
            <a:br>
              <a:rPr lang="en-US" sz="4000"/>
            </a:br>
            <a:r>
              <a:rPr lang="en-US" sz="4000">
                <a:latin typeface="Calibri Light"/>
                <a:cs typeface="Calibri Light"/>
              </a:rPr>
              <a:t>                 Abuse Treatment (CSAT), SAMHSA</a:t>
            </a:r>
            <a:endParaRPr lang="en-US" sz="6000">
              <a:latin typeface="Calibri Light"/>
              <a:cs typeface="Calibri Light"/>
            </a:endParaRPr>
          </a:p>
        </p:txBody>
      </p:sp>
      <p:pic>
        <p:nvPicPr>
          <p:cNvPr id="4" name="Picture 3">
            <a:extLst>
              <a:ext uri="{FF2B5EF4-FFF2-40B4-BE49-F238E27FC236}">
                <a16:creationId xmlns:a16="http://schemas.microsoft.com/office/drawing/2014/main" id="{6B859E3B-1683-FD56-D49C-6FEDA77D4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74" y="3869871"/>
            <a:ext cx="1725168" cy="1950720"/>
          </a:xfrm>
          <a:prstGeom prst="rect">
            <a:avLst/>
          </a:prstGeom>
          <a:ln>
            <a:noFill/>
          </a:ln>
          <a:effectLst>
            <a:softEdge rad="112500"/>
          </a:effectLst>
        </p:spPr>
      </p:pic>
    </p:spTree>
    <p:extLst>
      <p:ext uri="{BB962C8B-B14F-4D97-AF65-F5344CB8AC3E}">
        <p14:creationId xmlns:p14="http://schemas.microsoft.com/office/powerpoint/2010/main" val="57126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a:xfrm>
            <a:off x="1532390" y="2607563"/>
            <a:ext cx="10659609" cy="2600047"/>
          </a:xfrm>
        </p:spPr>
        <p:txBody>
          <a:bodyPr>
            <a:normAutofit fontScale="92500" lnSpcReduction="10000"/>
          </a:bodyPr>
          <a:lstStyle/>
          <a:p>
            <a:r>
              <a:rPr lang="en-US" sz="3200">
                <a:latin typeface="+mj-lt"/>
              </a:rPr>
              <a:t>Yngvild Olsen, MD, MPH</a:t>
            </a:r>
          </a:p>
          <a:p>
            <a:r>
              <a:rPr lang="en-US" sz="3200">
                <a:latin typeface="+mj-lt"/>
              </a:rPr>
              <a:t>Director</a:t>
            </a:r>
          </a:p>
          <a:p>
            <a:r>
              <a:rPr lang="en-US" sz="3200">
                <a:latin typeface="+mj-lt"/>
              </a:rPr>
              <a:t>The Center for Substance Abuse Treatment</a:t>
            </a:r>
          </a:p>
          <a:p>
            <a:r>
              <a:rPr lang="en-US" sz="3200">
                <a:latin typeface="+mj-lt"/>
              </a:rPr>
              <a:t>Substance Abuse and Mental Health Services Administration</a:t>
            </a:r>
          </a:p>
          <a:p>
            <a:r>
              <a:rPr lang="en-US" sz="3200">
                <a:latin typeface="+mj-lt"/>
              </a:rPr>
              <a:t>U.S. Department of Health and Human Services</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a:xfrm>
            <a:off x="414142" y="5769643"/>
            <a:ext cx="7239725" cy="825500"/>
          </a:xfrm>
        </p:spPr>
        <p:txBody>
          <a:bodyPr>
            <a:normAutofit fontScale="77500" lnSpcReduction="20000"/>
          </a:bodyPr>
          <a:lstStyle/>
          <a:p>
            <a:r>
              <a:rPr lang="en-US" sz="3200">
                <a:latin typeface="+mj-lt"/>
              </a:rPr>
              <a:t>National Council on Mental Well Being</a:t>
            </a:r>
          </a:p>
          <a:p>
            <a:r>
              <a:rPr lang="en-US" sz="3200">
                <a:latin typeface="+mj-lt"/>
              </a:rPr>
              <a:t>September 20, 2022</a:t>
            </a:r>
          </a:p>
        </p:txBody>
      </p:sp>
      <p:sp>
        <p:nvSpPr>
          <p:cNvPr id="3" name="Title 2">
            <a:extLst>
              <a:ext uri="{FF2B5EF4-FFF2-40B4-BE49-F238E27FC236}">
                <a16:creationId xmlns:a16="http://schemas.microsoft.com/office/drawing/2014/main" id="{238C6E9F-D9CE-4157-9FD2-78E84C98F075}"/>
              </a:ext>
            </a:extLst>
          </p:cNvPr>
          <p:cNvSpPr>
            <a:spLocks noGrp="1"/>
          </p:cNvSpPr>
          <p:nvPr>
            <p:ph type="ctrTitle"/>
          </p:nvPr>
        </p:nvSpPr>
        <p:spPr>
          <a:xfrm>
            <a:off x="1033719" y="1098108"/>
            <a:ext cx="11158280" cy="552283"/>
          </a:xfrm>
        </p:spPr>
        <p:txBody>
          <a:bodyPr>
            <a:normAutofit fontScale="90000"/>
          </a:bodyPr>
          <a:lstStyle/>
          <a:p>
            <a:r>
              <a:rPr lang="en-US" sz="3200"/>
              <a:t>SAMHSA Initiatives Across Systems of Care: </a:t>
            </a:r>
            <a:br>
              <a:rPr lang="en-US" sz="3200"/>
            </a:br>
            <a:r>
              <a:rPr lang="en-US" sz="3200"/>
              <a:t>From Harm Reduction to Treatment and Recovery </a:t>
            </a:r>
          </a:p>
        </p:txBody>
      </p:sp>
    </p:spTree>
    <p:extLst>
      <p:ext uri="{BB962C8B-B14F-4D97-AF65-F5344CB8AC3E}">
        <p14:creationId xmlns:p14="http://schemas.microsoft.com/office/powerpoint/2010/main" val="302532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CEEC05-A72D-4291-9AF9-2B9AC310693C}"/>
              </a:ext>
            </a:extLst>
          </p:cNvPr>
          <p:cNvSpPr>
            <a:spLocks noGrp="1"/>
          </p:cNvSpPr>
          <p:nvPr>
            <p:ph type="sldNum" sz="quarter" idx="10"/>
          </p:nvPr>
        </p:nvSpPr>
        <p:spPr/>
        <p:txBody>
          <a:bodyPr/>
          <a:lstStyle/>
          <a:p>
            <a:pPr defTabSz="609585">
              <a:defRPr/>
            </a:pPr>
            <a:fld id="{D07D4089-40B5-457D-927F-16367A53BB79}" type="slidenum">
              <a:rPr lang="en-US">
                <a:solidFill>
                  <a:prstClr val="black">
                    <a:tint val="75000"/>
                  </a:prstClr>
                </a:solidFill>
                <a:latin typeface="Calibri"/>
              </a:rPr>
              <a:pPr defTabSz="609585">
                <a:defRPr/>
              </a:pPr>
              <a:t>15</a:t>
            </a:fld>
            <a:endParaRPr lang="en-US">
              <a:solidFill>
                <a:prstClr val="black">
                  <a:tint val="75000"/>
                </a:prstClr>
              </a:solidFill>
              <a:latin typeface="Calibri"/>
            </a:endParaRPr>
          </a:p>
        </p:txBody>
      </p:sp>
      <p:sp>
        <p:nvSpPr>
          <p:cNvPr id="4" name="Title 3">
            <a:extLst>
              <a:ext uri="{FF2B5EF4-FFF2-40B4-BE49-F238E27FC236}">
                <a16:creationId xmlns:a16="http://schemas.microsoft.com/office/drawing/2014/main" id="{271DD4FF-2A25-419E-9EB6-21F359C89617}"/>
              </a:ext>
            </a:extLst>
          </p:cNvPr>
          <p:cNvSpPr>
            <a:spLocks noGrp="1"/>
          </p:cNvSpPr>
          <p:nvPr>
            <p:ph type="title"/>
          </p:nvPr>
        </p:nvSpPr>
        <p:spPr/>
        <p:txBody>
          <a:bodyPr>
            <a:noAutofit/>
          </a:bodyPr>
          <a:lstStyle/>
          <a:p>
            <a:r>
              <a:rPr lang="en-US" sz="3200"/>
              <a:t>Overview</a:t>
            </a:r>
          </a:p>
        </p:txBody>
      </p:sp>
      <p:sp>
        <p:nvSpPr>
          <p:cNvPr id="2" name="TextBox 1">
            <a:extLst>
              <a:ext uri="{FF2B5EF4-FFF2-40B4-BE49-F238E27FC236}">
                <a16:creationId xmlns:a16="http://schemas.microsoft.com/office/drawing/2014/main" id="{3DC26142-9759-4EBF-BCC5-BEEA46B440DC}"/>
              </a:ext>
            </a:extLst>
          </p:cNvPr>
          <p:cNvSpPr txBox="1"/>
          <p:nvPr/>
        </p:nvSpPr>
        <p:spPr>
          <a:xfrm>
            <a:off x="298403" y="1511984"/>
            <a:ext cx="11595195" cy="4401205"/>
          </a:xfrm>
          <a:prstGeom prst="rect">
            <a:avLst/>
          </a:prstGeom>
          <a:noFill/>
        </p:spPr>
        <p:txBody>
          <a:bodyPr wrap="square" rtlCol="0">
            <a:spAutoFit/>
          </a:bodyPr>
          <a:lstStyle/>
          <a:p>
            <a:pPr marL="380990" indent="-380990" defTabSz="609585">
              <a:buFont typeface="Arial" panose="020B0604020202020204" pitchFamily="34" charset="0"/>
              <a:buChar char="•"/>
            </a:pPr>
            <a:r>
              <a:rPr lang="en-US" sz="3200">
                <a:solidFill>
                  <a:prstClr val="black"/>
                </a:solidFill>
                <a:latin typeface="Calibri"/>
              </a:rPr>
              <a:t>Briefly review data driving SAMHSA’s work on overdose</a:t>
            </a:r>
          </a:p>
          <a:p>
            <a:pPr marL="380990" indent="-380990" defTabSz="609585">
              <a:buFont typeface="Arial" panose="020B0604020202020204" pitchFamily="34" charset="0"/>
              <a:buChar char="•"/>
            </a:pPr>
            <a:endParaRPr lang="en-US" sz="3200">
              <a:solidFill>
                <a:prstClr val="black"/>
              </a:solidFill>
              <a:latin typeface="Calibri"/>
            </a:endParaRPr>
          </a:p>
          <a:p>
            <a:pPr marL="380990" indent="-380990" defTabSz="609585">
              <a:buFont typeface="Arial" panose="020B0604020202020204" pitchFamily="34" charset="0"/>
              <a:buChar char="•"/>
            </a:pPr>
            <a:r>
              <a:rPr lang="en-US" sz="3200">
                <a:solidFill>
                  <a:prstClr val="black"/>
                </a:solidFill>
                <a:latin typeface="Calibri"/>
              </a:rPr>
              <a:t>Describe SAMHSA’s activities to address the overdose crisis</a:t>
            </a:r>
          </a:p>
          <a:p>
            <a:pPr marL="990575" lvl="1" indent="-380990" defTabSz="609585">
              <a:buFont typeface="Arial" panose="020B0604020202020204" pitchFamily="34" charset="0"/>
              <a:buChar char="•"/>
            </a:pPr>
            <a:r>
              <a:rPr lang="en-US" sz="3200">
                <a:solidFill>
                  <a:prstClr val="black"/>
                </a:solidFill>
                <a:latin typeface="Calibri"/>
              </a:rPr>
              <a:t>Harm reduction</a:t>
            </a:r>
          </a:p>
          <a:p>
            <a:pPr marL="990575" lvl="1" indent="-380990" defTabSz="609585">
              <a:buFont typeface="Arial" panose="020B0604020202020204" pitchFamily="34" charset="0"/>
              <a:buChar char="•"/>
            </a:pPr>
            <a:r>
              <a:rPr lang="en-US" sz="3200">
                <a:solidFill>
                  <a:prstClr val="black"/>
                </a:solidFill>
                <a:latin typeface="Calibri"/>
              </a:rPr>
              <a:t>Evidence-based treatment expansion </a:t>
            </a:r>
          </a:p>
          <a:p>
            <a:pPr marL="990575" lvl="1" indent="-380990" defTabSz="609585">
              <a:buFont typeface="Arial" panose="020B0604020202020204" pitchFamily="34" charset="0"/>
              <a:buChar char="•"/>
            </a:pPr>
            <a:r>
              <a:rPr lang="en-US" sz="3200">
                <a:solidFill>
                  <a:prstClr val="black"/>
                </a:solidFill>
                <a:latin typeface="Calibri"/>
              </a:rPr>
              <a:t>Recovery support services</a:t>
            </a:r>
          </a:p>
          <a:p>
            <a:pPr marL="380990" indent="-380990" defTabSz="609585">
              <a:buFont typeface="Arial" panose="020B0604020202020204" pitchFamily="34" charset="0"/>
              <a:buChar char="•"/>
            </a:pPr>
            <a:endParaRPr lang="en-US" sz="3200">
              <a:solidFill>
                <a:prstClr val="black"/>
              </a:solidFill>
              <a:latin typeface="Calibri"/>
            </a:endParaRPr>
          </a:p>
          <a:p>
            <a:pPr marL="380990" indent="-380990" defTabSz="609585">
              <a:buFont typeface="Arial" panose="020B0604020202020204" pitchFamily="34" charset="0"/>
              <a:buChar char="•"/>
            </a:pPr>
            <a:r>
              <a:rPr lang="en-US" sz="3200">
                <a:solidFill>
                  <a:prstClr val="black"/>
                </a:solidFill>
                <a:latin typeface="Calibri"/>
              </a:rPr>
              <a:t>Looking ahead</a:t>
            </a:r>
          </a:p>
          <a:p>
            <a:pPr marL="380990" indent="-380990" defTabSz="609585">
              <a:buFont typeface="Arial" panose="020B0604020202020204" pitchFamily="34" charset="0"/>
              <a:buChar char="•"/>
            </a:pPr>
            <a:endParaRPr lang="en-US" sz="2400">
              <a:solidFill>
                <a:prstClr val="black"/>
              </a:solidFill>
              <a:latin typeface="Calibri"/>
            </a:endParaRPr>
          </a:p>
        </p:txBody>
      </p:sp>
    </p:spTree>
    <p:extLst>
      <p:ext uri="{BB962C8B-B14F-4D97-AF65-F5344CB8AC3E}">
        <p14:creationId xmlns:p14="http://schemas.microsoft.com/office/powerpoint/2010/main" val="95535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A96C2EC-74A1-4067-9D51-13CC3D748D83}"/>
              </a:ext>
            </a:extLst>
          </p:cNvPr>
          <p:cNvSpPr/>
          <p:nvPr/>
        </p:nvSpPr>
        <p:spPr>
          <a:xfrm>
            <a:off x="-7205" y="6724917"/>
            <a:ext cx="12199205" cy="120001"/>
          </a:xfrm>
          <a:prstGeom prst="rect">
            <a:avLst/>
          </a:prstGeom>
          <a:gradFill>
            <a:gsLst>
              <a:gs pos="32000">
                <a:srgbClr val="318ABC"/>
              </a:gs>
              <a:gs pos="62000">
                <a:srgbClr val="3A4495"/>
              </a:gs>
              <a:gs pos="14000">
                <a:srgbClr val="67BED1"/>
              </a:gs>
              <a:gs pos="53000">
                <a:srgbClr val="224F9E"/>
              </a:gs>
              <a:gs pos="41000">
                <a:srgbClr val="025DAA"/>
              </a:gs>
              <a:gs pos="81000">
                <a:srgbClr val="78287F"/>
              </a:gs>
            </a:gsLst>
            <a:lin ang="27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378856" algn="ctr" defTabSz="1219110">
              <a:defRPr/>
            </a:pPr>
            <a:endParaRPr lang="en-US" sz="2400" b="1">
              <a:solidFill>
                <a:srgbClr val="FFFFFF"/>
              </a:solidFill>
              <a:latin typeface="Arial"/>
            </a:endParaRPr>
          </a:p>
        </p:txBody>
      </p:sp>
      <p:sp>
        <p:nvSpPr>
          <p:cNvPr id="3" name="Title 2">
            <a:extLst>
              <a:ext uri="{FF2B5EF4-FFF2-40B4-BE49-F238E27FC236}">
                <a16:creationId xmlns:a16="http://schemas.microsoft.com/office/drawing/2014/main" id="{11EFB841-F345-47FD-A3BA-B2C71D077389}"/>
              </a:ext>
            </a:extLst>
          </p:cNvPr>
          <p:cNvSpPr>
            <a:spLocks noGrp="1"/>
          </p:cNvSpPr>
          <p:nvPr>
            <p:ph type="title"/>
          </p:nvPr>
        </p:nvSpPr>
        <p:spPr/>
        <p:txBody>
          <a:bodyPr>
            <a:normAutofit fontScale="90000"/>
          </a:bodyPr>
          <a:lstStyle/>
          <a:p>
            <a:endParaRPr lang="en-US"/>
          </a:p>
        </p:txBody>
      </p:sp>
      <p:grpSp>
        <p:nvGrpSpPr>
          <p:cNvPr id="4" name="Group 3">
            <a:extLst>
              <a:ext uri="{FF2B5EF4-FFF2-40B4-BE49-F238E27FC236}">
                <a16:creationId xmlns:a16="http://schemas.microsoft.com/office/drawing/2014/main" id="{E7B9FE3E-357A-45E3-BA54-2EC3B273D192}"/>
              </a:ext>
            </a:extLst>
          </p:cNvPr>
          <p:cNvGrpSpPr/>
          <p:nvPr/>
        </p:nvGrpSpPr>
        <p:grpSpPr>
          <a:xfrm>
            <a:off x="0" y="18199"/>
            <a:ext cx="12192000" cy="874303"/>
            <a:chOff x="0" y="5130477"/>
            <a:chExt cx="10839450" cy="789780"/>
          </a:xfrm>
        </p:grpSpPr>
        <p:sp>
          <p:nvSpPr>
            <p:cNvPr id="5" name="Rectangle 4">
              <a:extLst>
                <a:ext uri="{FF2B5EF4-FFF2-40B4-BE49-F238E27FC236}">
                  <a16:creationId xmlns:a16="http://schemas.microsoft.com/office/drawing/2014/main" id="{856274D4-AA67-4B87-9D73-586511189778}"/>
                </a:ext>
              </a:extLst>
            </p:cNvPr>
            <p:cNvSpPr/>
            <p:nvPr/>
          </p:nvSpPr>
          <p:spPr>
            <a:xfrm>
              <a:off x="0" y="5130477"/>
              <a:ext cx="10839450" cy="789780"/>
            </a:xfrm>
            <a:prstGeom prst="rect">
              <a:avLst/>
            </a:prstGeom>
            <a:gradFill>
              <a:gsLst>
                <a:gs pos="0">
                  <a:srgbClr val="025DAA">
                    <a:lumMod val="50000"/>
                  </a:srgbClr>
                </a:gs>
                <a:gs pos="100000">
                  <a:srgbClr val="78287F"/>
                </a:gs>
              </a:gsLst>
              <a:lin ang="27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49" defTabSz="914354">
                <a:defRPr/>
              </a:pPr>
              <a:r>
                <a:rPr lang="en-US" sz="3200">
                  <a:solidFill>
                    <a:srgbClr val="FFFFFF"/>
                  </a:solidFill>
                  <a:latin typeface="Calibri" panose="020F0502020204030204" pitchFamily="34" charset="0"/>
                  <a:cs typeface="Calibri" panose="020F0502020204030204" pitchFamily="34" charset="0"/>
                </a:rPr>
                <a:t>Drug Overdose Death Rates by Census Division, 2018 and 2021 </a:t>
              </a:r>
            </a:p>
          </p:txBody>
        </p:sp>
        <p:sp>
          <p:nvSpPr>
            <p:cNvPr id="6" name="TextBox 5">
              <a:extLst>
                <a:ext uri="{FF2B5EF4-FFF2-40B4-BE49-F238E27FC236}">
                  <a16:creationId xmlns:a16="http://schemas.microsoft.com/office/drawing/2014/main" id="{B7CD008E-CFE8-4B59-BA9A-321DFA3210F5}"/>
                </a:ext>
              </a:extLst>
            </p:cNvPr>
            <p:cNvSpPr txBox="1"/>
            <p:nvPr/>
          </p:nvSpPr>
          <p:spPr>
            <a:xfrm>
              <a:off x="231095" y="5160814"/>
              <a:ext cx="10608355" cy="528242"/>
            </a:xfrm>
            <a:prstGeom prst="rect">
              <a:avLst/>
            </a:prstGeom>
          </p:spPr>
          <p:txBody>
            <a:bodyPr wrap="square">
              <a:spAutoFit/>
            </a:bodyPr>
            <a:lstStyle>
              <a:defPPr>
                <a:defRPr lang="en-US"/>
              </a:defPPr>
              <a:lvl1pPr>
                <a:defRPr sz="4400" b="1">
                  <a:solidFill>
                    <a:schemeClr val="bg2">
                      <a:lumMod val="75000"/>
                    </a:schemeClr>
                  </a:solidFill>
                  <a:latin typeface="Calibri" panose="020F0502020204030204" pitchFamily="34" charset="0"/>
                  <a:cs typeface="Calibri" panose="020F0502020204030204" pitchFamily="34" charset="0"/>
                </a:defRPr>
              </a:lvl1pPr>
            </a:lstStyle>
            <a:p>
              <a:pPr algn="r" defTabSz="609585"/>
              <a:endParaRPr lang="en-US" sz="3200" b="0" spc="160">
                <a:solidFill>
                  <a:prstClr val="white"/>
                </a:solidFill>
              </a:endParaRPr>
            </a:p>
          </p:txBody>
        </p:sp>
      </p:grpSp>
      <p:pic>
        <p:nvPicPr>
          <p:cNvPr id="9" name="Picture 8" descr="Map&#10;&#10;Description automatically generated">
            <a:extLst>
              <a:ext uri="{FF2B5EF4-FFF2-40B4-BE49-F238E27FC236}">
                <a16:creationId xmlns:a16="http://schemas.microsoft.com/office/drawing/2014/main" id="{A1C59423-D0FA-4FB0-8CAF-18D293D25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805" y="1846897"/>
            <a:ext cx="6441195" cy="4165999"/>
          </a:xfrm>
          <a:prstGeom prst="rect">
            <a:avLst/>
          </a:prstGeom>
        </p:spPr>
      </p:pic>
      <p:pic>
        <p:nvPicPr>
          <p:cNvPr id="11" name="Picture 10" descr="Map&#10;&#10;Description automatically generated">
            <a:extLst>
              <a:ext uri="{FF2B5EF4-FFF2-40B4-BE49-F238E27FC236}">
                <a16:creationId xmlns:a16="http://schemas.microsoft.com/office/drawing/2014/main" id="{61DD04E2-7EF2-4DF2-8AE5-C9F69DC50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9" y="1813846"/>
            <a:ext cx="6117769" cy="3956815"/>
          </a:xfrm>
          <a:prstGeom prst="rect">
            <a:avLst/>
          </a:prstGeom>
        </p:spPr>
      </p:pic>
      <p:sp>
        <p:nvSpPr>
          <p:cNvPr id="12" name="Rectangle 11">
            <a:extLst>
              <a:ext uri="{FF2B5EF4-FFF2-40B4-BE49-F238E27FC236}">
                <a16:creationId xmlns:a16="http://schemas.microsoft.com/office/drawing/2014/main" id="{78E14DDE-379F-4E23-A5A0-9FCE289DC300}"/>
              </a:ext>
            </a:extLst>
          </p:cNvPr>
          <p:cNvSpPr/>
          <p:nvPr/>
        </p:nvSpPr>
        <p:spPr>
          <a:xfrm>
            <a:off x="2301177" y="930069"/>
            <a:ext cx="1486304" cy="861774"/>
          </a:xfrm>
          <a:prstGeom prst="rect">
            <a:avLst/>
          </a:prstGeom>
          <a:noFill/>
        </p:spPr>
        <p:txBody>
          <a:bodyPr wrap="none" lIns="91440" tIns="45720" rIns="91440" bIns="45720">
            <a:spAutoFit/>
          </a:bodyPr>
          <a:lstStyle/>
          <a:p>
            <a:pPr algn="ctr" defTabSz="609585"/>
            <a:r>
              <a:rPr lang="en-US" sz="5000">
                <a:ln w="0"/>
                <a:solidFill>
                  <a:prstClr val="black"/>
                </a:solidFill>
                <a:effectLst>
                  <a:outerShdw blurRad="38100" dist="19050" dir="2700000" algn="tl" rotWithShape="0">
                    <a:prstClr val="black">
                      <a:alpha val="40000"/>
                    </a:prstClr>
                  </a:outerShdw>
                </a:effectLst>
                <a:latin typeface="Calibri"/>
              </a:rPr>
              <a:t>2018</a:t>
            </a:r>
          </a:p>
        </p:txBody>
      </p:sp>
      <p:sp>
        <p:nvSpPr>
          <p:cNvPr id="14" name="Rectangle 13">
            <a:extLst>
              <a:ext uri="{FF2B5EF4-FFF2-40B4-BE49-F238E27FC236}">
                <a16:creationId xmlns:a16="http://schemas.microsoft.com/office/drawing/2014/main" id="{7EFA1364-676C-437E-8F5E-3AF7B9FA942E}"/>
              </a:ext>
            </a:extLst>
          </p:cNvPr>
          <p:cNvSpPr/>
          <p:nvPr/>
        </p:nvSpPr>
        <p:spPr>
          <a:xfrm>
            <a:off x="8254841" y="889234"/>
            <a:ext cx="1630575" cy="1015663"/>
          </a:xfrm>
          <a:prstGeom prst="rect">
            <a:avLst/>
          </a:prstGeom>
          <a:noFill/>
        </p:spPr>
        <p:txBody>
          <a:bodyPr wrap="none" lIns="91440" tIns="45720" rIns="91440" bIns="45720">
            <a:spAutoFit/>
          </a:bodyPr>
          <a:lstStyle/>
          <a:p>
            <a:pPr algn="ctr" defTabSz="609585"/>
            <a:r>
              <a:rPr lang="en-US" sz="5000">
                <a:ln w="0"/>
                <a:solidFill>
                  <a:prstClr val="black"/>
                </a:solidFill>
                <a:effectLst>
                  <a:outerShdw blurRad="38100" dist="19050" dir="2700000" algn="tl" rotWithShape="0">
                    <a:prstClr val="black">
                      <a:alpha val="40000"/>
                    </a:prstClr>
                  </a:outerShdw>
                </a:effectLst>
                <a:latin typeface="Calibri"/>
              </a:rPr>
              <a:t>2021 </a:t>
            </a:r>
          </a:p>
          <a:p>
            <a:pPr algn="ctr" defTabSz="609585"/>
            <a:r>
              <a:rPr lang="en-US" sz="1000">
                <a:ln w="0"/>
                <a:solidFill>
                  <a:prstClr val="black"/>
                </a:solidFill>
                <a:effectLst>
                  <a:outerShdw blurRad="38100" dist="19050" dir="2700000" algn="tl" rotWithShape="0">
                    <a:prstClr val="black">
                      <a:alpha val="40000"/>
                    </a:prstClr>
                  </a:outerShdw>
                </a:effectLst>
                <a:latin typeface="Calibri"/>
              </a:rPr>
              <a:t>(provisional)</a:t>
            </a:r>
          </a:p>
        </p:txBody>
      </p:sp>
      <p:sp>
        <p:nvSpPr>
          <p:cNvPr id="2" name="TextBox 1">
            <a:extLst>
              <a:ext uri="{FF2B5EF4-FFF2-40B4-BE49-F238E27FC236}">
                <a16:creationId xmlns:a16="http://schemas.microsoft.com/office/drawing/2014/main" id="{E2992783-74B3-444D-BF24-BAD72C9CCEDE}"/>
              </a:ext>
            </a:extLst>
          </p:cNvPr>
          <p:cNvSpPr txBox="1"/>
          <p:nvPr/>
        </p:nvSpPr>
        <p:spPr>
          <a:xfrm>
            <a:off x="259932" y="6119223"/>
            <a:ext cx="3711177" cy="338554"/>
          </a:xfrm>
          <a:prstGeom prst="rect">
            <a:avLst/>
          </a:prstGeom>
          <a:noFill/>
        </p:spPr>
        <p:txBody>
          <a:bodyPr wrap="square" rtlCol="0">
            <a:spAutoFit/>
          </a:bodyPr>
          <a:lstStyle/>
          <a:p>
            <a:pPr defTabSz="609585"/>
            <a:r>
              <a:rPr lang="en-US" sz="1600">
                <a:solidFill>
                  <a:prstClr val="black"/>
                </a:solidFill>
                <a:latin typeface="Calibri"/>
              </a:rPr>
              <a:t>Slide courtesy of CDC</a:t>
            </a:r>
          </a:p>
        </p:txBody>
      </p:sp>
    </p:spTree>
    <p:extLst>
      <p:ext uri="{BB962C8B-B14F-4D97-AF65-F5344CB8AC3E}">
        <p14:creationId xmlns:p14="http://schemas.microsoft.com/office/powerpoint/2010/main" val="391042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2A721C-DA69-42FF-B3DB-85BECFCBED5B}"/>
              </a:ext>
            </a:extLst>
          </p:cNvPr>
          <p:cNvGrpSpPr/>
          <p:nvPr/>
        </p:nvGrpSpPr>
        <p:grpSpPr>
          <a:xfrm>
            <a:off x="0" y="192403"/>
            <a:ext cx="12192000" cy="874303"/>
            <a:chOff x="0" y="5130477"/>
            <a:chExt cx="10839450" cy="789780"/>
          </a:xfrm>
        </p:grpSpPr>
        <p:sp>
          <p:nvSpPr>
            <p:cNvPr id="5" name="Rectangle 4">
              <a:extLst>
                <a:ext uri="{FF2B5EF4-FFF2-40B4-BE49-F238E27FC236}">
                  <a16:creationId xmlns:a16="http://schemas.microsoft.com/office/drawing/2014/main" id="{74BD1365-A0F5-4D4A-92BA-C302931A02E6}"/>
                </a:ext>
              </a:extLst>
            </p:cNvPr>
            <p:cNvSpPr/>
            <p:nvPr/>
          </p:nvSpPr>
          <p:spPr>
            <a:xfrm>
              <a:off x="0" y="5130477"/>
              <a:ext cx="10839450" cy="789780"/>
            </a:xfrm>
            <a:prstGeom prst="rect">
              <a:avLst/>
            </a:prstGeom>
            <a:gradFill>
              <a:gsLst>
                <a:gs pos="0">
                  <a:srgbClr val="025DAA">
                    <a:lumMod val="50000"/>
                  </a:srgbClr>
                </a:gs>
                <a:gs pos="100000">
                  <a:srgbClr val="78287F"/>
                </a:gs>
              </a:gsLst>
              <a:lin ang="27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49" defTabSz="914354">
                <a:defRPr/>
              </a:pPr>
              <a:r>
                <a:rPr lang="en-US" sz="3200">
                  <a:solidFill>
                    <a:srgbClr val="FFFFFF"/>
                  </a:solidFill>
                  <a:latin typeface="Calibri" panose="020F0502020204030204" pitchFamily="34" charset="0"/>
                  <a:cs typeface="Calibri" panose="020F0502020204030204" pitchFamily="34" charset="0"/>
                </a:rPr>
                <a:t>Opioid Involvement in Psychostimulant-Involved Overdose Deaths, </a:t>
              </a:r>
            </a:p>
            <a:p>
              <a:pPr marL="284149" defTabSz="914354">
                <a:defRPr/>
              </a:pPr>
              <a:r>
                <a:rPr lang="en-US" sz="3200">
                  <a:solidFill>
                    <a:srgbClr val="FFFFFF"/>
                  </a:solidFill>
                  <a:latin typeface="Calibri" panose="020F0502020204030204" pitchFamily="34" charset="0"/>
                  <a:cs typeface="Calibri" panose="020F0502020204030204" pitchFamily="34" charset="0"/>
                </a:rPr>
                <a:t>U.S., 2011-2021 (2021 data are provisional) </a:t>
              </a:r>
            </a:p>
          </p:txBody>
        </p:sp>
        <p:sp>
          <p:nvSpPr>
            <p:cNvPr id="6" name="TextBox 5">
              <a:extLst>
                <a:ext uri="{FF2B5EF4-FFF2-40B4-BE49-F238E27FC236}">
                  <a16:creationId xmlns:a16="http://schemas.microsoft.com/office/drawing/2014/main" id="{D7F24811-4D9C-4300-BFB6-252196F9DA16}"/>
                </a:ext>
              </a:extLst>
            </p:cNvPr>
            <p:cNvSpPr txBox="1"/>
            <p:nvPr/>
          </p:nvSpPr>
          <p:spPr>
            <a:xfrm>
              <a:off x="231095" y="5160814"/>
              <a:ext cx="10608355" cy="528242"/>
            </a:xfrm>
            <a:prstGeom prst="rect">
              <a:avLst/>
            </a:prstGeom>
          </p:spPr>
          <p:txBody>
            <a:bodyPr wrap="square">
              <a:spAutoFit/>
            </a:bodyPr>
            <a:lstStyle>
              <a:defPPr>
                <a:defRPr lang="en-US"/>
              </a:defPPr>
              <a:lvl1pPr>
                <a:defRPr sz="4400" b="1">
                  <a:solidFill>
                    <a:schemeClr val="bg2">
                      <a:lumMod val="75000"/>
                    </a:schemeClr>
                  </a:solidFill>
                  <a:latin typeface="Calibri" panose="020F0502020204030204" pitchFamily="34" charset="0"/>
                  <a:cs typeface="Calibri" panose="020F0502020204030204" pitchFamily="34" charset="0"/>
                </a:defRPr>
              </a:lvl1pPr>
            </a:lstStyle>
            <a:p>
              <a:pPr algn="r" defTabSz="609585"/>
              <a:endParaRPr lang="en-US" sz="3200" b="0" spc="160">
                <a:solidFill>
                  <a:prstClr val="white"/>
                </a:solidFill>
              </a:endParaRPr>
            </a:p>
          </p:txBody>
        </p:sp>
      </p:grpSp>
      <p:sp>
        <p:nvSpPr>
          <p:cNvPr id="13" name="Rectangle 12">
            <a:extLst>
              <a:ext uri="{FF2B5EF4-FFF2-40B4-BE49-F238E27FC236}">
                <a16:creationId xmlns:a16="http://schemas.microsoft.com/office/drawing/2014/main" id="{2F50C9F6-CBD6-4788-8819-728169B05888}"/>
              </a:ext>
            </a:extLst>
          </p:cNvPr>
          <p:cNvSpPr/>
          <p:nvPr/>
        </p:nvSpPr>
        <p:spPr>
          <a:xfrm>
            <a:off x="0" y="6631093"/>
            <a:ext cx="6807200" cy="215444"/>
          </a:xfrm>
          <a:prstGeom prst="rect">
            <a:avLst/>
          </a:prstGeom>
        </p:spPr>
        <p:txBody>
          <a:bodyPr wrap="square">
            <a:spAutoFit/>
          </a:bodyPr>
          <a:lstStyle/>
          <a:p>
            <a:pPr defTabSz="1219140" eaLnBrk="0" fontAlgn="base" hangingPunct="0">
              <a:spcBef>
                <a:spcPct val="0"/>
              </a:spcBef>
              <a:spcAft>
                <a:spcPct val="0"/>
              </a:spcAft>
            </a:pPr>
            <a:r>
              <a:rPr lang="en-US" sz="800">
                <a:solidFill>
                  <a:srgbClr val="000000"/>
                </a:solidFill>
                <a:latin typeface="Myriad Web Pro" panose="020B0503030403020204" pitchFamily="34" charset="0"/>
              </a:rPr>
              <a:t>Source:  </a:t>
            </a:r>
            <a:r>
              <a:rPr lang="en-US" sz="800">
                <a:solidFill>
                  <a:srgbClr val="0F56DC"/>
                </a:solidFill>
                <a:latin typeface="Myriad Web Pro" panose="020B0503030403020204" pitchFamily="34" charset="0"/>
                <a:hlinkClick r:id="rId3"/>
              </a:rPr>
              <a:t>Products - Data Briefs - Number 406 - April 2021 (cdc.gov)</a:t>
            </a:r>
            <a:r>
              <a:rPr lang="en-US" sz="800">
                <a:solidFill>
                  <a:srgbClr val="0F56DC"/>
                </a:solidFill>
                <a:latin typeface="Myriad Web Pro" panose="020B0503030403020204" pitchFamily="34" charset="0"/>
              </a:rPr>
              <a:t> and NVSS Wonder, 2022 </a:t>
            </a:r>
            <a:endParaRPr lang="en-US" sz="800">
              <a:solidFill>
                <a:srgbClr val="000000"/>
              </a:solidFill>
              <a:latin typeface="Myriad Web Pro" panose="020B0503030403020204" pitchFamily="34" charset="0"/>
            </a:endParaRPr>
          </a:p>
        </p:txBody>
      </p:sp>
      <p:sp>
        <p:nvSpPr>
          <p:cNvPr id="8" name="TextBox 1">
            <a:extLst>
              <a:ext uri="{FF2B5EF4-FFF2-40B4-BE49-F238E27FC236}">
                <a16:creationId xmlns:a16="http://schemas.microsoft.com/office/drawing/2014/main" id="{A2F8B41C-265D-4FA1-B9EA-C386AC2C02C8}"/>
              </a:ext>
            </a:extLst>
          </p:cNvPr>
          <p:cNvSpPr txBox="1"/>
          <p:nvPr/>
        </p:nvSpPr>
        <p:spPr>
          <a:xfrm>
            <a:off x="8992281" y="1376519"/>
            <a:ext cx="2621715" cy="30859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US">
                <a:solidFill>
                  <a:prstClr val="black"/>
                </a:solidFill>
                <a:latin typeface="Calibri"/>
              </a:rPr>
              <a:t>All Psychostimulant-Involved OD Deaths</a:t>
            </a:r>
          </a:p>
        </p:txBody>
      </p:sp>
      <p:sp>
        <p:nvSpPr>
          <p:cNvPr id="11" name="TextBox 1">
            <a:extLst>
              <a:ext uri="{FF2B5EF4-FFF2-40B4-BE49-F238E27FC236}">
                <a16:creationId xmlns:a16="http://schemas.microsoft.com/office/drawing/2014/main" id="{F59968DE-F048-4A83-83E9-F87C3CBAE371}"/>
              </a:ext>
            </a:extLst>
          </p:cNvPr>
          <p:cNvSpPr txBox="1"/>
          <p:nvPr/>
        </p:nvSpPr>
        <p:spPr>
          <a:xfrm>
            <a:off x="8992282" y="3014833"/>
            <a:ext cx="1188717" cy="3429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US">
                <a:solidFill>
                  <a:prstClr val="black"/>
                </a:solidFill>
                <a:latin typeface="Calibri"/>
              </a:rPr>
              <a:t>With Opioids</a:t>
            </a:r>
          </a:p>
        </p:txBody>
      </p:sp>
      <p:sp>
        <p:nvSpPr>
          <p:cNvPr id="14" name="TextBox 1">
            <a:extLst>
              <a:ext uri="{FF2B5EF4-FFF2-40B4-BE49-F238E27FC236}">
                <a16:creationId xmlns:a16="http://schemas.microsoft.com/office/drawing/2014/main" id="{B5EDCE4C-92FD-482A-8AA2-8895A4EB922D}"/>
              </a:ext>
            </a:extLst>
          </p:cNvPr>
          <p:cNvSpPr txBox="1"/>
          <p:nvPr/>
        </p:nvSpPr>
        <p:spPr>
          <a:xfrm>
            <a:off x="9016279" y="4345914"/>
            <a:ext cx="1437179" cy="3415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US">
                <a:solidFill>
                  <a:prstClr val="black"/>
                </a:solidFill>
                <a:latin typeface="Calibri"/>
              </a:rPr>
              <a:t>Without Opioids</a:t>
            </a:r>
          </a:p>
        </p:txBody>
      </p:sp>
      <p:graphicFrame>
        <p:nvGraphicFramePr>
          <p:cNvPr id="12" name="Chart 11">
            <a:extLst>
              <a:ext uri="{FF2B5EF4-FFF2-40B4-BE49-F238E27FC236}">
                <a16:creationId xmlns:a16="http://schemas.microsoft.com/office/drawing/2014/main" id="{C4E46ED6-935B-4363-8161-32D0703D470F}"/>
              </a:ext>
            </a:extLst>
          </p:cNvPr>
          <p:cNvGraphicFramePr>
            <a:graphicFrameLocks/>
          </p:cNvGraphicFramePr>
          <p:nvPr/>
        </p:nvGraphicFramePr>
        <p:xfrm>
          <a:off x="1079655" y="1210461"/>
          <a:ext cx="8383836" cy="53996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7356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A96C2EC-74A1-4067-9D51-13CC3D748D83}"/>
              </a:ext>
            </a:extLst>
          </p:cNvPr>
          <p:cNvSpPr/>
          <p:nvPr/>
        </p:nvSpPr>
        <p:spPr>
          <a:xfrm>
            <a:off x="-7205" y="6724917"/>
            <a:ext cx="12199205" cy="120001"/>
          </a:xfrm>
          <a:prstGeom prst="rect">
            <a:avLst/>
          </a:prstGeom>
          <a:gradFill>
            <a:gsLst>
              <a:gs pos="32000">
                <a:srgbClr val="318ABC"/>
              </a:gs>
              <a:gs pos="62000">
                <a:srgbClr val="3A4495"/>
              </a:gs>
              <a:gs pos="14000">
                <a:srgbClr val="67BED1"/>
              </a:gs>
              <a:gs pos="53000">
                <a:srgbClr val="224F9E"/>
              </a:gs>
              <a:gs pos="41000">
                <a:srgbClr val="025DAA"/>
              </a:gs>
              <a:gs pos="81000">
                <a:srgbClr val="78287F"/>
              </a:gs>
            </a:gsLst>
            <a:lin ang="27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378856" algn="ctr" defTabSz="1219110">
              <a:defRPr/>
            </a:pPr>
            <a:endParaRPr lang="en-US" sz="2400" b="1">
              <a:solidFill>
                <a:srgbClr val="FFFFFF"/>
              </a:solidFill>
              <a:latin typeface="Arial"/>
            </a:endParaRPr>
          </a:p>
        </p:txBody>
      </p:sp>
      <p:sp>
        <p:nvSpPr>
          <p:cNvPr id="3" name="Title 2">
            <a:extLst>
              <a:ext uri="{FF2B5EF4-FFF2-40B4-BE49-F238E27FC236}">
                <a16:creationId xmlns:a16="http://schemas.microsoft.com/office/drawing/2014/main" id="{11EFB841-F345-47FD-A3BA-B2C71D077389}"/>
              </a:ext>
            </a:extLst>
          </p:cNvPr>
          <p:cNvSpPr>
            <a:spLocks noGrp="1"/>
          </p:cNvSpPr>
          <p:nvPr>
            <p:ph type="title"/>
          </p:nvPr>
        </p:nvSpPr>
        <p:spPr/>
        <p:txBody>
          <a:bodyPr>
            <a:normAutofit fontScale="90000"/>
          </a:bodyPr>
          <a:lstStyle/>
          <a:p>
            <a:endParaRPr lang="en-US"/>
          </a:p>
        </p:txBody>
      </p:sp>
      <p:grpSp>
        <p:nvGrpSpPr>
          <p:cNvPr id="4" name="Group 3">
            <a:extLst>
              <a:ext uri="{FF2B5EF4-FFF2-40B4-BE49-F238E27FC236}">
                <a16:creationId xmlns:a16="http://schemas.microsoft.com/office/drawing/2014/main" id="{E7B9FE3E-357A-45E3-BA54-2EC3B273D192}"/>
              </a:ext>
            </a:extLst>
          </p:cNvPr>
          <p:cNvGrpSpPr/>
          <p:nvPr/>
        </p:nvGrpSpPr>
        <p:grpSpPr>
          <a:xfrm>
            <a:off x="-7205" y="2"/>
            <a:ext cx="12192000" cy="874303"/>
            <a:chOff x="0" y="5130477"/>
            <a:chExt cx="10839450" cy="789780"/>
          </a:xfrm>
        </p:grpSpPr>
        <p:sp>
          <p:nvSpPr>
            <p:cNvPr id="5" name="Rectangle 4">
              <a:extLst>
                <a:ext uri="{FF2B5EF4-FFF2-40B4-BE49-F238E27FC236}">
                  <a16:creationId xmlns:a16="http://schemas.microsoft.com/office/drawing/2014/main" id="{856274D4-AA67-4B87-9D73-586511189778}"/>
                </a:ext>
              </a:extLst>
            </p:cNvPr>
            <p:cNvSpPr/>
            <p:nvPr/>
          </p:nvSpPr>
          <p:spPr>
            <a:xfrm>
              <a:off x="0" y="5130477"/>
              <a:ext cx="10839450" cy="789780"/>
            </a:xfrm>
            <a:prstGeom prst="rect">
              <a:avLst/>
            </a:prstGeom>
            <a:gradFill>
              <a:gsLst>
                <a:gs pos="0">
                  <a:srgbClr val="025DAA">
                    <a:lumMod val="50000"/>
                  </a:srgbClr>
                </a:gs>
                <a:gs pos="100000">
                  <a:srgbClr val="78287F"/>
                </a:gs>
              </a:gsLst>
              <a:lin ang="27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49" defTabSz="914354">
                <a:defRPr/>
              </a:pPr>
              <a:r>
                <a:rPr lang="en-US" sz="3200">
                  <a:solidFill>
                    <a:srgbClr val="FFFFFF"/>
                  </a:solidFill>
                  <a:latin typeface="Calibri" panose="020F0502020204030204" pitchFamily="34" charset="0"/>
                  <a:cs typeface="Calibri" panose="020F0502020204030204" pitchFamily="34" charset="0"/>
                </a:rPr>
                <a:t>Opioid-Involved Overdose Deaths by Demographics, 2018-2021 </a:t>
              </a:r>
            </a:p>
          </p:txBody>
        </p:sp>
        <p:sp>
          <p:nvSpPr>
            <p:cNvPr id="6" name="TextBox 5">
              <a:extLst>
                <a:ext uri="{FF2B5EF4-FFF2-40B4-BE49-F238E27FC236}">
                  <a16:creationId xmlns:a16="http://schemas.microsoft.com/office/drawing/2014/main" id="{B7CD008E-CFE8-4B59-BA9A-321DFA3210F5}"/>
                </a:ext>
              </a:extLst>
            </p:cNvPr>
            <p:cNvSpPr txBox="1"/>
            <p:nvPr/>
          </p:nvSpPr>
          <p:spPr>
            <a:xfrm>
              <a:off x="231095" y="5160814"/>
              <a:ext cx="10608355" cy="528242"/>
            </a:xfrm>
            <a:prstGeom prst="rect">
              <a:avLst/>
            </a:prstGeom>
          </p:spPr>
          <p:txBody>
            <a:bodyPr wrap="square">
              <a:spAutoFit/>
            </a:bodyPr>
            <a:lstStyle>
              <a:defPPr>
                <a:defRPr lang="en-US"/>
              </a:defPPr>
              <a:lvl1pPr>
                <a:defRPr sz="4400" b="1">
                  <a:solidFill>
                    <a:schemeClr val="bg2">
                      <a:lumMod val="75000"/>
                    </a:schemeClr>
                  </a:solidFill>
                  <a:latin typeface="Calibri" panose="020F0502020204030204" pitchFamily="34" charset="0"/>
                  <a:cs typeface="Calibri" panose="020F0502020204030204" pitchFamily="34" charset="0"/>
                </a:defRPr>
              </a:lvl1pPr>
            </a:lstStyle>
            <a:p>
              <a:pPr algn="r" defTabSz="609585"/>
              <a:endParaRPr lang="en-US" sz="3200" b="0" spc="160">
                <a:solidFill>
                  <a:prstClr val="white"/>
                </a:solidFill>
              </a:endParaRPr>
            </a:p>
          </p:txBody>
        </p:sp>
      </p:grpSp>
      <p:cxnSp>
        <p:nvCxnSpPr>
          <p:cNvPr id="11" name="Straight Connector 10">
            <a:extLst>
              <a:ext uri="{FF2B5EF4-FFF2-40B4-BE49-F238E27FC236}">
                <a16:creationId xmlns:a16="http://schemas.microsoft.com/office/drawing/2014/main" id="{A2E6510B-EEB1-4F83-8FBF-DA0A3171AA33}"/>
              </a:ext>
            </a:extLst>
          </p:cNvPr>
          <p:cNvCxnSpPr>
            <a:cxnSpLocks/>
          </p:cNvCxnSpPr>
          <p:nvPr/>
        </p:nvCxnSpPr>
        <p:spPr>
          <a:xfrm>
            <a:off x="6096000" y="1067947"/>
            <a:ext cx="0" cy="546544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F1757D-41CF-4E05-A00E-238293508392}"/>
              </a:ext>
            </a:extLst>
          </p:cNvPr>
          <p:cNvCxnSpPr>
            <a:cxnSpLocks/>
          </p:cNvCxnSpPr>
          <p:nvPr/>
        </p:nvCxnSpPr>
        <p:spPr>
          <a:xfrm flipH="1">
            <a:off x="180975" y="3811147"/>
            <a:ext cx="1187147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42F3F6A-4C61-400E-8F59-9BA7B58DE2AE}"/>
              </a:ext>
            </a:extLst>
          </p:cNvPr>
          <p:cNvSpPr/>
          <p:nvPr/>
        </p:nvSpPr>
        <p:spPr>
          <a:xfrm>
            <a:off x="0" y="6631093"/>
            <a:ext cx="6807200" cy="215444"/>
          </a:xfrm>
          <a:prstGeom prst="rect">
            <a:avLst/>
          </a:prstGeom>
        </p:spPr>
        <p:txBody>
          <a:bodyPr wrap="square">
            <a:spAutoFit/>
          </a:bodyPr>
          <a:lstStyle/>
          <a:p>
            <a:pPr defTabSz="1219110" eaLnBrk="0" fontAlgn="base" hangingPunct="0">
              <a:spcBef>
                <a:spcPct val="0"/>
              </a:spcBef>
              <a:spcAft>
                <a:spcPct val="0"/>
              </a:spcAft>
              <a:defRPr/>
            </a:pPr>
            <a:r>
              <a:rPr lang="en-US" sz="800" kern="0">
                <a:solidFill>
                  <a:srgbClr val="000000"/>
                </a:solidFill>
                <a:latin typeface="Myriad Web Pro" panose="020B0503030403020204" pitchFamily="34" charset="0"/>
                <a:cs typeface="Arial"/>
                <a:sym typeface="Arial"/>
              </a:rPr>
              <a:t>Source:  </a:t>
            </a:r>
            <a:r>
              <a:rPr lang="en-US" sz="800" kern="0">
                <a:solidFill>
                  <a:srgbClr val="0F56DC"/>
                </a:solidFill>
                <a:latin typeface="Myriad Web Pro" panose="020B0503030403020204" pitchFamily="34" charset="0"/>
                <a:cs typeface="Arial"/>
                <a:sym typeface="Arial"/>
              </a:rPr>
              <a:t>CDC NVSS Wonder, 2022 </a:t>
            </a:r>
            <a:endParaRPr lang="en-US" sz="800" kern="0">
              <a:solidFill>
                <a:srgbClr val="000000"/>
              </a:solidFill>
              <a:latin typeface="Myriad Web Pro" panose="020B0503030403020204" pitchFamily="34" charset="0"/>
              <a:cs typeface="Arial"/>
              <a:sym typeface="Arial"/>
            </a:endParaRPr>
          </a:p>
        </p:txBody>
      </p:sp>
      <p:graphicFrame>
        <p:nvGraphicFramePr>
          <p:cNvPr id="16" name="Chart 15">
            <a:extLst>
              <a:ext uri="{FF2B5EF4-FFF2-40B4-BE49-F238E27FC236}">
                <a16:creationId xmlns:a16="http://schemas.microsoft.com/office/drawing/2014/main" id="{1C5D4D6B-A89C-467A-BD97-A68A0104009B}"/>
              </a:ext>
            </a:extLst>
          </p:cNvPr>
          <p:cNvGraphicFramePr>
            <a:graphicFrameLocks/>
          </p:cNvGraphicFramePr>
          <p:nvPr/>
        </p:nvGraphicFramePr>
        <p:xfrm>
          <a:off x="139548" y="928437"/>
          <a:ext cx="5864643" cy="2795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EB9384CD-86A1-478A-BE87-8C45003E14E5}"/>
              </a:ext>
            </a:extLst>
          </p:cNvPr>
          <p:cNvGraphicFramePr>
            <a:graphicFrameLocks/>
          </p:cNvGraphicFramePr>
          <p:nvPr/>
        </p:nvGraphicFramePr>
        <p:xfrm>
          <a:off x="6187811" y="959678"/>
          <a:ext cx="5864639" cy="280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EFA2427E-189B-4D2E-A2DD-0B130A48EF36}"/>
              </a:ext>
            </a:extLst>
          </p:cNvPr>
          <p:cNvGraphicFramePr>
            <a:graphicFrameLocks/>
          </p:cNvGraphicFramePr>
          <p:nvPr/>
        </p:nvGraphicFramePr>
        <p:xfrm>
          <a:off x="139547" y="3725774"/>
          <a:ext cx="5864643" cy="29121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F33D760B-3964-4D0E-9771-A0345328FAFA}"/>
              </a:ext>
            </a:extLst>
          </p:cNvPr>
          <p:cNvGraphicFramePr>
            <a:graphicFrameLocks/>
          </p:cNvGraphicFramePr>
          <p:nvPr/>
        </p:nvGraphicFramePr>
        <p:xfrm>
          <a:off x="6187811" y="3821623"/>
          <a:ext cx="5864637" cy="28162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692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fontScale="90000"/>
          </a:bodyPr>
          <a:lstStyle/>
          <a:p>
            <a:r>
              <a:rPr lang="en-US"/>
              <a:t>Co-Occurring Disorders (CODs)</a:t>
            </a:r>
          </a:p>
        </p:txBody>
      </p:sp>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19</a:t>
            </a:fld>
            <a:endParaRPr lang="en-US">
              <a:solidFill>
                <a:prstClr val="black">
                  <a:tint val="75000"/>
                </a:prstClr>
              </a:solidFill>
              <a:latin typeface="Calibri"/>
            </a:endParaRPr>
          </a:p>
        </p:txBody>
      </p:sp>
      <p:pic>
        <p:nvPicPr>
          <p:cNvPr id="4" name="Picture 3">
            <a:extLst>
              <a:ext uri="{FF2B5EF4-FFF2-40B4-BE49-F238E27FC236}">
                <a16:creationId xmlns:a16="http://schemas.microsoft.com/office/drawing/2014/main" id="{F878F7D8-BF6A-4D08-AA6A-B5DD00651BA8}"/>
              </a:ext>
            </a:extLst>
          </p:cNvPr>
          <p:cNvPicPr>
            <a:picLocks noChangeAspect="1"/>
          </p:cNvPicPr>
          <p:nvPr/>
        </p:nvPicPr>
        <p:blipFill>
          <a:blip r:embed="rId3"/>
          <a:stretch>
            <a:fillRect/>
          </a:stretch>
        </p:blipFill>
        <p:spPr>
          <a:xfrm>
            <a:off x="299366" y="1970725"/>
            <a:ext cx="5123973" cy="3475035"/>
          </a:xfrm>
          <a:prstGeom prst="rect">
            <a:avLst/>
          </a:prstGeom>
        </p:spPr>
      </p:pic>
      <p:sp>
        <p:nvSpPr>
          <p:cNvPr id="7" name="TextBox 6">
            <a:extLst>
              <a:ext uri="{FF2B5EF4-FFF2-40B4-BE49-F238E27FC236}">
                <a16:creationId xmlns:a16="http://schemas.microsoft.com/office/drawing/2014/main" id="{AF213FE7-4C52-4BA7-86F0-D5AB54A0AF59}"/>
              </a:ext>
            </a:extLst>
          </p:cNvPr>
          <p:cNvSpPr txBox="1"/>
          <p:nvPr/>
        </p:nvSpPr>
        <p:spPr>
          <a:xfrm>
            <a:off x="673939" y="1264729"/>
            <a:ext cx="4374827" cy="543867"/>
          </a:xfrm>
          <a:prstGeom prst="rect">
            <a:avLst/>
          </a:prstGeom>
          <a:noFill/>
        </p:spPr>
        <p:txBody>
          <a:bodyPr wrap="square" rtlCol="0">
            <a:spAutoFit/>
          </a:bodyPr>
          <a:lstStyle/>
          <a:p>
            <a:pPr algn="ctr" defTabSz="609585"/>
            <a:r>
              <a:rPr lang="en-US" sz="1467">
                <a:solidFill>
                  <a:prstClr val="black"/>
                </a:solidFill>
                <a:latin typeface="Calibri"/>
              </a:rPr>
              <a:t>Substance Use: Among Youths Aged 12 to 17; by Past</a:t>
            </a:r>
          </a:p>
          <a:p>
            <a:pPr algn="ctr" defTabSz="609585"/>
            <a:r>
              <a:rPr lang="en-US" sz="1467">
                <a:solidFill>
                  <a:prstClr val="black"/>
                </a:solidFill>
                <a:latin typeface="Calibri"/>
              </a:rPr>
              <a:t>Year Major Depressive Episode (MDE) Status, 2020</a:t>
            </a:r>
          </a:p>
        </p:txBody>
      </p:sp>
      <p:pic>
        <p:nvPicPr>
          <p:cNvPr id="8" name="Picture 7">
            <a:extLst>
              <a:ext uri="{FF2B5EF4-FFF2-40B4-BE49-F238E27FC236}">
                <a16:creationId xmlns:a16="http://schemas.microsoft.com/office/drawing/2014/main" id="{1388D5BF-89C7-48B1-B61B-A4213AF8345E}"/>
              </a:ext>
            </a:extLst>
          </p:cNvPr>
          <p:cNvPicPr>
            <a:picLocks noChangeAspect="1"/>
          </p:cNvPicPr>
          <p:nvPr/>
        </p:nvPicPr>
        <p:blipFill>
          <a:blip r:embed="rId4"/>
          <a:stretch>
            <a:fillRect/>
          </a:stretch>
        </p:blipFill>
        <p:spPr>
          <a:xfrm>
            <a:off x="6096001" y="1973197"/>
            <a:ext cx="5212553" cy="3475035"/>
          </a:xfrm>
          <a:prstGeom prst="rect">
            <a:avLst/>
          </a:prstGeom>
        </p:spPr>
      </p:pic>
      <p:sp>
        <p:nvSpPr>
          <p:cNvPr id="10" name="TextBox 9">
            <a:extLst>
              <a:ext uri="{FF2B5EF4-FFF2-40B4-BE49-F238E27FC236}">
                <a16:creationId xmlns:a16="http://schemas.microsoft.com/office/drawing/2014/main" id="{4098D280-CCE3-475E-95E4-F1940E2C7BD0}"/>
              </a:ext>
            </a:extLst>
          </p:cNvPr>
          <p:cNvSpPr txBox="1"/>
          <p:nvPr/>
        </p:nvSpPr>
        <p:spPr>
          <a:xfrm>
            <a:off x="6840985" y="1312795"/>
            <a:ext cx="4374827" cy="543867"/>
          </a:xfrm>
          <a:prstGeom prst="rect">
            <a:avLst/>
          </a:prstGeom>
          <a:noFill/>
        </p:spPr>
        <p:txBody>
          <a:bodyPr wrap="square" rtlCol="0">
            <a:spAutoFit/>
          </a:bodyPr>
          <a:lstStyle/>
          <a:p>
            <a:pPr algn="ctr" defTabSz="609585"/>
            <a:r>
              <a:rPr lang="en-US" sz="1467">
                <a:solidFill>
                  <a:prstClr val="black"/>
                </a:solidFill>
                <a:latin typeface="Calibri"/>
              </a:rPr>
              <a:t>Substance Use: Among Adults Aged 18 or Older; by</a:t>
            </a:r>
          </a:p>
          <a:p>
            <a:pPr algn="ctr" defTabSz="609585"/>
            <a:r>
              <a:rPr lang="en-US" sz="1467">
                <a:solidFill>
                  <a:prstClr val="black"/>
                </a:solidFill>
                <a:latin typeface="Calibri"/>
              </a:rPr>
              <a:t>Mental Illness Status, 2020</a:t>
            </a:r>
          </a:p>
        </p:txBody>
      </p:sp>
      <p:sp>
        <p:nvSpPr>
          <p:cNvPr id="11" name="TextBox 10">
            <a:extLst>
              <a:ext uri="{FF2B5EF4-FFF2-40B4-BE49-F238E27FC236}">
                <a16:creationId xmlns:a16="http://schemas.microsoft.com/office/drawing/2014/main" id="{97F7B9C7-0AE1-4F33-A516-9FA55220FDE8}"/>
              </a:ext>
            </a:extLst>
          </p:cNvPr>
          <p:cNvSpPr txBox="1"/>
          <p:nvPr/>
        </p:nvSpPr>
        <p:spPr>
          <a:xfrm>
            <a:off x="762466" y="6108635"/>
            <a:ext cx="9672572" cy="523028"/>
          </a:xfrm>
          <a:prstGeom prst="rect">
            <a:avLst/>
          </a:prstGeom>
          <a:noFill/>
        </p:spPr>
        <p:txBody>
          <a:bodyPr wrap="square" rtlCol="0">
            <a:spAutoFit/>
          </a:bodyPr>
          <a:lstStyle/>
          <a:p>
            <a:pPr defTabSz="609585"/>
            <a:r>
              <a:rPr lang="en-US" sz="933">
                <a:solidFill>
                  <a:prstClr val="black"/>
                </a:solidFill>
                <a:latin typeface="Calibri"/>
              </a:rPr>
              <a:t>Data Source: Substance Abuse and Mental Health Services Administration. (2021). Key substance use and mental health indicators in the United States: Results from the 2020 National Survey on Drug Use and Health (HHS Publication No.PEP21-07-01-003, NSDUH Series H-56). Rockville, MD: Center for Behavioral Health Statistics and Quality, Substance Abuse and Mental Health Services Administration.</a:t>
            </a:r>
          </a:p>
        </p:txBody>
      </p:sp>
    </p:spTree>
    <p:extLst>
      <p:ext uri="{BB962C8B-B14F-4D97-AF65-F5344CB8AC3E}">
        <p14:creationId xmlns:p14="http://schemas.microsoft.com/office/powerpoint/2010/main" val="317022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CFFD-040A-426E-8E1B-0F7550BEB22E}"/>
              </a:ext>
            </a:extLst>
          </p:cNvPr>
          <p:cNvSpPr>
            <a:spLocks noGrp="1"/>
          </p:cNvSpPr>
          <p:nvPr>
            <p:ph type="title"/>
          </p:nvPr>
        </p:nvSpPr>
        <p:spPr>
          <a:xfrm>
            <a:off x="564874" y="2794881"/>
            <a:ext cx="11062252" cy="2313341"/>
          </a:xfrm>
        </p:spPr>
        <p:txBody>
          <a:bodyPr/>
          <a:lstStyle/>
          <a:p>
            <a:r>
              <a:rPr lang="en-US" sz="6000">
                <a:latin typeface="Calibri Light"/>
                <a:cs typeface="Calibri Light"/>
              </a:rPr>
              <a:t>Welcome</a:t>
            </a:r>
            <a:br>
              <a:rPr lang="en-US" sz="6000">
                <a:latin typeface="Calibri Light"/>
                <a:cs typeface="Calibri Light"/>
              </a:rPr>
            </a:br>
            <a:br>
              <a:rPr lang="en-US" sz="6000">
                <a:latin typeface="Calibri Light"/>
                <a:cs typeface="Calibri Light"/>
              </a:rPr>
            </a:br>
            <a:r>
              <a:rPr lang="en-US" sz="2800" b="1" i="1">
                <a:latin typeface="Calibri Light"/>
                <a:cs typeface="Calibri Light"/>
              </a:rPr>
              <a:t>Melanie Brown-Woofter, Public Policy Committee Chair, President/CEO, Florida Behavioral Health Association</a:t>
            </a:r>
            <a:br>
              <a:rPr lang="en-US" sz="2800" b="1" i="1">
                <a:latin typeface="Calibri Light"/>
                <a:cs typeface="Calibri Light"/>
              </a:rPr>
            </a:br>
            <a:endParaRPr lang="en-US" b="1"/>
          </a:p>
          <a:p>
            <a:pPr marL="457200" indent="-457200">
              <a:buFont typeface="Wingdings"/>
              <a:buChar char="§"/>
            </a:pPr>
            <a:r>
              <a:rPr lang="en-US" sz="2800" b="1">
                <a:latin typeface="Calibri Light"/>
                <a:cs typeface="Calibri Light"/>
              </a:rPr>
              <a:t>Lydia Conley, Public Policy Committee Vice Chair, President/CEO, Association for Behavioral Healthcare</a:t>
            </a:r>
            <a:br>
              <a:rPr lang="en-US" sz="2800" b="1">
                <a:latin typeface="Calibri Light"/>
                <a:cs typeface="Calibri Light"/>
              </a:rPr>
            </a:br>
            <a:endParaRPr lang="en-US" sz="2800" b="1">
              <a:latin typeface="Calibri Light"/>
              <a:cs typeface="Calibri Light"/>
            </a:endParaRPr>
          </a:p>
          <a:p>
            <a:pPr marL="457200" indent="-457200">
              <a:buFont typeface="Wingdings"/>
              <a:buChar char="§"/>
            </a:pPr>
            <a:r>
              <a:rPr lang="en-US" sz="2800" b="1">
                <a:latin typeface="Calibri Light"/>
                <a:cs typeface="Calibri Light"/>
              </a:rPr>
              <a:t>Reyna Taylor, Sr. Vice President, Policy and Advocacy, National Council</a:t>
            </a:r>
          </a:p>
          <a:p>
            <a:endParaRPr lang="en-US" sz="6000"/>
          </a:p>
        </p:txBody>
      </p:sp>
    </p:spTree>
    <p:extLst>
      <p:ext uri="{BB962C8B-B14F-4D97-AF65-F5344CB8AC3E}">
        <p14:creationId xmlns:p14="http://schemas.microsoft.com/office/powerpoint/2010/main" val="337363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fontScale="90000"/>
          </a:bodyPr>
          <a:lstStyle/>
          <a:p>
            <a:r>
              <a:rPr lang="en-US"/>
              <a:t>The Gap</a:t>
            </a:r>
          </a:p>
        </p:txBody>
      </p:sp>
      <p:sp>
        <p:nvSpPr>
          <p:cNvPr id="24" name="Content Placeholder 23">
            <a:extLst>
              <a:ext uri="{FF2B5EF4-FFF2-40B4-BE49-F238E27FC236}">
                <a16:creationId xmlns:a16="http://schemas.microsoft.com/office/drawing/2014/main" id="{5FCCF3AB-1760-49CB-A9C0-DF2F0EAEF223}"/>
              </a:ext>
            </a:extLst>
          </p:cNvPr>
          <p:cNvSpPr>
            <a:spLocks noGrp="1"/>
          </p:cNvSpPr>
          <p:nvPr>
            <p:ph idx="1"/>
          </p:nvPr>
        </p:nvSpPr>
        <p:spPr>
          <a:xfrm>
            <a:off x="325120" y="1262687"/>
            <a:ext cx="11677227" cy="5458789"/>
          </a:xfrm>
        </p:spPr>
        <p:txBody>
          <a:bodyPr>
            <a:normAutofit fontScale="92500" lnSpcReduction="10000"/>
          </a:bodyPr>
          <a:lstStyle/>
          <a:p>
            <a:r>
              <a:rPr lang="en-US"/>
              <a:t>Almost half (49.5 percent) of adults ages 18 and older with any mental illness and co-occurring SUD received no treatment at all in 2020. </a:t>
            </a:r>
          </a:p>
          <a:p>
            <a:endParaRPr lang="en-US"/>
          </a:p>
          <a:p>
            <a:r>
              <a:rPr lang="en-US"/>
              <a:t>About 42 percent received mental health services only, 2.5 percent received SUD treatment only, and about 6 percent received both.</a:t>
            </a:r>
            <a:r>
              <a:rPr lang="en-US" sz="2400">
                <a:solidFill>
                  <a:srgbClr val="000000"/>
                </a:solidFill>
                <a:latin typeface="Adobe Garamond Pro"/>
              </a:rPr>
              <a:t> </a:t>
            </a:r>
          </a:p>
          <a:p>
            <a:endParaRPr lang="en-US" sz="2400">
              <a:solidFill>
                <a:srgbClr val="000000"/>
              </a:solidFill>
              <a:latin typeface="Adobe Garamond Pro"/>
            </a:endParaRPr>
          </a:p>
          <a:p>
            <a:pPr marL="0" indent="0">
              <a:buNone/>
            </a:pPr>
            <a:r>
              <a:rPr lang="en-US" sz="2400">
                <a:solidFill>
                  <a:srgbClr val="000000"/>
                </a:solidFill>
                <a:latin typeface="Adobe Garamond Pro"/>
              </a:rPr>
              <a:t>Source: Substance Abuse and Mental Health Services Administration. (2021). </a:t>
            </a:r>
            <a:r>
              <a:rPr lang="en-US" sz="2400" i="1">
                <a:solidFill>
                  <a:srgbClr val="000000"/>
                </a:solidFill>
                <a:latin typeface="Adobe Garamond Pro"/>
              </a:rPr>
              <a:t>Key substance use and mental health indicators in the United States: Results from the 2020 National Survey on Drug Use and Health </a:t>
            </a:r>
            <a:r>
              <a:rPr lang="en-US" sz="2400">
                <a:solidFill>
                  <a:srgbClr val="000000"/>
                </a:solidFill>
                <a:latin typeface="Adobe Garamond Pro"/>
              </a:rPr>
              <a:t>(HHS Publication No. PEP21-07-01-003, NSDUH Series H-56). </a:t>
            </a:r>
            <a:r>
              <a:rPr lang="en-US" sz="2400">
                <a:solidFill>
                  <a:srgbClr val="1E409A"/>
                </a:solidFill>
                <a:latin typeface="Adobe Garamond Pro"/>
              </a:rPr>
              <a:t>https://www.samhsa.gov/data/ </a:t>
            </a:r>
            <a:endParaRPr lang="en-US"/>
          </a:p>
        </p:txBody>
      </p:sp>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20</a:t>
            </a:fld>
            <a:endParaRPr lang="en-US">
              <a:solidFill>
                <a:prstClr val="black">
                  <a:tint val="75000"/>
                </a:prstClr>
              </a:solidFill>
              <a:latin typeface="Calibri"/>
            </a:endParaRPr>
          </a:p>
        </p:txBody>
      </p:sp>
    </p:spTree>
    <p:extLst>
      <p:ext uri="{BB962C8B-B14F-4D97-AF65-F5344CB8AC3E}">
        <p14:creationId xmlns:p14="http://schemas.microsoft.com/office/powerpoint/2010/main" val="409775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0AADDB-603A-499B-B9B9-47D7CE3793E8}"/>
              </a:ext>
            </a:extLst>
          </p:cNvPr>
          <p:cNvSpPr>
            <a:spLocks noGrp="1"/>
          </p:cNvSpPr>
          <p:nvPr>
            <p:ph type="sldNum" sz="quarter" idx="10"/>
          </p:nvPr>
        </p:nvSpPr>
        <p:spPr/>
        <p:txBody>
          <a:bodyPr/>
          <a:lstStyle/>
          <a:p>
            <a:pPr defTabSz="609585">
              <a:defRPr/>
            </a:pPr>
            <a:fld id="{D07D4089-40B5-457D-927F-16367A53BB79}" type="slidenum">
              <a:rPr lang="en-US">
                <a:solidFill>
                  <a:prstClr val="black">
                    <a:tint val="75000"/>
                  </a:prstClr>
                </a:solidFill>
                <a:latin typeface="Calibri"/>
              </a:rPr>
              <a:pPr defTabSz="609585">
                <a:defRPr/>
              </a:pPr>
              <a:t>21</a:t>
            </a:fld>
            <a:endParaRPr lang="en-US">
              <a:solidFill>
                <a:prstClr val="black">
                  <a:tint val="75000"/>
                </a:prstClr>
              </a:solidFill>
              <a:latin typeface="Calibri"/>
            </a:endParaRPr>
          </a:p>
        </p:txBody>
      </p:sp>
      <p:sp>
        <p:nvSpPr>
          <p:cNvPr id="4" name="Title 3">
            <a:extLst>
              <a:ext uri="{FF2B5EF4-FFF2-40B4-BE49-F238E27FC236}">
                <a16:creationId xmlns:a16="http://schemas.microsoft.com/office/drawing/2014/main" id="{ADDE01CE-8DE8-4B81-A714-682B39A2F4F8}"/>
              </a:ext>
            </a:extLst>
          </p:cNvPr>
          <p:cNvSpPr>
            <a:spLocks noGrp="1"/>
          </p:cNvSpPr>
          <p:nvPr>
            <p:ph type="title"/>
          </p:nvPr>
        </p:nvSpPr>
        <p:spPr/>
        <p:txBody>
          <a:bodyPr>
            <a:normAutofit fontScale="90000"/>
          </a:bodyPr>
          <a:lstStyle/>
          <a:p>
            <a:r>
              <a:rPr lang="en-US"/>
              <a:t>HHS Overdose Prevention Strategy</a:t>
            </a:r>
          </a:p>
        </p:txBody>
      </p:sp>
      <p:pic>
        <p:nvPicPr>
          <p:cNvPr id="9" name="Picture 8">
            <a:extLst>
              <a:ext uri="{FF2B5EF4-FFF2-40B4-BE49-F238E27FC236}">
                <a16:creationId xmlns:a16="http://schemas.microsoft.com/office/drawing/2014/main" id="{0C87DBB1-C289-435A-BD19-0B088C57B769}"/>
              </a:ext>
            </a:extLst>
          </p:cNvPr>
          <p:cNvPicPr>
            <a:picLocks noChangeAspect="1"/>
          </p:cNvPicPr>
          <p:nvPr/>
        </p:nvPicPr>
        <p:blipFill>
          <a:blip r:embed="rId3"/>
          <a:stretch>
            <a:fillRect/>
          </a:stretch>
        </p:blipFill>
        <p:spPr>
          <a:xfrm>
            <a:off x="2777924" y="851886"/>
            <a:ext cx="6636152" cy="5687028"/>
          </a:xfrm>
          <a:prstGeom prst="rect">
            <a:avLst/>
          </a:prstGeom>
        </p:spPr>
      </p:pic>
    </p:spTree>
    <p:extLst>
      <p:ext uri="{BB962C8B-B14F-4D97-AF65-F5344CB8AC3E}">
        <p14:creationId xmlns:p14="http://schemas.microsoft.com/office/powerpoint/2010/main" val="262918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9709-6B88-4C5A-AA44-A8401D67C532}"/>
              </a:ext>
            </a:extLst>
          </p:cNvPr>
          <p:cNvSpPr>
            <a:spLocks noGrp="1"/>
          </p:cNvSpPr>
          <p:nvPr>
            <p:ph type="title"/>
          </p:nvPr>
        </p:nvSpPr>
        <p:spPr/>
        <p:txBody>
          <a:bodyPr>
            <a:normAutofit fontScale="90000"/>
          </a:bodyPr>
          <a:lstStyle/>
          <a:p>
            <a:r>
              <a:rPr lang="en-US"/>
              <a:t>Priority Area: Harm Reduction</a:t>
            </a:r>
          </a:p>
        </p:txBody>
      </p:sp>
      <p:graphicFrame>
        <p:nvGraphicFramePr>
          <p:cNvPr id="6" name="Content Placeholder 5">
            <a:extLst>
              <a:ext uri="{FF2B5EF4-FFF2-40B4-BE49-F238E27FC236}">
                <a16:creationId xmlns:a16="http://schemas.microsoft.com/office/drawing/2014/main" id="{5731F747-64E5-4119-8A5A-01B82B8AB391}"/>
              </a:ext>
            </a:extLst>
          </p:cNvPr>
          <p:cNvGraphicFramePr>
            <a:graphicFrameLocks noGrp="1"/>
          </p:cNvGraphicFramePr>
          <p:nvPr>
            <p:ph idx="1"/>
          </p:nvPr>
        </p:nvGraphicFramePr>
        <p:xfrm>
          <a:off x="130630" y="1547815"/>
          <a:ext cx="11730445" cy="4252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006F6B2-919B-4854-84F4-D3B6AA2A0A88}"/>
              </a:ext>
            </a:extLst>
          </p:cNvPr>
          <p:cNvSpPr txBox="1"/>
          <p:nvPr/>
        </p:nvSpPr>
        <p:spPr>
          <a:xfrm>
            <a:off x="1607538" y="6104145"/>
            <a:ext cx="9412180" cy="369332"/>
          </a:xfrm>
          <a:prstGeom prst="rect">
            <a:avLst/>
          </a:prstGeom>
          <a:noFill/>
        </p:spPr>
        <p:txBody>
          <a:bodyPr wrap="square" rtlCol="0">
            <a:spAutoFit/>
          </a:bodyPr>
          <a:lstStyle/>
          <a:p>
            <a:pPr defTabSz="609585">
              <a:defRPr/>
            </a:pPr>
            <a:r>
              <a:rPr lang="en-US" b="1">
                <a:solidFill>
                  <a:prstClr val="black"/>
                </a:solidFill>
                <a:latin typeface="Calibri"/>
              </a:rPr>
              <a:t>    Priority Area		                          Objectives 		           Activities (examples) </a:t>
            </a:r>
          </a:p>
        </p:txBody>
      </p:sp>
      <p:pic>
        <p:nvPicPr>
          <p:cNvPr id="2050" name="Picture 2" descr="Harm Reduction icon">
            <a:extLst>
              <a:ext uri="{FF2B5EF4-FFF2-40B4-BE49-F238E27FC236}">
                <a16:creationId xmlns:a16="http://schemas.microsoft.com/office/drawing/2014/main" id="{7AD6C424-7C02-4366-9CD1-603C4679ED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1694" y="2360585"/>
            <a:ext cx="3936047" cy="262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9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CC376-A749-4097-8A11-D844103C1F94}"/>
              </a:ext>
            </a:extLst>
          </p:cNvPr>
          <p:cNvSpPr>
            <a:spLocks noGrp="1"/>
          </p:cNvSpPr>
          <p:nvPr>
            <p:ph type="title"/>
          </p:nvPr>
        </p:nvSpPr>
        <p:spPr/>
        <p:txBody>
          <a:bodyPr>
            <a:normAutofit/>
          </a:bodyPr>
          <a:lstStyle/>
          <a:p>
            <a:r>
              <a:rPr lang="en-US" sz="3200"/>
              <a:t>SAMHSA’s First Harm Reduction Grant</a:t>
            </a:r>
          </a:p>
        </p:txBody>
      </p:sp>
      <p:sp>
        <p:nvSpPr>
          <p:cNvPr id="5" name="Rectangle 4"/>
          <p:cNvSpPr/>
          <p:nvPr/>
        </p:nvSpPr>
        <p:spPr>
          <a:xfrm>
            <a:off x="372029" y="956706"/>
            <a:ext cx="11024376" cy="1431161"/>
          </a:xfrm>
          <a:prstGeom prst="rect">
            <a:avLst/>
          </a:prstGeom>
        </p:spPr>
        <p:txBody>
          <a:bodyPr wrap="square" lIns="91440" tIns="45720" rIns="91440" bIns="45720" anchor="t">
            <a:spAutoFit/>
          </a:bodyPr>
          <a:lstStyle/>
          <a:p>
            <a:pPr defTabSz="609570"/>
            <a:r>
              <a:rPr lang="en-US" sz="2900">
                <a:solidFill>
                  <a:prstClr val="black"/>
                </a:solidFill>
                <a:latin typeface="Calibri"/>
              </a:rPr>
              <a:t>SAMHSA’s first ever dedicated harm reduction</a:t>
            </a:r>
          </a:p>
          <a:p>
            <a:pPr defTabSz="609570"/>
            <a:r>
              <a:rPr lang="en-US" sz="2900">
                <a:solidFill>
                  <a:prstClr val="black"/>
                </a:solidFill>
                <a:latin typeface="Calibri"/>
              </a:rPr>
              <a:t>grant program has awarded $30 million </a:t>
            </a:r>
          </a:p>
          <a:p>
            <a:pPr defTabSz="609570"/>
            <a:r>
              <a:rPr lang="en-US" sz="2900">
                <a:solidFill>
                  <a:prstClr val="black"/>
                </a:solidFill>
                <a:latin typeface="Calibri"/>
              </a:rPr>
              <a:t>to 25 organizations.</a:t>
            </a:r>
            <a:endParaRPr lang="en-US" sz="2900">
              <a:solidFill>
                <a:prstClr val="black"/>
              </a:solidFill>
              <a:latin typeface="Calibri"/>
              <a:cs typeface="Calibri"/>
            </a:endParaRPr>
          </a:p>
        </p:txBody>
      </p:sp>
      <p:pic>
        <p:nvPicPr>
          <p:cNvPr id="6" name="Picture 5">
            <a:extLst>
              <a:ext uri="{FF2B5EF4-FFF2-40B4-BE49-F238E27FC236}">
                <a16:creationId xmlns:a16="http://schemas.microsoft.com/office/drawing/2014/main" id="{2C0C8808-3BD4-457C-9EE4-2A862CDA2826}"/>
              </a:ext>
            </a:extLst>
          </p:cNvPr>
          <p:cNvPicPr>
            <a:picLocks noChangeAspect="1"/>
          </p:cNvPicPr>
          <p:nvPr/>
        </p:nvPicPr>
        <p:blipFill>
          <a:blip r:embed="rId3"/>
          <a:stretch>
            <a:fillRect/>
          </a:stretch>
        </p:blipFill>
        <p:spPr>
          <a:xfrm>
            <a:off x="7605883" y="1124361"/>
            <a:ext cx="3790523" cy="2527015"/>
          </a:xfrm>
          <a:prstGeom prst="rect">
            <a:avLst/>
          </a:prstGeom>
        </p:spPr>
      </p:pic>
      <p:graphicFrame>
        <p:nvGraphicFramePr>
          <p:cNvPr id="3" name="Table 6">
            <a:extLst>
              <a:ext uri="{FF2B5EF4-FFF2-40B4-BE49-F238E27FC236}">
                <a16:creationId xmlns:a16="http://schemas.microsoft.com/office/drawing/2014/main" id="{C68AD9A3-F6ED-4FB8-831D-A91EB75560D9}"/>
              </a:ext>
            </a:extLst>
          </p:cNvPr>
          <p:cNvGraphicFramePr>
            <a:graphicFrameLocks noGrp="1"/>
          </p:cNvGraphicFramePr>
          <p:nvPr/>
        </p:nvGraphicFramePr>
        <p:xfrm>
          <a:off x="702765" y="4333117"/>
          <a:ext cx="10607705" cy="1935480"/>
        </p:xfrm>
        <a:graphic>
          <a:graphicData uri="http://schemas.openxmlformats.org/drawingml/2006/table">
            <a:tbl>
              <a:tblPr firstRow="1" bandRow="1">
                <a:tableStyleId>{69CF1AB2-1976-4502-BF36-3FF5EA218861}</a:tableStyleId>
              </a:tblPr>
              <a:tblGrid>
                <a:gridCol w="3602809">
                  <a:extLst>
                    <a:ext uri="{9D8B030D-6E8A-4147-A177-3AD203B41FA5}">
                      <a16:colId xmlns:a16="http://schemas.microsoft.com/office/drawing/2014/main" val="2155221191"/>
                    </a:ext>
                  </a:extLst>
                </a:gridCol>
                <a:gridCol w="3502448">
                  <a:extLst>
                    <a:ext uri="{9D8B030D-6E8A-4147-A177-3AD203B41FA5}">
                      <a16:colId xmlns:a16="http://schemas.microsoft.com/office/drawing/2014/main" val="4143483979"/>
                    </a:ext>
                  </a:extLst>
                </a:gridCol>
                <a:gridCol w="3502448">
                  <a:extLst>
                    <a:ext uri="{9D8B030D-6E8A-4147-A177-3AD203B41FA5}">
                      <a16:colId xmlns:a16="http://schemas.microsoft.com/office/drawing/2014/main" val="852250634"/>
                    </a:ext>
                  </a:extLst>
                </a:gridCol>
              </a:tblGrid>
              <a:tr h="406400">
                <a:tc>
                  <a:txBody>
                    <a:bodyPr/>
                    <a:lstStyle/>
                    <a:p>
                      <a:r>
                        <a:rPr lang="en-US" sz="1900" b="0" kern="1200">
                          <a:solidFill>
                            <a:schemeClr val="tx1"/>
                          </a:solidFill>
                          <a:effectLst/>
                          <a:latin typeface="+mn-lt"/>
                          <a:ea typeface="+mn-ea"/>
                          <a:cs typeface="+mn-cs"/>
                        </a:rPr>
                        <a:t>Sterile syringes</a:t>
                      </a:r>
                      <a:endParaRPr lang="en-US" sz="1900" b="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kern="1200">
                          <a:solidFill>
                            <a:schemeClr val="tx1"/>
                          </a:solidFill>
                          <a:effectLst/>
                          <a:latin typeface="+mn-lt"/>
                          <a:ea typeface="+mn-ea"/>
                          <a:cs typeface="+mn-cs"/>
                        </a:rPr>
                        <a:t>Peer worker engagement</a:t>
                      </a:r>
                      <a:endParaRPr lang="en-US" sz="1900" b="0"/>
                    </a:p>
                  </a:txBody>
                  <a:tcPr marL="121920" marR="121920" marT="60960" marB="60960"/>
                </a:tc>
                <a:tc>
                  <a:txBody>
                    <a:bodyPr/>
                    <a:lstStyle/>
                    <a:p>
                      <a:r>
                        <a:rPr lang="en-US" sz="1900" b="0" kern="1200">
                          <a:solidFill>
                            <a:schemeClr val="tx1"/>
                          </a:solidFill>
                          <a:effectLst/>
                          <a:latin typeface="+mn-lt"/>
                          <a:ea typeface="+mn-ea"/>
                          <a:cs typeface="+mn-cs"/>
                        </a:rPr>
                        <a:t>Case management </a:t>
                      </a:r>
                      <a:endParaRPr lang="en-US" sz="1900" b="0"/>
                    </a:p>
                  </a:txBody>
                  <a:tcPr marL="121920" marR="121920" marT="60960" marB="60960"/>
                </a:tc>
                <a:extLst>
                  <a:ext uri="{0D108BD9-81ED-4DB2-BD59-A6C34878D82A}">
                    <a16:rowId xmlns:a16="http://schemas.microsoft.com/office/drawing/2014/main" val="1519406053"/>
                  </a:ext>
                </a:extLst>
              </a:tr>
              <a:tr h="406400">
                <a:tc>
                  <a:txBody>
                    <a:bodyPr/>
                    <a:lstStyle/>
                    <a:p>
                      <a:r>
                        <a:rPr lang="en-US" sz="1900" b="0" kern="1200">
                          <a:solidFill>
                            <a:schemeClr val="tx1"/>
                          </a:solidFill>
                          <a:effectLst/>
                          <a:latin typeface="+mn-lt"/>
                          <a:ea typeface="+mn-ea"/>
                          <a:cs typeface="+mn-cs"/>
                        </a:rPr>
                        <a:t>Safer sex kits</a:t>
                      </a:r>
                      <a:endParaRPr lang="en-US" sz="1900" b="0"/>
                    </a:p>
                  </a:txBody>
                  <a:tcPr marL="121920" marR="121920" marT="60960" marB="60960"/>
                </a:tc>
                <a:tc>
                  <a:txBody>
                    <a:bodyPr/>
                    <a:lstStyle/>
                    <a:p>
                      <a:r>
                        <a:rPr lang="en-US" sz="1900" b="0"/>
                        <a:t>Sharps disposal</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a:t>Wound care supplies</a:t>
                      </a:r>
                    </a:p>
                  </a:txBody>
                  <a:tcPr marL="121920" marR="121920" marT="60960" marB="60960"/>
                </a:tc>
                <a:extLst>
                  <a:ext uri="{0D108BD9-81ED-4DB2-BD59-A6C34878D82A}">
                    <a16:rowId xmlns:a16="http://schemas.microsoft.com/office/drawing/2014/main" val="256220384"/>
                  </a:ext>
                </a:extLst>
              </a:tr>
              <a:tr h="690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kern="1200">
                          <a:solidFill>
                            <a:schemeClr val="tx1"/>
                          </a:solidFill>
                          <a:effectLst/>
                          <a:latin typeface="+mn-lt"/>
                          <a:ea typeface="+mn-ea"/>
                          <a:cs typeface="+mn-cs"/>
                        </a:rPr>
                        <a:t>Overdose prevention kits including naloxone</a:t>
                      </a:r>
                      <a:endParaRPr lang="en-US" sz="1900" b="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kern="1200">
                          <a:solidFill>
                            <a:schemeClr val="tx1"/>
                          </a:solidFill>
                          <a:effectLst/>
                          <a:latin typeface="+mn-lt"/>
                          <a:ea typeface="+mn-ea"/>
                          <a:cs typeface="+mn-cs"/>
                        </a:rPr>
                        <a:t>Overdose &amp; prevention education</a:t>
                      </a:r>
                      <a:endParaRPr lang="en-US" sz="1900" b="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a:t>Infectious disease screening &amp; testing</a:t>
                      </a:r>
                    </a:p>
                  </a:txBody>
                  <a:tcPr marL="121920" marR="121920" marT="60960" marB="60960"/>
                </a:tc>
                <a:extLst>
                  <a:ext uri="{0D108BD9-81ED-4DB2-BD59-A6C34878D82A}">
                    <a16:rowId xmlns:a16="http://schemas.microsoft.com/office/drawing/2014/main" val="1535899955"/>
                  </a:ext>
                </a:extLst>
              </a:tr>
              <a:tr h="406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a:t>Fentanyl test strips</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a:t>Vaccination services</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kern="1200">
                          <a:solidFill>
                            <a:schemeClr val="tx1"/>
                          </a:solidFill>
                          <a:effectLst/>
                          <a:latin typeface="+mn-lt"/>
                          <a:ea typeface="+mn-ea"/>
                          <a:cs typeface="+mn-cs"/>
                        </a:rPr>
                        <a:t>Referral to treatment</a:t>
                      </a:r>
                      <a:endParaRPr lang="en-US" sz="1900" b="0"/>
                    </a:p>
                  </a:txBody>
                  <a:tcPr marL="121920" marR="121920" marT="60960" marB="60960"/>
                </a:tc>
                <a:extLst>
                  <a:ext uri="{0D108BD9-81ED-4DB2-BD59-A6C34878D82A}">
                    <a16:rowId xmlns:a16="http://schemas.microsoft.com/office/drawing/2014/main" val="545797834"/>
                  </a:ext>
                </a:extLst>
              </a:tr>
            </a:tbl>
          </a:graphicData>
        </a:graphic>
      </p:graphicFrame>
      <p:sp>
        <p:nvSpPr>
          <p:cNvPr id="7" name="TextBox 6">
            <a:extLst>
              <a:ext uri="{FF2B5EF4-FFF2-40B4-BE49-F238E27FC236}">
                <a16:creationId xmlns:a16="http://schemas.microsoft.com/office/drawing/2014/main" id="{9D07CC25-38C8-4D27-95C9-0124637B4E73}"/>
              </a:ext>
            </a:extLst>
          </p:cNvPr>
          <p:cNvSpPr txBox="1"/>
          <p:nvPr/>
        </p:nvSpPr>
        <p:spPr>
          <a:xfrm>
            <a:off x="423341" y="3340143"/>
            <a:ext cx="6445755" cy="461665"/>
          </a:xfrm>
          <a:prstGeom prst="rect">
            <a:avLst/>
          </a:prstGeom>
          <a:noFill/>
        </p:spPr>
        <p:txBody>
          <a:bodyPr wrap="square" rtlCol="0">
            <a:spAutoFit/>
          </a:bodyPr>
          <a:lstStyle/>
          <a:p>
            <a:pPr defTabSz="609570"/>
            <a:r>
              <a:rPr lang="en-US" sz="2400">
                <a:solidFill>
                  <a:prstClr val="black"/>
                </a:solidFill>
                <a:latin typeface="Calibri"/>
              </a:rPr>
              <a:t>Provision of evidence-based services, including:</a:t>
            </a:r>
          </a:p>
        </p:txBody>
      </p:sp>
    </p:spTree>
    <p:extLst>
      <p:ext uri="{BB962C8B-B14F-4D97-AF65-F5344CB8AC3E}">
        <p14:creationId xmlns:p14="http://schemas.microsoft.com/office/powerpoint/2010/main" val="208564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910026"/>
            <a:ext cx="11139055" cy="5553485"/>
          </a:xfrm>
        </p:spPr>
        <p:txBody>
          <a:bodyPr>
            <a:normAutofit fontScale="85000" lnSpcReduction="20000"/>
          </a:bodyPr>
          <a:lstStyle/>
          <a:p>
            <a:pPr>
              <a:spcBef>
                <a:spcPts val="1600"/>
              </a:spcBef>
              <a:spcAft>
                <a:spcPts val="1600"/>
              </a:spcAft>
            </a:pPr>
            <a:r>
              <a:rPr lang="en-US" sz="2933"/>
              <a:t>SAMHSA grants and programs now allow or require grantees to integrate harm reduction activities into their treatment programs.</a:t>
            </a:r>
          </a:p>
          <a:p>
            <a:pPr>
              <a:lnSpc>
                <a:spcPct val="60000"/>
              </a:lnSpc>
              <a:spcBef>
                <a:spcPts val="1600"/>
              </a:spcBef>
              <a:spcAft>
                <a:spcPts val="1600"/>
              </a:spcAft>
            </a:pPr>
            <a:r>
              <a:rPr lang="en-US" sz="2933"/>
              <a:t>These include:</a:t>
            </a:r>
          </a:p>
          <a:p>
            <a:pPr lvl="1">
              <a:lnSpc>
                <a:spcPct val="60000"/>
              </a:lnSpc>
              <a:spcBef>
                <a:spcPts val="1600"/>
              </a:spcBef>
              <a:spcAft>
                <a:spcPts val="1600"/>
              </a:spcAft>
            </a:pPr>
            <a:r>
              <a:rPr lang="en-US" sz="2933"/>
              <a:t>Naloxone kits</a:t>
            </a:r>
          </a:p>
          <a:p>
            <a:pPr lvl="1">
              <a:lnSpc>
                <a:spcPct val="60000"/>
              </a:lnSpc>
              <a:spcBef>
                <a:spcPts val="1600"/>
              </a:spcBef>
              <a:spcAft>
                <a:spcPts val="1600"/>
              </a:spcAft>
            </a:pPr>
            <a:r>
              <a:rPr lang="en-US" sz="2933"/>
              <a:t>Fentanyl test strips</a:t>
            </a:r>
          </a:p>
          <a:p>
            <a:pPr lvl="1">
              <a:lnSpc>
                <a:spcPct val="60000"/>
              </a:lnSpc>
              <a:spcBef>
                <a:spcPts val="1600"/>
              </a:spcBef>
              <a:spcAft>
                <a:spcPts val="1600"/>
              </a:spcAft>
            </a:pPr>
            <a:r>
              <a:rPr lang="en-US" sz="2933"/>
              <a:t>Syringe exchange programs</a:t>
            </a:r>
          </a:p>
          <a:p>
            <a:pPr lvl="1">
              <a:lnSpc>
                <a:spcPct val="60000"/>
              </a:lnSpc>
              <a:spcBef>
                <a:spcPts val="1600"/>
              </a:spcBef>
              <a:spcAft>
                <a:spcPts val="1600"/>
              </a:spcAft>
            </a:pPr>
            <a:r>
              <a:rPr lang="en-US" sz="2933"/>
              <a:t>Overdose education</a:t>
            </a:r>
          </a:p>
          <a:p>
            <a:pPr lvl="1">
              <a:lnSpc>
                <a:spcPct val="60000"/>
              </a:lnSpc>
              <a:spcBef>
                <a:spcPts val="1600"/>
              </a:spcBef>
              <a:spcAft>
                <a:spcPts val="1600"/>
              </a:spcAft>
            </a:pPr>
            <a:r>
              <a:rPr lang="en-US" sz="2933"/>
              <a:t>Infectious diseases screening</a:t>
            </a:r>
          </a:p>
          <a:p>
            <a:pPr lvl="1">
              <a:lnSpc>
                <a:spcPct val="60000"/>
              </a:lnSpc>
              <a:spcBef>
                <a:spcPts val="1600"/>
              </a:spcBef>
              <a:spcAft>
                <a:spcPts val="1600"/>
              </a:spcAft>
            </a:pPr>
            <a:r>
              <a:rPr lang="en-US" sz="2933"/>
              <a:t>Culturally appropriate education activities</a:t>
            </a:r>
          </a:p>
          <a:p>
            <a:pPr lvl="1">
              <a:lnSpc>
                <a:spcPct val="60000"/>
              </a:lnSpc>
              <a:spcBef>
                <a:spcPts val="1600"/>
              </a:spcBef>
              <a:spcAft>
                <a:spcPts val="1600"/>
              </a:spcAft>
            </a:pPr>
            <a:r>
              <a:rPr lang="en-US" sz="2933"/>
              <a:t>Education targeted towards different populations, such as pregnant people</a:t>
            </a:r>
          </a:p>
        </p:txBody>
      </p:sp>
      <p:sp>
        <p:nvSpPr>
          <p:cNvPr id="5" name="Title 3">
            <a:extLst>
              <a:ext uri="{FF2B5EF4-FFF2-40B4-BE49-F238E27FC236}">
                <a16:creationId xmlns:a16="http://schemas.microsoft.com/office/drawing/2014/main" id="{1C5CC376-A749-4097-8A11-D844103C1F94}"/>
              </a:ext>
            </a:extLst>
          </p:cNvPr>
          <p:cNvSpPr>
            <a:spLocks noGrp="1"/>
          </p:cNvSpPr>
          <p:nvPr>
            <p:ph type="title"/>
          </p:nvPr>
        </p:nvSpPr>
        <p:spPr>
          <a:xfrm>
            <a:off x="212651" y="65806"/>
            <a:ext cx="11837581" cy="633009"/>
          </a:xfrm>
        </p:spPr>
        <p:txBody>
          <a:bodyPr>
            <a:normAutofit/>
          </a:bodyPr>
          <a:lstStyle/>
          <a:p>
            <a:r>
              <a:rPr lang="en-US" sz="3200"/>
              <a:t>Harm reduction activities in SUD treatment-focused grants</a:t>
            </a:r>
          </a:p>
        </p:txBody>
      </p:sp>
    </p:spTree>
    <p:extLst>
      <p:ext uri="{BB962C8B-B14F-4D97-AF65-F5344CB8AC3E}">
        <p14:creationId xmlns:p14="http://schemas.microsoft.com/office/powerpoint/2010/main" val="251490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4294B3-E84D-42CA-A2C4-B742C7CFB289}"/>
              </a:ext>
            </a:extLst>
          </p:cNvPr>
          <p:cNvSpPr>
            <a:spLocks noGrp="1"/>
          </p:cNvSpPr>
          <p:nvPr>
            <p:ph idx="1"/>
          </p:nvPr>
        </p:nvSpPr>
        <p:spPr>
          <a:xfrm>
            <a:off x="153985" y="1063257"/>
            <a:ext cx="11527652" cy="5293095"/>
          </a:xfrm>
        </p:spPr>
        <p:txBody>
          <a:bodyPr>
            <a:normAutofit/>
          </a:bodyPr>
          <a:lstStyle/>
          <a:p>
            <a:pPr>
              <a:spcBef>
                <a:spcPts val="1600"/>
              </a:spcBef>
              <a:spcAft>
                <a:spcPts val="1600"/>
              </a:spcAft>
            </a:pPr>
            <a:r>
              <a:rPr lang="en-US" sz="2667">
                <a:latin typeface="+mj-lt"/>
              </a:rPr>
              <a:t>SAMHSA’s State Opioid Response (SOR) grant </a:t>
            </a:r>
            <a:r>
              <a:rPr lang="en-US" sz="2667"/>
              <a:t>program is an example of SAMHSA’s whole health approach and focus on expanding access to MOUD</a:t>
            </a:r>
            <a:endParaRPr lang="en-US" sz="2667">
              <a:latin typeface="+mj-lt"/>
            </a:endParaRPr>
          </a:p>
        </p:txBody>
      </p:sp>
      <p:sp>
        <p:nvSpPr>
          <p:cNvPr id="3" name="Slide Number Placeholder 2">
            <a:extLst>
              <a:ext uri="{FF2B5EF4-FFF2-40B4-BE49-F238E27FC236}">
                <a16:creationId xmlns:a16="http://schemas.microsoft.com/office/drawing/2014/main" id="{4D788A47-DFE8-498B-A13E-2327A45A1E2E}"/>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25</a:t>
            </a:fld>
            <a:endParaRPr lang="en-US">
              <a:solidFill>
                <a:prstClr val="black">
                  <a:tint val="75000"/>
                </a:prstClr>
              </a:solidFill>
              <a:latin typeface="Calibri"/>
            </a:endParaRPr>
          </a:p>
        </p:txBody>
      </p:sp>
      <p:sp>
        <p:nvSpPr>
          <p:cNvPr id="4" name="Title 3">
            <a:extLst>
              <a:ext uri="{FF2B5EF4-FFF2-40B4-BE49-F238E27FC236}">
                <a16:creationId xmlns:a16="http://schemas.microsoft.com/office/drawing/2014/main" id="{C7C5ED8E-76D6-447E-9D4E-989E14E6B693}"/>
              </a:ext>
            </a:extLst>
          </p:cNvPr>
          <p:cNvSpPr>
            <a:spLocks noGrp="1"/>
          </p:cNvSpPr>
          <p:nvPr>
            <p:ph type="title"/>
          </p:nvPr>
        </p:nvSpPr>
        <p:spPr>
          <a:xfrm>
            <a:off x="423341" y="84496"/>
            <a:ext cx="11527652" cy="633009"/>
          </a:xfrm>
        </p:spPr>
        <p:txBody>
          <a:bodyPr>
            <a:noAutofit/>
          </a:bodyPr>
          <a:lstStyle/>
          <a:p>
            <a:r>
              <a:rPr lang="en-US">
                <a:latin typeface="+mj-lt"/>
              </a:rPr>
              <a:t>Expanding Treatment</a:t>
            </a:r>
            <a:r>
              <a:rPr lang="en-US"/>
              <a:t> of </a:t>
            </a:r>
            <a:r>
              <a:rPr lang="en-US">
                <a:latin typeface="+mj-lt"/>
              </a:rPr>
              <a:t>Opioid Use Disorder: SOR</a:t>
            </a:r>
          </a:p>
        </p:txBody>
      </p:sp>
      <p:graphicFrame>
        <p:nvGraphicFramePr>
          <p:cNvPr id="5" name="Table 4"/>
          <p:cNvGraphicFramePr>
            <a:graphicFrameLocks noGrp="1"/>
          </p:cNvGraphicFramePr>
          <p:nvPr>
            <p:extLst>
              <p:ext uri="{D42A27DB-BD31-4B8C-83A1-F6EECF244321}">
                <p14:modId xmlns:p14="http://schemas.microsoft.com/office/powerpoint/2010/main" val="1813549865"/>
              </p:ext>
            </p:extLst>
          </p:nvPr>
        </p:nvGraphicFramePr>
        <p:xfrm>
          <a:off x="5765207" y="2025355"/>
          <a:ext cx="5341817" cy="4606391"/>
        </p:xfrm>
        <a:graphic>
          <a:graphicData uri="http://schemas.openxmlformats.org/drawingml/2006/table">
            <a:tbl>
              <a:tblPr firstRow="1" bandRow="1">
                <a:tableStyleId>{5C22544A-7EE6-4342-B048-85BDC9FD1C3A}</a:tableStyleId>
              </a:tblPr>
              <a:tblGrid>
                <a:gridCol w="3089040">
                  <a:extLst>
                    <a:ext uri="{9D8B030D-6E8A-4147-A177-3AD203B41FA5}">
                      <a16:colId xmlns:a16="http://schemas.microsoft.com/office/drawing/2014/main" val="20000"/>
                    </a:ext>
                  </a:extLst>
                </a:gridCol>
                <a:gridCol w="2252777">
                  <a:extLst>
                    <a:ext uri="{9D8B030D-6E8A-4147-A177-3AD203B41FA5}">
                      <a16:colId xmlns:a16="http://schemas.microsoft.com/office/drawing/2014/main" val="20001"/>
                    </a:ext>
                  </a:extLst>
                </a:gridCol>
              </a:tblGrid>
              <a:tr h="568321">
                <a:tc>
                  <a:txBody>
                    <a:bodyPr/>
                    <a:lstStyle/>
                    <a:p>
                      <a:r>
                        <a:rPr lang="en-US" sz="1600"/>
                        <a:t>Healthy Behavior</a:t>
                      </a:r>
                    </a:p>
                  </a:txBody>
                  <a:tcPr marL="121920" marR="121920" marT="60960" marB="60960"/>
                </a:tc>
                <a:tc>
                  <a:txBody>
                    <a:bodyPr/>
                    <a:lstStyle/>
                    <a:p>
                      <a:r>
                        <a:rPr lang="en-US" sz="1200"/>
                        <a:t>Rate of Change at </a:t>
                      </a:r>
                      <a:r>
                        <a:rPr lang="en-US" sz="1200" baseline="0"/>
                        <a:t>follow-up</a:t>
                      </a:r>
                      <a:endParaRPr lang="en-US" sz="1200"/>
                    </a:p>
                  </a:txBody>
                  <a:tcPr marL="121920" marR="121920" marT="60960" marB="60960"/>
                </a:tc>
                <a:extLst>
                  <a:ext uri="{0D108BD9-81ED-4DB2-BD59-A6C34878D82A}">
                    <a16:rowId xmlns:a16="http://schemas.microsoft.com/office/drawing/2014/main" val="10000"/>
                  </a:ext>
                </a:extLst>
              </a:tr>
              <a:tr h="807614">
                <a:tc>
                  <a:txBody>
                    <a:bodyPr/>
                    <a:lstStyle/>
                    <a:p>
                      <a:r>
                        <a:rPr lang="en-US" sz="1600"/>
                        <a:t>Did not use illegal drugs or alcohol</a:t>
                      </a:r>
                    </a:p>
                  </a:txBody>
                  <a:tcPr marL="121920" marR="121920" marT="60960" marB="60960"/>
                </a:tc>
                <a:tc>
                  <a:txBody>
                    <a:bodyPr/>
                    <a:lstStyle/>
                    <a:p>
                      <a:r>
                        <a:rPr lang="en-US" sz="1600" baseline="0">
                          <a:sym typeface="Symbol"/>
                        </a:rPr>
                        <a:t>increased</a:t>
                      </a:r>
                      <a:r>
                        <a:rPr lang="en-US" sz="1600" baseline="0"/>
                        <a:t> </a:t>
                      </a:r>
                      <a:r>
                        <a:rPr lang="en-US" sz="1600" baseline="0">
                          <a:sym typeface="Symbol"/>
                        </a:rPr>
                        <a:t> </a:t>
                      </a:r>
                      <a:r>
                        <a:rPr lang="en-US" sz="1600" baseline="0"/>
                        <a:t>36.4%</a:t>
                      </a:r>
                      <a:endParaRPr lang="en-US" sz="1600"/>
                    </a:p>
                  </a:txBody>
                  <a:tcPr marL="121920" marR="121920" marT="60960" marB="60960"/>
                </a:tc>
                <a:extLst>
                  <a:ext uri="{0D108BD9-81ED-4DB2-BD59-A6C34878D82A}">
                    <a16:rowId xmlns:a16="http://schemas.microsoft.com/office/drawing/2014/main" val="10001"/>
                  </a:ext>
                </a:extLst>
              </a:tr>
              <a:tr h="807614">
                <a:tc>
                  <a:txBody>
                    <a:bodyPr/>
                    <a:lstStyle/>
                    <a:p>
                      <a:r>
                        <a:rPr lang="en-US" sz="1600"/>
                        <a:t>Mental health</a:t>
                      </a:r>
                    </a:p>
                  </a:txBody>
                  <a:tcPr marL="121920" marR="121920" marT="60960" marB="60960"/>
                </a:tc>
                <a:tc>
                  <a:txBody>
                    <a:bodyPr/>
                    <a:lstStyle/>
                    <a:p>
                      <a:r>
                        <a:rPr lang="en-US" sz="1600"/>
                        <a:t>Increased 20%</a:t>
                      </a:r>
                    </a:p>
                  </a:txBody>
                  <a:tcPr marL="121920" marR="121920" marT="60960" marB="60960"/>
                </a:tc>
                <a:extLst>
                  <a:ext uri="{0D108BD9-81ED-4DB2-BD59-A6C34878D82A}">
                    <a16:rowId xmlns:a16="http://schemas.microsoft.com/office/drawing/2014/main" val="10002"/>
                  </a:ext>
                </a:extLst>
              </a:tr>
              <a:tr h="807614">
                <a:tc>
                  <a:txBody>
                    <a:bodyPr/>
                    <a:lstStyle/>
                    <a:p>
                      <a:r>
                        <a:rPr lang="en-US" sz="1600"/>
                        <a:t>Reported depression</a:t>
                      </a:r>
                    </a:p>
                  </a:txBody>
                  <a:tcPr marL="121920" marR="121920" marT="60960" marB="60960"/>
                </a:tc>
                <a:tc>
                  <a:txBody>
                    <a:bodyPr/>
                    <a:lstStyle/>
                    <a:p>
                      <a:r>
                        <a:rPr lang="en-US" sz="1600"/>
                        <a:t>Decreased</a:t>
                      </a:r>
                      <a:r>
                        <a:rPr lang="en-US" sz="1600" baseline="0"/>
                        <a:t> 56.5%</a:t>
                      </a:r>
                      <a:endParaRPr lang="en-US" sz="1600"/>
                    </a:p>
                  </a:txBody>
                  <a:tcPr marL="121920" marR="121920" marT="60960" marB="60960"/>
                </a:tc>
                <a:extLst>
                  <a:ext uri="{0D108BD9-81ED-4DB2-BD59-A6C34878D82A}">
                    <a16:rowId xmlns:a16="http://schemas.microsoft.com/office/drawing/2014/main" val="10003"/>
                  </a:ext>
                </a:extLst>
              </a:tr>
              <a:tr h="807614">
                <a:tc>
                  <a:txBody>
                    <a:bodyPr/>
                    <a:lstStyle/>
                    <a:p>
                      <a:r>
                        <a:rPr lang="en-US" sz="1600"/>
                        <a:t>Socially connected</a:t>
                      </a:r>
                    </a:p>
                  </a:txBody>
                  <a:tcPr marL="121920" marR="121920" marT="60960" marB="60960"/>
                </a:tc>
                <a:tc>
                  <a:txBody>
                    <a:bodyPr/>
                    <a:lstStyle/>
                    <a:p>
                      <a:r>
                        <a:rPr lang="en-US" sz="1600"/>
                        <a:t>Increased 4.4%</a:t>
                      </a:r>
                    </a:p>
                  </a:txBody>
                  <a:tcPr marL="121920" marR="121920" marT="60960" marB="60960"/>
                </a:tc>
                <a:extLst>
                  <a:ext uri="{0D108BD9-81ED-4DB2-BD59-A6C34878D82A}">
                    <a16:rowId xmlns:a16="http://schemas.microsoft.com/office/drawing/2014/main" val="10004"/>
                  </a:ext>
                </a:extLst>
              </a:tr>
              <a:tr h="807614">
                <a:tc>
                  <a:txBody>
                    <a:bodyPr/>
                    <a:lstStyle/>
                    <a:p>
                      <a:r>
                        <a:rPr lang="en-US" sz="1600"/>
                        <a:t>Permanent place to</a:t>
                      </a:r>
                      <a:r>
                        <a:rPr lang="en-US" sz="1600" baseline="0"/>
                        <a:t> live</a:t>
                      </a:r>
                      <a:endParaRPr lang="en-US" sz="1600"/>
                    </a:p>
                  </a:txBody>
                  <a:tcPr marL="121920" marR="121920" marT="60960" marB="60960"/>
                </a:tc>
                <a:tc>
                  <a:txBody>
                    <a:bodyPr/>
                    <a:lstStyle/>
                    <a:p>
                      <a:r>
                        <a:rPr lang="en-US" sz="1600"/>
                        <a:t>Increased 22.0%</a:t>
                      </a:r>
                    </a:p>
                  </a:txBody>
                  <a:tcPr marL="121920" marR="121920" marT="60960" marB="60960"/>
                </a:tc>
                <a:extLst>
                  <a:ext uri="{0D108BD9-81ED-4DB2-BD59-A6C34878D82A}">
                    <a16:rowId xmlns:a16="http://schemas.microsoft.com/office/drawing/2014/main" val="10005"/>
                  </a:ext>
                </a:extLst>
              </a:tr>
            </a:tbl>
          </a:graphicData>
        </a:graphic>
      </p:graphicFrame>
      <p:sp>
        <p:nvSpPr>
          <p:cNvPr id="7" name="Rectangle 6"/>
          <p:cNvSpPr/>
          <p:nvPr/>
        </p:nvSpPr>
        <p:spPr>
          <a:xfrm>
            <a:off x="153985" y="2136339"/>
            <a:ext cx="5403300" cy="4606389"/>
          </a:xfrm>
          <a:prstGeom prst="rect">
            <a:avLst/>
          </a:prstGeom>
        </p:spPr>
        <p:txBody>
          <a:bodyPr wrap="square">
            <a:spAutoFit/>
          </a:bodyPr>
          <a:lstStyle/>
          <a:p>
            <a:pPr marL="380990" indent="-380990" defTabSz="609585">
              <a:spcBef>
                <a:spcPts val="1600"/>
              </a:spcBef>
              <a:spcAft>
                <a:spcPts val="1600"/>
              </a:spcAft>
              <a:buFont typeface="Arial" panose="020B0604020202020204" pitchFamily="34" charset="0"/>
              <a:buChar char="•"/>
            </a:pPr>
            <a:r>
              <a:rPr lang="en-US" sz="2400">
                <a:solidFill>
                  <a:prstClr val="black"/>
                </a:solidFill>
                <a:latin typeface="Calibri"/>
              </a:rPr>
              <a:t>Data show that there was a 26.3% increase in SOR clients who reported no alcohol or illegal drug-related health, behavioral, or social consequences in the last 30 days.</a:t>
            </a:r>
          </a:p>
          <a:p>
            <a:pPr marL="380990" indent="-380990" defTabSz="609585">
              <a:spcBef>
                <a:spcPts val="1600"/>
              </a:spcBef>
              <a:spcAft>
                <a:spcPts val="1600"/>
              </a:spcAft>
              <a:buFont typeface="Arial" panose="020B0604020202020204" pitchFamily="34" charset="0"/>
              <a:buChar char="•"/>
            </a:pPr>
            <a:r>
              <a:rPr lang="en-US" sz="2400">
                <a:solidFill>
                  <a:prstClr val="black"/>
                </a:solidFill>
                <a:latin typeface="Calibri"/>
              </a:rPr>
              <a:t>SOR grant recipients have purchased 4,675,957 Naloxone Kits and have distributed 4,270,462 Naloxone Kits to-date.</a:t>
            </a:r>
          </a:p>
          <a:p>
            <a:pPr marL="380990" indent="-380990" defTabSz="609585">
              <a:spcBef>
                <a:spcPts val="1600"/>
              </a:spcBef>
              <a:spcAft>
                <a:spcPts val="1600"/>
              </a:spcAft>
              <a:buFont typeface="Arial" panose="020B0604020202020204" pitchFamily="34" charset="0"/>
              <a:buChar char="•"/>
            </a:pPr>
            <a:endParaRPr lang="en-US" sz="2400">
              <a:solidFill>
                <a:prstClr val="black"/>
              </a:solidFill>
              <a:latin typeface="Calibri"/>
            </a:endParaRPr>
          </a:p>
        </p:txBody>
      </p:sp>
    </p:spTree>
    <p:extLst>
      <p:ext uri="{BB962C8B-B14F-4D97-AF65-F5344CB8AC3E}">
        <p14:creationId xmlns:p14="http://schemas.microsoft.com/office/powerpoint/2010/main" val="336927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3EA2-A5A7-4FB8-BA2B-359F2F39D94F}"/>
              </a:ext>
            </a:extLst>
          </p:cNvPr>
          <p:cNvSpPr>
            <a:spLocks noGrp="1"/>
          </p:cNvSpPr>
          <p:nvPr>
            <p:ph type="title"/>
          </p:nvPr>
        </p:nvSpPr>
        <p:spPr>
          <a:xfrm>
            <a:off x="0" y="1"/>
            <a:ext cx="12192000" cy="963827"/>
          </a:xfrm>
          <a:solidFill>
            <a:schemeClr val="accent1">
              <a:lumMod val="50000"/>
            </a:schemeClr>
          </a:solidFill>
        </p:spPr>
        <p:txBody>
          <a:bodyPr>
            <a:noAutofit/>
          </a:bodyPr>
          <a:lstStyle/>
          <a:p>
            <a:r>
              <a:rPr lang="en-US" sz="3200"/>
              <a:t>Cumulative DATA-Waivered Certified Practitioners by Waiver Limit</a:t>
            </a:r>
            <a:br>
              <a:rPr lang="en-US" sz="3200"/>
            </a:br>
            <a:r>
              <a:rPr lang="en-US" sz="3200"/>
              <a:t> </a:t>
            </a:r>
            <a:r>
              <a:rPr lang="en-US" sz="1800"/>
              <a:t>(as of August 26, 2022)</a:t>
            </a:r>
          </a:p>
        </p:txBody>
      </p:sp>
      <p:graphicFrame>
        <p:nvGraphicFramePr>
          <p:cNvPr id="9" name="Content Placeholder 8">
            <a:extLst>
              <a:ext uri="{FF2B5EF4-FFF2-40B4-BE49-F238E27FC236}">
                <a16:creationId xmlns:a16="http://schemas.microsoft.com/office/drawing/2014/main" id="{9115EAF1-3AE1-4A62-B9CE-3FC2A333416C}"/>
              </a:ext>
            </a:extLst>
          </p:cNvPr>
          <p:cNvGraphicFramePr>
            <a:graphicFrameLocks noGrp="1"/>
          </p:cNvGraphicFramePr>
          <p:nvPr>
            <p:ph idx="1"/>
          </p:nvPr>
        </p:nvGraphicFramePr>
        <p:xfrm>
          <a:off x="1092797" y="2479040"/>
          <a:ext cx="9778405" cy="3792520"/>
        </p:xfrm>
        <a:graphic>
          <a:graphicData uri="http://schemas.openxmlformats.org/drawingml/2006/table">
            <a:tbl>
              <a:tblPr/>
              <a:tblGrid>
                <a:gridCol w="1396915">
                  <a:extLst>
                    <a:ext uri="{9D8B030D-6E8A-4147-A177-3AD203B41FA5}">
                      <a16:colId xmlns:a16="http://schemas.microsoft.com/office/drawing/2014/main" val="2544451212"/>
                    </a:ext>
                  </a:extLst>
                </a:gridCol>
                <a:gridCol w="1396915">
                  <a:extLst>
                    <a:ext uri="{9D8B030D-6E8A-4147-A177-3AD203B41FA5}">
                      <a16:colId xmlns:a16="http://schemas.microsoft.com/office/drawing/2014/main" val="1221354511"/>
                    </a:ext>
                  </a:extLst>
                </a:gridCol>
                <a:gridCol w="1396915">
                  <a:extLst>
                    <a:ext uri="{9D8B030D-6E8A-4147-A177-3AD203B41FA5}">
                      <a16:colId xmlns:a16="http://schemas.microsoft.com/office/drawing/2014/main" val="3992152399"/>
                    </a:ext>
                  </a:extLst>
                </a:gridCol>
                <a:gridCol w="1396915">
                  <a:extLst>
                    <a:ext uri="{9D8B030D-6E8A-4147-A177-3AD203B41FA5}">
                      <a16:colId xmlns:a16="http://schemas.microsoft.com/office/drawing/2014/main" val="1788869069"/>
                    </a:ext>
                  </a:extLst>
                </a:gridCol>
                <a:gridCol w="1396915">
                  <a:extLst>
                    <a:ext uri="{9D8B030D-6E8A-4147-A177-3AD203B41FA5}">
                      <a16:colId xmlns:a16="http://schemas.microsoft.com/office/drawing/2014/main" val="4262830587"/>
                    </a:ext>
                  </a:extLst>
                </a:gridCol>
                <a:gridCol w="1396915">
                  <a:extLst>
                    <a:ext uri="{9D8B030D-6E8A-4147-A177-3AD203B41FA5}">
                      <a16:colId xmlns:a16="http://schemas.microsoft.com/office/drawing/2014/main" val="3999820950"/>
                    </a:ext>
                  </a:extLst>
                </a:gridCol>
                <a:gridCol w="1396915">
                  <a:extLst>
                    <a:ext uri="{9D8B030D-6E8A-4147-A177-3AD203B41FA5}">
                      <a16:colId xmlns:a16="http://schemas.microsoft.com/office/drawing/2014/main" val="3845482656"/>
                    </a:ext>
                  </a:extLst>
                </a:gridCol>
              </a:tblGrid>
              <a:tr h="474065">
                <a:tc>
                  <a:txBody>
                    <a:bodyPr/>
                    <a:lstStyle/>
                    <a:p>
                      <a:pPr algn="l" fontAlgn="ctr"/>
                      <a:endParaRPr lang="en-US" sz="1900" b="1">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ctr"/>
                      <a:r>
                        <a:rPr lang="en-US" sz="1900" b="1">
                          <a:effectLst/>
                        </a:rPr>
                        <a:t>30E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ctr"/>
                      <a:r>
                        <a:rPr lang="en-US" sz="1900" b="1">
                          <a:effectLst/>
                        </a:rPr>
                        <a:t>30</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ctr"/>
                      <a:r>
                        <a:rPr lang="en-US" sz="1900" b="1">
                          <a:effectLst/>
                        </a:rPr>
                        <a:t>100</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ctr"/>
                      <a:r>
                        <a:rPr lang="en-US" sz="1900" b="1">
                          <a:effectLst/>
                        </a:rPr>
                        <a:t>275E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ctr"/>
                      <a:r>
                        <a:rPr lang="en-US" sz="1900" b="1">
                          <a:effectLst/>
                        </a:rPr>
                        <a:t>275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ctr"/>
                      <a:r>
                        <a:rPr lang="en-US" sz="1900" b="1">
                          <a:effectLst/>
                        </a:rPr>
                        <a:t>Total</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285287603"/>
                  </a:ext>
                </a:extLst>
              </a:tr>
              <a:tr h="474065">
                <a:tc>
                  <a:txBody>
                    <a:bodyPr/>
                    <a:lstStyle/>
                    <a:p>
                      <a:pPr algn="l" fontAlgn="t"/>
                      <a:r>
                        <a:rPr lang="en-US" sz="1900" b="0">
                          <a:effectLst/>
                        </a:rPr>
                        <a:t>MD/DO</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12838</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54108</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16133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160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5881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89120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6639498"/>
                  </a:ext>
                </a:extLst>
              </a:tr>
              <a:tr h="474065">
                <a:tc>
                  <a:txBody>
                    <a:bodyPr/>
                    <a:lstStyle/>
                    <a:p>
                      <a:pPr algn="l" fontAlgn="t"/>
                      <a:r>
                        <a:rPr lang="en-US" sz="1900" b="0">
                          <a:effectLst/>
                        </a:rPr>
                        <a:t>PA</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1611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4094</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2506</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72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509</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8792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254029299"/>
                  </a:ext>
                </a:extLst>
              </a:tr>
              <a:tr h="474065">
                <a:tc>
                  <a:txBody>
                    <a:bodyPr/>
                    <a:lstStyle/>
                    <a:p>
                      <a:pPr algn="l" fontAlgn="t"/>
                      <a:r>
                        <a:rPr lang="en-US" sz="1900" b="0">
                          <a:effectLst/>
                        </a:rPr>
                        <a:t>NP</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3304</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15487</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9973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267</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2189</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31220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82562828"/>
                  </a:ext>
                </a:extLst>
              </a:tr>
              <a:tr h="474065">
                <a:tc>
                  <a:txBody>
                    <a:bodyPr/>
                    <a:lstStyle/>
                    <a:p>
                      <a:pPr algn="l" fontAlgn="t"/>
                      <a:r>
                        <a:rPr lang="en-US" sz="1900" b="0">
                          <a:effectLst/>
                        </a:rPr>
                        <a:t>CNM</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79</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150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58</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289</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2086809745"/>
                  </a:ext>
                </a:extLst>
              </a:tr>
              <a:tr h="474065">
                <a:tc>
                  <a:txBody>
                    <a:bodyPr/>
                    <a:lstStyle/>
                    <a:p>
                      <a:pPr algn="l" fontAlgn="t"/>
                      <a:r>
                        <a:rPr lang="en-US" sz="1900" b="0">
                          <a:effectLst/>
                        </a:rPr>
                        <a:t>CNS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25</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70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35</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133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96372133"/>
                  </a:ext>
                </a:extLst>
              </a:tr>
              <a:tr h="474065">
                <a:tc>
                  <a:txBody>
                    <a:bodyPr/>
                    <a:lstStyle/>
                    <a:p>
                      <a:pPr algn="l" fontAlgn="t"/>
                      <a:r>
                        <a:rPr lang="en-US" sz="1900" b="0">
                          <a:effectLst/>
                        </a:rPr>
                        <a:t>CRNA</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1</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fontAlgn="t"/>
                      <a:r>
                        <a:rPr lang="en-US" sz="1900" b="0">
                          <a:effectLst/>
                        </a:rPr>
                        <a:t>28</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8286052"/>
                  </a:ext>
                </a:extLst>
              </a:tr>
              <a:tr h="474065">
                <a:tc>
                  <a:txBody>
                    <a:bodyPr/>
                    <a:lstStyle/>
                    <a:p>
                      <a:pPr algn="l" fontAlgn="t"/>
                      <a:r>
                        <a:rPr lang="en-US" sz="1900" b="0">
                          <a:effectLst/>
                        </a:rPr>
                        <a:t>Total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17863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73922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28718</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502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8582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900" b="0">
                          <a:effectLst/>
                        </a:rPr>
                        <a:t>129587</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14230284"/>
                  </a:ext>
                </a:extLst>
              </a:tr>
            </a:tbl>
          </a:graphicData>
        </a:graphic>
      </p:graphicFrame>
      <p:sp>
        <p:nvSpPr>
          <p:cNvPr id="10" name="Rectangle 1">
            <a:extLst>
              <a:ext uri="{FF2B5EF4-FFF2-40B4-BE49-F238E27FC236}">
                <a16:creationId xmlns:a16="http://schemas.microsoft.com/office/drawing/2014/main" id="{B3099C38-164C-4534-B803-3E33597B58DF}"/>
              </a:ext>
            </a:extLst>
          </p:cNvPr>
          <p:cNvSpPr>
            <a:spLocks noChangeArrowheads="1"/>
          </p:cNvSpPr>
          <p:nvPr/>
        </p:nvSpPr>
        <p:spPr bwMode="auto">
          <a:xfrm>
            <a:off x="-2555528" y="-323164"/>
            <a:ext cx="169803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br>
              <a:rPr lang="en-US" altLang="en-US">
                <a:solidFill>
                  <a:prstClr val="black"/>
                </a:solidFill>
                <a:latin typeface="Arial" panose="020B0604020202020204" pitchFamily="34" charset="0"/>
              </a:rPr>
            </a:br>
            <a:endParaRPr lang="en-US" altLang="en-US">
              <a:solidFill>
                <a:prstClr val="black"/>
              </a:solidFill>
              <a:latin typeface="Arial" panose="020B0604020202020204" pitchFamily="34" charset="0"/>
            </a:endParaRPr>
          </a:p>
        </p:txBody>
      </p:sp>
      <p:sp>
        <p:nvSpPr>
          <p:cNvPr id="3" name="Footer Placeholder 2">
            <a:extLst>
              <a:ext uri="{FF2B5EF4-FFF2-40B4-BE49-F238E27FC236}">
                <a16:creationId xmlns:a16="http://schemas.microsoft.com/office/drawing/2014/main" id="{C0680D9A-3218-4A14-A479-B273E307CC32}"/>
              </a:ext>
            </a:extLst>
          </p:cNvPr>
          <p:cNvSpPr>
            <a:spLocks noGrp="1"/>
          </p:cNvSpPr>
          <p:nvPr>
            <p:ph type="ftr" sz="quarter" idx="11"/>
          </p:nvPr>
        </p:nvSpPr>
        <p:spPr>
          <a:xfrm>
            <a:off x="5384800" y="8475133"/>
            <a:ext cx="5486400" cy="486833"/>
          </a:xfrm>
          <a:prstGeom prst="rect">
            <a:avLst/>
          </a:prstGeom>
        </p:spPr>
        <p:txBody>
          <a:bodyPr vert="horz" lIns="121920" tIns="60960" rIns="121920" bIns="60960" rtlCol="0" anchor="ctr"/>
          <a:lstStyle>
            <a:defPPr>
              <a:defRPr lang="en-US"/>
            </a:defPPr>
            <a:lvl1pPr marL="0" algn="ct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prstClr val="black">
                  <a:tint val="75000"/>
                </a:prstClr>
              </a:solidFill>
              <a:latin typeface="Calibri"/>
            </a:endParaRPr>
          </a:p>
        </p:txBody>
      </p:sp>
      <p:sp>
        <p:nvSpPr>
          <p:cNvPr id="4" name="TextBox 3">
            <a:extLst>
              <a:ext uri="{FF2B5EF4-FFF2-40B4-BE49-F238E27FC236}">
                <a16:creationId xmlns:a16="http://schemas.microsoft.com/office/drawing/2014/main" id="{F3EE9792-4D1D-4B1A-BCE8-BECFCF9D8D6B}"/>
              </a:ext>
            </a:extLst>
          </p:cNvPr>
          <p:cNvSpPr txBox="1"/>
          <p:nvPr/>
        </p:nvSpPr>
        <p:spPr>
          <a:xfrm>
            <a:off x="596054" y="1314027"/>
            <a:ext cx="10999893" cy="830997"/>
          </a:xfrm>
          <a:prstGeom prst="rect">
            <a:avLst/>
          </a:prstGeom>
          <a:noFill/>
          <a:ln w="25400">
            <a:solidFill>
              <a:schemeClr val="accent1"/>
            </a:solidFill>
          </a:ln>
        </p:spPr>
        <p:txBody>
          <a:bodyPr wrap="square" rtlCol="0">
            <a:spAutoFit/>
          </a:bodyPr>
          <a:lstStyle/>
          <a:p>
            <a:pPr defTabSz="609585"/>
            <a:r>
              <a:rPr lang="en-US" sz="2400">
                <a:solidFill>
                  <a:prstClr val="black"/>
                </a:solidFill>
                <a:latin typeface="Calibri"/>
              </a:rPr>
              <a:t>In April 2021, HHS Buprenorphine Practice Guideline released to expand access to buprenorphine for opioid use disorder</a:t>
            </a:r>
          </a:p>
        </p:txBody>
      </p:sp>
    </p:spTree>
    <p:extLst>
      <p:ext uri="{BB962C8B-B14F-4D97-AF65-F5344CB8AC3E}">
        <p14:creationId xmlns:p14="http://schemas.microsoft.com/office/powerpoint/2010/main" val="289597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B46D34-538A-4DA4-81F8-B04233026C80}"/>
              </a:ext>
            </a:extLst>
          </p:cNvPr>
          <p:cNvPicPr>
            <a:picLocks noChangeAspect="1"/>
          </p:cNvPicPr>
          <p:nvPr/>
        </p:nvPicPr>
        <p:blipFill>
          <a:blip r:embed="rId3"/>
          <a:stretch>
            <a:fillRect/>
          </a:stretch>
        </p:blipFill>
        <p:spPr>
          <a:xfrm>
            <a:off x="1498452" y="-1"/>
            <a:ext cx="9207797" cy="6671733"/>
          </a:xfrm>
          <a:prstGeom prst="rect">
            <a:avLst/>
          </a:prstGeom>
          <a:ln>
            <a:noFill/>
          </a:ln>
        </p:spPr>
      </p:pic>
    </p:spTree>
    <p:extLst>
      <p:ext uri="{BB962C8B-B14F-4D97-AF65-F5344CB8AC3E}">
        <p14:creationId xmlns:p14="http://schemas.microsoft.com/office/powerpoint/2010/main" val="1892961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fontScale="90000"/>
          </a:bodyPr>
          <a:lstStyle/>
          <a:p>
            <a:r>
              <a:rPr lang="en-US"/>
              <a:t>Certified Community Behavioral Health Centers</a:t>
            </a:r>
          </a:p>
        </p:txBody>
      </p:sp>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28</a:t>
            </a:fld>
            <a:endParaRPr lang="en-US">
              <a:solidFill>
                <a:prstClr val="black">
                  <a:tint val="75000"/>
                </a:prstClr>
              </a:solidFill>
              <a:latin typeface="Calibri"/>
            </a:endParaRPr>
          </a:p>
        </p:txBody>
      </p:sp>
      <p:sp>
        <p:nvSpPr>
          <p:cNvPr id="6" name="Rectangle 5">
            <a:extLst>
              <a:ext uri="{FF2B5EF4-FFF2-40B4-BE49-F238E27FC236}">
                <a16:creationId xmlns:a16="http://schemas.microsoft.com/office/drawing/2014/main" id="{4CFDC053-1F13-462E-89A2-A52927FBEC50}"/>
              </a:ext>
            </a:extLst>
          </p:cNvPr>
          <p:cNvSpPr/>
          <p:nvPr/>
        </p:nvSpPr>
        <p:spPr>
          <a:xfrm>
            <a:off x="4971394" y="1432748"/>
            <a:ext cx="7220607" cy="2677271"/>
          </a:xfrm>
          <a:prstGeom prst="rect">
            <a:avLst/>
          </a:prstGeom>
        </p:spPr>
        <p:txBody>
          <a:bodyPr wrap="square">
            <a:spAutoFit/>
          </a:bodyPr>
          <a:lstStyle/>
          <a:p>
            <a:pPr marL="609585" lvl="1" defTabSz="609585"/>
            <a:r>
              <a:rPr lang="en-US" sz="2133" b="1" u="sng">
                <a:solidFill>
                  <a:prstClr val="black"/>
                </a:solidFill>
                <a:latin typeface="Calibri"/>
              </a:rPr>
              <a:t>CCBHCs are required to meet standards in six areas: </a:t>
            </a:r>
          </a:p>
          <a:p>
            <a:pPr marL="609585" lvl="1" defTabSz="609585">
              <a:buFont typeface="+mj-lt"/>
              <a:buAutoNum type="arabicPeriod"/>
            </a:pPr>
            <a:r>
              <a:rPr lang="en-US" sz="2133">
                <a:solidFill>
                  <a:prstClr val="black"/>
                </a:solidFill>
                <a:latin typeface="Calibri"/>
              </a:rPr>
              <a:t> Staffing</a:t>
            </a:r>
          </a:p>
          <a:p>
            <a:pPr marL="609585" lvl="1" defTabSz="609585">
              <a:buFont typeface="+mj-lt"/>
              <a:buAutoNum type="arabicPeriod"/>
            </a:pPr>
            <a:r>
              <a:rPr lang="en-US" sz="2133">
                <a:solidFill>
                  <a:prstClr val="black"/>
                </a:solidFill>
                <a:latin typeface="Calibri"/>
              </a:rPr>
              <a:t> Availability and Accessibility of Services</a:t>
            </a:r>
          </a:p>
          <a:p>
            <a:pPr marL="609585" lvl="1" defTabSz="609585">
              <a:buFont typeface="+mj-lt"/>
              <a:buAutoNum type="arabicPeriod"/>
            </a:pPr>
            <a:r>
              <a:rPr lang="en-US" sz="2133">
                <a:solidFill>
                  <a:prstClr val="black"/>
                </a:solidFill>
                <a:latin typeface="Calibri"/>
              </a:rPr>
              <a:t> Care Coordination</a:t>
            </a:r>
          </a:p>
          <a:p>
            <a:pPr marL="609585" lvl="1" defTabSz="609585">
              <a:buFont typeface="+mj-lt"/>
              <a:buAutoNum type="arabicPeriod"/>
            </a:pPr>
            <a:r>
              <a:rPr lang="en-US" sz="2133">
                <a:solidFill>
                  <a:prstClr val="black"/>
                </a:solidFill>
                <a:latin typeface="Calibri"/>
              </a:rPr>
              <a:t> Scope of Services </a:t>
            </a:r>
          </a:p>
          <a:p>
            <a:pPr marL="609585" lvl="1" defTabSz="609585">
              <a:buFont typeface="+mj-lt"/>
              <a:buAutoNum type="arabicPeriod"/>
            </a:pPr>
            <a:r>
              <a:rPr lang="en-US" sz="2133">
                <a:solidFill>
                  <a:prstClr val="black"/>
                </a:solidFill>
                <a:latin typeface="Calibri"/>
              </a:rPr>
              <a:t> Quality and Other Reporting </a:t>
            </a:r>
          </a:p>
          <a:p>
            <a:pPr marL="609585" lvl="1" defTabSz="609585">
              <a:buFont typeface="+mj-lt"/>
              <a:buAutoNum type="arabicPeriod"/>
            </a:pPr>
            <a:r>
              <a:rPr lang="en-US" sz="2133">
                <a:solidFill>
                  <a:prstClr val="black"/>
                </a:solidFill>
                <a:latin typeface="Calibri"/>
              </a:rPr>
              <a:t> Organizational Authority and Governance</a:t>
            </a:r>
          </a:p>
          <a:p>
            <a:pPr marL="609585" lvl="1" defTabSz="609585"/>
            <a:endParaRPr lang="en-US" sz="1867" b="1" u="sng">
              <a:solidFill>
                <a:prstClr val="black"/>
              </a:solidFill>
              <a:latin typeface="Calibri"/>
            </a:endParaRPr>
          </a:p>
        </p:txBody>
      </p:sp>
      <p:pic>
        <p:nvPicPr>
          <p:cNvPr id="7" name="Picture 4" descr="Hospital / hopital by lmproulx">
            <a:extLst>
              <a:ext uri="{FF2B5EF4-FFF2-40B4-BE49-F238E27FC236}">
                <a16:creationId xmlns:a16="http://schemas.microsoft.com/office/drawing/2014/main" id="{65F0B069-A9FD-499E-AA6C-EBBEEABDF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105" y="977428"/>
            <a:ext cx="4268632" cy="30808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EC42E8-AC56-425E-9FB4-EB1821E7A170}"/>
              </a:ext>
            </a:extLst>
          </p:cNvPr>
          <p:cNvSpPr txBox="1"/>
          <p:nvPr/>
        </p:nvSpPr>
        <p:spPr>
          <a:xfrm>
            <a:off x="423342" y="4306167"/>
            <a:ext cx="11495389" cy="1405256"/>
          </a:xfrm>
          <a:prstGeom prst="rect">
            <a:avLst/>
          </a:prstGeom>
          <a:noFill/>
        </p:spPr>
        <p:txBody>
          <a:bodyPr wrap="square" rtlCol="0">
            <a:spAutoFit/>
          </a:bodyPr>
          <a:lstStyle/>
          <a:p>
            <a:pPr defTabSz="609585"/>
            <a:r>
              <a:rPr lang="en-US" sz="2133" b="1" u="sng">
                <a:solidFill>
                  <a:prstClr val="black"/>
                </a:solidFill>
                <a:latin typeface="Calibri"/>
              </a:rPr>
              <a:t>Availability and Accessibility of Services</a:t>
            </a:r>
            <a:r>
              <a:rPr lang="en-US" sz="2133" u="sng">
                <a:solidFill>
                  <a:prstClr val="black"/>
                </a:solidFill>
                <a:latin typeface="Calibri"/>
              </a:rPr>
              <a:t> </a:t>
            </a:r>
            <a:r>
              <a:rPr lang="en-US" sz="2133">
                <a:solidFill>
                  <a:prstClr val="black"/>
                </a:solidFill>
                <a:latin typeface="Calibri"/>
              </a:rPr>
              <a:t>– Includes standards for timely and meaningful access to services, outreach and engagement, 24/7 access to crisis services, treatment planning, and acceptance of all patients regardless of ability to pay or place of residence </a:t>
            </a:r>
            <a:endParaRPr lang="en-US" sz="2133" b="1">
              <a:solidFill>
                <a:prstClr val="black"/>
              </a:solidFill>
              <a:latin typeface="Calibri"/>
            </a:endParaRPr>
          </a:p>
          <a:p>
            <a:pPr defTabSz="609585"/>
            <a:endParaRPr lang="en-US" sz="2133">
              <a:solidFill>
                <a:prstClr val="black"/>
              </a:solidFill>
              <a:latin typeface="Calibri"/>
            </a:endParaRPr>
          </a:p>
        </p:txBody>
      </p:sp>
      <p:sp>
        <p:nvSpPr>
          <p:cNvPr id="9" name="TextBox 8">
            <a:extLst>
              <a:ext uri="{FF2B5EF4-FFF2-40B4-BE49-F238E27FC236}">
                <a16:creationId xmlns:a16="http://schemas.microsoft.com/office/drawing/2014/main" id="{56833C11-B2A0-4037-88CE-61E84EB039B5}"/>
              </a:ext>
            </a:extLst>
          </p:cNvPr>
          <p:cNvSpPr txBox="1"/>
          <p:nvPr/>
        </p:nvSpPr>
        <p:spPr>
          <a:xfrm>
            <a:off x="2006914" y="6232189"/>
            <a:ext cx="9354205" cy="595099"/>
          </a:xfrm>
          <a:prstGeom prst="rect">
            <a:avLst/>
          </a:prstGeom>
          <a:noFill/>
        </p:spPr>
        <p:txBody>
          <a:bodyPr wrap="square" rtlCol="0">
            <a:spAutoFit/>
          </a:bodyPr>
          <a:lstStyle/>
          <a:p>
            <a:pPr defTabSz="609585"/>
            <a:r>
              <a:rPr lang="en-US" sz="1400">
                <a:solidFill>
                  <a:prstClr val="black"/>
                </a:solidFill>
                <a:latin typeface="Calibri"/>
              </a:rPr>
              <a:t>Available at: </a:t>
            </a:r>
            <a:r>
              <a:rPr lang="en-US" sz="1400">
                <a:solidFill>
                  <a:prstClr val="black"/>
                </a:solidFill>
                <a:latin typeface="Calibri"/>
                <a:hlinkClick r:id="rId4"/>
              </a:rPr>
              <a:t>https://www.samhsa.gov/sites/default/files/programs_campaigns/ccbhc-criteria.pdf</a:t>
            </a:r>
            <a:r>
              <a:rPr lang="en-US" sz="1400">
                <a:solidFill>
                  <a:prstClr val="black"/>
                </a:solidFill>
                <a:latin typeface="Calibri"/>
              </a:rPr>
              <a:t> </a:t>
            </a:r>
          </a:p>
          <a:p>
            <a:pPr defTabSz="609585"/>
            <a:endParaRPr lang="en-US" sz="1867">
              <a:solidFill>
                <a:prstClr val="black"/>
              </a:solidFill>
              <a:latin typeface="Calibri"/>
            </a:endParaRPr>
          </a:p>
        </p:txBody>
      </p:sp>
      <p:pic>
        <p:nvPicPr>
          <p:cNvPr id="10" name="Picture 2" descr="Person Icon by thekua">
            <a:extLst>
              <a:ext uri="{FF2B5EF4-FFF2-40B4-BE49-F238E27FC236}">
                <a16:creationId xmlns:a16="http://schemas.microsoft.com/office/drawing/2014/main" id="{2C482CFB-6CD2-4F5B-8569-3225446CBE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228" y="3296485"/>
            <a:ext cx="263811" cy="7617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A69269-E484-41BE-804A-F3F3AB298DDE}"/>
              </a:ext>
            </a:extLst>
          </p:cNvPr>
          <p:cNvSpPr txBox="1"/>
          <p:nvPr/>
        </p:nvSpPr>
        <p:spPr>
          <a:xfrm>
            <a:off x="2006914" y="1531665"/>
            <a:ext cx="1345887" cy="420564"/>
          </a:xfrm>
          <a:prstGeom prst="rect">
            <a:avLst/>
          </a:prstGeom>
          <a:noFill/>
        </p:spPr>
        <p:txBody>
          <a:bodyPr wrap="square" rtlCol="0">
            <a:spAutoFit/>
          </a:bodyPr>
          <a:lstStyle/>
          <a:p>
            <a:pPr algn="ctr" defTabSz="609585"/>
            <a:r>
              <a:rPr lang="en-US" sz="2133" b="1">
                <a:solidFill>
                  <a:prstClr val="black"/>
                </a:solidFill>
                <a:latin typeface="Calibri"/>
              </a:rPr>
              <a:t>CCBHC</a:t>
            </a:r>
          </a:p>
        </p:txBody>
      </p:sp>
    </p:spTree>
    <p:extLst>
      <p:ext uri="{BB962C8B-B14F-4D97-AF65-F5344CB8AC3E}">
        <p14:creationId xmlns:p14="http://schemas.microsoft.com/office/powerpoint/2010/main" val="175137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6BF662-9893-4935-94F6-DA66C4F0378C}"/>
              </a:ext>
            </a:extLst>
          </p:cNvPr>
          <p:cNvSpPr>
            <a:spLocks noGrp="1"/>
          </p:cNvSpPr>
          <p:nvPr>
            <p:ph sz="half" idx="2"/>
          </p:nvPr>
        </p:nvSpPr>
        <p:spPr>
          <a:xfrm>
            <a:off x="6304433" y="1262687"/>
            <a:ext cx="5579624" cy="5386352"/>
          </a:xfrm>
        </p:spPr>
        <p:txBody>
          <a:bodyPr>
            <a:normAutofit fontScale="77500" lnSpcReduction="20000"/>
          </a:bodyPr>
          <a:lstStyle/>
          <a:p>
            <a:pPr marL="457189" lvl="1" indent="0" defTabSz="457189">
              <a:buNone/>
            </a:pPr>
            <a:r>
              <a:rPr lang="en-US" b="1">
                <a:solidFill>
                  <a:prstClr val="black"/>
                </a:solidFill>
                <a:latin typeface="+mj-lt"/>
              </a:rPr>
              <a:t>CCBHC required Services  </a:t>
            </a:r>
          </a:p>
          <a:p>
            <a:pPr marL="742932" lvl="1" indent="-285744" defTabSz="457189">
              <a:buFont typeface="Arial" panose="020B0604020202020204" pitchFamily="34" charset="0"/>
              <a:buChar char="•"/>
            </a:pPr>
            <a:r>
              <a:rPr lang="en-US">
                <a:solidFill>
                  <a:prstClr val="black"/>
                </a:solidFill>
                <a:latin typeface="+mj-lt"/>
              </a:rPr>
              <a:t>Crisis Services </a:t>
            </a:r>
          </a:p>
          <a:p>
            <a:pPr marL="742932" lvl="1" indent="-285744" defTabSz="457189">
              <a:buFont typeface="Arial" panose="020B0604020202020204" pitchFamily="34" charset="0"/>
              <a:buChar char="•"/>
            </a:pPr>
            <a:r>
              <a:rPr lang="en-US">
                <a:solidFill>
                  <a:prstClr val="black"/>
                </a:solidFill>
                <a:latin typeface="+mj-lt"/>
              </a:rPr>
              <a:t>Treatment Planning</a:t>
            </a:r>
          </a:p>
          <a:p>
            <a:pPr marL="742932" lvl="1" indent="-285744" defTabSz="457189">
              <a:buFont typeface="Arial" panose="020B0604020202020204" pitchFamily="34" charset="0"/>
              <a:buChar char="•"/>
            </a:pPr>
            <a:r>
              <a:rPr lang="en-US">
                <a:solidFill>
                  <a:prstClr val="black"/>
                </a:solidFill>
                <a:latin typeface="+mj-lt"/>
              </a:rPr>
              <a:t>Screening Assessment, Diagnosis, and Risk Management</a:t>
            </a:r>
          </a:p>
          <a:p>
            <a:pPr marL="742932" lvl="1" indent="-285744" defTabSz="457189">
              <a:buFont typeface="Arial" panose="020B0604020202020204" pitchFamily="34" charset="0"/>
              <a:buChar char="•"/>
            </a:pPr>
            <a:r>
              <a:rPr lang="en-US">
                <a:solidFill>
                  <a:prstClr val="black"/>
                </a:solidFill>
                <a:latin typeface="+mj-lt"/>
              </a:rPr>
              <a:t>Outpatient Mental Health and Substance Use Services</a:t>
            </a:r>
          </a:p>
          <a:p>
            <a:pPr marL="742932" lvl="1" indent="-285744" defTabSz="457189">
              <a:buFont typeface="Arial" panose="020B0604020202020204" pitchFamily="34" charset="0"/>
              <a:buChar char="•"/>
            </a:pPr>
            <a:r>
              <a:rPr lang="en-US">
                <a:solidFill>
                  <a:prstClr val="black"/>
                </a:solidFill>
                <a:latin typeface="+mj-lt"/>
              </a:rPr>
              <a:t>Targeted Case Management</a:t>
            </a:r>
          </a:p>
          <a:p>
            <a:pPr marL="742932" lvl="1" indent="-285744" defTabSz="457189">
              <a:buFont typeface="Arial" panose="020B0604020202020204" pitchFamily="34" charset="0"/>
              <a:buChar char="•"/>
            </a:pPr>
            <a:r>
              <a:rPr lang="en-US">
                <a:solidFill>
                  <a:prstClr val="black"/>
                </a:solidFill>
                <a:latin typeface="+mj-lt"/>
              </a:rPr>
              <a:t>Outpatient Primary Care, Screening, and Monitoring</a:t>
            </a:r>
          </a:p>
          <a:p>
            <a:pPr marL="742932" lvl="1" indent="-285744" defTabSz="457189">
              <a:buFont typeface="Arial" panose="020B0604020202020204" pitchFamily="34" charset="0"/>
              <a:buChar char="•"/>
            </a:pPr>
            <a:r>
              <a:rPr lang="en-US">
                <a:solidFill>
                  <a:prstClr val="black"/>
                </a:solidFill>
                <a:latin typeface="+mj-lt"/>
              </a:rPr>
              <a:t>Community-Based Mental Health Care for Veterans</a:t>
            </a:r>
          </a:p>
          <a:p>
            <a:pPr marL="742932" lvl="1" indent="-285744" defTabSz="457189">
              <a:buFont typeface="Arial" panose="020B0604020202020204" pitchFamily="34" charset="0"/>
              <a:buChar char="•"/>
            </a:pPr>
            <a:r>
              <a:rPr lang="en-US">
                <a:solidFill>
                  <a:prstClr val="black"/>
                </a:solidFill>
                <a:latin typeface="+mj-lt"/>
              </a:rPr>
              <a:t>Peer, Family Support, and Counselor Services</a:t>
            </a:r>
          </a:p>
          <a:p>
            <a:pPr marL="742932" lvl="1" indent="-285744" defTabSz="457189">
              <a:buFont typeface="Arial" panose="020B0604020202020204" pitchFamily="34" charset="0"/>
              <a:buChar char="•"/>
            </a:pPr>
            <a:r>
              <a:rPr lang="en-US">
                <a:solidFill>
                  <a:prstClr val="black"/>
                </a:solidFill>
                <a:latin typeface="+mj-lt"/>
              </a:rPr>
              <a:t>Psychiatric Rehabilitation Services</a:t>
            </a:r>
          </a:p>
        </p:txBody>
      </p:sp>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29</a:t>
            </a:fld>
            <a:endParaRPr lang="en-US">
              <a:solidFill>
                <a:prstClr val="black">
                  <a:tint val="75000"/>
                </a:prstClr>
              </a:solidFill>
              <a:latin typeface="Calibri"/>
            </a:endParaRPr>
          </a:p>
        </p:txBody>
      </p:sp>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a:bodyPr>
          <a:lstStyle/>
          <a:p>
            <a:r>
              <a:rPr lang="en-US" sz="3200"/>
              <a:t>CCBHCs Address Co-Occurring Disorders </a:t>
            </a:r>
          </a:p>
        </p:txBody>
      </p:sp>
      <p:graphicFrame>
        <p:nvGraphicFramePr>
          <p:cNvPr id="107" name="Content Placeholder 8">
            <a:extLst>
              <a:ext uri="{FF2B5EF4-FFF2-40B4-BE49-F238E27FC236}">
                <a16:creationId xmlns:a16="http://schemas.microsoft.com/office/drawing/2014/main" id="{BF4BBBB6-5C6E-45D4-BF6D-CB72E3B23A78}"/>
              </a:ext>
            </a:extLst>
          </p:cNvPr>
          <p:cNvGraphicFramePr>
            <a:graphicFrameLocks/>
          </p:cNvGraphicFramePr>
          <p:nvPr/>
        </p:nvGraphicFramePr>
        <p:xfrm>
          <a:off x="765952" y="996950"/>
          <a:ext cx="5689933" cy="55470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FC1E85A-BBC7-49DB-8AE5-29E9DE6AA7B6}"/>
              </a:ext>
            </a:extLst>
          </p:cNvPr>
          <p:cNvSpPr txBox="1"/>
          <p:nvPr/>
        </p:nvSpPr>
        <p:spPr>
          <a:xfrm>
            <a:off x="4809706" y="6151165"/>
            <a:ext cx="1813932" cy="379656"/>
          </a:xfrm>
          <a:prstGeom prst="rect">
            <a:avLst/>
          </a:prstGeom>
          <a:noFill/>
        </p:spPr>
        <p:txBody>
          <a:bodyPr wrap="square" rtlCol="0">
            <a:spAutoFit/>
          </a:bodyPr>
          <a:lstStyle/>
          <a:p>
            <a:pPr defTabSz="609585"/>
            <a:r>
              <a:rPr lang="en-US" sz="1867">
                <a:solidFill>
                  <a:prstClr val="black">
                    <a:lumMod val="65000"/>
                    <a:lumOff val="35000"/>
                  </a:prstClr>
                </a:solidFill>
                <a:latin typeface="Calibri"/>
              </a:rPr>
              <a:t>Follow-up</a:t>
            </a:r>
          </a:p>
        </p:txBody>
      </p:sp>
      <p:sp>
        <p:nvSpPr>
          <p:cNvPr id="6" name="Rectangle 5">
            <a:extLst>
              <a:ext uri="{FF2B5EF4-FFF2-40B4-BE49-F238E27FC236}">
                <a16:creationId xmlns:a16="http://schemas.microsoft.com/office/drawing/2014/main" id="{930F5F68-D94E-401F-8843-B65B9903ED5D}"/>
              </a:ext>
            </a:extLst>
          </p:cNvPr>
          <p:cNvSpPr/>
          <p:nvPr/>
        </p:nvSpPr>
        <p:spPr>
          <a:xfrm>
            <a:off x="4579437" y="6234771"/>
            <a:ext cx="188329" cy="231344"/>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241578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C4CF-4281-4051-A1A1-14ECECD204C5}"/>
              </a:ext>
            </a:extLst>
          </p:cNvPr>
          <p:cNvSpPr>
            <a:spLocks noGrp="1"/>
          </p:cNvSpPr>
          <p:nvPr>
            <p:ph type="title"/>
          </p:nvPr>
        </p:nvSpPr>
        <p:spPr>
          <a:xfrm>
            <a:off x="564874" y="365125"/>
            <a:ext cx="11062252" cy="941161"/>
          </a:xfrm>
        </p:spPr>
        <p:txBody>
          <a:bodyPr/>
          <a:lstStyle/>
          <a:p>
            <a:r>
              <a:rPr lang="en-US">
                <a:latin typeface="Calibri Light"/>
                <a:cs typeface="Calibri Light"/>
              </a:rPr>
              <a:t>Agenda </a:t>
            </a:r>
            <a:endParaRPr lang="en-US"/>
          </a:p>
        </p:txBody>
      </p:sp>
      <p:sp>
        <p:nvSpPr>
          <p:cNvPr id="5" name="Content Placeholder 4">
            <a:extLst>
              <a:ext uri="{FF2B5EF4-FFF2-40B4-BE49-F238E27FC236}">
                <a16:creationId xmlns:a16="http://schemas.microsoft.com/office/drawing/2014/main" id="{4DB204A8-D8AC-4A71-E43B-8AF32C5520E5}"/>
              </a:ext>
            </a:extLst>
          </p:cNvPr>
          <p:cNvSpPr>
            <a:spLocks noGrp="1"/>
          </p:cNvSpPr>
          <p:nvPr>
            <p:ph idx="1"/>
          </p:nvPr>
        </p:nvSpPr>
        <p:spPr>
          <a:xfrm>
            <a:off x="564874" y="1501629"/>
            <a:ext cx="11062252" cy="4342580"/>
          </a:xfrm>
        </p:spPr>
        <p:txBody>
          <a:bodyPr/>
          <a:lstStyle/>
          <a:p>
            <a:pPr marL="342900" indent="-342900">
              <a:buFont typeface="Arial" panose="020B0604020202020204" pitchFamily="34" charset="0"/>
              <a:buChar char="•"/>
            </a:pPr>
            <a:r>
              <a:rPr lang="en-US" sz="2000"/>
              <a:t>Opening</a:t>
            </a:r>
          </a:p>
          <a:p>
            <a:pPr marL="342900" indent="-342900">
              <a:buFont typeface="Arial" panose="020B0604020202020204" pitchFamily="34" charset="0"/>
              <a:buChar char="•"/>
            </a:pPr>
            <a:r>
              <a:rPr lang="en-US" sz="2000"/>
              <a:t>Icebreaker</a:t>
            </a:r>
          </a:p>
          <a:p>
            <a:pPr marL="342900" indent="-342900">
              <a:buFont typeface="Arial" panose="020B0604020202020204" pitchFamily="34" charset="0"/>
              <a:buChar char="•"/>
            </a:pPr>
            <a:r>
              <a:rPr lang="en-US" sz="2000"/>
              <a:t>Bipartisan Safer Communities Act</a:t>
            </a:r>
          </a:p>
          <a:p>
            <a:pPr marL="342900" indent="-342900">
              <a:buFont typeface="Arial" panose="020B0604020202020204" pitchFamily="34" charset="0"/>
              <a:buChar char="•"/>
            </a:pPr>
            <a:r>
              <a:rPr lang="en-US" sz="2000"/>
              <a:t>Break</a:t>
            </a:r>
          </a:p>
          <a:p>
            <a:pPr marL="342900" indent="-342900">
              <a:buFont typeface="Arial" panose="020B0604020202020204" pitchFamily="34" charset="0"/>
              <a:buChar char="•"/>
            </a:pPr>
            <a:r>
              <a:rPr lang="en-US" sz="2000"/>
              <a:t>The Intersection of Criminal Justice and Mental Health/Substance Use</a:t>
            </a:r>
          </a:p>
          <a:p>
            <a:pPr marL="342900" indent="-342900">
              <a:buFont typeface="Arial" panose="020B0604020202020204" pitchFamily="34" charset="0"/>
              <a:buChar char="•"/>
            </a:pPr>
            <a:r>
              <a:rPr lang="en-US" sz="2000"/>
              <a:t>Working Lunch</a:t>
            </a:r>
          </a:p>
          <a:p>
            <a:pPr marL="342900" indent="-342900">
              <a:buFont typeface="Arial" panose="020B0604020202020204" pitchFamily="34" charset="0"/>
              <a:buChar char="•"/>
            </a:pPr>
            <a:r>
              <a:rPr lang="en-US" sz="2000"/>
              <a:t>Administrative Priorities Regarding Recovery, Harm Reduction, and Medication Assisted Treatments, as it Relates to the End of the Public Health Emergency</a:t>
            </a:r>
          </a:p>
          <a:p>
            <a:pPr marL="342900" indent="-342900">
              <a:buFont typeface="Arial" panose="020B0604020202020204" pitchFamily="34" charset="0"/>
              <a:buChar char="•"/>
            </a:pPr>
            <a:r>
              <a:rPr lang="en-US" sz="2000"/>
              <a:t>Physician Fee Schedule and ‘Incident To’ Provisions</a:t>
            </a:r>
          </a:p>
          <a:p>
            <a:pPr marL="342900" indent="-342900">
              <a:buFont typeface="Arial" panose="020B0604020202020204" pitchFamily="34" charset="0"/>
              <a:buChar char="•"/>
            </a:pPr>
            <a:r>
              <a:rPr lang="en-US" sz="2000"/>
              <a:t>Announcements and Next Steps</a:t>
            </a:r>
          </a:p>
          <a:p>
            <a:pPr marL="342900" indent="-342900">
              <a:buFont typeface="Arial" panose="020B0604020202020204" pitchFamily="34" charset="0"/>
              <a:buChar char="•"/>
            </a:pPr>
            <a:r>
              <a:rPr lang="en-US" sz="2000"/>
              <a:t>Adjourn</a:t>
            </a:r>
          </a:p>
        </p:txBody>
      </p:sp>
    </p:spTree>
    <p:extLst>
      <p:ext uri="{BB962C8B-B14F-4D97-AF65-F5344CB8AC3E}">
        <p14:creationId xmlns:p14="http://schemas.microsoft.com/office/powerpoint/2010/main" val="4286560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AD5A-B256-4338-A92D-EE7D09B6DE05}"/>
              </a:ext>
            </a:extLst>
          </p:cNvPr>
          <p:cNvSpPr>
            <a:spLocks noGrp="1"/>
          </p:cNvSpPr>
          <p:nvPr>
            <p:ph type="title"/>
          </p:nvPr>
        </p:nvSpPr>
        <p:spPr/>
        <p:txBody>
          <a:bodyPr>
            <a:normAutofit fontScale="90000"/>
          </a:bodyPr>
          <a:lstStyle/>
          <a:p>
            <a:r>
              <a:rPr lang="en-US" sz="4000"/>
              <a:t>SAMHSA’s Working Definition of Recovery</a:t>
            </a:r>
          </a:p>
        </p:txBody>
      </p:sp>
      <p:sp>
        <p:nvSpPr>
          <p:cNvPr id="3" name="Content Placeholder 2">
            <a:extLst>
              <a:ext uri="{FF2B5EF4-FFF2-40B4-BE49-F238E27FC236}">
                <a16:creationId xmlns:a16="http://schemas.microsoft.com/office/drawing/2014/main" id="{CD1D4B8C-6DB1-45E1-A3C5-739DE7B0565B}"/>
              </a:ext>
            </a:extLst>
          </p:cNvPr>
          <p:cNvSpPr>
            <a:spLocks noGrp="1"/>
          </p:cNvSpPr>
          <p:nvPr>
            <p:ph idx="1"/>
          </p:nvPr>
        </p:nvSpPr>
        <p:spPr>
          <a:xfrm>
            <a:off x="2" y="1097282"/>
            <a:ext cx="12191999" cy="3489233"/>
          </a:xfrm>
        </p:spPr>
        <p:txBody>
          <a:bodyPr>
            <a:normAutofit/>
          </a:bodyPr>
          <a:lstStyle/>
          <a:p>
            <a:pPr marL="0" indent="0" algn="ctr">
              <a:lnSpc>
                <a:spcPct val="150000"/>
              </a:lnSpc>
              <a:buNone/>
            </a:pPr>
            <a:r>
              <a:rPr lang="en-US" sz="4400"/>
              <a:t>A process of change through which individuals improve their health and wellness,  live self-directed lives, and strive to reach their full potential</a:t>
            </a:r>
          </a:p>
        </p:txBody>
      </p:sp>
      <p:sp>
        <p:nvSpPr>
          <p:cNvPr id="4" name="TextBox 3">
            <a:extLst>
              <a:ext uri="{FF2B5EF4-FFF2-40B4-BE49-F238E27FC236}">
                <a16:creationId xmlns:a16="http://schemas.microsoft.com/office/drawing/2014/main" id="{0C4EC877-00E5-4A26-9CC3-A1CB23D1A37F}"/>
              </a:ext>
            </a:extLst>
          </p:cNvPr>
          <p:cNvSpPr txBox="1"/>
          <p:nvPr/>
        </p:nvSpPr>
        <p:spPr>
          <a:xfrm>
            <a:off x="391887" y="4929723"/>
            <a:ext cx="11553371" cy="830997"/>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defTabSz="609585"/>
            <a:r>
              <a:rPr lang="en-US" sz="4800">
                <a:solidFill>
                  <a:prstClr val="black"/>
                </a:solidFill>
                <a:latin typeface="Calibri"/>
              </a:rPr>
              <a:t>Reaffirmed During RECOVERY SUMMIT 2022</a:t>
            </a:r>
          </a:p>
        </p:txBody>
      </p:sp>
    </p:spTree>
    <p:extLst>
      <p:ext uri="{BB962C8B-B14F-4D97-AF65-F5344CB8AC3E}">
        <p14:creationId xmlns:p14="http://schemas.microsoft.com/office/powerpoint/2010/main" val="199497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5D073-07B1-40E3-8D7B-A5697785B0E3}"/>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31</a:t>
            </a:fld>
            <a:endParaRPr lang="en-US">
              <a:solidFill>
                <a:prstClr val="black">
                  <a:tint val="75000"/>
                </a:prstClr>
              </a:solidFill>
              <a:latin typeface="Calibri"/>
            </a:endParaRPr>
          </a:p>
        </p:txBody>
      </p:sp>
      <p:pic>
        <p:nvPicPr>
          <p:cNvPr id="7" name="Picture 6">
            <a:extLst>
              <a:ext uri="{FF2B5EF4-FFF2-40B4-BE49-F238E27FC236}">
                <a16:creationId xmlns:a16="http://schemas.microsoft.com/office/drawing/2014/main" id="{F13D77D7-8F8C-4325-97C5-360F7A91DD92}"/>
              </a:ext>
            </a:extLst>
          </p:cNvPr>
          <p:cNvPicPr>
            <a:picLocks noChangeAspect="1"/>
          </p:cNvPicPr>
          <p:nvPr/>
        </p:nvPicPr>
        <p:blipFill>
          <a:blip r:embed="rId3"/>
          <a:stretch>
            <a:fillRect/>
          </a:stretch>
        </p:blipFill>
        <p:spPr>
          <a:xfrm>
            <a:off x="106017" y="878886"/>
            <a:ext cx="11237843" cy="5353879"/>
          </a:xfrm>
          <a:prstGeom prst="rect">
            <a:avLst/>
          </a:prstGeom>
        </p:spPr>
      </p:pic>
      <p:sp>
        <p:nvSpPr>
          <p:cNvPr id="8" name="Title 1">
            <a:extLst>
              <a:ext uri="{FF2B5EF4-FFF2-40B4-BE49-F238E27FC236}">
                <a16:creationId xmlns:a16="http://schemas.microsoft.com/office/drawing/2014/main" id="{D4704E00-E287-4313-A49A-7814FA7DEE5F}"/>
              </a:ext>
            </a:extLst>
          </p:cNvPr>
          <p:cNvSpPr>
            <a:spLocks noGrp="1"/>
          </p:cNvSpPr>
          <p:nvPr>
            <p:ph type="title"/>
          </p:nvPr>
        </p:nvSpPr>
        <p:spPr>
          <a:xfrm>
            <a:off x="423341" y="65806"/>
            <a:ext cx="11159059" cy="633009"/>
          </a:xfrm>
        </p:spPr>
        <p:txBody>
          <a:bodyPr>
            <a:normAutofit fontScale="90000"/>
          </a:bodyPr>
          <a:lstStyle/>
          <a:p>
            <a:r>
              <a:rPr lang="en-US" sz="4000"/>
              <a:t>Recovery Support</a:t>
            </a:r>
          </a:p>
        </p:txBody>
      </p:sp>
    </p:spTree>
    <p:extLst>
      <p:ext uri="{BB962C8B-B14F-4D97-AF65-F5344CB8AC3E}">
        <p14:creationId xmlns:p14="http://schemas.microsoft.com/office/powerpoint/2010/main" val="207829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6B4CF1-90BA-4336-BF72-82A6F016CFCF}"/>
              </a:ext>
            </a:extLst>
          </p:cNvPr>
          <p:cNvSpPr>
            <a:spLocks noGrp="1"/>
          </p:cNvSpPr>
          <p:nvPr>
            <p:ph idx="1"/>
          </p:nvPr>
        </p:nvSpPr>
        <p:spPr/>
        <p:txBody>
          <a:bodyPr>
            <a:normAutofit fontScale="92500" lnSpcReduction="10000"/>
          </a:bodyPr>
          <a:lstStyle/>
          <a:p>
            <a:r>
              <a:rPr lang="en-US"/>
              <a:t>Continued focus on MOUD expansion</a:t>
            </a:r>
          </a:p>
          <a:p>
            <a:pPr lvl="1"/>
            <a:r>
              <a:rPr lang="en-US"/>
              <a:t>MOUD in correctional settings</a:t>
            </a:r>
          </a:p>
          <a:p>
            <a:pPr lvl="1"/>
            <a:r>
              <a:rPr lang="en-US"/>
              <a:t>Extending and making permanent flexibilities promulgated during COVID pandemic </a:t>
            </a:r>
          </a:p>
          <a:p>
            <a:r>
              <a:rPr lang="en-US"/>
              <a:t> Equity, equity, equity</a:t>
            </a:r>
          </a:p>
          <a:p>
            <a:r>
              <a:rPr lang="en-US"/>
              <a:t>Integration</a:t>
            </a:r>
          </a:p>
          <a:p>
            <a:pPr lvl="1"/>
            <a:r>
              <a:rPr lang="en-US"/>
              <a:t>Hepatitis C related activities</a:t>
            </a:r>
          </a:p>
          <a:p>
            <a:pPr lvl="1"/>
            <a:r>
              <a:rPr lang="en-US"/>
              <a:t>Across systems of care</a:t>
            </a:r>
          </a:p>
          <a:p>
            <a:endParaRPr lang="en-US"/>
          </a:p>
          <a:p>
            <a:endParaRPr lang="en-US"/>
          </a:p>
        </p:txBody>
      </p:sp>
      <p:sp>
        <p:nvSpPr>
          <p:cNvPr id="3" name="Slide Number Placeholder 2">
            <a:extLst>
              <a:ext uri="{FF2B5EF4-FFF2-40B4-BE49-F238E27FC236}">
                <a16:creationId xmlns:a16="http://schemas.microsoft.com/office/drawing/2014/main" id="{4F7F953F-E204-49AB-B448-D3E2738207C1}"/>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32</a:t>
            </a:fld>
            <a:endParaRPr lang="en-US">
              <a:solidFill>
                <a:prstClr val="black">
                  <a:tint val="75000"/>
                </a:prstClr>
              </a:solidFill>
              <a:latin typeface="Calibri"/>
            </a:endParaRPr>
          </a:p>
        </p:txBody>
      </p:sp>
      <p:sp>
        <p:nvSpPr>
          <p:cNvPr id="4" name="Title 3">
            <a:extLst>
              <a:ext uri="{FF2B5EF4-FFF2-40B4-BE49-F238E27FC236}">
                <a16:creationId xmlns:a16="http://schemas.microsoft.com/office/drawing/2014/main" id="{843BD530-81CD-4CC5-8F91-B05D0AC0E913}"/>
              </a:ext>
            </a:extLst>
          </p:cNvPr>
          <p:cNvSpPr>
            <a:spLocks noGrp="1"/>
          </p:cNvSpPr>
          <p:nvPr>
            <p:ph type="title"/>
          </p:nvPr>
        </p:nvSpPr>
        <p:spPr/>
        <p:txBody>
          <a:bodyPr>
            <a:normAutofit fontScale="90000"/>
          </a:bodyPr>
          <a:lstStyle/>
          <a:p>
            <a:r>
              <a:rPr lang="en-US"/>
              <a:t>Looking Ahead</a:t>
            </a:r>
          </a:p>
        </p:txBody>
      </p:sp>
    </p:spTree>
    <p:extLst>
      <p:ext uri="{BB962C8B-B14F-4D97-AF65-F5344CB8AC3E}">
        <p14:creationId xmlns:p14="http://schemas.microsoft.com/office/powerpoint/2010/main" val="2721888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97DA7B-B991-48E1-AACB-52DFC94EC78C}"/>
              </a:ext>
            </a:extLst>
          </p:cNvPr>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33</a:t>
            </a:fld>
            <a:endParaRPr lang="en-US">
              <a:solidFill>
                <a:prstClr val="black">
                  <a:tint val="75000"/>
                </a:prstClr>
              </a:solidFill>
              <a:latin typeface="Calibri"/>
            </a:endParaRPr>
          </a:p>
        </p:txBody>
      </p:sp>
      <p:sp>
        <p:nvSpPr>
          <p:cNvPr id="4" name="Title 3">
            <a:extLst>
              <a:ext uri="{FF2B5EF4-FFF2-40B4-BE49-F238E27FC236}">
                <a16:creationId xmlns:a16="http://schemas.microsoft.com/office/drawing/2014/main" id="{DB45CA32-346A-425E-B4B8-B58EB3CD8F3E}"/>
              </a:ext>
            </a:extLst>
          </p:cNvPr>
          <p:cNvSpPr>
            <a:spLocks noGrp="1"/>
          </p:cNvSpPr>
          <p:nvPr>
            <p:ph type="title"/>
          </p:nvPr>
        </p:nvSpPr>
        <p:spPr/>
        <p:txBody>
          <a:bodyPr>
            <a:normAutofit fontScale="90000"/>
          </a:bodyPr>
          <a:lstStyle/>
          <a:p>
            <a:r>
              <a:rPr lang="en-US"/>
              <a:t>Impact at the Individual Level: Mr. C</a:t>
            </a:r>
          </a:p>
        </p:txBody>
      </p:sp>
      <p:sp>
        <p:nvSpPr>
          <p:cNvPr id="7" name="Content Placeholder 6">
            <a:extLst>
              <a:ext uri="{FF2B5EF4-FFF2-40B4-BE49-F238E27FC236}">
                <a16:creationId xmlns:a16="http://schemas.microsoft.com/office/drawing/2014/main" id="{F5A65A81-39E7-4660-BD39-B386B7C9B513}"/>
              </a:ext>
            </a:extLst>
          </p:cNvPr>
          <p:cNvSpPr>
            <a:spLocks noGrp="1"/>
          </p:cNvSpPr>
          <p:nvPr>
            <p:ph idx="1"/>
          </p:nvPr>
        </p:nvSpPr>
        <p:spPr>
          <a:xfrm>
            <a:off x="87087" y="956873"/>
            <a:ext cx="12017827" cy="5582041"/>
          </a:xfrm>
        </p:spPr>
        <p:txBody>
          <a:bodyPr>
            <a:normAutofit fontScale="62500" lnSpcReduction="20000"/>
          </a:bodyPr>
          <a:lstStyle/>
          <a:p>
            <a:r>
              <a:rPr lang="en-US"/>
              <a:t>Call from nurse care manager about Mr. C, 54 year old Black man with diabetes, hepatitis C, and opioid use disorder</a:t>
            </a:r>
          </a:p>
          <a:p>
            <a:pPr lvl="1"/>
            <a:r>
              <a:rPr lang="en-US"/>
              <a:t>“Mr. C is back in the ER today with blood sugars over 400 – this is the 3</a:t>
            </a:r>
            <a:r>
              <a:rPr lang="en-US" baseline="30000"/>
              <a:t>rd</a:t>
            </a:r>
            <a:r>
              <a:rPr lang="en-US"/>
              <a:t> time this week. What can we do?”</a:t>
            </a:r>
          </a:p>
          <a:p>
            <a:pPr lvl="1"/>
            <a:r>
              <a:rPr lang="en-US"/>
              <a:t>Homeless, insulin storage issues, multiple negative healthcare interactions since release from incarceration</a:t>
            </a:r>
          </a:p>
          <a:p>
            <a:pPr marL="609585" lvl="1" indent="0">
              <a:buNone/>
            </a:pPr>
            <a:r>
              <a:rPr lang="en-US"/>
              <a:t> </a:t>
            </a:r>
          </a:p>
          <a:p>
            <a:r>
              <a:rPr lang="en-US"/>
              <a:t>Engagement and care plan developed with Mr. C</a:t>
            </a:r>
          </a:p>
          <a:p>
            <a:pPr lvl="1"/>
            <a:r>
              <a:rPr lang="en-US"/>
              <a:t>Daily nurse visits for glucose check and insulin dosing along with methadone</a:t>
            </a:r>
          </a:p>
          <a:p>
            <a:pPr lvl="1"/>
            <a:r>
              <a:rPr lang="en-US"/>
              <a:t>Hepatitis C treatment with supported medication management </a:t>
            </a:r>
          </a:p>
          <a:p>
            <a:pPr lvl="1"/>
            <a:r>
              <a:rPr lang="en-US"/>
              <a:t>Peer support </a:t>
            </a:r>
          </a:p>
          <a:p>
            <a:pPr lvl="1"/>
            <a:r>
              <a:rPr lang="en-US"/>
              <a:t>Intensive outpatient services including breakfast</a:t>
            </a:r>
          </a:p>
          <a:p>
            <a:pPr lvl="1"/>
            <a:r>
              <a:rPr lang="en-US"/>
              <a:t>Housing secured </a:t>
            </a:r>
          </a:p>
          <a:p>
            <a:pPr lvl="1"/>
            <a:endParaRPr lang="en-US"/>
          </a:p>
          <a:p>
            <a:r>
              <a:rPr lang="en-US"/>
              <a:t>ER visits reduced from 3 times weekly to once weekly to once in 6 months</a:t>
            </a:r>
          </a:p>
          <a:p>
            <a:endParaRPr lang="en-US"/>
          </a:p>
        </p:txBody>
      </p:sp>
    </p:spTree>
    <p:extLst>
      <p:ext uri="{BB962C8B-B14F-4D97-AF65-F5344CB8AC3E}">
        <p14:creationId xmlns:p14="http://schemas.microsoft.com/office/powerpoint/2010/main" val="22786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71659C-CA90-4DD8-92D3-D80E071FC31B}"/>
              </a:ext>
            </a:extLst>
          </p:cNvPr>
          <p:cNvSpPr txBox="1"/>
          <p:nvPr/>
        </p:nvSpPr>
        <p:spPr>
          <a:xfrm>
            <a:off x="1113800" y="3704206"/>
            <a:ext cx="9406647" cy="1200329"/>
          </a:xfrm>
          <a:prstGeom prst="rect">
            <a:avLst/>
          </a:prstGeom>
          <a:solidFill>
            <a:schemeClr val="bg1"/>
          </a:solidFill>
        </p:spPr>
        <p:txBody>
          <a:bodyPr wrap="square" rtlCol="0">
            <a:spAutoFit/>
          </a:bodyPr>
          <a:lstStyle/>
          <a:p>
            <a:pPr algn="ctr" defTabSz="609585">
              <a:defRPr/>
            </a:pPr>
            <a:r>
              <a:rPr lang="en-US" sz="2400">
                <a:solidFill>
                  <a:prstClr val="black"/>
                </a:solidFill>
                <a:latin typeface="Calibri"/>
              </a:rPr>
              <a:t>1-877-SAMHSA-7 (1-877-726-4727) | 1-800-487-4889 (TTY) www.samhsa.gov |		@samhsagov</a:t>
            </a:r>
          </a:p>
          <a:p>
            <a:pPr algn="ctr" defTabSz="609585">
              <a:defRPr/>
            </a:pPr>
            <a:endParaRPr lang="en-US" sz="2400">
              <a:solidFill>
                <a:prstClr val="black"/>
              </a:solidFill>
              <a:latin typeface="Calibri"/>
            </a:endParaRPr>
          </a:p>
        </p:txBody>
      </p:sp>
      <p:sp>
        <p:nvSpPr>
          <p:cNvPr id="2" name="Slide Number Placeholder 1"/>
          <p:cNvSpPr>
            <a:spLocks noGrp="1"/>
          </p:cNvSpPr>
          <p:nvPr>
            <p:ph type="sldNum" sz="quarter" idx="10"/>
          </p:nvPr>
        </p:nvSpPr>
        <p:spPr/>
        <p:txBody>
          <a:bodyPr/>
          <a:lstStyle/>
          <a:p>
            <a:pPr defTabSz="914377">
              <a:defRPr/>
            </a:pPr>
            <a:fld id="{D07D4089-40B5-457D-927F-16367A53BB79}" type="slidenum">
              <a:rPr lang="en-US" sz="1051">
                <a:solidFill>
                  <a:prstClr val="black">
                    <a:tint val="75000"/>
                  </a:prstClr>
                </a:solidFill>
                <a:latin typeface="Calibri"/>
              </a:rPr>
              <a:pPr defTabSz="914377">
                <a:defRPr/>
              </a:pPr>
              <a:t>34</a:t>
            </a:fld>
            <a:endParaRPr lang="en-US" sz="1051">
              <a:solidFill>
                <a:prstClr val="black">
                  <a:tint val="75000"/>
                </a:prstClr>
              </a:solidFill>
              <a:latin typeface="Calibri"/>
            </a:endParaRPr>
          </a:p>
        </p:txBody>
      </p:sp>
      <p:sp>
        <p:nvSpPr>
          <p:cNvPr id="3" name="Title 2"/>
          <p:cNvSpPr>
            <a:spLocks noGrp="1"/>
          </p:cNvSpPr>
          <p:nvPr>
            <p:ph type="title"/>
          </p:nvPr>
        </p:nvSpPr>
        <p:spPr/>
        <p:txBody>
          <a:bodyPr>
            <a:noAutofit/>
          </a:bodyPr>
          <a:lstStyle/>
          <a:p>
            <a:pPr algn="ctr"/>
            <a:r>
              <a:rPr lang="en-US" sz="3600" i="1"/>
              <a:t>Advancing Evidence-Based Practice</a:t>
            </a:r>
          </a:p>
        </p:txBody>
      </p:sp>
      <p:pic>
        <p:nvPicPr>
          <p:cNvPr id="1026" name="Picture 2" descr="twitter link">
            <a:extLst>
              <a:ext uri="{FF2B5EF4-FFF2-40B4-BE49-F238E27FC236}">
                <a16:creationId xmlns:a16="http://schemas.microsoft.com/office/drawing/2014/main" id="{46E0EB03-9C17-4234-81E2-7BD434686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840" y="4164671"/>
            <a:ext cx="317501" cy="27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834F3E-1690-440F-B1CC-362F3A630550}"/>
              </a:ext>
            </a:extLst>
          </p:cNvPr>
          <p:cNvSpPr txBox="1"/>
          <p:nvPr/>
        </p:nvSpPr>
        <p:spPr>
          <a:xfrm>
            <a:off x="1113800" y="1393598"/>
            <a:ext cx="10147603" cy="461665"/>
          </a:xfrm>
          <a:prstGeom prst="rect">
            <a:avLst/>
          </a:prstGeom>
          <a:solidFill>
            <a:schemeClr val="bg1"/>
          </a:solidFill>
        </p:spPr>
        <p:txBody>
          <a:bodyPr wrap="square" rtlCol="0">
            <a:spAutoFit/>
          </a:bodyPr>
          <a:lstStyle/>
          <a:p>
            <a:pPr defTabSz="609585">
              <a:defRPr/>
            </a:pPr>
            <a:endParaRPr lang="en-US" sz="2400">
              <a:solidFill>
                <a:prstClr val="black"/>
              </a:solidFill>
              <a:latin typeface="Calibri"/>
            </a:endParaRPr>
          </a:p>
        </p:txBody>
      </p:sp>
      <p:sp>
        <p:nvSpPr>
          <p:cNvPr id="6" name="TextBox 5"/>
          <p:cNvSpPr txBox="1"/>
          <p:nvPr/>
        </p:nvSpPr>
        <p:spPr>
          <a:xfrm>
            <a:off x="1300294" y="1624430"/>
            <a:ext cx="9777906" cy="1446550"/>
          </a:xfrm>
          <a:prstGeom prst="rect">
            <a:avLst/>
          </a:prstGeom>
          <a:solidFill>
            <a:schemeClr val="bg1"/>
          </a:solidFill>
        </p:spPr>
        <p:txBody>
          <a:bodyPr wrap="square" rtlCol="0">
            <a:spAutoFit/>
          </a:bodyPr>
          <a:lstStyle/>
          <a:p>
            <a:pPr algn="ctr" defTabSz="914377">
              <a:defRPr/>
            </a:pPr>
            <a:r>
              <a:rPr lang="en-US" sz="4400" b="1" i="1">
                <a:solidFill>
                  <a:srgbClr val="1F497D">
                    <a:lumMod val="75000"/>
                  </a:srgbClr>
                </a:solidFill>
                <a:latin typeface="Calibri"/>
              </a:rPr>
              <a:t>Thank you!</a:t>
            </a:r>
          </a:p>
          <a:p>
            <a:pPr algn="ctr" defTabSz="914377">
              <a:defRPr/>
            </a:pPr>
            <a:endParaRPr lang="en-US" sz="4400" b="1" i="1">
              <a:solidFill>
                <a:srgbClr val="1F497D">
                  <a:lumMod val="75000"/>
                </a:srgbClr>
              </a:solidFill>
              <a:latin typeface="Calibri"/>
            </a:endParaRPr>
          </a:p>
        </p:txBody>
      </p:sp>
    </p:spTree>
    <p:extLst>
      <p:ext uri="{BB962C8B-B14F-4D97-AF65-F5344CB8AC3E}">
        <p14:creationId xmlns:p14="http://schemas.microsoft.com/office/powerpoint/2010/main" val="228834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9B87-2650-17D5-2D13-86DE7732A21F}"/>
              </a:ext>
            </a:extLst>
          </p:cNvPr>
          <p:cNvSpPr>
            <a:spLocks noGrp="1"/>
          </p:cNvSpPr>
          <p:nvPr>
            <p:ph type="title"/>
          </p:nvPr>
        </p:nvSpPr>
        <p:spPr/>
        <p:txBody>
          <a:bodyPr/>
          <a:lstStyle/>
          <a:p>
            <a:r>
              <a:rPr lang="en-US"/>
              <a:t>Breakout Groups and Discussion</a:t>
            </a:r>
          </a:p>
        </p:txBody>
      </p:sp>
      <p:sp>
        <p:nvSpPr>
          <p:cNvPr id="3" name="Content Placeholder 2">
            <a:extLst>
              <a:ext uri="{FF2B5EF4-FFF2-40B4-BE49-F238E27FC236}">
                <a16:creationId xmlns:a16="http://schemas.microsoft.com/office/drawing/2014/main" id="{D99A233D-5743-941F-A7A6-95735BE76804}"/>
              </a:ext>
            </a:extLst>
          </p:cNvPr>
          <p:cNvSpPr>
            <a:spLocks noGrp="1"/>
          </p:cNvSpPr>
          <p:nvPr>
            <p:ph idx="1"/>
          </p:nvPr>
        </p:nvSpPr>
        <p:spPr/>
        <p:txBody>
          <a:bodyPr vert="horz" lIns="91440" tIns="45720" rIns="91440" bIns="45720" rtlCol="0" anchor="t">
            <a:noAutofit/>
          </a:bodyPr>
          <a:lstStyle/>
          <a:p>
            <a:r>
              <a:rPr lang="en-US"/>
              <a:t>On your flip charts, please take notes and discuss the following questions:</a:t>
            </a:r>
          </a:p>
          <a:p>
            <a:endParaRPr lang="en-US">
              <a:latin typeface="Calibri Light"/>
              <a:cs typeface="Calibri Light"/>
            </a:endParaRPr>
          </a:p>
          <a:p>
            <a:pPr marL="285750" indent="-285750">
              <a:buFont typeface="Arial" panose="020B0604020202020204" pitchFamily="34" charset="0"/>
              <a:buChar char="•"/>
            </a:pPr>
            <a:endParaRPr lang="en-US">
              <a:latin typeface="Calibri Light"/>
              <a:cs typeface="Calibri Light"/>
            </a:endParaRPr>
          </a:p>
          <a:p>
            <a:pPr marL="342900" indent="-342900">
              <a:buFont typeface="Arial,Sans-Serif" panose="020B0604020202020204" pitchFamily="34" charset="0"/>
              <a:buChar char="•"/>
            </a:pPr>
            <a:r>
              <a:rPr lang="en-US">
                <a:latin typeface="Calibri Light"/>
                <a:cs typeface="Calibri Light"/>
              </a:rPr>
              <a:t>What are your three (3) key takeaways from this session?</a:t>
            </a:r>
          </a:p>
          <a:p>
            <a:pPr marL="342900" indent="-342900">
              <a:buFont typeface="Arial,Sans-Serif" panose="020B0604020202020204" pitchFamily="34" charset="0"/>
              <a:buChar char="•"/>
            </a:pPr>
            <a:r>
              <a:rPr lang="en-US">
                <a:latin typeface="Calibri Light"/>
                <a:cs typeface="Calibri Light"/>
              </a:rPr>
              <a:t>Is there a key next step for public policy you’d like to see from the National Council?</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346201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CFFD-040A-426E-8E1B-0F7550BEB22E}"/>
              </a:ext>
            </a:extLst>
          </p:cNvPr>
          <p:cNvSpPr>
            <a:spLocks noGrp="1"/>
          </p:cNvSpPr>
          <p:nvPr>
            <p:ph type="title"/>
          </p:nvPr>
        </p:nvSpPr>
        <p:spPr>
          <a:xfrm>
            <a:off x="564874" y="1914952"/>
            <a:ext cx="11062252" cy="2593987"/>
          </a:xfrm>
        </p:spPr>
        <p:txBody>
          <a:bodyPr/>
          <a:lstStyle/>
          <a:p>
            <a:r>
              <a:rPr lang="en-US" sz="6000">
                <a:latin typeface="Calibri Light"/>
                <a:cs typeface="Calibri Light"/>
              </a:rPr>
              <a:t>Physician Fee Schedule and ‘Incident To’ Provisions</a:t>
            </a:r>
            <a:br>
              <a:rPr lang="en-US" sz="6000"/>
            </a:br>
            <a:br>
              <a:rPr lang="en-US" sz="6000"/>
            </a:br>
            <a:r>
              <a:rPr lang="en-US" sz="6000">
                <a:latin typeface="Calibri Light"/>
                <a:cs typeface="Calibri Light"/>
              </a:rPr>
              <a:t>             </a:t>
            </a:r>
            <a:r>
              <a:rPr lang="en-US" sz="4000" b="1" i="1">
                <a:latin typeface="Calibri Light"/>
                <a:cs typeface="Calibri Light"/>
              </a:rPr>
              <a:t>Susannah Gopalan</a:t>
            </a:r>
            <a:r>
              <a:rPr lang="en-US" sz="4000">
                <a:latin typeface="Calibri Light"/>
                <a:cs typeface="Calibri Light"/>
              </a:rPr>
              <a:t>, Partner</a:t>
            </a:r>
            <a:br>
              <a:rPr lang="en-US" sz="4000"/>
            </a:br>
            <a:r>
              <a:rPr lang="en-US" sz="4000">
                <a:latin typeface="Calibri Light"/>
                <a:cs typeface="Calibri Light"/>
              </a:rPr>
              <a:t>                    </a:t>
            </a:r>
            <a:r>
              <a:rPr lang="en-US" sz="4000" err="1">
                <a:latin typeface="Calibri Light"/>
                <a:cs typeface="Calibri Light"/>
              </a:rPr>
              <a:t>Feldesman</a:t>
            </a:r>
            <a:r>
              <a:rPr lang="en-US" sz="4000">
                <a:latin typeface="Calibri Light"/>
                <a:cs typeface="Calibri Light"/>
              </a:rPr>
              <a:t> Tucker Fidel LLP</a:t>
            </a:r>
            <a:endParaRPr lang="en-US" sz="6000">
              <a:latin typeface="Calibri Light"/>
              <a:cs typeface="Calibri Light"/>
            </a:endParaRPr>
          </a:p>
        </p:txBody>
      </p:sp>
      <p:pic>
        <p:nvPicPr>
          <p:cNvPr id="4" name="Picture 3" descr="A person smiling for the camera&#10;&#10;Description automatically generated with low confidence">
            <a:extLst>
              <a:ext uri="{FF2B5EF4-FFF2-40B4-BE49-F238E27FC236}">
                <a16:creationId xmlns:a16="http://schemas.microsoft.com/office/drawing/2014/main" id="{F3B5BD7A-CECB-BF1D-8B65-8536F0CEB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49" y="3463910"/>
            <a:ext cx="1934808" cy="2090057"/>
          </a:xfrm>
          <a:prstGeom prst="rect">
            <a:avLst/>
          </a:prstGeom>
          <a:ln>
            <a:noFill/>
          </a:ln>
          <a:effectLst>
            <a:softEdge rad="112500"/>
          </a:effectLst>
        </p:spPr>
      </p:pic>
    </p:spTree>
    <p:extLst>
      <p:ext uri="{BB962C8B-B14F-4D97-AF65-F5344CB8AC3E}">
        <p14:creationId xmlns:p14="http://schemas.microsoft.com/office/powerpoint/2010/main" val="453174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86740" y="2508043"/>
            <a:ext cx="11018520" cy="1655763"/>
          </a:xfrm>
        </p:spPr>
        <p:txBody>
          <a:bodyPr/>
          <a:lstStyle/>
          <a:p>
            <a:r>
              <a:rPr lang="en-US"/>
              <a:t>Medicare Physician Fee Schedule Proposal for CY2023</a:t>
            </a:r>
          </a:p>
        </p:txBody>
      </p:sp>
      <p:sp>
        <p:nvSpPr>
          <p:cNvPr id="3" name="Subtitle 2">
            <a:extLst>
              <a:ext uri="{FF2B5EF4-FFF2-40B4-BE49-F238E27FC236}">
                <a16:creationId xmlns:a16="http://schemas.microsoft.com/office/drawing/2014/main" id="{79DD2ACD-BBB5-CB4F-93DA-ECD9CCFBAD59}"/>
              </a:ext>
            </a:extLst>
          </p:cNvPr>
          <p:cNvSpPr>
            <a:spLocks noGrp="1"/>
          </p:cNvSpPr>
          <p:nvPr>
            <p:ph type="subTitle" idx="1"/>
          </p:nvPr>
        </p:nvSpPr>
        <p:spPr>
          <a:xfrm>
            <a:off x="666639" y="4025062"/>
            <a:ext cx="11018520" cy="1026533"/>
          </a:xfrm>
        </p:spPr>
        <p:txBody>
          <a:bodyPr/>
          <a:lstStyle/>
          <a:p>
            <a:r>
              <a:rPr lang="en-US" sz="3200">
                <a:latin typeface="+mj-lt"/>
              </a:rPr>
              <a:t>Provisions of Interest to NCMW Members</a:t>
            </a:r>
          </a:p>
          <a:p>
            <a:endParaRPr lang="en-US" sz="3600"/>
          </a:p>
          <a:p>
            <a:r>
              <a:rPr lang="en-US" sz="3200">
                <a:latin typeface="+mj-lt"/>
              </a:rPr>
              <a:t>Susannah Vance Gopalan</a:t>
            </a:r>
          </a:p>
          <a:p>
            <a:r>
              <a:rPr lang="en-US" sz="3200">
                <a:latin typeface="+mj-lt"/>
              </a:rPr>
              <a:t>Feldesman Tucker Leifer Fidell LLP</a:t>
            </a:r>
          </a:p>
          <a:p>
            <a:r>
              <a:rPr lang="en-US" sz="3200">
                <a:latin typeface="+mj-lt"/>
              </a:rPr>
              <a:t>September 20, 2022</a:t>
            </a:r>
          </a:p>
        </p:txBody>
      </p:sp>
    </p:spTree>
    <p:extLst>
      <p:ext uri="{BB962C8B-B14F-4D97-AF65-F5344CB8AC3E}">
        <p14:creationId xmlns:p14="http://schemas.microsoft.com/office/powerpoint/2010/main" val="806638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3C983-E5C5-42D8-8E09-C98462B2C520}"/>
              </a:ext>
            </a:extLst>
          </p:cNvPr>
          <p:cNvSpPr>
            <a:spLocks noGrp="1"/>
          </p:cNvSpPr>
          <p:nvPr>
            <p:ph type="title"/>
          </p:nvPr>
        </p:nvSpPr>
        <p:spPr/>
        <p:txBody>
          <a:bodyPr/>
          <a:lstStyle/>
          <a:p>
            <a:r>
              <a:rPr lang="en-US"/>
              <a:t>The Medicare Physician Fee Schedule Rulemaking</a:t>
            </a:r>
          </a:p>
        </p:txBody>
      </p:sp>
      <p:sp>
        <p:nvSpPr>
          <p:cNvPr id="5" name="Content Placeholder 4">
            <a:extLst>
              <a:ext uri="{FF2B5EF4-FFF2-40B4-BE49-F238E27FC236}">
                <a16:creationId xmlns:a16="http://schemas.microsoft.com/office/drawing/2014/main" id="{1AF31123-5DEB-4ED0-9DA6-91E840366B03}"/>
              </a:ext>
            </a:extLst>
          </p:cNvPr>
          <p:cNvSpPr>
            <a:spLocks noGrp="1"/>
          </p:cNvSpPr>
          <p:nvPr>
            <p:ph idx="1"/>
          </p:nvPr>
        </p:nvSpPr>
        <p:spPr/>
        <p:txBody>
          <a:bodyPr/>
          <a:lstStyle/>
          <a:p>
            <a:r>
              <a:rPr lang="en-US" sz="1800"/>
              <a:t>The Physician Fee Schedule (PFS) is the coverage / payment framework under which Medicare pays for many services rendered by Medicare Part B physicians and non-physician practitioners and groups</a:t>
            </a:r>
          </a:p>
          <a:p>
            <a:r>
              <a:rPr lang="en-US" sz="1800"/>
              <a:t>Each year, typically in the summer, the Centers for Medicare &amp; Medicaid Services (CMS) publishes in the </a:t>
            </a:r>
            <a:r>
              <a:rPr lang="en-US" sz="1800" i="1"/>
              <a:t>Federal Register </a:t>
            </a:r>
            <a:r>
              <a:rPr lang="en-US" sz="1800"/>
              <a:t>a wide-ranging Notice of Proposed Rulemaking (NPRM) explaining the changes CMS intends to make in the subsequent year in coverage / payment under the PFS</a:t>
            </a:r>
          </a:p>
          <a:p>
            <a:r>
              <a:rPr lang="en-US" sz="1800"/>
              <a:t>Stakeholders then have an opportunity to comment on the NPRM (comments were due September 6, 2022)</a:t>
            </a:r>
          </a:p>
          <a:p>
            <a:r>
              <a:rPr lang="en-US" sz="1800"/>
              <a:t>The Medicare CY2023 NPRM can be accessed </a:t>
            </a:r>
            <a:r>
              <a:rPr lang="en-US" sz="1800">
                <a:hlinkClick r:id="rId2"/>
              </a:rPr>
              <a:t>here</a:t>
            </a:r>
            <a:endParaRPr lang="en-US" sz="1800"/>
          </a:p>
          <a:p>
            <a:r>
              <a:rPr lang="en-US" sz="1800"/>
              <a:t>CMS will issue a Final Rule (late fall) where CMS announces the final changes to the rules for CY2023 and explains how CMS addressed specific comments on the NPRM</a:t>
            </a:r>
          </a:p>
          <a:p>
            <a:endParaRPr lang="en-US"/>
          </a:p>
        </p:txBody>
      </p:sp>
    </p:spTree>
    <p:extLst>
      <p:ext uri="{BB962C8B-B14F-4D97-AF65-F5344CB8AC3E}">
        <p14:creationId xmlns:p14="http://schemas.microsoft.com/office/powerpoint/2010/main" val="3913097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212EE2-5ADD-4BA5-954C-C99E8D116709}"/>
              </a:ext>
            </a:extLst>
          </p:cNvPr>
          <p:cNvSpPr>
            <a:spLocks noGrp="1"/>
          </p:cNvSpPr>
          <p:nvPr>
            <p:ph type="title"/>
          </p:nvPr>
        </p:nvSpPr>
        <p:spPr/>
        <p:txBody>
          <a:bodyPr/>
          <a:lstStyle/>
          <a:p>
            <a:r>
              <a:rPr lang="en-US"/>
              <a:t>Telehealth Extensions</a:t>
            </a:r>
          </a:p>
        </p:txBody>
      </p:sp>
      <p:sp>
        <p:nvSpPr>
          <p:cNvPr id="5" name="Text Placeholder 4">
            <a:extLst>
              <a:ext uri="{FF2B5EF4-FFF2-40B4-BE49-F238E27FC236}">
                <a16:creationId xmlns:a16="http://schemas.microsoft.com/office/drawing/2014/main" id="{586F8FB3-2C25-4E28-B6B9-1F8701FFE6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671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6418-D032-4D7F-895F-9A7C24CAE7D9}"/>
              </a:ext>
            </a:extLst>
          </p:cNvPr>
          <p:cNvSpPr>
            <a:spLocks noGrp="1"/>
          </p:cNvSpPr>
          <p:nvPr>
            <p:ph type="title"/>
          </p:nvPr>
        </p:nvSpPr>
        <p:spPr>
          <a:xfrm>
            <a:off x="564874" y="1832978"/>
            <a:ext cx="10495117" cy="1896812"/>
          </a:xfrm>
        </p:spPr>
        <p:txBody>
          <a:bodyPr/>
          <a:lstStyle/>
          <a:p>
            <a:r>
              <a:rPr lang="en-US" sz="6000">
                <a:latin typeface="Calibri Light"/>
                <a:cs typeface="Calibri Light"/>
              </a:rPr>
              <a:t>Opening</a:t>
            </a:r>
            <a:br>
              <a:rPr lang="en-US" sz="6000">
                <a:latin typeface="Calibri Light"/>
                <a:cs typeface="Calibri Light"/>
              </a:rPr>
            </a:br>
            <a:br>
              <a:rPr lang="en-US" sz="6000"/>
            </a:br>
            <a:r>
              <a:rPr lang="en-US" sz="3600" b="1" i="1">
                <a:latin typeface="Calibri Light"/>
                <a:cs typeface="Calibri Light"/>
              </a:rPr>
              <a:t>Chuck Ingoglia, President and CEO, National Council</a:t>
            </a:r>
          </a:p>
        </p:txBody>
      </p:sp>
    </p:spTree>
    <p:extLst>
      <p:ext uri="{BB962C8B-B14F-4D97-AF65-F5344CB8AC3E}">
        <p14:creationId xmlns:p14="http://schemas.microsoft.com/office/powerpoint/2010/main" val="431610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D3BB4-3E3B-4D9A-9692-10A6F164C97D}"/>
              </a:ext>
            </a:extLst>
          </p:cNvPr>
          <p:cNvSpPr>
            <a:spLocks noGrp="1"/>
          </p:cNvSpPr>
          <p:nvPr>
            <p:ph type="title"/>
          </p:nvPr>
        </p:nvSpPr>
        <p:spPr/>
        <p:txBody>
          <a:bodyPr/>
          <a:lstStyle/>
          <a:p>
            <a:r>
              <a:rPr lang="en-US"/>
              <a:t>Medicare Telehealth Services</a:t>
            </a:r>
          </a:p>
        </p:txBody>
      </p:sp>
      <p:sp>
        <p:nvSpPr>
          <p:cNvPr id="5" name="Content Placeholder 4">
            <a:extLst>
              <a:ext uri="{FF2B5EF4-FFF2-40B4-BE49-F238E27FC236}">
                <a16:creationId xmlns:a16="http://schemas.microsoft.com/office/drawing/2014/main" id="{AA200761-D966-4A21-AD58-71F9757E6A59}"/>
              </a:ext>
            </a:extLst>
          </p:cNvPr>
          <p:cNvSpPr>
            <a:spLocks noGrp="1"/>
          </p:cNvSpPr>
          <p:nvPr>
            <p:ph idx="1"/>
          </p:nvPr>
        </p:nvSpPr>
        <p:spPr>
          <a:xfrm>
            <a:off x="564874" y="1719881"/>
            <a:ext cx="11062252" cy="4018584"/>
          </a:xfrm>
        </p:spPr>
        <p:txBody>
          <a:bodyPr/>
          <a:lstStyle/>
          <a:p>
            <a:pPr>
              <a:spcBef>
                <a:spcPts val="600"/>
              </a:spcBef>
            </a:pPr>
            <a:r>
              <a:rPr lang="en-US" sz="1600" b="1">
                <a:solidFill>
                  <a:srgbClr val="1F497D"/>
                </a:solidFill>
              </a:rPr>
              <a:t>“Hub-and-spoke” model</a:t>
            </a:r>
            <a:r>
              <a:rPr lang="en-US" sz="1600"/>
              <a:t>: Physician or practitioner located at “distant site” (“hub”) furnishes care to a patient located at an “originating site” (“spoke”)</a:t>
            </a:r>
          </a:p>
          <a:p>
            <a:pPr>
              <a:spcBef>
                <a:spcPts val="600"/>
              </a:spcBef>
            </a:pPr>
            <a:r>
              <a:rPr lang="en-US" sz="1600" b="1">
                <a:solidFill>
                  <a:srgbClr val="1F497D"/>
                </a:solidFill>
              </a:rPr>
              <a:t>Key requirements:</a:t>
            </a:r>
          </a:p>
          <a:p>
            <a:pPr lvl="1">
              <a:spcBef>
                <a:spcPts val="600"/>
              </a:spcBef>
            </a:pPr>
            <a:r>
              <a:rPr lang="en-US" sz="1600" b="1">
                <a:solidFill>
                  <a:srgbClr val="E16740"/>
                </a:solidFill>
                <a:latin typeface="+mj-lt"/>
              </a:rPr>
              <a:t>Distant site provider</a:t>
            </a:r>
            <a:r>
              <a:rPr lang="en-US" sz="1600">
                <a:solidFill>
                  <a:srgbClr val="E16740"/>
                </a:solidFill>
                <a:latin typeface="+mj-lt"/>
              </a:rPr>
              <a:t> </a:t>
            </a:r>
            <a:r>
              <a:rPr lang="en-US" sz="1600">
                <a:latin typeface="+mj-lt"/>
              </a:rPr>
              <a:t>– </a:t>
            </a:r>
            <a:r>
              <a:rPr lang="en-US" sz="1600" b="1">
                <a:latin typeface="+mj-lt"/>
              </a:rPr>
              <a:t>must be a physician or practitioner who bills for services under the Physician Fee Schedule</a:t>
            </a:r>
            <a:r>
              <a:rPr lang="en-US" sz="1600" b="1">
                <a:solidFill>
                  <a:srgbClr val="FF0000"/>
                </a:solidFill>
                <a:latin typeface="+mj-lt"/>
              </a:rPr>
              <a:t> </a:t>
            </a:r>
            <a:r>
              <a:rPr lang="en-US" sz="1600">
                <a:latin typeface="+mj-lt"/>
              </a:rPr>
              <a:t>(42 C.F.R. § 410.78(b))</a:t>
            </a:r>
          </a:p>
          <a:p>
            <a:pPr lvl="2">
              <a:spcBef>
                <a:spcPts val="600"/>
              </a:spcBef>
            </a:pPr>
            <a:r>
              <a:rPr lang="en-US" sz="1600">
                <a:latin typeface="+mj-lt"/>
              </a:rPr>
              <a:t>Distant site fee corresponds to Physician Fee Schedule rate for in-person service</a:t>
            </a:r>
          </a:p>
          <a:p>
            <a:pPr lvl="1">
              <a:spcBef>
                <a:spcPts val="600"/>
              </a:spcBef>
            </a:pPr>
            <a:r>
              <a:rPr lang="en-US" sz="1600" b="1">
                <a:solidFill>
                  <a:srgbClr val="E16740"/>
                </a:solidFill>
                <a:latin typeface="+mj-lt"/>
              </a:rPr>
              <a:t>“Telecommunications system”</a:t>
            </a:r>
            <a:r>
              <a:rPr lang="en-US" sz="1600">
                <a:solidFill>
                  <a:srgbClr val="E16740"/>
                </a:solidFill>
                <a:latin typeface="+mj-lt"/>
              </a:rPr>
              <a:t> </a:t>
            </a:r>
            <a:r>
              <a:rPr lang="en-US" sz="1600">
                <a:latin typeface="+mj-lt"/>
              </a:rPr>
              <a:t>requirements – regulations in effect until 1/1/22 required Medicare telehealth to involve </a:t>
            </a:r>
            <a:r>
              <a:rPr lang="en-US" sz="1600" b="1">
                <a:latin typeface="+mj-lt"/>
              </a:rPr>
              <a:t>synchronous audiovisual</a:t>
            </a:r>
            <a:r>
              <a:rPr lang="en-US" sz="1600">
                <a:latin typeface="+mj-lt"/>
              </a:rPr>
              <a:t> technology (42 C.F.R. § 410.78(a)(3))</a:t>
            </a:r>
          </a:p>
          <a:p>
            <a:pPr lvl="2">
              <a:spcBef>
                <a:spcPts val="600"/>
              </a:spcBef>
            </a:pPr>
            <a:r>
              <a:rPr lang="en-US" sz="1600">
                <a:latin typeface="+mj-lt"/>
              </a:rPr>
              <a:t>The regulations were amended effective 1/1/22 to allow audio-only technology to be used for mental health telehealth services under certain conditions</a:t>
            </a:r>
          </a:p>
          <a:p>
            <a:pPr lvl="1">
              <a:spcBef>
                <a:spcPts val="600"/>
              </a:spcBef>
            </a:pPr>
            <a:r>
              <a:rPr lang="en-US" sz="1600" b="1">
                <a:solidFill>
                  <a:srgbClr val="E16740"/>
                </a:solidFill>
                <a:latin typeface="+mj-lt"/>
              </a:rPr>
              <a:t>“Covered telehealth services”</a:t>
            </a:r>
            <a:r>
              <a:rPr lang="en-US" sz="1600">
                <a:solidFill>
                  <a:srgbClr val="E16740"/>
                </a:solidFill>
                <a:latin typeface="+mj-lt"/>
              </a:rPr>
              <a:t> </a:t>
            </a:r>
            <a:r>
              <a:rPr lang="en-US" sz="1600">
                <a:latin typeface="+mj-lt"/>
              </a:rPr>
              <a:t>– must correspond to a CPT/HCPCS code included on a CMS list of covered telehealth services (</a:t>
            </a:r>
            <a:r>
              <a:rPr lang="en-US" sz="1600">
                <a:latin typeface="+mj-lt"/>
                <a:hlinkClick r:id="rId2"/>
              </a:rPr>
              <a:t>https://www.cms.gov/files/zip/covid-19-telehealth-services-phe.zip</a:t>
            </a:r>
            <a:r>
              <a:rPr lang="en-US" sz="1600">
                <a:latin typeface="+mj-lt"/>
              </a:rPr>
              <a:t>)</a:t>
            </a:r>
          </a:p>
          <a:p>
            <a:pPr lvl="1">
              <a:spcBef>
                <a:spcPts val="600"/>
              </a:spcBef>
            </a:pPr>
            <a:r>
              <a:rPr lang="en-US" sz="1600" b="1">
                <a:solidFill>
                  <a:srgbClr val="E16740"/>
                </a:solidFill>
                <a:latin typeface="+mj-lt"/>
              </a:rPr>
              <a:t>“Originating site”</a:t>
            </a:r>
            <a:r>
              <a:rPr lang="en-US" sz="1600">
                <a:solidFill>
                  <a:srgbClr val="E16740"/>
                </a:solidFill>
                <a:latin typeface="+mj-lt"/>
              </a:rPr>
              <a:t> </a:t>
            </a:r>
            <a:r>
              <a:rPr lang="en-US" sz="1600">
                <a:latin typeface="+mj-lt"/>
              </a:rPr>
              <a:t>– generally, the patient must be located in a facility of a type listed in the statute, and the facility must be in a remote/rural location, under standards set forth in the law </a:t>
            </a:r>
            <a:endParaRPr lang="en-US" sz="1600" b="1">
              <a:latin typeface="+mj-lt"/>
            </a:endParaRPr>
          </a:p>
          <a:p>
            <a:endParaRPr lang="en-US"/>
          </a:p>
        </p:txBody>
      </p:sp>
    </p:spTree>
    <p:extLst>
      <p:ext uri="{BB962C8B-B14F-4D97-AF65-F5344CB8AC3E}">
        <p14:creationId xmlns:p14="http://schemas.microsoft.com/office/powerpoint/2010/main" val="3315449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3410D-E559-4888-86F2-122BAED45CCA}"/>
              </a:ext>
            </a:extLst>
          </p:cNvPr>
          <p:cNvSpPr>
            <a:spLocks noGrp="1"/>
          </p:cNvSpPr>
          <p:nvPr>
            <p:ph type="title"/>
          </p:nvPr>
        </p:nvSpPr>
        <p:spPr/>
        <p:txBody>
          <a:bodyPr/>
          <a:lstStyle/>
          <a:p>
            <a:r>
              <a:rPr lang="en-US"/>
              <a:t>Telehealth Flexibilities During COVID-19 PHE</a:t>
            </a:r>
          </a:p>
        </p:txBody>
      </p:sp>
      <p:sp>
        <p:nvSpPr>
          <p:cNvPr id="5" name="Content Placeholder 4">
            <a:extLst>
              <a:ext uri="{FF2B5EF4-FFF2-40B4-BE49-F238E27FC236}">
                <a16:creationId xmlns:a16="http://schemas.microsoft.com/office/drawing/2014/main" id="{A28DE60A-14F0-42F5-9C11-B77D36C41738}"/>
              </a:ext>
            </a:extLst>
          </p:cNvPr>
          <p:cNvSpPr>
            <a:spLocks noGrp="1"/>
          </p:cNvSpPr>
          <p:nvPr>
            <p:ph idx="1"/>
          </p:nvPr>
        </p:nvSpPr>
        <p:spPr>
          <a:xfrm>
            <a:off x="564874" y="1536593"/>
            <a:ext cx="11062252" cy="4018584"/>
          </a:xfrm>
        </p:spPr>
        <p:txBody>
          <a:bodyPr/>
          <a:lstStyle/>
          <a:p>
            <a:pPr marL="0" indent="0">
              <a:spcBef>
                <a:spcPts val="600"/>
              </a:spcBef>
              <a:spcAft>
                <a:spcPts val="0"/>
              </a:spcAft>
              <a:buNone/>
            </a:pPr>
            <a:r>
              <a:rPr lang="en-US" sz="1600" b="1"/>
              <a:t>CMS has recognized, through waivers under Section 1135 of the Social Security Act, numerous flexibilities in delivering telehealth (waiver applies to services rendered on/after 3/1/20, and through the end of the PHE):</a:t>
            </a:r>
          </a:p>
          <a:p>
            <a:pPr marL="285750" indent="-285750">
              <a:spcBef>
                <a:spcPts val="600"/>
              </a:spcBef>
              <a:spcAft>
                <a:spcPts val="0"/>
              </a:spcAft>
              <a:buFont typeface="Arial" panose="020B0604020202020204" pitchFamily="34" charset="0"/>
              <a:buChar char="•"/>
            </a:pPr>
            <a:r>
              <a:rPr lang="en-US" sz="1600" b="1"/>
              <a:t>Practitioner restrictions: </a:t>
            </a:r>
            <a:r>
              <a:rPr lang="en-US" sz="1600"/>
              <a:t>Rather than telehealth delivery being limited to the physicians and practitioners listed in the law, any health care clinicians “who are eligible to bill Medicare for their professional services” may serve as a telehealth distant site provider (</a:t>
            </a:r>
            <a:r>
              <a:rPr lang="en-US" sz="1600">
                <a:hlinkClick r:id="rId2"/>
              </a:rPr>
              <a:t>COVID-19 Emergency Declaration Blanket Waivers for Health Care Providers</a:t>
            </a:r>
            <a:r>
              <a:rPr lang="en-US" sz="1600"/>
              <a:t>)</a:t>
            </a:r>
          </a:p>
          <a:p>
            <a:pPr marL="285750" indent="-285750">
              <a:spcBef>
                <a:spcPts val="600"/>
              </a:spcBef>
              <a:spcAft>
                <a:spcPts val="0"/>
              </a:spcAft>
              <a:buFont typeface="Arial" panose="020B0604020202020204" pitchFamily="34" charset="0"/>
              <a:buChar char="•"/>
            </a:pPr>
            <a:r>
              <a:rPr lang="en-US" sz="1600" b="1"/>
              <a:t>Location of clinician: </a:t>
            </a:r>
            <a:r>
              <a:rPr lang="en-US" sz="1600"/>
              <a:t>Clinicians furnishing telehealth services may be located in their homes (or other locations other than the facility) may bill for telehealth services</a:t>
            </a:r>
            <a:endParaRPr lang="en-US" sz="1600" b="1"/>
          </a:p>
          <a:p>
            <a:pPr marL="285750" indent="-285750">
              <a:spcBef>
                <a:spcPts val="600"/>
              </a:spcBef>
              <a:spcAft>
                <a:spcPts val="0"/>
              </a:spcAft>
              <a:buFont typeface="Arial" panose="020B0604020202020204" pitchFamily="34" charset="0"/>
              <a:buChar char="•"/>
            </a:pPr>
            <a:r>
              <a:rPr lang="en-US" sz="1600" b="1"/>
              <a:t>Service array: </a:t>
            </a:r>
            <a:r>
              <a:rPr lang="en-US" sz="1600"/>
              <a:t>CMS has dramatically increased the number of covered “telehealth services” on a temporary basis during COVID-19</a:t>
            </a:r>
          </a:p>
          <a:p>
            <a:pPr lvl="1">
              <a:spcBef>
                <a:spcPts val="600"/>
              </a:spcBef>
              <a:spcAft>
                <a:spcPts val="0"/>
              </a:spcAft>
            </a:pPr>
            <a:r>
              <a:rPr lang="en-US" sz="1600" u="sng">
                <a:hlinkClick r:id="rId3" tooltip="COVID-19-Telehealth-Services-for-PHE"/>
              </a:rPr>
              <a:t>Covered Telehealth Services for PHE for the COVID-19 pandemic, effective March 1, 2020 - Updated 01/05/2022  (ZIP)</a:t>
            </a:r>
            <a:endParaRPr lang="en-US" sz="1600" u="sng"/>
          </a:p>
          <a:p>
            <a:pPr marL="285750" indent="-285750">
              <a:spcBef>
                <a:spcPts val="600"/>
              </a:spcBef>
              <a:spcAft>
                <a:spcPts val="0"/>
              </a:spcAft>
              <a:buFont typeface="Arial" panose="020B0604020202020204" pitchFamily="34" charset="0"/>
              <a:buChar char="•"/>
            </a:pPr>
            <a:r>
              <a:rPr lang="en-US" sz="1600" b="1"/>
              <a:t>“Telecommunications system”</a:t>
            </a:r>
          </a:p>
          <a:p>
            <a:pPr lvl="1">
              <a:spcBef>
                <a:spcPts val="600"/>
              </a:spcBef>
              <a:spcAft>
                <a:spcPts val="0"/>
              </a:spcAft>
            </a:pPr>
            <a:r>
              <a:rPr lang="en-US" sz="1600">
                <a:latin typeface="+mj-lt"/>
              </a:rPr>
              <a:t>For purposes of some services, CMS waived the application of a regulatory requirement that telehealth be provided via </a:t>
            </a:r>
            <a:r>
              <a:rPr lang="en-US" sz="1600" i="1">
                <a:latin typeface="+mj-lt"/>
              </a:rPr>
              <a:t>audiovisual</a:t>
            </a:r>
            <a:r>
              <a:rPr lang="en-US" sz="1600">
                <a:latin typeface="+mj-lt"/>
              </a:rPr>
              <a:t> technology (allowed audio-only telehealth delivery for certain specific codes)</a:t>
            </a:r>
          </a:p>
          <a:p>
            <a:pPr marL="285750" indent="-285750">
              <a:spcBef>
                <a:spcPts val="600"/>
              </a:spcBef>
              <a:buFont typeface="Arial" panose="020B0604020202020204" pitchFamily="34" charset="0"/>
              <a:buChar char="•"/>
            </a:pPr>
            <a:r>
              <a:rPr lang="en-US" sz="1400" b="1"/>
              <a:t>Originating site requirements</a:t>
            </a:r>
          </a:p>
          <a:p>
            <a:pPr lvl="1">
              <a:spcBef>
                <a:spcPts val="600"/>
              </a:spcBef>
              <a:spcAft>
                <a:spcPts val="0"/>
              </a:spcAft>
            </a:pPr>
            <a:r>
              <a:rPr lang="en-US" sz="1600">
                <a:latin typeface="+mj-lt"/>
              </a:rPr>
              <a:t>CMS has waived the application of all originating site requirements during the PHE (including both geographic component and facility component)</a:t>
            </a:r>
          </a:p>
          <a:p>
            <a:pPr lvl="1">
              <a:spcBef>
                <a:spcPts val="600"/>
              </a:spcBef>
              <a:spcAft>
                <a:spcPts val="0"/>
              </a:spcAft>
            </a:pPr>
            <a:r>
              <a:rPr lang="en-US" sz="1600">
                <a:latin typeface="+mj-lt"/>
              </a:rPr>
              <a:t>There is no originating site facility fee available for services where the patient is not located in a qualifying originating site facility</a:t>
            </a:r>
          </a:p>
          <a:p>
            <a:pPr marL="457200" lvl="1" indent="0">
              <a:spcBef>
                <a:spcPts val="600"/>
              </a:spcBef>
              <a:spcAft>
                <a:spcPts val="0"/>
              </a:spcAft>
              <a:buNone/>
            </a:pPr>
            <a:endParaRPr lang="en-US" sz="1600" u="sng"/>
          </a:p>
        </p:txBody>
      </p:sp>
    </p:spTree>
    <p:extLst>
      <p:ext uri="{BB962C8B-B14F-4D97-AF65-F5344CB8AC3E}">
        <p14:creationId xmlns:p14="http://schemas.microsoft.com/office/powerpoint/2010/main" val="342888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3410D-E559-4888-86F2-122BAED45CCA}"/>
              </a:ext>
            </a:extLst>
          </p:cNvPr>
          <p:cNvSpPr>
            <a:spLocks noGrp="1"/>
          </p:cNvSpPr>
          <p:nvPr>
            <p:ph type="title"/>
          </p:nvPr>
        </p:nvSpPr>
        <p:spPr/>
        <p:txBody>
          <a:bodyPr/>
          <a:lstStyle/>
          <a:p>
            <a:r>
              <a:rPr lang="en-US" sz="4000"/>
              <a:t>Congress Acts To Allow Mental Health / SUD Telehealth To Be Provided to Patients at Home</a:t>
            </a:r>
          </a:p>
        </p:txBody>
      </p:sp>
      <p:sp>
        <p:nvSpPr>
          <p:cNvPr id="5" name="Content Placeholder 4">
            <a:extLst>
              <a:ext uri="{FF2B5EF4-FFF2-40B4-BE49-F238E27FC236}">
                <a16:creationId xmlns:a16="http://schemas.microsoft.com/office/drawing/2014/main" id="{A28DE60A-14F0-42F5-9C11-B77D36C41738}"/>
              </a:ext>
            </a:extLst>
          </p:cNvPr>
          <p:cNvSpPr>
            <a:spLocks noGrp="1"/>
          </p:cNvSpPr>
          <p:nvPr>
            <p:ph idx="1"/>
          </p:nvPr>
        </p:nvSpPr>
        <p:spPr/>
        <p:txBody>
          <a:bodyPr/>
          <a:lstStyle/>
          <a:p>
            <a:pPr marL="57150" lvl="1" indent="0">
              <a:spcBef>
                <a:spcPts val="600"/>
              </a:spcBef>
              <a:spcAft>
                <a:spcPts val="0"/>
              </a:spcAft>
              <a:buNone/>
            </a:pPr>
            <a:r>
              <a:rPr lang="en-US" sz="1600" b="1">
                <a:latin typeface="+mj-lt"/>
              </a:rPr>
              <a:t>Separate from the pandemic-related changes in the law, Congress enacted legislation sequentially in 2018-2021 that waived the originating site requirements for some telehealth services, including mental health / SUD related services, subject to various restrictions.</a:t>
            </a:r>
          </a:p>
          <a:p>
            <a:pPr marL="228600" lvl="1" indent="-171450">
              <a:spcBef>
                <a:spcPts val="600"/>
              </a:spcBef>
            </a:pPr>
            <a:r>
              <a:rPr lang="en-US" sz="1600">
                <a:latin typeface="+mj-lt"/>
              </a:rPr>
              <a:t>Per the </a:t>
            </a:r>
            <a:r>
              <a:rPr lang="en-US" sz="1600">
                <a:latin typeface="+mj-lt"/>
                <a:hlinkClick r:id="rId3"/>
              </a:rPr>
              <a:t>SUPPORT for Patients and Communities Act of 2018</a:t>
            </a:r>
            <a:r>
              <a:rPr lang="en-US" sz="1600">
                <a:latin typeface="+mj-lt"/>
              </a:rPr>
              <a:t>, for purposes of </a:t>
            </a:r>
            <a:r>
              <a:rPr lang="en-US" sz="1600" b="1">
                <a:latin typeface="+mj-lt"/>
              </a:rPr>
              <a:t>telehealth services furnished on/after July 1, 2019 to an individual with an SUD disorder</a:t>
            </a:r>
            <a:r>
              <a:rPr lang="en-US" sz="1600">
                <a:latin typeface="+mj-lt"/>
              </a:rPr>
              <a:t>, for treatment of the SUD disorder or a co-occurring mental health disorder, the geographic component of the originating site requirements does not apply, and the patient’s home is an acceptable originating site</a:t>
            </a:r>
          </a:p>
          <a:p>
            <a:pPr marL="228600" lvl="1" indent="-171450">
              <a:spcBef>
                <a:spcPts val="600"/>
              </a:spcBef>
            </a:pPr>
            <a:r>
              <a:rPr lang="en-US" sz="1600">
                <a:latin typeface="+mj-lt"/>
              </a:rPr>
              <a:t>Per the </a:t>
            </a:r>
            <a:r>
              <a:rPr lang="en-US" sz="1600">
                <a:latin typeface="+mj-lt"/>
                <a:hlinkClick r:id="rId4"/>
              </a:rPr>
              <a:t>Consolidated Appropriations Act 2021</a:t>
            </a:r>
            <a:r>
              <a:rPr lang="en-US" sz="1600">
                <a:latin typeface="+mj-lt"/>
              </a:rPr>
              <a:t>, purposes of </a:t>
            </a:r>
            <a:r>
              <a:rPr lang="en-US" sz="1600" b="1">
                <a:latin typeface="+mj-lt"/>
              </a:rPr>
              <a:t>telehealth services furnished on/after the end of the COVID-19 PHE for purposes of treatment of mental health disorders generally</a:t>
            </a:r>
            <a:r>
              <a:rPr lang="en-US" sz="1600">
                <a:latin typeface="+mj-lt"/>
              </a:rPr>
              <a:t>, the geographic component of the originating site rules is waived, and the patient’s home is an acceptable originating site, except that the distant site physician or practitioner must have treated the patient in-person </a:t>
            </a:r>
          </a:p>
          <a:p>
            <a:pPr marL="685800" lvl="2" indent="-171450">
              <a:spcBef>
                <a:spcPts val="600"/>
              </a:spcBef>
            </a:pPr>
            <a:r>
              <a:rPr lang="en-US" sz="1600">
                <a:latin typeface="+mj-lt"/>
              </a:rPr>
              <a:t>within the six-month period before the furnishing of the telehealth service, and </a:t>
            </a:r>
          </a:p>
          <a:p>
            <a:pPr marL="685800" lvl="2" indent="-171450">
              <a:spcBef>
                <a:spcPts val="600"/>
              </a:spcBef>
            </a:pPr>
            <a:r>
              <a:rPr lang="en-US" sz="1600">
                <a:latin typeface="+mj-lt"/>
              </a:rPr>
              <a:t>At periodic intervals thereafter (CMS elected 12 months)</a:t>
            </a:r>
          </a:p>
          <a:p>
            <a:pPr marL="514350" lvl="2" indent="0">
              <a:spcBef>
                <a:spcPts val="600"/>
              </a:spcBef>
              <a:buNone/>
            </a:pPr>
            <a:endParaRPr lang="en-US" sz="1600">
              <a:latin typeface="+mj-lt"/>
            </a:endParaRPr>
          </a:p>
          <a:p>
            <a:pPr marL="514350" lvl="2" indent="0">
              <a:spcBef>
                <a:spcPts val="600"/>
              </a:spcBef>
              <a:buNone/>
            </a:pPr>
            <a:endParaRPr lang="en-US" sz="1600">
              <a:latin typeface="+mj-lt"/>
            </a:endParaRPr>
          </a:p>
          <a:p>
            <a:pPr marL="0" lvl="2" indent="0">
              <a:spcBef>
                <a:spcPts val="600"/>
              </a:spcBef>
              <a:buNone/>
            </a:pPr>
            <a:r>
              <a:rPr lang="en-US" sz="1600">
                <a:latin typeface="+mj-lt"/>
              </a:rPr>
              <a:t>See 42 C.F.R. 410.78(b)(3)(ix) (implementing regulation)</a:t>
            </a:r>
          </a:p>
        </p:txBody>
      </p:sp>
    </p:spTree>
    <p:extLst>
      <p:ext uri="{BB962C8B-B14F-4D97-AF65-F5344CB8AC3E}">
        <p14:creationId xmlns:p14="http://schemas.microsoft.com/office/powerpoint/2010/main" val="1088119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C260-D138-4AA5-A2C6-510BB79276F5}"/>
              </a:ext>
            </a:extLst>
          </p:cNvPr>
          <p:cNvSpPr>
            <a:spLocks noGrp="1"/>
          </p:cNvSpPr>
          <p:nvPr>
            <p:ph type="title"/>
          </p:nvPr>
        </p:nvSpPr>
        <p:spPr/>
        <p:txBody>
          <a:bodyPr/>
          <a:lstStyle/>
          <a:p>
            <a:r>
              <a:rPr lang="en-US"/>
              <a:t>Definition of “the Home of the Patient” for Purposes of Telehealth</a:t>
            </a:r>
          </a:p>
        </p:txBody>
      </p:sp>
      <p:sp>
        <p:nvSpPr>
          <p:cNvPr id="3" name="Content Placeholder 2">
            <a:extLst>
              <a:ext uri="{FF2B5EF4-FFF2-40B4-BE49-F238E27FC236}">
                <a16:creationId xmlns:a16="http://schemas.microsoft.com/office/drawing/2014/main" id="{34A54337-C190-4180-BF80-497ACADAC576}"/>
              </a:ext>
            </a:extLst>
          </p:cNvPr>
          <p:cNvSpPr>
            <a:spLocks noGrp="1"/>
          </p:cNvSpPr>
          <p:nvPr>
            <p:ph idx="1"/>
          </p:nvPr>
        </p:nvSpPr>
        <p:spPr/>
        <p:txBody>
          <a:bodyPr/>
          <a:lstStyle/>
          <a:p>
            <a:r>
              <a:rPr lang="en-US"/>
              <a:t>CMS clarified in the CY2022 Physician Fee Schedule rulemaking:</a:t>
            </a:r>
          </a:p>
          <a:p>
            <a:r>
              <a:rPr lang="en-US"/>
              <a:t>“Our definition of home, both in general and for this purpose, can include temporary lodging, such as hotels and homeless shelters. We clarify that for circumstances where the patient, for privacy or other personal reasons, chooses to travel a short distance from the exact home location during a telehealth service, the service is still considered to be furnished `in the home of an individual' for purposes of section 1834(m)(4)(C)(ii)(X) of the Act.”</a:t>
            </a:r>
          </a:p>
          <a:p>
            <a:endParaRPr lang="en-US"/>
          </a:p>
          <a:p>
            <a:r>
              <a:rPr lang="en-US"/>
              <a:t>86 Fed. Reg. at 65059 (Nov. 19, 2021)</a:t>
            </a:r>
          </a:p>
        </p:txBody>
      </p:sp>
    </p:spTree>
    <p:extLst>
      <p:ext uri="{BB962C8B-B14F-4D97-AF65-F5344CB8AC3E}">
        <p14:creationId xmlns:p14="http://schemas.microsoft.com/office/powerpoint/2010/main" val="910431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6D85-F720-47A2-8BD9-E650EB748088}"/>
              </a:ext>
            </a:extLst>
          </p:cNvPr>
          <p:cNvSpPr>
            <a:spLocks noGrp="1"/>
          </p:cNvSpPr>
          <p:nvPr>
            <p:ph type="title"/>
          </p:nvPr>
        </p:nvSpPr>
        <p:spPr/>
        <p:txBody>
          <a:bodyPr/>
          <a:lstStyle/>
          <a:p>
            <a:r>
              <a:rPr lang="en-US" sz="4000"/>
              <a:t>CMS Amends Telehealth Regulations Permanently To Allow Audio-Only Mental Health Telehealth Visits</a:t>
            </a:r>
          </a:p>
        </p:txBody>
      </p:sp>
      <p:sp>
        <p:nvSpPr>
          <p:cNvPr id="3" name="Content Placeholder 2">
            <a:extLst>
              <a:ext uri="{FF2B5EF4-FFF2-40B4-BE49-F238E27FC236}">
                <a16:creationId xmlns:a16="http://schemas.microsoft.com/office/drawing/2014/main" id="{B79BC44B-030B-4B4A-B7A7-9042FE2C875C}"/>
              </a:ext>
            </a:extLst>
          </p:cNvPr>
          <p:cNvSpPr>
            <a:spLocks noGrp="1"/>
          </p:cNvSpPr>
          <p:nvPr>
            <p:ph idx="1"/>
          </p:nvPr>
        </p:nvSpPr>
        <p:spPr/>
        <p:txBody>
          <a:bodyPr/>
          <a:lstStyle/>
          <a:p>
            <a:r>
              <a:rPr lang="en-US" sz="1600">
                <a:latin typeface="+mj-lt"/>
              </a:rPr>
              <a:t>Effective January 1, 2022:</a:t>
            </a:r>
          </a:p>
          <a:p>
            <a:r>
              <a:rPr lang="en-US" sz="1800" b="1" i="1">
                <a:effectLst/>
                <a:latin typeface="+mj-lt"/>
              </a:rPr>
              <a:t>“Interactive telecommunications system</a:t>
            </a:r>
            <a:r>
              <a:rPr lang="en-US" sz="1800">
                <a:latin typeface="+mj-lt"/>
              </a:rPr>
              <a:t> means, except as otherwise provided in this paragraph, multimedia communications equipment that includes, at a minimum, audio and video equipment permitting two-way, real-time interactive communication between the patient and distant site physician or practitioner. </a:t>
            </a:r>
            <a:r>
              <a:rPr lang="en-US" sz="1800" b="1">
                <a:latin typeface="+mj-lt"/>
              </a:rPr>
              <a:t>For services furnished for purposes of diagnosis, evaluation, or treatment of a mental health disorder to a patient in their home, interactive telecommunications may include two-way, real-time audio-only communication technology if the distant site physician or practitioner is technically capable to use an interactive telecommunications system as defined in the previous sentence, but the patient is not capable of, or does not consent to, the use of video technology.</a:t>
            </a:r>
            <a:r>
              <a:rPr lang="en-US" sz="1800">
                <a:latin typeface="+mj-lt"/>
              </a:rPr>
              <a:t> A modifier designated by CMS must be appended to the claim for services described in this paragraph to verify that these conditions have been met.”</a:t>
            </a:r>
          </a:p>
          <a:p>
            <a:r>
              <a:rPr lang="en-US" sz="1600">
                <a:latin typeface="+mj-lt"/>
              </a:rPr>
              <a:t>42 C.F.R. </a:t>
            </a:r>
            <a:r>
              <a:rPr lang="en-US" sz="1600">
                <a:latin typeface="+mj-lt"/>
                <a:ea typeface="Open Sans" panose="020B0606030504020204" pitchFamily="34" charset="0"/>
                <a:cs typeface="Open Sans" panose="020B0606030504020204" pitchFamily="34" charset="0"/>
              </a:rPr>
              <a:t>§ 410.78(a)(3) (emphasis added)</a:t>
            </a:r>
          </a:p>
          <a:p>
            <a:endParaRPr lang="en-US" sz="1600">
              <a:latin typeface="+mj-lt"/>
              <a:ea typeface="Open Sans" panose="020B0606030504020204" pitchFamily="34" charset="0"/>
              <a:cs typeface="Open Sans" panose="020B0606030504020204" pitchFamily="34" charset="0"/>
            </a:endParaRPr>
          </a:p>
          <a:p>
            <a:r>
              <a:rPr lang="en-US" sz="1600" b="1">
                <a:latin typeface="+mj-lt"/>
                <a:ea typeface="Open Sans" panose="020B0606030504020204" pitchFamily="34" charset="0"/>
                <a:cs typeface="Open Sans" panose="020B0606030504020204" pitchFamily="34" charset="0"/>
              </a:rPr>
              <a:t>Note</a:t>
            </a:r>
            <a:r>
              <a:rPr lang="en-US" sz="1600">
                <a:latin typeface="+mj-lt"/>
                <a:ea typeface="Open Sans" panose="020B0606030504020204" pitchFamily="34" charset="0"/>
                <a:cs typeface="Open Sans" panose="020B0606030504020204" pitchFamily="34" charset="0"/>
              </a:rPr>
              <a:t>: The audio-only exception relates only to mental health-related services, not to substance use disorder services.</a:t>
            </a:r>
          </a:p>
        </p:txBody>
      </p:sp>
    </p:spTree>
    <p:extLst>
      <p:ext uri="{BB962C8B-B14F-4D97-AF65-F5344CB8AC3E}">
        <p14:creationId xmlns:p14="http://schemas.microsoft.com/office/powerpoint/2010/main" val="3123577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3410D-E559-4888-86F2-122BAED45CCA}"/>
              </a:ext>
            </a:extLst>
          </p:cNvPr>
          <p:cNvSpPr>
            <a:spLocks noGrp="1"/>
          </p:cNvSpPr>
          <p:nvPr>
            <p:ph type="title"/>
          </p:nvPr>
        </p:nvSpPr>
        <p:spPr/>
        <p:txBody>
          <a:bodyPr/>
          <a:lstStyle/>
          <a:p>
            <a:r>
              <a:rPr lang="en-US"/>
              <a:t>Telehealth Extensions – CAA 2022</a:t>
            </a:r>
          </a:p>
        </p:txBody>
      </p:sp>
      <p:sp>
        <p:nvSpPr>
          <p:cNvPr id="5" name="Content Placeholder 4">
            <a:extLst>
              <a:ext uri="{FF2B5EF4-FFF2-40B4-BE49-F238E27FC236}">
                <a16:creationId xmlns:a16="http://schemas.microsoft.com/office/drawing/2014/main" id="{A28DE60A-14F0-42F5-9C11-B77D36C41738}"/>
              </a:ext>
            </a:extLst>
          </p:cNvPr>
          <p:cNvSpPr>
            <a:spLocks noGrp="1"/>
          </p:cNvSpPr>
          <p:nvPr>
            <p:ph idx="1"/>
          </p:nvPr>
        </p:nvSpPr>
        <p:spPr/>
        <p:txBody>
          <a:bodyPr/>
          <a:lstStyle/>
          <a:p>
            <a:pPr marL="57150" lvl="1" indent="0">
              <a:spcBef>
                <a:spcPts val="600"/>
              </a:spcBef>
              <a:spcAft>
                <a:spcPts val="0"/>
              </a:spcAft>
              <a:buNone/>
            </a:pPr>
            <a:r>
              <a:rPr lang="en-US" sz="1600" b="1">
                <a:latin typeface="+mj-lt"/>
              </a:rPr>
              <a:t>In </a:t>
            </a:r>
            <a:r>
              <a:rPr lang="en-US" sz="1600" b="1">
                <a:latin typeface="+mj-lt"/>
                <a:hlinkClick r:id="rId3"/>
              </a:rPr>
              <a:t>Consolidated Appropriations Act, 2022</a:t>
            </a:r>
            <a:r>
              <a:rPr lang="en-US" sz="1600" b="1">
                <a:latin typeface="+mj-lt"/>
              </a:rPr>
              <a:t> (Mar. 15, 2022), Congress extended the application of various Medicare telehealth flexibilities (and postponed the application of some requirements) in order to ease the transition away from the PHE:</a:t>
            </a:r>
          </a:p>
          <a:p>
            <a:pPr marL="227013" lvl="1" indent="-169863">
              <a:spcBef>
                <a:spcPts val="600"/>
              </a:spcBef>
            </a:pPr>
            <a:r>
              <a:rPr lang="en-US" sz="1600">
                <a:latin typeface="+mj-lt"/>
              </a:rPr>
              <a:t>Delayed </a:t>
            </a:r>
            <a:r>
              <a:rPr lang="en-US" sz="1600" i="1">
                <a:latin typeface="+mj-lt"/>
              </a:rPr>
              <a:t>the application of the in-person prerequisites</a:t>
            </a:r>
            <a:r>
              <a:rPr lang="en-US" sz="1600">
                <a:latin typeface="+mj-lt"/>
              </a:rPr>
              <a:t> for waiver of the originating site requirements for mental health telehealth services, contained in CAA 2021, until the 152</a:t>
            </a:r>
            <a:r>
              <a:rPr lang="en-US" sz="1600" baseline="30000">
                <a:latin typeface="+mj-lt"/>
              </a:rPr>
              <a:t>nd</a:t>
            </a:r>
            <a:r>
              <a:rPr lang="en-US" sz="1600">
                <a:latin typeface="+mj-lt"/>
              </a:rPr>
              <a:t> day after the close of the PHE</a:t>
            </a:r>
          </a:p>
          <a:p>
            <a:pPr marL="227013" lvl="1" indent="-169863">
              <a:spcBef>
                <a:spcPts val="600"/>
              </a:spcBef>
            </a:pPr>
            <a:r>
              <a:rPr lang="en-US" sz="1600">
                <a:latin typeface="+mj-lt"/>
              </a:rPr>
              <a:t>Extended until the 151</a:t>
            </a:r>
            <a:r>
              <a:rPr lang="en-US" sz="1600" baseline="30000">
                <a:latin typeface="+mj-lt"/>
              </a:rPr>
              <a:t>st</a:t>
            </a:r>
            <a:r>
              <a:rPr lang="en-US" sz="1600">
                <a:latin typeface="+mj-lt"/>
              </a:rPr>
              <a:t> day after the close of the PHE, the following temporary authorities:</a:t>
            </a:r>
          </a:p>
          <a:p>
            <a:pPr marL="684213" lvl="2" indent="-169863">
              <a:spcBef>
                <a:spcPts val="600"/>
              </a:spcBef>
            </a:pPr>
            <a:r>
              <a:rPr lang="en-US" sz="1600">
                <a:latin typeface="+mj-lt"/>
              </a:rPr>
              <a:t>The waiver allowing “originating site” to mean “any site in the United States at which the eligible telehealth individual is located . . . Including the home of an individual” (and specifying that no originating site facility fee is available for telehealth services to patients at locations other than facilities)</a:t>
            </a:r>
          </a:p>
          <a:p>
            <a:pPr marL="684213" lvl="2" indent="-169863">
              <a:spcBef>
                <a:spcPts val="600"/>
              </a:spcBef>
            </a:pPr>
            <a:r>
              <a:rPr lang="en-US" sz="1600">
                <a:latin typeface="+mj-lt"/>
              </a:rPr>
              <a:t>Expansion of the term “practitioners” to include occupational therapists, physical therapists, and speech language pathologists</a:t>
            </a:r>
          </a:p>
          <a:p>
            <a:pPr marL="684213" lvl="2" indent="-169863">
              <a:spcBef>
                <a:spcPts val="600"/>
              </a:spcBef>
            </a:pPr>
            <a:r>
              <a:rPr lang="en-US" sz="1600">
                <a:latin typeface="+mj-lt"/>
              </a:rPr>
              <a:t>The recognition of audio-only telehealth services (to include any HCPCS codes for which, effective 5/15/22, HHS had recognized a waiver of the requirement of audiovisual communication)</a:t>
            </a:r>
          </a:p>
          <a:p>
            <a:pPr marL="1141413" lvl="3" indent="-169863">
              <a:spcBef>
                <a:spcPts val="600"/>
              </a:spcBef>
            </a:pPr>
            <a:r>
              <a:rPr lang="en-US" sz="1600">
                <a:latin typeface="+mj-lt"/>
              </a:rPr>
              <a:t>Note: This last allowance is of limited relevance to providers that primarily furnish mental health services, as CMS’ permanent amendment of the telehealth regulations effective in CY2022 independently allowed continuing (indefinite) recognition of audio-only mental health services</a:t>
            </a:r>
          </a:p>
        </p:txBody>
      </p:sp>
    </p:spTree>
    <p:extLst>
      <p:ext uri="{BB962C8B-B14F-4D97-AF65-F5344CB8AC3E}">
        <p14:creationId xmlns:p14="http://schemas.microsoft.com/office/powerpoint/2010/main" val="2778546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797-36EB-44F3-B8B6-58988CC2B529}"/>
              </a:ext>
            </a:extLst>
          </p:cNvPr>
          <p:cNvSpPr>
            <a:spLocks noGrp="1"/>
          </p:cNvSpPr>
          <p:nvPr>
            <p:ph type="title"/>
          </p:nvPr>
        </p:nvSpPr>
        <p:spPr/>
        <p:txBody>
          <a:bodyPr/>
          <a:lstStyle/>
          <a:p>
            <a:r>
              <a:rPr lang="en-US"/>
              <a:t>CMS Implementation of CAA, 2022 Telehealth Extensions</a:t>
            </a:r>
          </a:p>
        </p:txBody>
      </p:sp>
      <p:sp>
        <p:nvSpPr>
          <p:cNvPr id="3" name="Content Placeholder 2">
            <a:extLst>
              <a:ext uri="{FF2B5EF4-FFF2-40B4-BE49-F238E27FC236}">
                <a16:creationId xmlns:a16="http://schemas.microsoft.com/office/drawing/2014/main" id="{F2094742-AF80-49E9-A658-26CE9FF1C438}"/>
              </a:ext>
            </a:extLst>
          </p:cNvPr>
          <p:cNvSpPr>
            <a:spLocks noGrp="1"/>
          </p:cNvSpPr>
          <p:nvPr>
            <p:ph idx="1"/>
          </p:nvPr>
        </p:nvSpPr>
        <p:spPr/>
        <p:txBody>
          <a:bodyPr/>
          <a:lstStyle/>
          <a:p>
            <a:r>
              <a:rPr lang="en-US"/>
              <a:t>“Given that the end date of the PHE is not yet known and could occur before the rulemaking process for the CY 2023 PFS is complete, and that the changes made by these provisions are very specific and concise, we are providing notice that we intend to issue program instructions or other </a:t>
            </a:r>
            <a:r>
              <a:rPr lang="en-US" err="1"/>
              <a:t>subregulatory</a:t>
            </a:r>
            <a:r>
              <a:rPr lang="en-US"/>
              <a:t> guidance to effectuate the changes described above, other than the proposed revisions to § 410.78, in the near future. We believe this approach will serve to ensure a smooth transition after the end of the PHE for COVID-19.”</a:t>
            </a:r>
          </a:p>
          <a:p>
            <a:endParaRPr lang="en-US"/>
          </a:p>
          <a:p>
            <a:endParaRPr lang="en-US"/>
          </a:p>
          <a:p>
            <a:endParaRPr lang="en-US"/>
          </a:p>
          <a:p>
            <a:r>
              <a:rPr lang="en-US"/>
              <a:t>87 Fed. Reg. at 45,899 (July 29, 2022)</a:t>
            </a:r>
          </a:p>
        </p:txBody>
      </p:sp>
    </p:spTree>
    <p:extLst>
      <p:ext uri="{BB962C8B-B14F-4D97-AF65-F5344CB8AC3E}">
        <p14:creationId xmlns:p14="http://schemas.microsoft.com/office/powerpoint/2010/main" val="3842100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212EE2-5ADD-4BA5-954C-C99E8D116709}"/>
              </a:ext>
            </a:extLst>
          </p:cNvPr>
          <p:cNvSpPr>
            <a:spLocks noGrp="1"/>
          </p:cNvSpPr>
          <p:nvPr>
            <p:ph type="title"/>
          </p:nvPr>
        </p:nvSpPr>
        <p:spPr/>
        <p:txBody>
          <a:bodyPr/>
          <a:lstStyle/>
          <a:p>
            <a:r>
              <a:rPr lang="en-US"/>
              <a:t>“Incident to” Services </a:t>
            </a:r>
          </a:p>
        </p:txBody>
      </p:sp>
      <p:sp>
        <p:nvSpPr>
          <p:cNvPr id="5" name="Text Placeholder 4">
            <a:extLst>
              <a:ext uri="{FF2B5EF4-FFF2-40B4-BE49-F238E27FC236}">
                <a16:creationId xmlns:a16="http://schemas.microsoft.com/office/drawing/2014/main" id="{586F8FB3-2C25-4E28-B6B9-1F8701FFE6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519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C59CD-92F0-4ED1-B9F4-1787209BFE03}"/>
              </a:ext>
            </a:extLst>
          </p:cNvPr>
          <p:cNvSpPr>
            <a:spLocks noGrp="1"/>
          </p:cNvSpPr>
          <p:nvPr>
            <p:ph type="title"/>
          </p:nvPr>
        </p:nvSpPr>
        <p:spPr/>
        <p:txBody>
          <a:bodyPr/>
          <a:lstStyle/>
          <a:p>
            <a:r>
              <a:rPr lang="en-US"/>
              <a:t>The “Incident-To” Concept</a:t>
            </a:r>
          </a:p>
        </p:txBody>
      </p:sp>
      <p:graphicFrame>
        <p:nvGraphicFramePr>
          <p:cNvPr id="6" name="Content Placeholder 5">
            <a:extLst>
              <a:ext uri="{FF2B5EF4-FFF2-40B4-BE49-F238E27FC236}">
                <a16:creationId xmlns:a16="http://schemas.microsoft.com/office/drawing/2014/main" id="{47CD3FA8-8A28-4586-AAA5-2486738C7D53}"/>
              </a:ext>
            </a:extLst>
          </p:cNvPr>
          <p:cNvGraphicFramePr>
            <a:graphicFrameLocks noGrp="1"/>
          </p:cNvGraphicFramePr>
          <p:nvPr>
            <p:ph idx="1"/>
          </p:nvPr>
        </p:nvGraphicFramePr>
        <p:xfrm>
          <a:off x="565150" y="1825625"/>
          <a:ext cx="8597138" cy="401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566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797-36EB-44F3-B8B6-58988CC2B529}"/>
              </a:ext>
            </a:extLst>
          </p:cNvPr>
          <p:cNvSpPr>
            <a:spLocks noGrp="1"/>
          </p:cNvSpPr>
          <p:nvPr>
            <p:ph type="title"/>
          </p:nvPr>
        </p:nvSpPr>
        <p:spPr/>
        <p:txBody>
          <a:bodyPr/>
          <a:lstStyle/>
          <a:p>
            <a:r>
              <a:rPr lang="en-US"/>
              <a:t>Incident to Services - Terminology</a:t>
            </a:r>
          </a:p>
        </p:txBody>
      </p:sp>
      <p:sp>
        <p:nvSpPr>
          <p:cNvPr id="3" name="Content Placeholder 2">
            <a:extLst>
              <a:ext uri="{FF2B5EF4-FFF2-40B4-BE49-F238E27FC236}">
                <a16:creationId xmlns:a16="http://schemas.microsoft.com/office/drawing/2014/main" id="{F2094742-AF80-49E9-A658-26CE9FF1C438}"/>
              </a:ext>
            </a:extLst>
          </p:cNvPr>
          <p:cNvSpPr>
            <a:spLocks noGrp="1"/>
          </p:cNvSpPr>
          <p:nvPr>
            <p:ph idx="1"/>
          </p:nvPr>
        </p:nvSpPr>
        <p:spPr>
          <a:xfrm>
            <a:off x="564874" y="1690688"/>
            <a:ext cx="11062252" cy="4018584"/>
          </a:xfrm>
        </p:spPr>
        <p:txBody>
          <a:bodyPr/>
          <a:lstStyle/>
          <a:p>
            <a:r>
              <a:rPr lang="en-US" sz="1600" b="1">
                <a:latin typeface="+mj-lt"/>
              </a:rPr>
              <a:t>“Physician or practitioner” (supervising / billing provider)</a:t>
            </a:r>
            <a:r>
              <a:rPr lang="en-US" sz="1600">
                <a:latin typeface="+mj-lt"/>
              </a:rPr>
              <a:t> means a physician or any practitioner who is explicitly authorized under the Medicare statute to receive payment for services incident to his or her own services</a:t>
            </a:r>
          </a:p>
          <a:p>
            <a:pPr marL="1028700" lvl="1" indent="-342900"/>
            <a:r>
              <a:rPr lang="en-US" sz="1600">
                <a:latin typeface="+mj-lt"/>
              </a:rPr>
              <a:t>Examples of qualifying non-physician practitioners: clinical psychologist (42 CFR 410.71), physician assistant (42 CFR 410.74), nurse practitioner (42 CFR 410.75), clinical nurse specialist (42 CFR 410.76), and certified nurse midwife (42 CFR 410.77).</a:t>
            </a:r>
          </a:p>
          <a:p>
            <a:pPr marL="1028700" lvl="1" indent="-342900"/>
            <a:r>
              <a:rPr lang="en-US" sz="1600">
                <a:solidFill>
                  <a:srgbClr val="FF0000"/>
                </a:solidFill>
                <a:latin typeface="+mj-lt"/>
              </a:rPr>
              <a:t>Does not include clinical social workers</a:t>
            </a:r>
          </a:p>
          <a:p>
            <a:r>
              <a:rPr lang="en-US" sz="1600" b="1"/>
              <a:t>“Auxiliary personnel”</a:t>
            </a:r>
            <a:r>
              <a:rPr lang="en-US" sz="1600"/>
              <a:t> (individual performing incident-to service) means “any individual who is acting under the supervision of a physician (or other practitioner), regardless of whether the individual is an employee, leased employee, or independent contractor of the physician (or other practitioner) or of the same entity that employs or contracts with the physician (or other practitioner), has not been excluded from the Medicare, Medicaid and all other federally funded health care programs by the Office of Inspector General or had his or her Medicare enrollment revoked, and meets any applicable requirements to provide incident to services, including licensure, imposed by the State in which the services are being furnished.”</a:t>
            </a:r>
          </a:p>
          <a:p>
            <a:pPr marL="0" indent="0">
              <a:buNone/>
            </a:pPr>
            <a:r>
              <a:rPr lang="en-US" sz="1600"/>
              <a:t>42 CFR 410.26(a)(1); CMS, Local Coverage </a:t>
            </a:r>
            <a:r>
              <a:rPr lang="en-US" sz="1600" err="1"/>
              <a:t>Article,</a:t>
            </a:r>
            <a:r>
              <a:rPr lang="en-US" sz="1600" err="1">
                <a:hlinkClick r:id="rId3"/>
              </a:rPr>
              <a:t>Psychological</a:t>
            </a:r>
            <a:r>
              <a:rPr lang="en-US" sz="1600">
                <a:hlinkClick r:id="rId3"/>
              </a:rPr>
              <a:t> Services Coverage under the Incident to Provisions for Physicians and Non-Physicians</a:t>
            </a:r>
            <a:r>
              <a:rPr lang="en-US" sz="1600"/>
              <a:t> (A52825) (rev. 1/1/17)</a:t>
            </a:r>
          </a:p>
        </p:txBody>
      </p:sp>
    </p:spTree>
    <p:extLst>
      <p:ext uri="{BB962C8B-B14F-4D97-AF65-F5344CB8AC3E}">
        <p14:creationId xmlns:p14="http://schemas.microsoft.com/office/powerpoint/2010/main" val="74076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ACBD-6B73-A0C8-4A35-EF8D5DB8D6CF}"/>
              </a:ext>
            </a:extLst>
          </p:cNvPr>
          <p:cNvSpPr>
            <a:spLocks noGrp="1"/>
          </p:cNvSpPr>
          <p:nvPr>
            <p:ph type="title"/>
          </p:nvPr>
        </p:nvSpPr>
        <p:spPr>
          <a:xfrm>
            <a:off x="450574" y="2766218"/>
            <a:ext cx="11062252" cy="1325563"/>
          </a:xfrm>
        </p:spPr>
        <p:txBody>
          <a:bodyPr/>
          <a:lstStyle/>
          <a:p>
            <a:r>
              <a:rPr lang="en-US"/>
              <a:t>Icebreaker – A Penny for Your Thoughts</a:t>
            </a:r>
          </a:p>
        </p:txBody>
      </p:sp>
    </p:spTree>
    <p:extLst>
      <p:ext uri="{BB962C8B-B14F-4D97-AF65-F5344CB8AC3E}">
        <p14:creationId xmlns:p14="http://schemas.microsoft.com/office/powerpoint/2010/main" val="360998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797-36EB-44F3-B8B6-58988CC2B529}"/>
              </a:ext>
            </a:extLst>
          </p:cNvPr>
          <p:cNvSpPr>
            <a:spLocks noGrp="1"/>
          </p:cNvSpPr>
          <p:nvPr>
            <p:ph type="title"/>
          </p:nvPr>
        </p:nvSpPr>
        <p:spPr/>
        <p:txBody>
          <a:bodyPr/>
          <a:lstStyle/>
          <a:p>
            <a:r>
              <a:rPr lang="en-US"/>
              <a:t>Criteria for “Incident to” Services</a:t>
            </a:r>
          </a:p>
        </p:txBody>
      </p:sp>
      <p:sp>
        <p:nvSpPr>
          <p:cNvPr id="3" name="Content Placeholder 2">
            <a:extLst>
              <a:ext uri="{FF2B5EF4-FFF2-40B4-BE49-F238E27FC236}">
                <a16:creationId xmlns:a16="http://schemas.microsoft.com/office/drawing/2014/main" id="{F2094742-AF80-49E9-A658-26CE9FF1C438}"/>
              </a:ext>
            </a:extLst>
          </p:cNvPr>
          <p:cNvSpPr>
            <a:spLocks noGrp="1"/>
          </p:cNvSpPr>
          <p:nvPr>
            <p:ph idx="1"/>
          </p:nvPr>
        </p:nvSpPr>
        <p:spPr>
          <a:xfrm>
            <a:off x="564874" y="1690688"/>
            <a:ext cx="11062252" cy="4018584"/>
          </a:xfrm>
        </p:spPr>
        <p:txBody>
          <a:bodyPr/>
          <a:lstStyle/>
          <a:p>
            <a:pPr marL="285750" lvl="2" indent="-285750">
              <a:lnSpc>
                <a:spcPct val="107000"/>
              </a:lnSpc>
              <a:spcBef>
                <a:spcPts val="0"/>
              </a:spcBef>
              <a:buFont typeface="Wingdings" panose="05000000000000000000" pitchFamily="2" charset="2"/>
              <a:buChar char="ü"/>
            </a:pPr>
            <a:r>
              <a:rPr lang="en-US" sz="1600">
                <a:latin typeface="+mj-lt"/>
              </a:rPr>
              <a:t>Services must be provided in a noninstitutional setting and to noninstitutional patients</a:t>
            </a:r>
          </a:p>
          <a:p>
            <a:pPr marL="285750" lvl="2" indent="-285750">
              <a:lnSpc>
                <a:spcPct val="107000"/>
              </a:lnSpc>
              <a:spcBef>
                <a:spcPts val="0"/>
              </a:spcBef>
              <a:buFont typeface="Wingdings" panose="05000000000000000000" pitchFamily="2" charset="2"/>
              <a:buChar char="ü"/>
            </a:pPr>
            <a:r>
              <a:rPr lang="en-US" sz="1600">
                <a:latin typeface="+mj-lt"/>
              </a:rPr>
              <a:t>Services and supplies must be an integral, though incidental, part of the service of a physician/practitioner in course of diagnosis or treatment of an injury or illness</a:t>
            </a:r>
          </a:p>
          <a:p>
            <a:pPr marL="285750" lvl="2" indent="-285750">
              <a:lnSpc>
                <a:spcPct val="107000"/>
              </a:lnSpc>
              <a:spcBef>
                <a:spcPts val="0"/>
              </a:spcBef>
              <a:buFont typeface="Wingdings" panose="05000000000000000000" pitchFamily="2" charset="2"/>
              <a:buChar char="ü"/>
            </a:pPr>
            <a:r>
              <a:rPr lang="en-US" sz="1600">
                <a:latin typeface="+mj-lt"/>
              </a:rPr>
              <a:t>Services and supplies must be commonly furnished without charge or included in the bill of the physician/practitioner</a:t>
            </a:r>
          </a:p>
          <a:p>
            <a:pPr marL="285750" lvl="2" indent="-285750">
              <a:lnSpc>
                <a:spcPct val="107000"/>
              </a:lnSpc>
              <a:spcBef>
                <a:spcPts val="0"/>
              </a:spcBef>
              <a:buFont typeface="Wingdings" panose="05000000000000000000" pitchFamily="2" charset="2"/>
              <a:buChar char="ü"/>
            </a:pPr>
            <a:r>
              <a:rPr lang="en-US" sz="1600">
                <a:latin typeface="+mj-lt"/>
              </a:rPr>
              <a:t>Services and supplies must be of a type that are commonly furnished in the office or clinic of a physician or practitioner</a:t>
            </a:r>
          </a:p>
          <a:p>
            <a:pPr marL="285750" lvl="2" indent="-285750">
              <a:lnSpc>
                <a:spcPct val="107000"/>
              </a:lnSpc>
              <a:spcBef>
                <a:spcPts val="0"/>
              </a:spcBef>
              <a:buFont typeface="Wingdings" panose="05000000000000000000" pitchFamily="2" charset="2"/>
              <a:buChar char="ü"/>
            </a:pPr>
            <a:r>
              <a:rPr lang="en-US" sz="1600">
                <a:latin typeface="+mj-lt"/>
              </a:rPr>
              <a:t>In general, services and supplies must be furnished </a:t>
            </a:r>
            <a:r>
              <a:rPr lang="en-US" sz="1600" b="1">
                <a:solidFill>
                  <a:schemeClr val="accent1"/>
                </a:solidFill>
                <a:latin typeface="+mj-lt"/>
              </a:rPr>
              <a:t>under the direct supervision </a:t>
            </a:r>
            <a:r>
              <a:rPr lang="en-US" sz="1600">
                <a:latin typeface="+mj-lt"/>
              </a:rPr>
              <a:t>of the physician (or other practitioner) [exception: designated care management services]</a:t>
            </a:r>
          </a:p>
          <a:p>
            <a:pPr marL="685800" lvl="3">
              <a:lnSpc>
                <a:spcPct val="107000"/>
              </a:lnSpc>
              <a:spcBef>
                <a:spcPts val="0"/>
              </a:spcBef>
            </a:pPr>
            <a:r>
              <a:rPr lang="en-US" sz="1600">
                <a:latin typeface="+mj-lt"/>
              </a:rPr>
              <a:t>The physician (or other practitioner) supervising the auxiliary personnel need not be the same physician (or other practitioner) who is treating the patient more broadly. However, only the supervising physician (or other practitioner) may bill Medicare for incident to services.</a:t>
            </a:r>
          </a:p>
          <a:p>
            <a:pPr marL="285750" lvl="2" indent="-285750">
              <a:lnSpc>
                <a:spcPct val="107000"/>
              </a:lnSpc>
              <a:spcBef>
                <a:spcPts val="0"/>
              </a:spcBef>
              <a:buFont typeface="Wingdings" panose="05000000000000000000" pitchFamily="2" charset="2"/>
              <a:buChar char="ü"/>
            </a:pPr>
            <a:r>
              <a:rPr lang="en-US" sz="1600">
                <a:latin typeface="+mj-lt"/>
              </a:rPr>
              <a:t>Services and supplies must be furnished by the physician, practitioner with an incident to benefit, or auxiliary personnel</a:t>
            </a:r>
          </a:p>
          <a:p>
            <a:pPr marL="285750" lvl="2" indent="-285750">
              <a:lnSpc>
                <a:spcPct val="107000"/>
              </a:lnSpc>
              <a:spcBef>
                <a:spcPts val="0"/>
              </a:spcBef>
              <a:buFont typeface="Wingdings" panose="05000000000000000000" pitchFamily="2" charset="2"/>
              <a:buChar char="ü"/>
            </a:pPr>
            <a:r>
              <a:rPr lang="en-US" sz="1600">
                <a:latin typeface="+mj-lt"/>
              </a:rPr>
              <a:t>Services and supplies must be furnished in accordance with applicable State law</a:t>
            </a:r>
          </a:p>
          <a:p>
            <a:pPr marL="0" lvl="2" indent="0">
              <a:lnSpc>
                <a:spcPct val="107000"/>
              </a:lnSpc>
              <a:spcBef>
                <a:spcPts val="0"/>
              </a:spcBef>
              <a:buNone/>
            </a:pPr>
            <a:endParaRPr lang="en-US" sz="1600">
              <a:latin typeface="+mj-lt"/>
            </a:endParaRPr>
          </a:p>
          <a:p>
            <a:pPr marL="0" lvl="2" indent="0">
              <a:lnSpc>
                <a:spcPct val="107000"/>
              </a:lnSpc>
              <a:spcBef>
                <a:spcPts val="0"/>
              </a:spcBef>
              <a:buNone/>
            </a:pPr>
            <a:endParaRPr lang="en-US" sz="1600">
              <a:latin typeface="+mj-lt"/>
            </a:endParaRPr>
          </a:p>
          <a:p>
            <a:pPr marL="0" lvl="2" indent="0">
              <a:lnSpc>
                <a:spcPct val="107000"/>
              </a:lnSpc>
              <a:spcBef>
                <a:spcPts val="0"/>
              </a:spcBef>
              <a:buNone/>
            </a:pPr>
            <a:r>
              <a:rPr lang="en-US" sz="1600">
                <a:latin typeface="+mj-lt"/>
              </a:rPr>
              <a:t>42 C.F.R. 410.26</a:t>
            </a:r>
          </a:p>
          <a:p>
            <a:endParaRPr lang="en-US" sz="1600"/>
          </a:p>
        </p:txBody>
      </p:sp>
    </p:spTree>
    <p:extLst>
      <p:ext uri="{BB962C8B-B14F-4D97-AF65-F5344CB8AC3E}">
        <p14:creationId xmlns:p14="http://schemas.microsoft.com/office/powerpoint/2010/main" val="3432960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797-36EB-44F3-B8B6-58988CC2B529}"/>
              </a:ext>
            </a:extLst>
          </p:cNvPr>
          <p:cNvSpPr>
            <a:spLocks noGrp="1"/>
          </p:cNvSpPr>
          <p:nvPr>
            <p:ph type="title"/>
          </p:nvPr>
        </p:nvSpPr>
        <p:spPr/>
        <p:txBody>
          <a:bodyPr/>
          <a:lstStyle/>
          <a:p>
            <a:r>
              <a:rPr lang="en-US"/>
              <a:t>CMS Proposal in CY2023 PFS – “Incident to” Services </a:t>
            </a:r>
          </a:p>
        </p:txBody>
      </p:sp>
      <p:sp>
        <p:nvSpPr>
          <p:cNvPr id="3" name="Content Placeholder 2">
            <a:extLst>
              <a:ext uri="{FF2B5EF4-FFF2-40B4-BE49-F238E27FC236}">
                <a16:creationId xmlns:a16="http://schemas.microsoft.com/office/drawing/2014/main" id="{F2094742-AF80-49E9-A658-26CE9FF1C438}"/>
              </a:ext>
            </a:extLst>
          </p:cNvPr>
          <p:cNvSpPr>
            <a:spLocks noGrp="1"/>
          </p:cNvSpPr>
          <p:nvPr>
            <p:ph idx="1"/>
          </p:nvPr>
        </p:nvSpPr>
        <p:spPr>
          <a:xfrm>
            <a:off x="564874" y="1690688"/>
            <a:ext cx="11062252" cy="4018584"/>
          </a:xfrm>
        </p:spPr>
        <p:txBody>
          <a:bodyPr/>
          <a:lstStyle/>
          <a:p>
            <a:pPr marL="0" lvl="2" indent="0">
              <a:lnSpc>
                <a:spcPct val="107000"/>
              </a:lnSpc>
              <a:spcBef>
                <a:spcPts val="0"/>
              </a:spcBef>
              <a:buNone/>
            </a:pPr>
            <a:r>
              <a:rPr lang="en-US" sz="1800">
                <a:latin typeface="+mj-lt"/>
              </a:rPr>
              <a:t>“[W]e are proposing to amend the direct supervision requirement under our “incident to” regulation at § 410.26 to allow behavioral health services to be furnished under the general supervision of a physician or NPP when these services or supplies are provided by auxiliary personnel incident to the services of a physician or NPP. We are limiting the scope of this proposal to behavioral health services at this time due to increased needs for behavioral health treatment and workforce shortages in this field. We believe that this proposed change will facilitate utilization and extend the reach of behavioral health services.”</a:t>
            </a:r>
          </a:p>
          <a:p>
            <a:pPr marL="0" lvl="2" indent="0">
              <a:lnSpc>
                <a:spcPct val="107000"/>
              </a:lnSpc>
              <a:spcBef>
                <a:spcPts val="0"/>
              </a:spcBef>
              <a:buNone/>
            </a:pPr>
            <a:endParaRPr lang="en-US" sz="1800">
              <a:latin typeface="+mj-lt"/>
            </a:endParaRPr>
          </a:p>
          <a:p>
            <a:pPr marL="285750" lvl="2" indent="-285750">
              <a:lnSpc>
                <a:spcPct val="107000"/>
              </a:lnSpc>
              <a:spcBef>
                <a:spcPts val="0"/>
              </a:spcBef>
            </a:pPr>
            <a:r>
              <a:rPr lang="en-US" sz="1600">
                <a:latin typeface="+mj-lt"/>
              </a:rPr>
              <a:t>Stated purpose was to improve access to and quality of mental health services by helping to “reduce existing barriers and make greater use of the services of LPCs and LMFTs”</a:t>
            </a:r>
          </a:p>
          <a:p>
            <a:pPr marL="285750" lvl="2" indent="-285750">
              <a:lnSpc>
                <a:spcPct val="107000"/>
              </a:lnSpc>
              <a:spcBef>
                <a:spcPts val="0"/>
              </a:spcBef>
            </a:pPr>
            <a:r>
              <a:rPr lang="en-US" sz="1600">
                <a:latin typeface="+mj-lt"/>
              </a:rPr>
              <a:t>This was the boldest action CMS could take on this issue, as it does not have regulatory authority to create new billable practitioner types</a:t>
            </a:r>
          </a:p>
          <a:p>
            <a:pPr marL="285750" lvl="2" indent="-285750">
              <a:lnSpc>
                <a:spcPct val="107000"/>
              </a:lnSpc>
              <a:spcBef>
                <a:spcPts val="0"/>
              </a:spcBef>
            </a:pPr>
            <a:r>
              <a:rPr lang="en-US" sz="1600">
                <a:latin typeface="+mj-lt"/>
              </a:rPr>
              <a:t>One unanswered question is how CMS plans to define the scope of “behavioral health services” subject to this relaxed standard</a:t>
            </a:r>
          </a:p>
          <a:p>
            <a:pPr marL="0" lvl="2" indent="0">
              <a:lnSpc>
                <a:spcPct val="107000"/>
              </a:lnSpc>
              <a:spcBef>
                <a:spcPts val="0"/>
              </a:spcBef>
              <a:buNone/>
            </a:pPr>
            <a:endParaRPr lang="en-US" sz="1600">
              <a:latin typeface="+mj-lt"/>
            </a:endParaRPr>
          </a:p>
          <a:p>
            <a:endParaRPr lang="en-US" sz="1600"/>
          </a:p>
          <a:p>
            <a:endParaRPr lang="en-US" sz="1600"/>
          </a:p>
          <a:p>
            <a:r>
              <a:rPr lang="en-US" sz="1600"/>
              <a:t>87 Fed. Reg. 45938 (July 27, 2022)</a:t>
            </a:r>
          </a:p>
        </p:txBody>
      </p:sp>
    </p:spTree>
    <p:extLst>
      <p:ext uri="{BB962C8B-B14F-4D97-AF65-F5344CB8AC3E}">
        <p14:creationId xmlns:p14="http://schemas.microsoft.com/office/powerpoint/2010/main" val="584272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797-36EB-44F3-B8B6-58988CC2B529}"/>
              </a:ext>
            </a:extLst>
          </p:cNvPr>
          <p:cNvSpPr>
            <a:spLocks noGrp="1"/>
          </p:cNvSpPr>
          <p:nvPr>
            <p:ph type="title"/>
          </p:nvPr>
        </p:nvSpPr>
        <p:spPr/>
        <p:txBody>
          <a:bodyPr/>
          <a:lstStyle/>
          <a:p>
            <a:r>
              <a:rPr lang="en-US"/>
              <a:t>“General” vs “Direct” Supervision </a:t>
            </a:r>
          </a:p>
        </p:txBody>
      </p:sp>
      <p:sp>
        <p:nvSpPr>
          <p:cNvPr id="3" name="Content Placeholder 2">
            <a:extLst>
              <a:ext uri="{FF2B5EF4-FFF2-40B4-BE49-F238E27FC236}">
                <a16:creationId xmlns:a16="http://schemas.microsoft.com/office/drawing/2014/main" id="{F2094742-AF80-49E9-A658-26CE9FF1C438}"/>
              </a:ext>
            </a:extLst>
          </p:cNvPr>
          <p:cNvSpPr>
            <a:spLocks noGrp="1"/>
          </p:cNvSpPr>
          <p:nvPr>
            <p:ph idx="1"/>
          </p:nvPr>
        </p:nvSpPr>
        <p:spPr>
          <a:xfrm>
            <a:off x="564874" y="1690688"/>
            <a:ext cx="11062252" cy="4018584"/>
          </a:xfrm>
        </p:spPr>
        <p:txBody>
          <a:bodyPr/>
          <a:lstStyle/>
          <a:p>
            <a:r>
              <a:rPr lang="en-US" sz="1600" b="1" i="1">
                <a:latin typeface="+mj-lt"/>
                <a:ea typeface="Open Sans" panose="020B0606030504020204" pitchFamily="34" charset="0"/>
                <a:cs typeface="Open Sans" panose="020B0606030504020204" pitchFamily="34" charset="0"/>
              </a:rPr>
              <a:t>“General supervision</a:t>
            </a:r>
            <a:r>
              <a:rPr lang="en-US" sz="1600">
                <a:latin typeface="+mj-lt"/>
                <a:ea typeface="Open Sans" panose="020B0606030504020204" pitchFamily="34" charset="0"/>
                <a:cs typeface="Open Sans" panose="020B0606030504020204" pitchFamily="34" charset="0"/>
              </a:rPr>
              <a:t> means the service is furnished under the physician's (or other practitioner's) overall direction and control, but the physician's (or other practitioner's) presence is not required during the performance of the service.” The training of the auxiliary personnel who actually perform the service/procedure and the maintenance of the equipment and supplies are the continuing responsibility of the physician/practitioner.	</a:t>
            </a:r>
          </a:p>
          <a:p>
            <a:r>
              <a:rPr lang="en-US" sz="1600" b="1" i="1">
                <a:latin typeface="+mj-lt"/>
                <a:ea typeface="Open Sans" panose="020B0606030504020204" pitchFamily="34" charset="0"/>
                <a:cs typeface="Open Sans" panose="020B0606030504020204" pitchFamily="34" charset="0"/>
              </a:rPr>
              <a:t>“Direct supervision</a:t>
            </a:r>
            <a:r>
              <a:rPr lang="en-US" sz="1600">
                <a:latin typeface="+mj-lt"/>
                <a:ea typeface="Open Sans" panose="020B0606030504020204" pitchFamily="34" charset="0"/>
                <a:cs typeface="Open Sans" panose="020B0606030504020204" pitchFamily="34" charset="0"/>
              </a:rPr>
              <a:t> in the office setting means the physician (or other supervising practitioner) must be present in the office suite and immediately available to furnish assistance and direction throughout the performance of the procedure. It does not mean that the physician (or other supervising practitioner) must be present in the room when the procedure is performed. Until the later of the end of the calendar year in which the PHE as defined in § 400.200 of this chapter ends or, December 31, 2021, the presence of the physician (or other practitioner) includes virtual presence through audio/video real-time communications technology (excluding audio-only).”</a:t>
            </a:r>
          </a:p>
          <a:p>
            <a:r>
              <a:rPr lang="en-US" sz="1600" b="1">
                <a:latin typeface="+mj-lt"/>
                <a:ea typeface="Open Sans" panose="020B0606030504020204" pitchFamily="34" charset="0"/>
                <a:cs typeface="Open Sans" panose="020B0606030504020204" pitchFamily="34" charset="0"/>
              </a:rPr>
              <a:t>Note – virtual direct supervision</a:t>
            </a:r>
            <a:r>
              <a:rPr lang="en-US" sz="1600">
                <a:latin typeface="+mj-lt"/>
                <a:ea typeface="Open Sans" panose="020B0606030504020204" pitchFamily="34" charset="0"/>
                <a:cs typeface="Open Sans" panose="020B0606030504020204" pitchFamily="34" charset="0"/>
              </a:rPr>
              <a:t>: CMS noted in the PFS proposal that after the end of the calendar year when the PHE ends, direct supervision may no longer be carried out via telecommunications. CMS sought comment on this issue.</a:t>
            </a:r>
          </a:p>
          <a:p>
            <a:endParaRPr lang="en-US" sz="1600">
              <a:latin typeface="+mj-lt"/>
              <a:ea typeface="Open Sans" panose="020B0606030504020204" pitchFamily="34" charset="0"/>
              <a:cs typeface="Open Sans" panose="020B0606030504020204" pitchFamily="34" charset="0"/>
            </a:endParaRPr>
          </a:p>
          <a:p>
            <a:endParaRPr lang="en-US" sz="1600">
              <a:latin typeface="+mj-lt"/>
              <a:ea typeface="Open Sans" panose="020B0606030504020204" pitchFamily="34" charset="0"/>
              <a:cs typeface="Open Sans" panose="020B0606030504020204" pitchFamily="34" charset="0"/>
            </a:endParaRPr>
          </a:p>
          <a:p>
            <a:r>
              <a:rPr lang="en-US" sz="1600">
                <a:latin typeface="+mj-lt"/>
                <a:ea typeface="Open Sans" panose="020B0606030504020204" pitchFamily="34" charset="0"/>
                <a:cs typeface="Open Sans" panose="020B0606030504020204" pitchFamily="34" charset="0"/>
              </a:rPr>
              <a:t>42 CFR 410.26(a)(2)-(3); 42 CFR 410.32(b)(3)(ii); CMS, </a:t>
            </a:r>
            <a:r>
              <a:rPr lang="en-US" sz="1600">
                <a:latin typeface="+mj-lt"/>
                <a:ea typeface="Open Sans" panose="020B0606030504020204" pitchFamily="34" charset="0"/>
                <a:cs typeface="Open Sans" panose="020B0606030504020204" pitchFamily="34" charset="0"/>
                <a:hlinkClick r:id="rId3"/>
              </a:rPr>
              <a:t>Medicare Benefit Policy Manual, Chapter 15</a:t>
            </a:r>
            <a:r>
              <a:rPr lang="en-US" sz="1600">
                <a:latin typeface="+mj-lt"/>
                <a:ea typeface="Open Sans" panose="020B0606030504020204" pitchFamily="34" charset="0"/>
                <a:cs typeface="Open Sans" panose="020B0606030504020204" pitchFamily="34" charset="0"/>
              </a:rPr>
              <a:t>, Sections 60.2 and 80</a:t>
            </a:r>
          </a:p>
          <a:p>
            <a:endParaRPr lang="en-US" sz="1600">
              <a:latin typeface="+mj-lt"/>
              <a:ea typeface="Open Sans" panose="020B0606030504020204" pitchFamily="34" charset="0"/>
              <a:cs typeface="Open Sans" panose="020B0606030504020204" pitchFamily="34" charset="0"/>
            </a:endParaRPr>
          </a:p>
          <a:p>
            <a:endParaRPr lang="en-US" sz="1600">
              <a:latin typeface="+mj-lt"/>
              <a:ea typeface="Open Sans" panose="020B0606030504020204" pitchFamily="34" charset="0"/>
              <a:cs typeface="Open Sans" panose="020B0606030504020204" pitchFamily="34" charset="0"/>
            </a:endParaRPr>
          </a:p>
          <a:p>
            <a:endParaRPr lang="en-US" sz="1050"/>
          </a:p>
        </p:txBody>
      </p:sp>
    </p:spTree>
    <p:extLst>
      <p:ext uri="{BB962C8B-B14F-4D97-AF65-F5344CB8AC3E}">
        <p14:creationId xmlns:p14="http://schemas.microsoft.com/office/powerpoint/2010/main" val="2125239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3052-5D89-4DE3-A8C2-91010C7BC189}"/>
              </a:ext>
            </a:extLst>
          </p:cNvPr>
          <p:cNvSpPr>
            <a:spLocks noGrp="1"/>
          </p:cNvSpPr>
          <p:nvPr>
            <p:ph type="title"/>
          </p:nvPr>
        </p:nvSpPr>
        <p:spPr/>
        <p:txBody>
          <a:bodyPr/>
          <a:lstStyle/>
          <a:p>
            <a:r>
              <a:rPr lang="en-US"/>
              <a:t>Proposals Involving Opioid Treatment Programs (OTPs)</a:t>
            </a:r>
          </a:p>
        </p:txBody>
      </p:sp>
      <p:sp>
        <p:nvSpPr>
          <p:cNvPr id="3" name="Content Placeholder 2">
            <a:extLst>
              <a:ext uri="{FF2B5EF4-FFF2-40B4-BE49-F238E27FC236}">
                <a16:creationId xmlns:a16="http://schemas.microsoft.com/office/drawing/2014/main" id="{FD2981C4-FC9D-4645-AA23-E9C85644B526}"/>
              </a:ext>
            </a:extLst>
          </p:cNvPr>
          <p:cNvSpPr>
            <a:spLocks noGrp="1"/>
          </p:cNvSpPr>
          <p:nvPr>
            <p:ph idx="1"/>
          </p:nvPr>
        </p:nvSpPr>
        <p:spPr/>
        <p:txBody>
          <a:bodyPr/>
          <a:lstStyle/>
          <a:p>
            <a:pPr marL="285750" marR="0" indent="-285750">
              <a:lnSpc>
                <a:spcPct val="107000"/>
              </a:lnSpc>
              <a:spcBef>
                <a:spcPts val="0"/>
              </a:spcBef>
              <a:spcAft>
                <a:spcPts val="0"/>
              </a:spcAft>
              <a:buFont typeface="Arial" panose="020B0604020202020204" pitchFamily="34" charset="0"/>
              <a:buChar char="•"/>
            </a:pPr>
            <a:r>
              <a:rPr lang="en-US" sz="1800">
                <a:effectLst/>
                <a:ea typeface="Calibri" panose="020F0502020204030204" pitchFamily="34" charset="0"/>
              </a:rPr>
              <a:t>CMS proposed in the CY2023 PFS to allow OTPs to seek Medicare payment for services furnished by mobile units. Services provided by OTP mobile units will be included in the OTP bundled payment codes so long as medically reasonable and necessary.</a:t>
            </a:r>
          </a:p>
          <a:p>
            <a:pPr marL="285750" marR="0" indent="-285750">
              <a:lnSpc>
                <a:spcPct val="107000"/>
              </a:lnSpc>
              <a:spcBef>
                <a:spcPts val="0"/>
              </a:spcBef>
              <a:spcAft>
                <a:spcPts val="0"/>
              </a:spcAft>
              <a:buFont typeface="Arial" panose="020B0604020202020204" pitchFamily="34" charset="0"/>
              <a:buChar char="•"/>
            </a:pPr>
            <a:r>
              <a:rPr lang="en-US" sz="1800">
                <a:effectLst/>
                <a:ea typeface="Calibri" panose="020F0502020204030204" pitchFamily="34" charset="0"/>
              </a:rPr>
              <a:t>CMS proposed to allow the initiation of treatment with buprenorphine via two-way/audio-video modality, as well as audio-only modality when two-way/audio-video is not available to the patient (such as in circumstances where the patient does not have the capability or has not consented to two-way/audio-video technology)</a:t>
            </a:r>
          </a:p>
          <a:p>
            <a:pPr marL="285750" marR="0" indent="-285750">
              <a:lnSpc>
                <a:spcPct val="107000"/>
              </a:lnSpc>
              <a:spcBef>
                <a:spcPts val="0"/>
              </a:spcBef>
              <a:spcAft>
                <a:spcPts val="0"/>
              </a:spcAft>
              <a:buFont typeface="Arial" panose="020B0604020202020204" pitchFamily="34" charset="0"/>
              <a:buChar char="•"/>
            </a:pPr>
            <a:r>
              <a:rPr lang="en-US" sz="1800">
                <a:effectLst/>
                <a:ea typeface="Calibri" panose="020F0502020204030204" pitchFamily="34" charset="0"/>
              </a:rPr>
              <a:t>CMS also requested comment on whether it should allow periodic treatment via audio-only technology after the PHE ends for treatment services with buprenorphine as well as for methadone and naltrexone.</a:t>
            </a:r>
          </a:p>
          <a:p>
            <a:pPr marL="0" marR="0">
              <a:lnSpc>
                <a:spcPct val="107000"/>
              </a:lnSpc>
              <a:spcBef>
                <a:spcPts val="0"/>
              </a:spcBef>
              <a:spcAft>
                <a:spcPts val="0"/>
              </a:spcAft>
            </a:pPr>
            <a:r>
              <a:rPr lang="en-US" sz="1800">
                <a:effectLst/>
                <a:ea typeface="Calibri" panose="020F0502020204030204" pitchFamily="34" charset="0"/>
              </a:rPr>
              <a:t> </a:t>
            </a:r>
            <a:endParaRPr lang="en-US"/>
          </a:p>
        </p:txBody>
      </p:sp>
    </p:spTree>
    <p:extLst>
      <p:ext uri="{BB962C8B-B14F-4D97-AF65-F5344CB8AC3E}">
        <p14:creationId xmlns:p14="http://schemas.microsoft.com/office/powerpoint/2010/main" val="1956200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A23FD-E0FE-43A0-96A2-1BC1C1CAF8F4}"/>
              </a:ext>
            </a:extLst>
          </p:cNvPr>
          <p:cNvSpPr>
            <a:spLocks noGrp="1"/>
          </p:cNvSpPr>
          <p:nvPr>
            <p:ph type="title"/>
          </p:nvPr>
        </p:nvSpPr>
        <p:spPr/>
        <p:txBody>
          <a:bodyPr/>
          <a:lstStyle/>
          <a:p>
            <a:r>
              <a:rPr lang="en-US"/>
              <a:t>Questions?</a:t>
            </a:r>
          </a:p>
        </p:txBody>
      </p:sp>
      <p:sp>
        <p:nvSpPr>
          <p:cNvPr id="5" name="Content Placeholder 4">
            <a:extLst>
              <a:ext uri="{FF2B5EF4-FFF2-40B4-BE49-F238E27FC236}">
                <a16:creationId xmlns:a16="http://schemas.microsoft.com/office/drawing/2014/main" id="{4C0D9EE8-E408-4239-8A10-E7218B98503D}"/>
              </a:ext>
            </a:extLst>
          </p:cNvPr>
          <p:cNvSpPr>
            <a:spLocks noGrp="1"/>
          </p:cNvSpPr>
          <p:nvPr>
            <p:ph idx="1"/>
          </p:nvPr>
        </p:nvSpPr>
        <p:spPr/>
        <p:txBody>
          <a:bodyPr/>
          <a:lstStyle/>
          <a:p>
            <a:endParaRPr lang="en-US"/>
          </a:p>
          <a:p>
            <a:endParaRPr lang="en-US"/>
          </a:p>
          <a:p>
            <a:endParaRPr lang="en-US"/>
          </a:p>
          <a:p>
            <a:endParaRPr lang="en-US"/>
          </a:p>
          <a:p>
            <a:pPr algn="ctr"/>
            <a:r>
              <a:rPr lang="en-US"/>
              <a:t>Susannah Gopalan</a:t>
            </a:r>
          </a:p>
          <a:p>
            <a:pPr algn="ctr"/>
            <a:r>
              <a:rPr lang="en-US"/>
              <a:t>Feldesman Tucker Leifer Fidell LLP</a:t>
            </a:r>
          </a:p>
          <a:p>
            <a:pPr algn="ctr"/>
            <a:r>
              <a:rPr lang="en-US"/>
              <a:t>sgopalan@feldesmantucker.com</a:t>
            </a:r>
          </a:p>
        </p:txBody>
      </p:sp>
    </p:spTree>
    <p:extLst>
      <p:ext uri="{BB962C8B-B14F-4D97-AF65-F5344CB8AC3E}">
        <p14:creationId xmlns:p14="http://schemas.microsoft.com/office/powerpoint/2010/main" val="1071326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9B87-2650-17D5-2D13-86DE7732A21F}"/>
              </a:ext>
            </a:extLst>
          </p:cNvPr>
          <p:cNvSpPr>
            <a:spLocks noGrp="1"/>
          </p:cNvSpPr>
          <p:nvPr>
            <p:ph type="title"/>
          </p:nvPr>
        </p:nvSpPr>
        <p:spPr/>
        <p:txBody>
          <a:bodyPr/>
          <a:lstStyle/>
          <a:p>
            <a:r>
              <a:rPr lang="en-US"/>
              <a:t>Breakout Groups and Discussion</a:t>
            </a:r>
          </a:p>
        </p:txBody>
      </p:sp>
      <p:sp>
        <p:nvSpPr>
          <p:cNvPr id="3" name="Content Placeholder 2">
            <a:extLst>
              <a:ext uri="{FF2B5EF4-FFF2-40B4-BE49-F238E27FC236}">
                <a16:creationId xmlns:a16="http://schemas.microsoft.com/office/drawing/2014/main" id="{D99A233D-5743-941F-A7A6-95735BE76804}"/>
              </a:ext>
            </a:extLst>
          </p:cNvPr>
          <p:cNvSpPr>
            <a:spLocks noGrp="1"/>
          </p:cNvSpPr>
          <p:nvPr>
            <p:ph idx="1"/>
          </p:nvPr>
        </p:nvSpPr>
        <p:spPr/>
        <p:txBody>
          <a:bodyPr vert="horz" lIns="91440" tIns="45720" rIns="91440" bIns="45720" rtlCol="0" anchor="t">
            <a:noAutofit/>
          </a:bodyPr>
          <a:lstStyle/>
          <a:p>
            <a:r>
              <a:rPr lang="en-US"/>
              <a:t>On your flip charts, please take notes and discuss the following questions:</a:t>
            </a:r>
          </a:p>
          <a:p>
            <a:pPr marL="285750" indent="-285750">
              <a:buFont typeface="Arial" panose="020B0604020202020204" pitchFamily="34" charset="0"/>
              <a:buChar char="•"/>
            </a:pPr>
            <a:endParaRPr lang="en-US">
              <a:latin typeface="Calibri Light"/>
              <a:cs typeface="Calibri Light"/>
            </a:endParaRPr>
          </a:p>
          <a:p>
            <a:pPr marL="342900" indent="-342900">
              <a:buFont typeface="Arial,Sans-Serif" panose="020B0604020202020204" pitchFamily="34" charset="0"/>
              <a:buChar char="•"/>
            </a:pPr>
            <a:r>
              <a:rPr lang="en-US">
                <a:latin typeface="Calibri Light"/>
                <a:cs typeface="Calibri Light"/>
              </a:rPr>
              <a:t>What are your three (3) key takeaways from this session?</a:t>
            </a:r>
          </a:p>
          <a:p>
            <a:pPr marL="342900" indent="-342900">
              <a:buFont typeface="Arial,Sans-Serif" panose="020B0604020202020204" pitchFamily="34" charset="0"/>
              <a:buChar char="•"/>
            </a:pPr>
            <a:r>
              <a:rPr lang="en-US">
                <a:latin typeface="Calibri Light"/>
                <a:cs typeface="Calibri Light"/>
              </a:rPr>
              <a:t>Is there a key next step for public policy you’d like to see from the National Council?</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732577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CFFD-040A-426E-8E1B-0F7550BEB22E}"/>
              </a:ext>
            </a:extLst>
          </p:cNvPr>
          <p:cNvSpPr>
            <a:spLocks noGrp="1"/>
          </p:cNvSpPr>
          <p:nvPr>
            <p:ph type="title"/>
          </p:nvPr>
        </p:nvSpPr>
        <p:spPr>
          <a:xfrm>
            <a:off x="564874" y="2272303"/>
            <a:ext cx="11062252" cy="1325563"/>
          </a:xfrm>
        </p:spPr>
        <p:txBody>
          <a:bodyPr/>
          <a:lstStyle/>
          <a:p>
            <a:r>
              <a:rPr lang="en-US" sz="6000"/>
              <a:t>Announcements and Next Steps</a:t>
            </a:r>
          </a:p>
        </p:txBody>
      </p:sp>
    </p:spTree>
    <p:extLst>
      <p:ext uri="{BB962C8B-B14F-4D97-AF65-F5344CB8AC3E}">
        <p14:creationId xmlns:p14="http://schemas.microsoft.com/office/powerpoint/2010/main" val="3237182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p:txBody>
          <a:bodyPr/>
          <a:lstStyle/>
          <a:p>
            <a:r>
              <a:rPr lang="en-US"/>
              <a:t>Adjourn</a:t>
            </a:r>
          </a:p>
        </p:txBody>
      </p:sp>
      <p:sp>
        <p:nvSpPr>
          <p:cNvPr id="4" name="Content Placeholder 2">
            <a:extLst>
              <a:ext uri="{FF2B5EF4-FFF2-40B4-BE49-F238E27FC236}">
                <a16:creationId xmlns:a16="http://schemas.microsoft.com/office/drawing/2014/main" id="{44793E15-E674-4FF6-B0EB-20C2FBCFCDF5}"/>
              </a:ext>
            </a:extLst>
          </p:cNvPr>
          <p:cNvSpPr txBox="1">
            <a:spLocks/>
          </p:cNvSpPr>
          <p:nvPr/>
        </p:nvSpPr>
        <p:spPr>
          <a:xfrm>
            <a:off x="1476647" y="1791959"/>
            <a:ext cx="9238706" cy="4630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a:ln>
                  <a:noFill/>
                </a:ln>
                <a:solidFill>
                  <a:prstClr val="black"/>
                </a:solidFill>
                <a:effectLst/>
                <a:uLnTx/>
                <a:uFillTx/>
                <a:latin typeface="Calibri Light" panose="020F0302020204030204"/>
                <a:ea typeface="+mn-ea"/>
                <a:cs typeface="Calibri Light" panose="020F0302020204030204" pitchFamily="34" charset="0"/>
              </a:rPr>
              <a:t>Email the National Council Policy Team at </a:t>
            </a:r>
            <a:r>
              <a:rPr kumimoji="0" lang="en-US" sz="2400" i="0" u="none" strike="noStrike" kern="1200" cap="none" spc="0" normalizeH="0" baseline="0" noProof="0">
                <a:ln>
                  <a:noFill/>
                </a:ln>
                <a:solidFill>
                  <a:prstClr val="black"/>
                </a:solidFill>
                <a:effectLst/>
                <a:uLnTx/>
                <a:uFillTx/>
                <a:latin typeface="Calibri Light" panose="020F0302020204030204"/>
                <a:ea typeface="+mn-ea"/>
                <a:cs typeface="Calibri Light" panose="020F0302020204030204" pitchFamily="34" charset="0"/>
                <a:hlinkClick r:id="rId3"/>
              </a:rPr>
              <a:t>Policy@TheNationalCouncil.org</a:t>
            </a:r>
            <a:r>
              <a:rPr kumimoji="0" lang="en-US" sz="2400" i="0" u="none" strike="noStrike" kern="1200" cap="none" spc="0" normalizeH="0" baseline="0" noProof="0">
                <a:ln>
                  <a:noFill/>
                </a:ln>
                <a:solidFill>
                  <a:prstClr val="black"/>
                </a:solidFill>
                <a:effectLst/>
                <a:uLnTx/>
                <a:uFillTx/>
                <a:latin typeface="Calibri Light" panose="020F0302020204030204"/>
                <a:ea typeface="+mn-ea"/>
                <a:cs typeface="Calibri Light" panose="020F0302020204030204" pitchFamily="34" charset="0"/>
              </a:rPr>
              <a:t> </a:t>
            </a:r>
          </a:p>
        </p:txBody>
      </p:sp>
    </p:spTree>
    <p:extLst>
      <p:ext uri="{BB962C8B-B14F-4D97-AF65-F5344CB8AC3E}">
        <p14:creationId xmlns:p14="http://schemas.microsoft.com/office/powerpoint/2010/main" val="354793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CFFD-040A-426E-8E1B-0F7550BEB22E}"/>
              </a:ext>
            </a:extLst>
          </p:cNvPr>
          <p:cNvSpPr>
            <a:spLocks noGrp="1"/>
          </p:cNvSpPr>
          <p:nvPr>
            <p:ph type="title"/>
          </p:nvPr>
        </p:nvSpPr>
        <p:spPr>
          <a:xfrm>
            <a:off x="662730" y="1914952"/>
            <a:ext cx="10964396" cy="2593987"/>
          </a:xfrm>
        </p:spPr>
        <p:txBody>
          <a:bodyPr/>
          <a:lstStyle/>
          <a:p>
            <a:pPr>
              <a:spcAft>
                <a:spcPts val="600"/>
              </a:spcAft>
            </a:pPr>
            <a:r>
              <a:rPr lang="en-US" sz="6000">
                <a:latin typeface="Calibri Light"/>
                <a:cs typeface="Calibri Light"/>
              </a:rPr>
              <a:t>Bipartisan Safer Communities Act</a:t>
            </a:r>
            <a:br>
              <a:rPr lang="en-US" sz="6000"/>
            </a:br>
            <a:br>
              <a:rPr lang="en-US" sz="6000"/>
            </a:br>
            <a:r>
              <a:rPr lang="en-US" sz="6000"/>
              <a:t>     </a:t>
            </a:r>
            <a:r>
              <a:rPr lang="en-US" sz="4000" b="1" i="1">
                <a:latin typeface="Calibri Light"/>
                <a:cs typeface="Calibri Light"/>
              </a:rPr>
              <a:t>Elizabeth </a:t>
            </a:r>
            <a:r>
              <a:rPr lang="en-US" sz="4000" b="1" i="1" err="1">
                <a:latin typeface="Calibri Light"/>
                <a:cs typeface="Calibri Light"/>
              </a:rPr>
              <a:t>Darnall</a:t>
            </a:r>
            <a:r>
              <a:rPr lang="en-US" sz="4000" b="1" i="1">
                <a:latin typeface="Calibri Light"/>
                <a:cs typeface="Calibri Light"/>
              </a:rPr>
              <a:t>,</a:t>
            </a:r>
            <a:r>
              <a:rPr lang="en-US" sz="4000">
                <a:latin typeface="Calibri Light"/>
                <a:cs typeface="Calibri Light"/>
              </a:rPr>
              <a:t> Senior Health Policy Adviser</a:t>
            </a:r>
            <a:br>
              <a:rPr lang="en-US" sz="4000"/>
            </a:br>
            <a:r>
              <a:rPr lang="en-US" sz="4000"/>
              <a:t>        </a:t>
            </a:r>
            <a:r>
              <a:rPr lang="en-US" sz="4000">
                <a:latin typeface="Calibri Light"/>
                <a:cs typeface="Calibri Light"/>
              </a:rPr>
              <a:t>Senate Health, Education, Labor and Pensions    </a:t>
            </a:r>
            <a:br>
              <a:rPr lang="en-US" sz="4000">
                <a:latin typeface="Calibri Light"/>
                <a:cs typeface="Calibri Light"/>
              </a:rPr>
            </a:br>
            <a:r>
              <a:rPr lang="en-US" sz="4000">
                <a:latin typeface="Calibri Light"/>
                <a:cs typeface="Calibri Light"/>
              </a:rPr>
              <a:t>        Committee</a:t>
            </a:r>
            <a:br>
              <a:rPr lang="en-US" sz="4000"/>
            </a:br>
            <a:br>
              <a:rPr lang="en-US" sz="1000"/>
            </a:br>
            <a:r>
              <a:rPr lang="en-US" sz="1000"/>
              <a:t>                                  </a:t>
            </a:r>
            <a:r>
              <a:rPr lang="en-US" sz="4000" b="1" i="1">
                <a:latin typeface="Calibri Light"/>
                <a:cs typeface="Calibri Light"/>
              </a:rPr>
              <a:t>Jackie Weinrich,</a:t>
            </a:r>
            <a:r>
              <a:rPr lang="en-US" sz="4000">
                <a:latin typeface="Calibri Light"/>
                <a:cs typeface="Calibri Light"/>
              </a:rPr>
              <a:t> Legislative Correspondent</a:t>
            </a:r>
            <a:br>
              <a:rPr lang="en-US" sz="4000"/>
            </a:br>
            <a:r>
              <a:rPr lang="en-US" sz="4000"/>
              <a:t>        </a:t>
            </a:r>
            <a:r>
              <a:rPr lang="en-US" sz="4000">
                <a:latin typeface="Calibri Light"/>
                <a:cs typeface="Calibri Light"/>
              </a:rPr>
              <a:t>Sen. Chris Murphy (CT)</a:t>
            </a:r>
            <a:endParaRPr lang="en-US" sz="6000">
              <a:latin typeface="Calibri Light"/>
              <a:cs typeface="Calibri Light"/>
            </a:endParaRPr>
          </a:p>
        </p:txBody>
      </p:sp>
      <p:pic>
        <p:nvPicPr>
          <p:cNvPr id="1026" name="Picture 2">
            <a:extLst>
              <a:ext uri="{FF2B5EF4-FFF2-40B4-BE49-F238E27FC236}">
                <a16:creationId xmlns:a16="http://schemas.microsoft.com/office/drawing/2014/main" id="{F060CC07-C68F-5E19-6A54-8C41262A87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68" t="30278" r="9399" b="19557"/>
          <a:stretch/>
        </p:blipFill>
        <p:spPr bwMode="auto">
          <a:xfrm>
            <a:off x="205274" y="4338734"/>
            <a:ext cx="1278294" cy="15768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person, clothing&#10;&#10;Description automatically generated">
            <a:extLst>
              <a:ext uri="{FF2B5EF4-FFF2-40B4-BE49-F238E27FC236}">
                <a16:creationId xmlns:a16="http://schemas.microsoft.com/office/drawing/2014/main" id="{C23E3511-64C0-21BA-1CB6-E150A5293B44}"/>
              </a:ext>
            </a:extLst>
          </p:cNvPr>
          <p:cNvPicPr>
            <a:picLocks noChangeAspect="1"/>
          </p:cNvPicPr>
          <p:nvPr/>
        </p:nvPicPr>
        <p:blipFill rotWithShape="1">
          <a:blip r:embed="rId4">
            <a:extLst>
              <a:ext uri="{28A0092B-C50C-407E-A947-70E740481C1C}">
                <a14:useLocalDpi xmlns:a14="http://schemas.microsoft.com/office/drawing/2010/main" val="0"/>
              </a:ext>
            </a:extLst>
          </a:blip>
          <a:srcRect b="27155"/>
          <a:stretch/>
        </p:blipFill>
        <p:spPr>
          <a:xfrm>
            <a:off x="39848" y="2423508"/>
            <a:ext cx="1443720" cy="1576874"/>
          </a:xfrm>
          <a:prstGeom prst="rect">
            <a:avLst/>
          </a:prstGeom>
          <a:ln>
            <a:noFill/>
          </a:ln>
          <a:effectLst>
            <a:softEdge rad="112500"/>
          </a:effectLst>
        </p:spPr>
      </p:pic>
    </p:spTree>
    <p:extLst>
      <p:ext uri="{BB962C8B-B14F-4D97-AF65-F5344CB8AC3E}">
        <p14:creationId xmlns:p14="http://schemas.microsoft.com/office/powerpoint/2010/main" val="51630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9B87-2650-17D5-2D13-86DE7732A21F}"/>
              </a:ext>
            </a:extLst>
          </p:cNvPr>
          <p:cNvSpPr>
            <a:spLocks noGrp="1"/>
          </p:cNvSpPr>
          <p:nvPr>
            <p:ph type="title"/>
          </p:nvPr>
        </p:nvSpPr>
        <p:spPr/>
        <p:txBody>
          <a:bodyPr/>
          <a:lstStyle/>
          <a:p>
            <a:r>
              <a:rPr lang="en-US"/>
              <a:t>Breakout Groups and Discussion</a:t>
            </a:r>
          </a:p>
        </p:txBody>
      </p:sp>
      <p:sp>
        <p:nvSpPr>
          <p:cNvPr id="3" name="Content Placeholder 2">
            <a:extLst>
              <a:ext uri="{FF2B5EF4-FFF2-40B4-BE49-F238E27FC236}">
                <a16:creationId xmlns:a16="http://schemas.microsoft.com/office/drawing/2014/main" id="{D99A233D-5743-941F-A7A6-95735BE76804}"/>
              </a:ext>
            </a:extLst>
          </p:cNvPr>
          <p:cNvSpPr>
            <a:spLocks noGrp="1"/>
          </p:cNvSpPr>
          <p:nvPr>
            <p:ph idx="1"/>
          </p:nvPr>
        </p:nvSpPr>
        <p:spPr/>
        <p:txBody>
          <a:bodyPr vert="horz" lIns="91440" tIns="45720" rIns="91440" bIns="45720" rtlCol="0" anchor="t">
            <a:noAutofit/>
          </a:bodyPr>
          <a:lstStyle/>
          <a:p>
            <a:r>
              <a:rPr lang="en-US"/>
              <a:t>On your flip charts, please take notes and discuss the following questions:</a:t>
            </a:r>
          </a:p>
          <a:p>
            <a:endParaRPr lang="en-US">
              <a:latin typeface="Calibri Light"/>
              <a:cs typeface="Calibri Light"/>
            </a:endParaRPr>
          </a:p>
          <a:p>
            <a:endParaRPr lang="en-US">
              <a:latin typeface="Calibri Light"/>
              <a:cs typeface="Calibri Light"/>
            </a:endParaRPr>
          </a:p>
          <a:p>
            <a:pPr marL="342900" indent="-342900">
              <a:buFont typeface="Arial" panose="020B0604020202020204" pitchFamily="34" charset="0"/>
              <a:buChar char="•"/>
            </a:pPr>
            <a:r>
              <a:rPr lang="en-US">
                <a:latin typeface="Calibri Light"/>
                <a:cs typeface="Calibri Light"/>
              </a:rPr>
              <a:t>What are your three (3) key takeaways from this session?</a:t>
            </a:r>
          </a:p>
          <a:p>
            <a:pPr marL="342900" indent="-342900">
              <a:buFont typeface="Arial" panose="020B0604020202020204" pitchFamily="34" charset="0"/>
              <a:buChar char="•"/>
            </a:pPr>
            <a:r>
              <a:rPr lang="en-US">
                <a:latin typeface="Calibri Light"/>
                <a:cs typeface="Calibri Light"/>
              </a:rPr>
              <a:t>Is there a key next step for public policy you’d like to see from the National Council?</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432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52C-677D-1F18-7D8D-7EAF44075366}"/>
              </a:ext>
            </a:extLst>
          </p:cNvPr>
          <p:cNvSpPr>
            <a:spLocks noGrp="1"/>
          </p:cNvSpPr>
          <p:nvPr>
            <p:ph type="title"/>
          </p:nvPr>
        </p:nvSpPr>
        <p:spPr>
          <a:xfrm>
            <a:off x="455817" y="1724141"/>
            <a:ext cx="11062252" cy="2520688"/>
          </a:xfrm>
        </p:spPr>
        <p:txBody>
          <a:bodyPr/>
          <a:lstStyle/>
          <a:p>
            <a:r>
              <a:rPr lang="en-US" sz="6000"/>
              <a:t>Break</a:t>
            </a:r>
            <a:br>
              <a:rPr lang="en-US" sz="6000"/>
            </a:br>
            <a:br>
              <a:rPr lang="en-US" sz="6000"/>
            </a:br>
            <a:r>
              <a:rPr lang="en-US" sz="6000"/>
              <a:t>Return by 10:55am</a:t>
            </a:r>
          </a:p>
        </p:txBody>
      </p:sp>
    </p:spTree>
    <p:extLst>
      <p:ext uri="{BB962C8B-B14F-4D97-AF65-F5344CB8AC3E}">
        <p14:creationId xmlns:p14="http://schemas.microsoft.com/office/powerpoint/2010/main" val="164651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CFFD-040A-426E-8E1B-0F7550BEB22E}"/>
              </a:ext>
            </a:extLst>
          </p:cNvPr>
          <p:cNvSpPr>
            <a:spLocks noGrp="1"/>
          </p:cNvSpPr>
          <p:nvPr>
            <p:ph type="title"/>
          </p:nvPr>
        </p:nvSpPr>
        <p:spPr>
          <a:xfrm>
            <a:off x="564874" y="1914952"/>
            <a:ext cx="11062252" cy="2593987"/>
          </a:xfrm>
        </p:spPr>
        <p:txBody>
          <a:bodyPr/>
          <a:lstStyle/>
          <a:p>
            <a:r>
              <a:rPr lang="en-US" sz="6000">
                <a:latin typeface="Calibri Light"/>
                <a:cs typeface="Calibri Light"/>
              </a:rPr>
              <a:t>The Intersection of Criminal Justice and Mental Health/Substance Use</a:t>
            </a:r>
            <a:br>
              <a:rPr lang="en-US" sz="6000"/>
            </a:br>
            <a:br>
              <a:rPr lang="en-US" sz="6000"/>
            </a:br>
            <a:r>
              <a:rPr lang="en-US" sz="4000" b="1" i="1">
                <a:latin typeface="Calibri Light"/>
                <a:cs typeface="Calibri Light"/>
              </a:rPr>
              <a:t>Kyle Kessler,</a:t>
            </a:r>
            <a:r>
              <a:rPr lang="en-US" sz="4000">
                <a:latin typeface="Calibri Light"/>
                <a:cs typeface="Calibri Light"/>
              </a:rPr>
              <a:t> Executive Director, Association of Community Mental Health Centers of Kansas</a:t>
            </a:r>
            <a:br>
              <a:rPr lang="en-US" sz="4000"/>
            </a:br>
            <a:br>
              <a:rPr lang="en-US" sz="1000"/>
            </a:br>
            <a:r>
              <a:rPr lang="en-US" sz="4000" b="1" i="1">
                <a:latin typeface="Calibri Light"/>
                <a:cs typeface="Calibri Light"/>
              </a:rPr>
              <a:t>Heather Jefferis</a:t>
            </a:r>
            <a:r>
              <a:rPr lang="en-US" sz="4000">
                <a:latin typeface="Calibri Light"/>
                <a:cs typeface="Calibri Light"/>
              </a:rPr>
              <a:t>, Executive Director</a:t>
            </a:r>
            <a:br>
              <a:rPr lang="en-US" sz="4000"/>
            </a:br>
            <a:r>
              <a:rPr lang="en-US" sz="4000">
                <a:latin typeface="Calibri Light"/>
                <a:cs typeface="Calibri Light"/>
              </a:rPr>
              <a:t>Oregon Council for Behavioral Health</a:t>
            </a:r>
            <a:endParaRPr lang="en-US" sz="6000">
              <a:latin typeface="Calibri Light"/>
              <a:cs typeface="Calibri Light"/>
            </a:endParaRPr>
          </a:p>
        </p:txBody>
      </p:sp>
    </p:spTree>
    <p:extLst>
      <p:ext uri="{BB962C8B-B14F-4D97-AF65-F5344CB8AC3E}">
        <p14:creationId xmlns:p14="http://schemas.microsoft.com/office/powerpoint/2010/main" val="17073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5546</Words>
  <Application>Microsoft Office PowerPoint</Application>
  <PresentationFormat>Widescreen</PresentationFormat>
  <Paragraphs>485</Paragraphs>
  <Slides>57</Slides>
  <Notes>37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57</vt:i4>
      </vt:variant>
    </vt:vector>
  </HeadingPairs>
  <TitlesOfParts>
    <vt:vector size="70" baseType="lpstr">
      <vt:lpstr>Adobe Garamond Pro</vt:lpstr>
      <vt:lpstr>Arial</vt:lpstr>
      <vt:lpstr>Arial,Sans-Serif</vt:lpstr>
      <vt:lpstr>Calibri</vt:lpstr>
      <vt:lpstr>Calibri Light</vt:lpstr>
      <vt:lpstr>Cambria Math</vt:lpstr>
      <vt:lpstr>Myriad Web Pro</vt:lpstr>
      <vt:lpstr>Open Sans</vt:lpstr>
      <vt:lpstr>Symbol</vt:lpstr>
      <vt:lpstr>Wingdings</vt:lpstr>
      <vt:lpstr>1_Office Theme</vt:lpstr>
      <vt:lpstr>Office Theme</vt:lpstr>
      <vt:lpstr>2_Office Theme</vt:lpstr>
      <vt:lpstr>Public Policy Committee Meeting</vt:lpstr>
      <vt:lpstr>Welcome  Melanie Brown-Woofter, Public Policy Committee Chair, President/CEO, Florida Behavioral Health Association  Lydia Conley, Public Policy Committee Vice Chair, President/CEO, Association for Behavioral Healthcare  Reyna Taylor, Sr. Vice President, Policy and Advocacy, National Council </vt:lpstr>
      <vt:lpstr>Agenda </vt:lpstr>
      <vt:lpstr>Opening  Chuck Ingoglia, President and CEO, National Council</vt:lpstr>
      <vt:lpstr>Icebreaker – A Penny for Your Thoughts</vt:lpstr>
      <vt:lpstr>Bipartisan Safer Communities Act       Elizabeth Darnall, Senior Health Policy Adviser         Senate Health, Education, Labor and Pensions             Committee                                    Jackie Weinrich, Legislative Correspondent         Sen. Chris Murphy (CT)</vt:lpstr>
      <vt:lpstr>Breakout Groups and Discussion</vt:lpstr>
      <vt:lpstr>Break  Return by 10:55am</vt:lpstr>
      <vt:lpstr>The Intersection of Criminal Justice and Mental Health/Substance Use  Kyle Kessler, Executive Director, Association of Community Mental Health Centers of Kansas  Heather Jefferis, Executive Director Oregon Council for Behavioral Health</vt:lpstr>
      <vt:lpstr>Breakout Groups and Discussion</vt:lpstr>
      <vt:lpstr>PowerPoint Presentation</vt:lpstr>
      <vt:lpstr>Lunch and Self Care Break  Return by 12:55pm</vt:lpstr>
      <vt:lpstr>Administrative Priorities Regarding Recovery, Harm Reduction, and Medication Assistant Treatments, as it Relates to the End of the Public Health Emergency             Dr. Yngvild Olsen                  Director for the Center of Substance                   Abuse Treatment (CSAT), SAMHSA</vt:lpstr>
      <vt:lpstr>SAMHSA Initiatives Across Systems of Care:  From Harm Reduction to Treatment and Recovery </vt:lpstr>
      <vt:lpstr>Overview</vt:lpstr>
      <vt:lpstr>PowerPoint Presentation</vt:lpstr>
      <vt:lpstr>PowerPoint Presentation</vt:lpstr>
      <vt:lpstr>PowerPoint Presentation</vt:lpstr>
      <vt:lpstr>Co-Occurring Disorders (CODs)</vt:lpstr>
      <vt:lpstr>The Gap</vt:lpstr>
      <vt:lpstr>HHS Overdose Prevention Strategy</vt:lpstr>
      <vt:lpstr>Priority Area: Harm Reduction</vt:lpstr>
      <vt:lpstr>SAMHSA’s First Harm Reduction Grant</vt:lpstr>
      <vt:lpstr>Harm reduction activities in SUD treatment-focused grants</vt:lpstr>
      <vt:lpstr>Expanding Treatment of Opioid Use Disorder: SOR</vt:lpstr>
      <vt:lpstr>Cumulative DATA-Waivered Certified Practitioners by Waiver Limit  (as of August 26, 2022)</vt:lpstr>
      <vt:lpstr>PowerPoint Presentation</vt:lpstr>
      <vt:lpstr>Certified Community Behavioral Health Centers</vt:lpstr>
      <vt:lpstr>CCBHCs Address Co-Occurring Disorders </vt:lpstr>
      <vt:lpstr>SAMHSA’s Working Definition of Recovery</vt:lpstr>
      <vt:lpstr>Recovery Support</vt:lpstr>
      <vt:lpstr>Looking Ahead</vt:lpstr>
      <vt:lpstr>Impact at the Individual Level: Mr. C</vt:lpstr>
      <vt:lpstr>Advancing Evidence-Based Practice</vt:lpstr>
      <vt:lpstr>Breakout Groups and Discussion</vt:lpstr>
      <vt:lpstr>Physician Fee Schedule and ‘Incident To’ Provisions               Susannah Gopalan, Partner                     Feldesman Tucker Fidel LLP</vt:lpstr>
      <vt:lpstr>Medicare Physician Fee Schedule Proposal for CY2023</vt:lpstr>
      <vt:lpstr>The Medicare Physician Fee Schedule Rulemaking</vt:lpstr>
      <vt:lpstr>Telehealth Extensions</vt:lpstr>
      <vt:lpstr>Medicare Telehealth Services</vt:lpstr>
      <vt:lpstr>Telehealth Flexibilities During COVID-19 PHE</vt:lpstr>
      <vt:lpstr>Congress Acts To Allow Mental Health / SUD Telehealth To Be Provided to Patients at Home</vt:lpstr>
      <vt:lpstr>Definition of “the Home of the Patient” for Purposes of Telehealth</vt:lpstr>
      <vt:lpstr>CMS Amends Telehealth Regulations Permanently To Allow Audio-Only Mental Health Telehealth Visits</vt:lpstr>
      <vt:lpstr>Telehealth Extensions – CAA 2022</vt:lpstr>
      <vt:lpstr>CMS Implementation of CAA, 2022 Telehealth Extensions</vt:lpstr>
      <vt:lpstr>“Incident to” Services </vt:lpstr>
      <vt:lpstr>The “Incident-To” Concept</vt:lpstr>
      <vt:lpstr>Incident to Services - Terminology</vt:lpstr>
      <vt:lpstr>Criteria for “Incident to” Services</vt:lpstr>
      <vt:lpstr>CMS Proposal in CY2023 PFS – “Incident to” Services </vt:lpstr>
      <vt:lpstr>“General” vs “Direct” Supervision </vt:lpstr>
      <vt:lpstr>Proposals Involving Opioid Treatment Programs (OTPs)</vt:lpstr>
      <vt:lpstr>Questions?</vt:lpstr>
      <vt:lpstr>Breakout Groups and Discussion</vt:lpstr>
      <vt:lpstr>Announcements and Next Steps</vt:lpstr>
      <vt:lpstr>Adjourn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Committee Meeting</dc:title>
  <dc:creator>Malka Berro</dc:creator>
  <cp:lastModifiedBy>Malka Berro</cp:lastModifiedBy>
  <cp:revision>2</cp:revision>
  <dcterms:created xsi:type="dcterms:W3CDTF">2022-09-13T13:16:38Z</dcterms:created>
  <dcterms:modified xsi:type="dcterms:W3CDTF">2022-09-21T14:02:56Z</dcterms:modified>
</cp:coreProperties>
</file>