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6"/>
  </p:notesMasterIdLst>
  <p:sldIdLst>
    <p:sldId id="2337" r:id="rId5"/>
    <p:sldId id="2384" r:id="rId6"/>
    <p:sldId id="2383" r:id="rId7"/>
    <p:sldId id="2385" r:id="rId8"/>
    <p:sldId id="2386" r:id="rId9"/>
    <p:sldId id="2387" r:id="rId10"/>
    <p:sldId id="2380" r:id="rId11"/>
    <p:sldId id="2353" r:id="rId12"/>
    <p:sldId id="2354" r:id="rId13"/>
    <p:sldId id="2355" r:id="rId14"/>
    <p:sldId id="23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F9A85A-0D13-002D-5CE6-6F73E489A54E}" name="Emily Morton" initials="EM" userId="S::emily.morton@harrispoll.com::0e2ff587-2263-4c99-bd3b-41ef365fe4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397" autoAdjust="0"/>
    <p:restoredTop sz="94660"/>
  </p:normalViewPr>
  <p:slideViewPr>
    <p:cSldViewPr snapToGrid="0">
      <p:cViewPr varScale="1">
        <p:scale>
          <a:sx n="108" d="100"/>
          <a:sy n="108" d="100"/>
        </p:scale>
        <p:origin x="978"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B6C4D-EDE4-41EB-8505-9B345CC5A9D0}"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A746-D985-4FF1-BAFC-7DD67EC984FD}" type="slidenum">
              <a:rPr lang="en-US" smtClean="0"/>
              <a:t>‹#›</a:t>
            </a:fld>
            <a:endParaRPr lang="en-US"/>
          </a:p>
        </p:txBody>
      </p:sp>
    </p:spTree>
    <p:extLst>
      <p:ext uri="{BB962C8B-B14F-4D97-AF65-F5344CB8AC3E}">
        <p14:creationId xmlns:p14="http://schemas.microsoft.com/office/powerpoint/2010/main" val="102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7060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46494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4881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7498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175330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1791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5203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99185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10/18/2022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382494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amhsa.gov/sites/default/files/grants/pdf/fy-23-ccbhc-planning-grants-nof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8E0-3C9C-44F1-7196-768264467D89}"/>
              </a:ext>
            </a:extLst>
          </p:cNvPr>
          <p:cNvSpPr>
            <a:spLocks noGrp="1"/>
          </p:cNvSpPr>
          <p:nvPr>
            <p:ph type="ctrTitle"/>
          </p:nvPr>
        </p:nvSpPr>
        <p:spPr>
          <a:xfrm>
            <a:off x="584752" y="3281877"/>
            <a:ext cx="11022496" cy="1655763"/>
          </a:xfrm>
        </p:spPr>
        <p:txBody>
          <a:bodyPr/>
          <a:lstStyle/>
          <a:p>
            <a:r>
              <a:rPr lang="en-US" dirty="0"/>
              <a:t>CCBHC Update for Association Executives</a:t>
            </a:r>
            <a:br>
              <a:rPr lang="en-US" dirty="0"/>
            </a:br>
            <a:endParaRPr lang="en-US" dirty="0"/>
          </a:p>
        </p:txBody>
      </p:sp>
      <p:sp>
        <p:nvSpPr>
          <p:cNvPr id="3" name="Subtitle 2">
            <a:extLst>
              <a:ext uri="{FF2B5EF4-FFF2-40B4-BE49-F238E27FC236}">
                <a16:creationId xmlns:a16="http://schemas.microsoft.com/office/drawing/2014/main" id="{58AD76E8-558B-E33B-01A7-C089940DEFB3}"/>
              </a:ext>
            </a:extLst>
          </p:cNvPr>
          <p:cNvSpPr>
            <a:spLocks noGrp="1"/>
          </p:cNvSpPr>
          <p:nvPr>
            <p:ph type="subTitle" idx="1"/>
          </p:nvPr>
        </p:nvSpPr>
        <p:spPr/>
        <p:txBody>
          <a:bodyPr/>
          <a:lstStyle/>
          <a:p>
            <a:r>
              <a:rPr lang="en-US" dirty="0"/>
              <a:t>October 18, 2022</a:t>
            </a:r>
          </a:p>
        </p:txBody>
      </p:sp>
    </p:spTree>
    <p:extLst>
      <p:ext uri="{BB962C8B-B14F-4D97-AF65-F5344CB8AC3E}">
        <p14:creationId xmlns:p14="http://schemas.microsoft.com/office/powerpoint/2010/main" val="398838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7C43-AECF-0212-C766-D3F03B01F5DE}"/>
              </a:ext>
            </a:extLst>
          </p:cNvPr>
          <p:cNvSpPr>
            <a:spLocks noGrp="1"/>
          </p:cNvSpPr>
          <p:nvPr>
            <p:ph type="title"/>
          </p:nvPr>
        </p:nvSpPr>
        <p:spPr>
          <a:xfrm>
            <a:off x="564874" y="177553"/>
            <a:ext cx="11062252" cy="1513135"/>
          </a:xfrm>
        </p:spPr>
        <p:txBody>
          <a:bodyPr/>
          <a:lstStyle/>
          <a:p>
            <a:r>
              <a:rPr lang="en-US" dirty="0"/>
              <a:t>Eligible grantees that did not receive new funding, by state</a:t>
            </a:r>
          </a:p>
        </p:txBody>
      </p:sp>
      <p:graphicFrame>
        <p:nvGraphicFramePr>
          <p:cNvPr id="8" name="Table 7">
            <a:extLst>
              <a:ext uri="{FF2B5EF4-FFF2-40B4-BE49-F238E27FC236}">
                <a16:creationId xmlns:a16="http://schemas.microsoft.com/office/drawing/2014/main" id="{26B5F617-E844-0F0F-8363-0BF76CC51798}"/>
              </a:ext>
            </a:extLst>
          </p:cNvPr>
          <p:cNvGraphicFramePr>
            <a:graphicFrameLocks noGrp="1"/>
          </p:cNvGraphicFramePr>
          <p:nvPr>
            <p:extLst>
              <p:ext uri="{D42A27DB-BD31-4B8C-83A1-F6EECF244321}">
                <p14:modId xmlns:p14="http://schemas.microsoft.com/office/powerpoint/2010/main" val="1531503133"/>
              </p:ext>
            </p:extLst>
          </p:nvPr>
        </p:nvGraphicFramePr>
        <p:xfrm>
          <a:off x="1408344" y="1698703"/>
          <a:ext cx="4140200" cy="4299585"/>
        </p:xfrm>
        <a:graphic>
          <a:graphicData uri="http://schemas.openxmlformats.org/drawingml/2006/table">
            <a:tbl>
              <a:tblPr/>
              <a:tblGrid>
                <a:gridCol w="354013">
                  <a:extLst>
                    <a:ext uri="{9D8B030D-6E8A-4147-A177-3AD203B41FA5}">
                      <a16:colId xmlns:a16="http://schemas.microsoft.com/office/drawing/2014/main" val="2458924339"/>
                    </a:ext>
                  </a:extLst>
                </a:gridCol>
                <a:gridCol w="347663">
                  <a:extLst>
                    <a:ext uri="{9D8B030D-6E8A-4147-A177-3AD203B41FA5}">
                      <a16:colId xmlns:a16="http://schemas.microsoft.com/office/drawing/2014/main" val="3296157486"/>
                    </a:ext>
                  </a:extLst>
                </a:gridCol>
                <a:gridCol w="1192473">
                  <a:extLst>
                    <a:ext uri="{9D8B030D-6E8A-4147-A177-3AD203B41FA5}">
                      <a16:colId xmlns:a16="http://schemas.microsoft.com/office/drawing/2014/main" val="2897832482"/>
                    </a:ext>
                  </a:extLst>
                </a:gridCol>
                <a:gridCol w="1118587">
                  <a:extLst>
                    <a:ext uri="{9D8B030D-6E8A-4147-A177-3AD203B41FA5}">
                      <a16:colId xmlns:a16="http://schemas.microsoft.com/office/drawing/2014/main" val="1492678790"/>
                    </a:ext>
                  </a:extLst>
                </a:gridCol>
                <a:gridCol w="1127464">
                  <a:extLst>
                    <a:ext uri="{9D8B030D-6E8A-4147-A177-3AD203B41FA5}">
                      <a16:colId xmlns:a16="http://schemas.microsoft.com/office/drawing/2014/main" val="1707090178"/>
                    </a:ext>
                  </a:extLst>
                </a:gridCol>
              </a:tblGrid>
              <a:tr h="571500">
                <a:tc>
                  <a:txBody>
                    <a:bodyPr/>
                    <a:lstStyle/>
                    <a:p>
                      <a:pPr algn="l" fontAlgn="t"/>
                      <a:r>
                        <a:rPr lang="en-US" sz="1100" b="1" i="0" u="none" strike="noStrike">
                          <a:solidFill>
                            <a:srgbClr val="000000"/>
                          </a:solidFill>
                          <a:effectLst/>
                          <a:latin typeface="Calibri" panose="020F0502020204030204" pitchFamily="34" charset="0"/>
                        </a:rPr>
                        <a:t>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Non-renewed grantees in demo/SPA/Waiver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100" b="1" i="0" u="none" strike="noStrike">
                          <a:solidFill>
                            <a:srgbClr val="000000"/>
                          </a:solidFill>
                          <a:effectLst/>
                          <a:latin typeface="Calibri" panose="020F0502020204030204" pitchFamily="34" charset="0"/>
                        </a:rPr>
                        <a:t>Non-renewed grantees with grants expiring in Feb 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1100" b="1" i="0" u="none" strike="noStrike" dirty="0">
                          <a:solidFill>
                            <a:srgbClr val="000000"/>
                          </a:solidFill>
                          <a:effectLst/>
                          <a:latin typeface="Calibri" panose="020F0502020204030204" pitchFamily="34" charset="0"/>
                        </a:rPr>
                        <a:t>Non-renewed grantees with already expired grants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56074962"/>
                  </a:ext>
                </a:extLst>
              </a:tr>
              <a:tr h="190500">
                <a:tc>
                  <a:txBody>
                    <a:bodyPr/>
                    <a:lstStyle/>
                    <a:p>
                      <a:pPr algn="l" fontAlgn="b"/>
                      <a:r>
                        <a:rPr lang="en-US" sz="1100" b="1" i="0" u="none" strike="noStrike">
                          <a:solidFill>
                            <a:srgbClr val="000000"/>
                          </a:solidFill>
                          <a:effectLst/>
                          <a:latin typeface="Calibri" panose="020F0502020204030204" pitchFamily="34" charset="0"/>
                        </a:rPr>
                        <a: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82724838"/>
                  </a:ext>
                </a:extLst>
              </a:tr>
              <a:tr h="190500">
                <a:tc>
                  <a:txBody>
                    <a:bodyPr/>
                    <a:lstStyle/>
                    <a:p>
                      <a:pPr algn="l" fontAlgn="b"/>
                      <a:r>
                        <a:rPr lang="en-US" sz="1100" b="1" i="0" u="none" strike="noStrike">
                          <a:solidFill>
                            <a:srgbClr val="000000"/>
                          </a:solidFill>
                          <a:effectLst/>
                          <a:latin typeface="Calibri" panose="020F0502020204030204" pitchFamily="34" charset="0"/>
                        </a:rPr>
                        <a: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91630888"/>
                  </a:ext>
                </a:extLst>
              </a:tr>
              <a:tr h="190500">
                <a:tc>
                  <a:txBody>
                    <a:bodyPr/>
                    <a:lstStyle/>
                    <a:p>
                      <a:pPr algn="l" fontAlgn="b"/>
                      <a:r>
                        <a:rPr lang="en-US" sz="1100" b="1" i="0" u="none" strike="noStrike">
                          <a:solidFill>
                            <a:srgbClr val="000000"/>
                          </a:solidFill>
                          <a:effectLst/>
                          <a:latin typeface="Calibri" panose="020F0502020204030204" pitchFamily="34" charset="0"/>
                        </a:rPr>
                        <a:t>AZ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22575372"/>
                  </a:ext>
                </a:extLst>
              </a:tr>
              <a:tr h="190500">
                <a:tc>
                  <a:txBody>
                    <a:bodyPr/>
                    <a:lstStyle/>
                    <a:p>
                      <a:pPr algn="l" fontAlgn="b"/>
                      <a:r>
                        <a:rPr lang="en-US" sz="1100" b="1" i="0" u="none" strike="noStrike">
                          <a:solidFill>
                            <a:srgbClr val="000000"/>
                          </a:solidFill>
                          <a:effectLst/>
                          <a:latin typeface="Calibri" panose="020F0502020204030204" pitchFamily="34" charset="0"/>
                        </a:rPr>
                        <a:t>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54308745"/>
                  </a:ext>
                </a:extLst>
              </a:tr>
              <a:tr h="190500">
                <a:tc>
                  <a:txBody>
                    <a:bodyPr/>
                    <a:lstStyle/>
                    <a:p>
                      <a:pPr algn="l" fontAlgn="b"/>
                      <a:r>
                        <a:rPr lang="en-US" sz="1100" b="1" i="0" u="none" strike="noStrike">
                          <a:solidFill>
                            <a:srgbClr val="000000"/>
                          </a:solidFill>
                          <a:effectLst/>
                          <a:latin typeface="Calibri" panose="020F0502020204030204" pitchFamily="34" charset="0"/>
                        </a:rPr>
                        <a:t>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31432065"/>
                  </a:ext>
                </a:extLst>
              </a:tr>
              <a:tr h="190500">
                <a:tc>
                  <a:txBody>
                    <a:bodyPr/>
                    <a:lstStyle/>
                    <a:p>
                      <a:pPr algn="l" fontAlgn="b"/>
                      <a:r>
                        <a:rPr lang="en-US" sz="1100" b="1" i="0" u="none" strike="noStrike">
                          <a:solidFill>
                            <a:srgbClr val="000000"/>
                          </a:solidFill>
                          <a:effectLst/>
                          <a:latin typeface="Calibri" panose="020F0502020204030204" pitchFamily="34" charset="0"/>
                        </a:rPr>
                        <a:t>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63605716"/>
                  </a:ext>
                </a:extLst>
              </a:tr>
              <a:tr h="190500">
                <a:tc>
                  <a:txBody>
                    <a:bodyPr/>
                    <a:lstStyle/>
                    <a:p>
                      <a:pPr algn="l" fontAlgn="b"/>
                      <a:r>
                        <a:rPr lang="en-US" sz="1100" b="1" i="0" u="none" strike="noStrike">
                          <a:solidFill>
                            <a:srgbClr val="000000"/>
                          </a:solidFill>
                          <a:effectLst/>
                          <a:latin typeface="Calibri" panose="020F0502020204030204" pitchFamily="34" charset="0"/>
                        </a:rPr>
                        <a:t>FL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94840583"/>
                  </a:ext>
                </a:extLst>
              </a:tr>
              <a:tr h="190500">
                <a:tc>
                  <a:txBody>
                    <a:bodyPr/>
                    <a:lstStyle/>
                    <a:p>
                      <a:pPr algn="l" fontAlgn="b"/>
                      <a:r>
                        <a:rPr lang="en-US" sz="1100" b="1" i="0" u="none" strike="noStrike">
                          <a:solidFill>
                            <a:srgbClr val="000000"/>
                          </a:solidFill>
                          <a:effectLst/>
                          <a:latin typeface="Calibri" panose="020F0502020204030204" pitchFamily="34" charset="0"/>
                        </a:rPr>
                        <a:t>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81471726"/>
                  </a:ext>
                </a:extLst>
              </a:tr>
              <a:tr h="190500">
                <a:tc>
                  <a:txBody>
                    <a:bodyPr/>
                    <a:lstStyle/>
                    <a:p>
                      <a:pPr algn="l" fontAlgn="b"/>
                      <a:r>
                        <a:rPr lang="en-US" sz="1100" b="1" i="0" u="none" strike="noStrike">
                          <a:solidFill>
                            <a:srgbClr val="000000"/>
                          </a:solidFill>
                          <a:effectLst/>
                          <a:latin typeface="Calibri" panose="020F0502020204030204" pitchFamily="34" charset="0"/>
                        </a:rPr>
                        <a:t>GU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1801504"/>
                  </a:ext>
                </a:extLst>
              </a:tr>
              <a:tr h="190500">
                <a:tc>
                  <a:txBody>
                    <a:bodyPr/>
                    <a:lstStyle/>
                    <a:p>
                      <a:pPr algn="l" fontAlgn="b"/>
                      <a:r>
                        <a:rPr lang="en-US" sz="1100" b="1" i="0" u="none" strike="noStrike">
                          <a:solidFill>
                            <a:srgbClr val="000000"/>
                          </a:solidFill>
                          <a:effectLst/>
                          <a:latin typeface="Calibri" panose="020F0502020204030204" pitchFamily="34" charset="0"/>
                        </a:rPr>
                        <a:t>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45812747"/>
                  </a:ext>
                </a:extLst>
              </a:tr>
              <a:tr h="190500">
                <a:tc>
                  <a:txBody>
                    <a:bodyPr/>
                    <a:lstStyle/>
                    <a:p>
                      <a:pPr algn="l" fontAlgn="b"/>
                      <a:r>
                        <a:rPr lang="en-US" sz="1100" b="1" i="0" u="none" strike="noStrike">
                          <a:solidFill>
                            <a:srgbClr val="000000"/>
                          </a:solidFill>
                          <a:effectLst/>
                          <a:latin typeface="Calibri" panose="020F0502020204030204" pitchFamily="34" charset="0"/>
                        </a:rPr>
                        <a:t>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4148999"/>
                  </a:ext>
                </a:extLst>
              </a:tr>
              <a:tr h="190500">
                <a:tc>
                  <a:txBody>
                    <a:bodyPr/>
                    <a:lstStyle/>
                    <a:p>
                      <a:pPr algn="l" fontAlgn="b"/>
                      <a:r>
                        <a:rPr lang="en-US" sz="1100" b="1" i="0" u="none" strike="noStrike">
                          <a:solidFill>
                            <a:srgbClr val="000000"/>
                          </a:solidFill>
                          <a:effectLst/>
                          <a:latin typeface="Calibri" panose="020F0502020204030204" pitchFamily="34" charset="0"/>
                        </a:rPr>
                        <a: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703271469"/>
                  </a:ext>
                </a:extLst>
              </a:tr>
              <a:tr h="190500">
                <a:tc>
                  <a:txBody>
                    <a:bodyPr/>
                    <a:lstStyle/>
                    <a:p>
                      <a:pPr algn="l" fontAlgn="b"/>
                      <a:r>
                        <a:rPr lang="en-US" sz="1100" b="1" i="0" u="none" strike="noStrike">
                          <a:solidFill>
                            <a:srgbClr val="000000"/>
                          </a:solidFill>
                          <a:effectLst/>
                          <a:latin typeface="Calibri" panose="020F0502020204030204" pitchFamily="34" charset="0"/>
                        </a:rPr>
                        <a:t>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95915835"/>
                  </a:ext>
                </a:extLst>
              </a:tr>
              <a:tr h="190500">
                <a:tc>
                  <a:txBody>
                    <a:bodyPr/>
                    <a:lstStyle/>
                    <a:p>
                      <a:pPr algn="l" fontAlgn="b"/>
                      <a:r>
                        <a:rPr lang="en-US" sz="1100" b="1" i="0" u="none" strike="noStrike">
                          <a:solidFill>
                            <a:srgbClr val="000000"/>
                          </a:solidFill>
                          <a:effectLst/>
                          <a:latin typeface="Calibri" panose="020F0502020204030204" pitchFamily="34" charset="0"/>
                        </a:rPr>
                        <a:t>KY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84591073"/>
                  </a:ext>
                </a:extLst>
              </a:tr>
              <a:tr h="190500">
                <a:tc>
                  <a:txBody>
                    <a:bodyPr/>
                    <a:lstStyle/>
                    <a:p>
                      <a:pPr algn="l" fontAlgn="b"/>
                      <a:r>
                        <a:rPr lang="en-US" sz="1100" b="1" i="0" u="none" strike="noStrike">
                          <a:solidFill>
                            <a:srgbClr val="000000"/>
                          </a:solidFill>
                          <a:effectLst/>
                          <a:latin typeface="Calibri" panose="020F0502020204030204" pitchFamily="34" charset="0"/>
                        </a:rPr>
                        <a:t>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16431729"/>
                  </a:ext>
                </a:extLst>
              </a:tr>
              <a:tr h="190500">
                <a:tc>
                  <a:txBody>
                    <a:bodyPr/>
                    <a:lstStyle/>
                    <a:p>
                      <a:pPr algn="l" fontAlgn="b"/>
                      <a:r>
                        <a:rPr lang="en-US" sz="1100" b="1"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40876350"/>
                  </a:ext>
                </a:extLst>
              </a:tr>
              <a:tr h="190500">
                <a:tc>
                  <a:txBody>
                    <a:bodyPr/>
                    <a:lstStyle/>
                    <a:p>
                      <a:pPr algn="l" fontAlgn="b"/>
                      <a:r>
                        <a:rPr lang="en-US" sz="1100" b="1" i="0" u="none" strike="noStrike">
                          <a:solidFill>
                            <a:srgbClr val="000000"/>
                          </a:solidFill>
                          <a:effectLst/>
                          <a:latin typeface="Calibri" panose="020F0502020204030204" pitchFamily="34" charset="0"/>
                        </a:rPr>
                        <a:t>MD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15953667"/>
                  </a:ext>
                </a:extLst>
              </a:tr>
              <a:tr h="190500">
                <a:tc>
                  <a:txBody>
                    <a:bodyPr/>
                    <a:lstStyle/>
                    <a:p>
                      <a:pPr algn="l" fontAlgn="b"/>
                      <a:r>
                        <a:rPr lang="en-US" sz="1100" b="1" i="0" u="none" strike="noStrike">
                          <a:solidFill>
                            <a:srgbClr val="000000"/>
                          </a:solidFill>
                          <a:effectLst/>
                          <a:latin typeface="Calibri" panose="020F0502020204030204" pitchFamily="34" charset="0"/>
                        </a:rPr>
                        <a:t>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72441811"/>
                  </a:ext>
                </a:extLst>
              </a:tr>
              <a:tr h="190500">
                <a:tc>
                  <a:txBody>
                    <a:bodyPr/>
                    <a:lstStyle/>
                    <a:p>
                      <a:pPr algn="l" fontAlgn="b"/>
                      <a:r>
                        <a:rPr lang="en-US" sz="1100" b="1" i="0" u="none" strike="noStrike">
                          <a:solidFill>
                            <a:srgbClr val="000000"/>
                          </a:solidFill>
                          <a:effectLst/>
                          <a:latin typeface="Calibri" panose="020F0502020204030204" pitchFamily="34" charset="0"/>
                        </a:rPr>
                        <a:t>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770408075"/>
                  </a:ext>
                </a:extLst>
              </a:tr>
            </a:tbl>
          </a:graphicData>
        </a:graphic>
      </p:graphicFrame>
      <p:graphicFrame>
        <p:nvGraphicFramePr>
          <p:cNvPr id="10" name="Table 9">
            <a:extLst>
              <a:ext uri="{FF2B5EF4-FFF2-40B4-BE49-F238E27FC236}">
                <a16:creationId xmlns:a16="http://schemas.microsoft.com/office/drawing/2014/main" id="{C1CE1FA4-7B91-16BF-F220-4CFD879212F9}"/>
              </a:ext>
            </a:extLst>
          </p:cNvPr>
          <p:cNvGraphicFramePr>
            <a:graphicFrameLocks noGrp="1"/>
          </p:cNvGraphicFramePr>
          <p:nvPr>
            <p:extLst>
              <p:ext uri="{D42A27DB-BD31-4B8C-83A1-F6EECF244321}">
                <p14:modId xmlns:p14="http://schemas.microsoft.com/office/powerpoint/2010/main" val="259256151"/>
              </p:ext>
            </p:extLst>
          </p:nvPr>
        </p:nvGraphicFramePr>
        <p:xfrm>
          <a:off x="6096000" y="1698704"/>
          <a:ext cx="4060054" cy="4299585"/>
        </p:xfrm>
        <a:graphic>
          <a:graphicData uri="http://schemas.openxmlformats.org/drawingml/2006/table">
            <a:tbl>
              <a:tblPr/>
              <a:tblGrid>
                <a:gridCol w="354013">
                  <a:extLst>
                    <a:ext uri="{9D8B030D-6E8A-4147-A177-3AD203B41FA5}">
                      <a16:colId xmlns:a16="http://schemas.microsoft.com/office/drawing/2014/main" val="2111437333"/>
                    </a:ext>
                  </a:extLst>
                </a:gridCol>
                <a:gridCol w="347663">
                  <a:extLst>
                    <a:ext uri="{9D8B030D-6E8A-4147-A177-3AD203B41FA5}">
                      <a16:colId xmlns:a16="http://schemas.microsoft.com/office/drawing/2014/main" val="134801298"/>
                    </a:ext>
                  </a:extLst>
                </a:gridCol>
                <a:gridCol w="1165594">
                  <a:extLst>
                    <a:ext uri="{9D8B030D-6E8A-4147-A177-3AD203B41FA5}">
                      <a16:colId xmlns:a16="http://schemas.microsoft.com/office/drawing/2014/main" val="1159280002"/>
                    </a:ext>
                  </a:extLst>
                </a:gridCol>
                <a:gridCol w="1100831">
                  <a:extLst>
                    <a:ext uri="{9D8B030D-6E8A-4147-A177-3AD203B41FA5}">
                      <a16:colId xmlns:a16="http://schemas.microsoft.com/office/drawing/2014/main" val="3974906466"/>
                    </a:ext>
                  </a:extLst>
                </a:gridCol>
                <a:gridCol w="1091953">
                  <a:extLst>
                    <a:ext uri="{9D8B030D-6E8A-4147-A177-3AD203B41FA5}">
                      <a16:colId xmlns:a16="http://schemas.microsoft.com/office/drawing/2014/main" val="372586094"/>
                    </a:ext>
                  </a:extLst>
                </a:gridCol>
              </a:tblGrid>
              <a:tr h="190500">
                <a:tc>
                  <a:txBody>
                    <a:bodyPr/>
                    <a:lstStyle/>
                    <a:p>
                      <a:pPr algn="l" fontAlgn="t"/>
                      <a:r>
                        <a:rPr lang="en-US" sz="1100" b="1" i="0" u="none" strike="noStrike" dirty="0">
                          <a:solidFill>
                            <a:srgbClr val="000000"/>
                          </a:solidFill>
                          <a:effectLst/>
                          <a:latin typeface="Calibri" panose="020F0502020204030204" pitchFamily="34" charset="0"/>
                        </a:rPr>
                        <a:t>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Non-renewed grantees in demo/SPA/Waiver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100" b="1" i="0" u="none" strike="noStrike">
                          <a:solidFill>
                            <a:srgbClr val="000000"/>
                          </a:solidFill>
                          <a:effectLst/>
                          <a:latin typeface="Calibri" panose="020F0502020204030204" pitchFamily="34" charset="0"/>
                        </a:rPr>
                        <a:t>Non-renewed grantees with grants expiring in Feb 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1100" b="1" i="0" u="none" strike="noStrike" dirty="0">
                          <a:solidFill>
                            <a:srgbClr val="000000"/>
                          </a:solidFill>
                          <a:effectLst/>
                          <a:latin typeface="Calibri" panose="020F0502020204030204" pitchFamily="34" charset="0"/>
                        </a:rPr>
                        <a:t>Non-renewed grantees with already expired grants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00642028"/>
                  </a:ext>
                </a:extLst>
              </a:tr>
              <a:tr h="190500">
                <a:tc>
                  <a:txBody>
                    <a:bodyPr/>
                    <a:lstStyle/>
                    <a:p>
                      <a:pPr algn="l" fontAlgn="b"/>
                      <a:r>
                        <a:rPr lang="en-US" sz="1100" b="1" i="0" u="none" strike="noStrike">
                          <a:solidFill>
                            <a:srgbClr val="000000"/>
                          </a:solidFill>
                          <a:effectLst/>
                          <a:latin typeface="Calibri" panose="020F0502020204030204" pitchFamily="34" charset="0"/>
                        </a:rPr>
                        <a:t>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4028880"/>
                  </a:ext>
                </a:extLst>
              </a:tr>
              <a:tr h="190500">
                <a:tc>
                  <a:txBody>
                    <a:bodyPr/>
                    <a:lstStyle/>
                    <a:p>
                      <a:pPr algn="l" fontAlgn="b"/>
                      <a:r>
                        <a:rPr lang="en-US" sz="1100" b="1" i="0" u="none" strike="noStrike">
                          <a:solidFill>
                            <a:srgbClr val="000000"/>
                          </a:solidFill>
                          <a:effectLst/>
                          <a:latin typeface="Calibri" panose="020F0502020204030204" pitchFamily="34" charset="0"/>
                        </a:rPr>
                        <a:t>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8076175"/>
                  </a:ext>
                </a:extLst>
              </a:tr>
              <a:tr h="190500">
                <a:tc>
                  <a:txBody>
                    <a:bodyPr/>
                    <a:lstStyle/>
                    <a:p>
                      <a:pPr algn="l" fontAlgn="b"/>
                      <a:r>
                        <a:rPr lang="en-US" sz="1100" b="1" i="0" u="none" strike="noStrike">
                          <a:solidFill>
                            <a:srgbClr val="000000"/>
                          </a:solidFill>
                          <a:effectLst/>
                          <a:latin typeface="Calibri" panose="020F0502020204030204" pitchFamily="34" charset="0"/>
                        </a:rPr>
                        <a:t>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59687702"/>
                  </a:ext>
                </a:extLst>
              </a:tr>
              <a:tr h="190500">
                <a:tc>
                  <a:txBody>
                    <a:bodyPr/>
                    <a:lstStyle/>
                    <a:p>
                      <a:pPr algn="l" fontAlgn="b"/>
                      <a:r>
                        <a:rPr lang="en-US" sz="1100" b="1" i="0" u="none" strike="noStrike">
                          <a:solidFill>
                            <a:srgbClr val="000000"/>
                          </a:solidFill>
                          <a:effectLst/>
                          <a:latin typeface="Calibri" panose="020F0502020204030204" pitchFamily="34" charset="0"/>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59927692"/>
                  </a:ext>
                </a:extLst>
              </a:tr>
              <a:tr h="190500">
                <a:tc>
                  <a:txBody>
                    <a:bodyPr/>
                    <a:lstStyle/>
                    <a:p>
                      <a:pPr algn="l" fontAlgn="b"/>
                      <a:r>
                        <a:rPr lang="en-US" sz="1100" b="1" i="0" u="none" strike="noStrike">
                          <a:solidFill>
                            <a:srgbClr val="000000"/>
                          </a:solidFill>
                          <a:effectLst/>
                          <a:latin typeface="Calibri" panose="020F0502020204030204" pitchFamily="34" charset="0"/>
                        </a:rPr>
                        <a:t>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09588959"/>
                  </a:ext>
                </a:extLst>
              </a:tr>
              <a:tr h="190500">
                <a:tc>
                  <a:txBody>
                    <a:bodyPr/>
                    <a:lstStyle/>
                    <a:p>
                      <a:pPr algn="l" fontAlgn="b"/>
                      <a:r>
                        <a:rPr lang="en-US" sz="1100" b="1" i="0" u="none" strike="noStrike">
                          <a:solidFill>
                            <a:srgbClr val="000000"/>
                          </a:solidFill>
                          <a:effectLst/>
                          <a:latin typeface="Calibri" panose="020F0502020204030204" pitchFamily="34" charset="0"/>
                        </a:rPr>
                        <a:t>NJ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97660951"/>
                  </a:ext>
                </a:extLst>
              </a:tr>
              <a:tr h="190500">
                <a:tc>
                  <a:txBody>
                    <a:bodyPr/>
                    <a:lstStyle/>
                    <a:p>
                      <a:pPr algn="l" fontAlgn="b"/>
                      <a:r>
                        <a:rPr lang="en-US" sz="1100" b="1" i="0" u="none" strike="noStrike">
                          <a:solidFill>
                            <a:srgbClr val="000000"/>
                          </a:solidFill>
                          <a:effectLst/>
                          <a:latin typeface="Calibri" panose="020F0502020204030204" pitchFamily="34" charset="0"/>
                        </a:rPr>
                        <a:t>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78157349"/>
                  </a:ext>
                </a:extLst>
              </a:tr>
              <a:tr h="190500">
                <a:tc>
                  <a:txBody>
                    <a:bodyPr/>
                    <a:lstStyle/>
                    <a:p>
                      <a:pPr algn="l" fontAlgn="b"/>
                      <a:r>
                        <a:rPr lang="en-US" sz="1100" b="1" i="0" u="none" strike="noStrike">
                          <a:solidFill>
                            <a:srgbClr val="000000"/>
                          </a:solidFill>
                          <a:effectLst/>
                          <a:latin typeface="Calibri" panose="020F0502020204030204" pitchFamily="34" charset="0"/>
                        </a:rPr>
                        <a:t>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02091425"/>
                  </a:ext>
                </a:extLst>
              </a:tr>
              <a:tr h="190500">
                <a:tc>
                  <a:txBody>
                    <a:bodyPr/>
                    <a:lstStyle/>
                    <a:p>
                      <a:pPr algn="l" fontAlgn="b"/>
                      <a:r>
                        <a:rPr lang="en-US" sz="1100" b="1" i="0" u="none" strike="noStrike">
                          <a:solidFill>
                            <a:srgbClr val="000000"/>
                          </a:solidFill>
                          <a:effectLst/>
                          <a:latin typeface="Calibri" panose="020F0502020204030204" pitchFamily="34" charset="0"/>
                        </a:rPr>
                        <a:t>OH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47494528"/>
                  </a:ext>
                </a:extLst>
              </a:tr>
              <a:tr h="190500">
                <a:tc>
                  <a:txBody>
                    <a:bodyPr/>
                    <a:lstStyle/>
                    <a:p>
                      <a:pPr algn="l" fontAlgn="b"/>
                      <a:r>
                        <a:rPr lang="en-US" sz="1100" b="1" i="0" u="none" strike="noStrike">
                          <a:solidFill>
                            <a:srgbClr val="000000"/>
                          </a:solidFill>
                          <a:effectLst/>
                          <a:latin typeface="Calibri" panose="020F0502020204030204" pitchFamily="34" charset="0"/>
                        </a:rPr>
                        <a:t>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13136122"/>
                  </a:ext>
                </a:extLst>
              </a:tr>
              <a:tr h="190500">
                <a:tc>
                  <a:txBody>
                    <a:bodyPr/>
                    <a:lstStyle/>
                    <a:p>
                      <a:pPr algn="l" fontAlgn="b"/>
                      <a:r>
                        <a:rPr lang="en-US" sz="1100" b="1" i="0" u="none" strike="noStrike">
                          <a:solidFill>
                            <a:srgbClr val="000000"/>
                          </a:solidFill>
                          <a:effectLst/>
                          <a:latin typeface="Calibri" panose="020F0502020204030204" pitchFamily="34" charset="0"/>
                        </a:rPr>
                        <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6277885"/>
                  </a:ext>
                </a:extLst>
              </a:tr>
              <a:tr h="190500">
                <a:tc>
                  <a:txBody>
                    <a:bodyPr/>
                    <a:lstStyle/>
                    <a:p>
                      <a:pPr algn="l" fontAlgn="b"/>
                      <a:r>
                        <a:rPr lang="en-US" sz="1100" b="1" i="0" u="none" strike="noStrike">
                          <a:solidFill>
                            <a:srgbClr val="000000"/>
                          </a:solidFill>
                          <a:effectLst/>
                          <a:latin typeface="Calibri" panose="020F0502020204030204" pitchFamily="34" charset="0"/>
                        </a:rPr>
                        <a:t>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71233040"/>
                  </a:ext>
                </a:extLst>
              </a:tr>
              <a:tr h="190500">
                <a:tc>
                  <a:txBody>
                    <a:bodyPr/>
                    <a:lstStyle/>
                    <a:p>
                      <a:pPr algn="l" fontAlgn="b"/>
                      <a:r>
                        <a:rPr lang="en-US" sz="1100" b="1" i="0" u="none" strike="noStrike">
                          <a:solidFill>
                            <a:srgbClr val="000000"/>
                          </a:solidFill>
                          <a:effectLst/>
                          <a:latin typeface="Calibri" panose="020F0502020204030204" pitchFamily="34" charset="0"/>
                        </a:rPr>
                        <a:t>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07636287"/>
                  </a:ext>
                </a:extLst>
              </a:tr>
              <a:tr h="190500">
                <a:tc>
                  <a:txBody>
                    <a:bodyPr/>
                    <a:lstStyle/>
                    <a:p>
                      <a:pPr algn="l" fontAlgn="b"/>
                      <a:r>
                        <a:rPr lang="en-US" sz="1100" b="1" i="0" u="none" strike="noStrike">
                          <a:solidFill>
                            <a:srgbClr val="000000"/>
                          </a:solidFill>
                          <a:effectLst/>
                          <a:latin typeface="Calibri" panose="020F050202020403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65162580"/>
                  </a:ext>
                </a:extLst>
              </a:tr>
              <a:tr h="190500">
                <a:tc>
                  <a:txBody>
                    <a:bodyPr/>
                    <a:lstStyle/>
                    <a:p>
                      <a:pPr algn="l" fontAlgn="b"/>
                      <a:r>
                        <a:rPr lang="en-US" sz="1100" b="1" i="0" u="none" strike="noStrike">
                          <a:solidFill>
                            <a:srgbClr val="000000"/>
                          </a:solidFill>
                          <a:effectLst/>
                          <a:latin typeface="Calibri" panose="020F0502020204030204" pitchFamily="34" charset="0"/>
                        </a:rPr>
                        <a:t>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43435502"/>
                  </a:ext>
                </a:extLst>
              </a:tr>
              <a:tr h="190500">
                <a:tc>
                  <a:txBody>
                    <a:bodyPr/>
                    <a:lstStyle/>
                    <a:p>
                      <a:pPr algn="l" fontAlgn="b"/>
                      <a:r>
                        <a:rPr lang="en-US" sz="1100" b="1" i="0" u="none" strike="noStrike">
                          <a:solidFill>
                            <a:srgbClr val="000000"/>
                          </a:solidFill>
                          <a:effectLst/>
                          <a:latin typeface="Calibri" panose="020F0502020204030204" pitchFamily="34" charset="0"/>
                        </a:rPr>
                        <a:t>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7167626"/>
                  </a:ext>
                </a:extLst>
              </a:tr>
              <a:tr h="190500">
                <a:tc>
                  <a:txBody>
                    <a:bodyPr/>
                    <a:lstStyle/>
                    <a:p>
                      <a:pPr algn="l" fontAlgn="b"/>
                      <a:r>
                        <a:rPr lang="en-US" sz="1100" b="1" i="0" u="none" strike="noStrike">
                          <a:solidFill>
                            <a:srgbClr val="000000"/>
                          </a:solidFill>
                          <a:effectLst/>
                          <a:latin typeface="Calibri" panose="020F0502020204030204" pitchFamily="34" charset="0"/>
                        </a:rPr>
                        <a:t>WA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42441327"/>
                  </a:ext>
                </a:extLst>
              </a:tr>
              <a:tr h="190500">
                <a:tc>
                  <a:txBody>
                    <a:bodyPr/>
                    <a:lstStyle/>
                    <a:p>
                      <a:pPr algn="l" fontAlgn="b"/>
                      <a:r>
                        <a:rPr lang="en-US" sz="1100" b="1" i="0" u="none" strike="noStrike">
                          <a:solidFill>
                            <a:srgbClr val="000000"/>
                          </a:solidFill>
                          <a:effectLst/>
                          <a:latin typeface="Calibri" panose="020F0502020204030204" pitchFamily="34" charset="0"/>
                        </a:rPr>
                        <a:t>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03409298"/>
                  </a:ext>
                </a:extLst>
              </a:tr>
              <a:tr h="190500">
                <a:tc>
                  <a:txBody>
                    <a:bodyPr/>
                    <a:lstStyle/>
                    <a:p>
                      <a:pPr algn="l" fontAlgn="b"/>
                      <a:r>
                        <a:rPr lang="en-US" sz="1100" b="1" i="0" u="none" strike="noStrike">
                          <a:solidFill>
                            <a:srgbClr val="000000"/>
                          </a:solidFill>
                          <a:effectLst/>
                          <a:latin typeface="Calibri" panose="020F0502020204030204" pitchFamily="34" charset="0"/>
                        </a:rPr>
                        <a:t>WV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11238683"/>
                  </a:ext>
                </a:extLst>
              </a:tr>
            </a:tbl>
          </a:graphicData>
        </a:graphic>
      </p:graphicFrame>
    </p:spTree>
    <p:extLst>
      <p:ext uri="{BB962C8B-B14F-4D97-AF65-F5344CB8AC3E}">
        <p14:creationId xmlns:p14="http://schemas.microsoft.com/office/powerpoint/2010/main" val="95616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0389-BC8B-6A6B-9181-B231CC788324}"/>
              </a:ext>
            </a:extLst>
          </p:cNvPr>
          <p:cNvSpPr>
            <a:spLocks noGrp="1"/>
          </p:cNvSpPr>
          <p:nvPr>
            <p:ph type="title"/>
          </p:nvPr>
        </p:nvSpPr>
        <p:spPr/>
        <p:txBody>
          <a:bodyPr/>
          <a:lstStyle/>
          <a:p>
            <a:r>
              <a:rPr lang="en-US"/>
              <a:t>Questions &amp; discussion</a:t>
            </a:r>
          </a:p>
        </p:txBody>
      </p:sp>
      <p:pic>
        <p:nvPicPr>
          <p:cNvPr id="9" name="Content Placeholder 8" descr="Logo&#10;&#10;Description automatically generated">
            <a:extLst>
              <a:ext uri="{FF2B5EF4-FFF2-40B4-BE49-F238E27FC236}">
                <a16:creationId xmlns:a16="http://schemas.microsoft.com/office/drawing/2014/main" id="{8462F7A5-949F-D62E-FC90-1025F34A9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372" y="1583029"/>
            <a:ext cx="9809255" cy="4014788"/>
          </a:xfrm>
        </p:spPr>
      </p:pic>
    </p:spTree>
    <p:extLst>
      <p:ext uri="{BB962C8B-B14F-4D97-AF65-F5344CB8AC3E}">
        <p14:creationId xmlns:p14="http://schemas.microsoft.com/office/powerpoint/2010/main" val="421765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2000" cy="610578"/>
          </a:xfrm>
          <a:prstGeom prst="rect">
            <a:avLst/>
          </a:prstGeom>
          <a:solidFill>
            <a:srgbClr val="53605F"/>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2022 State Planning Grants Released</a:t>
            </a:r>
            <a:endParaRPr lang="en-US" sz="2100" dirty="0">
              <a:solidFill>
                <a:schemeClr val="bg1"/>
              </a:solidFill>
              <a:latin typeface="Open Sans" panose="020B0606030504020204"/>
            </a:endParaRPr>
          </a:p>
        </p:txBody>
      </p:sp>
      <p:pic>
        <p:nvPicPr>
          <p:cNvPr id="3" name="Picture 2">
            <a:extLst>
              <a:ext uri="{FF2B5EF4-FFF2-40B4-BE49-F238E27FC236}">
                <a16:creationId xmlns:a16="http://schemas.microsoft.com/office/drawing/2014/main" id="{DFD2A4C9-1011-4604-8447-D1597A0F4F9A}"/>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107341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48CD-CA7D-9924-5791-CF9FD35A9170}"/>
              </a:ext>
            </a:extLst>
          </p:cNvPr>
          <p:cNvSpPr>
            <a:spLocks noGrp="1"/>
          </p:cNvSpPr>
          <p:nvPr>
            <p:ph type="title"/>
          </p:nvPr>
        </p:nvSpPr>
        <p:spPr/>
        <p:txBody>
          <a:bodyPr/>
          <a:lstStyle/>
          <a:p>
            <a:r>
              <a:rPr lang="en-US" dirty="0"/>
              <a:t>The State Planning Grant NOFO is Live </a:t>
            </a:r>
          </a:p>
        </p:txBody>
      </p:sp>
      <p:sp>
        <p:nvSpPr>
          <p:cNvPr id="3" name="Content Placeholder 2">
            <a:extLst>
              <a:ext uri="{FF2B5EF4-FFF2-40B4-BE49-F238E27FC236}">
                <a16:creationId xmlns:a16="http://schemas.microsoft.com/office/drawing/2014/main" id="{19D28289-2918-38C3-8CD3-564B5BA68339}"/>
              </a:ext>
            </a:extLst>
          </p:cNvPr>
          <p:cNvSpPr>
            <a:spLocks noGrp="1"/>
          </p:cNvSpPr>
          <p:nvPr>
            <p:ph idx="1"/>
          </p:nvPr>
        </p:nvSpPr>
        <p:spPr/>
        <p:txBody>
          <a:bodyPr/>
          <a:lstStyle/>
          <a:p>
            <a:r>
              <a:rPr lang="en-US" dirty="0">
                <a:hlinkClick r:id="rId2"/>
              </a:rPr>
              <a:t>https://www.samhsa.gov/sites/default/files/grants/pdf/fy-23-ccbhc-planning-grants-nofo.pdf</a:t>
            </a:r>
            <a:r>
              <a:rPr lang="en-US" dirty="0"/>
              <a:t> </a:t>
            </a:r>
          </a:p>
          <a:p>
            <a:r>
              <a:rPr lang="en-US" b="1" dirty="0"/>
              <a:t>Anticipated number of awards: 15</a:t>
            </a:r>
          </a:p>
          <a:p>
            <a:r>
              <a:rPr lang="en-US" dirty="0"/>
              <a:t>Amount per award: up to $1M</a:t>
            </a:r>
          </a:p>
          <a:p>
            <a:r>
              <a:rPr lang="en-US" b="1" dirty="0"/>
              <a:t>Application due date: December 19, 2022</a:t>
            </a:r>
          </a:p>
          <a:p>
            <a:r>
              <a:rPr lang="en-US" dirty="0"/>
              <a:t>Anticipated award date: March 15, 2023</a:t>
            </a:r>
          </a:p>
          <a:p>
            <a:r>
              <a:rPr lang="en-US" dirty="0"/>
              <a:t>Anticipated project start date: March 30, 2023</a:t>
            </a:r>
          </a:p>
          <a:p>
            <a:r>
              <a:rPr lang="en-US" dirty="0"/>
              <a:t>Eligible entities: States (plus DC) that were not previously selected to participate in the CCBHC Demonstration Program (list of eligible states is available here: </a:t>
            </a:r>
            <a:r>
              <a:rPr lang="en-US" dirty="0">
                <a:hlinkClick r:id="rId2"/>
              </a:rPr>
              <a:t>https://www.samhsa.gov/sites/default/files/grants/pdf/fy-23-ccbhc-planning-grants-nofo.pdf</a:t>
            </a:r>
            <a:r>
              <a:rPr lang="en-US" dirty="0"/>
              <a:t> )</a:t>
            </a:r>
          </a:p>
        </p:txBody>
      </p:sp>
    </p:spTree>
    <p:extLst>
      <p:ext uri="{BB962C8B-B14F-4D97-AF65-F5344CB8AC3E}">
        <p14:creationId xmlns:p14="http://schemas.microsoft.com/office/powerpoint/2010/main" val="348895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0BF6-ACC7-7FE2-7B3B-BD60196ACEC4}"/>
              </a:ext>
            </a:extLst>
          </p:cNvPr>
          <p:cNvSpPr>
            <a:spLocks noGrp="1"/>
          </p:cNvSpPr>
          <p:nvPr>
            <p:ph type="title"/>
          </p:nvPr>
        </p:nvSpPr>
        <p:spPr/>
        <p:txBody>
          <a:bodyPr/>
          <a:lstStyle/>
          <a:p>
            <a:r>
              <a:rPr lang="en-US" dirty="0"/>
              <a:t>Required Activities</a:t>
            </a:r>
          </a:p>
        </p:txBody>
      </p:sp>
      <p:sp>
        <p:nvSpPr>
          <p:cNvPr id="3" name="Content Placeholder 2">
            <a:extLst>
              <a:ext uri="{FF2B5EF4-FFF2-40B4-BE49-F238E27FC236}">
                <a16:creationId xmlns:a16="http://schemas.microsoft.com/office/drawing/2014/main" id="{40A5B078-5BAC-2B1B-C0EF-E8FF578159F2}"/>
              </a:ext>
            </a:extLst>
          </p:cNvPr>
          <p:cNvSpPr>
            <a:spLocks noGrp="1"/>
          </p:cNvSpPr>
          <p:nvPr>
            <p:ph idx="1"/>
          </p:nvPr>
        </p:nvSpPr>
        <p:spPr>
          <a:xfrm>
            <a:off x="564874" y="1509204"/>
            <a:ext cx="11062252" cy="4330637"/>
          </a:xfrm>
        </p:spPr>
        <p:txBody>
          <a:bodyPr/>
          <a:lstStyle/>
          <a:p>
            <a:pPr marL="457200" indent="-457200">
              <a:buFont typeface="+mj-lt"/>
              <a:buAutoNum type="arabicPeriod"/>
            </a:pPr>
            <a:r>
              <a:rPr lang="en-US" dirty="0"/>
              <a:t>Solicit input for the development of a state CCBHC Demonstration program from consumers (including youth), family members, providers, tribes, and other key stakeholders.</a:t>
            </a:r>
          </a:p>
          <a:p>
            <a:pPr marL="457200" indent="-457200">
              <a:buFont typeface="+mj-lt"/>
              <a:buAutoNum type="arabicPeriod"/>
            </a:pPr>
            <a:r>
              <a:rPr lang="en-US" dirty="0"/>
              <a:t>Ensure the initial set of clinics identified by the state for participation in the demonstration is certified using the Certification Criteria and establish procedures and necessary infrastructure to ensure clinic compliance with Certification Criteria throughout the CCBHC Demonstration period.</a:t>
            </a:r>
          </a:p>
          <a:p>
            <a:pPr marL="457200" indent="-457200">
              <a:buFont typeface="+mj-lt"/>
              <a:buAutoNum type="arabicPeriod"/>
            </a:pPr>
            <a:r>
              <a:rPr lang="en-US" dirty="0"/>
              <a:t>Establish a PPS for behavioral health services furnished by a CCBHC in accordance with the PPS Methodology Guidelines developed by CMS.</a:t>
            </a:r>
          </a:p>
          <a:p>
            <a:pPr marL="457200" indent="-457200">
              <a:buFont typeface="+mj-lt"/>
              <a:buAutoNum type="arabicPeriod"/>
            </a:pPr>
            <a:r>
              <a:rPr lang="en-US" dirty="0"/>
              <a:t>Establish the capacity to provide behavioral health services that meet the Certification Criteria.</a:t>
            </a:r>
          </a:p>
          <a:p>
            <a:pPr marL="457200" indent="-457200">
              <a:buFont typeface="+mj-lt"/>
              <a:buAutoNum type="arabicPeriod"/>
            </a:pPr>
            <a:r>
              <a:rPr lang="en-US" dirty="0"/>
              <a:t>Develop or enhance data collection and reporting capacity and provide information necessary for HHS to evaluate proposals submitted by states to participate in the CCBHC Demonstration program</a:t>
            </a:r>
          </a:p>
          <a:p>
            <a:pPr marL="457200" indent="-457200">
              <a:buFont typeface="+mj-lt"/>
              <a:buAutoNum type="arabicPeriod"/>
            </a:pPr>
            <a:r>
              <a:rPr lang="en-US" dirty="0"/>
              <a:t>Submit a Proposal to Participate in the CCBHC Demonstration Program</a:t>
            </a:r>
          </a:p>
        </p:txBody>
      </p:sp>
    </p:spTree>
    <p:extLst>
      <p:ext uri="{BB962C8B-B14F-4D97-AF65-F5344CB8AC3E}">
        <p14:creationId xmlns:p14="http://schemas.microsoft.com/office/powerpoint/2010/main" val="309247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865E-203F-7869-DE05-611040B6EA5B}"/>
              </a:ext>
            </a:extLst>
          </p:cNvPr>
          <p:cNvSpPr>
            <a:spLocks noGrp="1"/>
          </p:cNvSpPr>
          <p:nvPr>
            <p:ph type="title"/>
          </p:nvPr>
        </p:nvSpPr>
        <p:spPr/>
        <p:txBody>
          <a:bodyPr/>
          <a:lstStyle/>
          <a:p>
            <a:r>
              <a:rPr lang="en-US" dirty="0"/>
              <a:t>Selection of Demonstration States</a:t>
            </a:r>
          </a:p>
        </p:txBody>
      </p:sp>
      <p:pic>
        <p:nvPicPr>
          <p:cNvPr id="5" name="Content Placeholder 4">
            <a:extLst>
              <a:ext uri="{FF2B5EF4-FFF2-40B4-BE49-F238E27FC236}">
                <a16:creationId xmlns:a16="http://schemas.microsoft.com/office/drawing/2014/main" id="{5DAA61EC-7AB7-F327-E3BA-A5BBDF392F96}"/>
              </a:ext>
            </a:extLst>
          </p:cNvPr>
          <p:cNvPicPr>
            <a:picLocks noGrp="1" noChangeAspect="1"/>
          </p:cNvPicPr>
          <p:nvPr>
            <p:ph idx="1"/>
          </p:nvPr>
        </p:nvPicPr>
        <p:blipFill>
          <a:blip r:embed="rId2"/>
          <a:stretch>
            <a:fillRect/>
          </a:stretch>
        </p:blipFill>
        <p:spPr>
          <a:xfrm>
            <a:off x="564874" y="1461639"/>
            <a:ext cx="5973953" cy="4434923"/>
          </a:xfrm>
        </p:spPr>
      </p:pic>
      <p:sp>
        <p:nvSpPr>
          <p:cNvPr id="6" name="TextBox 5">
            <a:extLst>
              <a:ext uri="{FF2B5EF4-FFF2-40B4-BE49-F238E27FC236}">
                <a16:creationId xmlns:a16="http://schemas.microsoft.com/office/drawing/2014/main" id="{0EF1FA26-B80D-B20A-12A8-3F35302D13F1}"/>
              </a:ext>
            </a:extLst>
          </p:cNvPr>
          <p:cNvSpPr txBox="1"/>
          <p:nvPr/>
        </p:nvSpPr>
        <p:spPr>
          <a:xfrm>
            <a:off x="7448365" y="1624614"/>
            <a:ext cx="39949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Submission of demonstration application is the last step in the planning year (which ends March 2024)</a:t>
            </a:r>
          </a:p>
        </p:txBody>
      </p:sp>
    </p:spTree>
    <p:extLst>
      <p:ext uri="{BB962C8B-B14F-4D97-AF65-F5344CB8AC3E}">
        <p14:creationId xmlns:p14="http://schemas.microsoft.com/office/powerpoint/2010/main" val="93239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636E-F915-4863-FB8E-2287D2FCBF41}"/>
              </a:ext>
            </a:extLst>
          </p:cNvPr>
          <p:cNvSpPr>
            <a:spLocks noGrp="1"/>
          </p:cNvSpPr>
          <p:nvPr>
            <p:ph type="title"/>
          </p:nvPr>
        </p:nvSpPr>
        <p:spPr/>
        <p:txBody>
          <a:bodyPr/>
          <a:lstStyle/>
          <a:p>
            <a:r>
              <a:rPr lang="en-US" dirty="0"/>
              <a:t>Other items of note (so far)</a:t>
            </a:r>
          </a:p>
        </p:txBody>
      </p:sp>
      <p:sp>
        <p:nvSpPr>
          <p:cNvPr id="3" name="Content Placeholder 2">
            <a:extLst>
              <a:ext uri="{FF2B5EF4-FFF2-40B4-BE49-F238E27FC236}">
                <a16:creationId xmlns:a16="http://schemas.microsoft.com/office/drawing/2014/main" id="{C1ABB0E7-6E47-DDE9-7A79-039F41D7EA58}"/>
              </a:ext>
            </a:extLst>
          </p:cNvPr>
          <p:cNvSpPr>
            <a:spLocks noGrp="1"/>
          </p:cNvSpPr>
          <p:nvPr>
            <p:ph idx="1"/>
          </p:nvPr>
        </p:nvSpPr>
        <p:spPr/>
        <p:txBody>
          <a:bodyPr/>
          <a:lstStyle/>
          <a:p>
            <a:r>
              <a:rPr lang="en-US" dirty="0"/>
              <a:t>Expected collaboration across state agencies</a:t>
            </a:r>
          </a:p>
          <a:p>
            <a:r>
              <a:rPr lang="en-US" dirty="0"/>
              <a:t>Input from youth</a:t>
            </a:r>
          </a:p>
          <a:p>
            <a:r>
              <a:rPr lang="en-US" dirty="0"/>
              <a:t>Flexibility to add new CCBHCs later</a:t>
            </a:r>
          </a:p>
          <a:p>
            <a:r>
              <a:rPr lang="en-US" dirty="0"/>
              <a:t>Use of funds for clinic TA</a:t>
            </a:r>
          </a:p>
          <a:p>
            <a:r>
              <a:rPr lang="en-US" dirty="0"/>
              <a:t>Development and enhancement of data collection/reporting infrastructure </a:t>
            </a:r>
          </a:p>
          <a:p>
            <a:endParaRPr lang="en-US" dirty="0"/>
          </a:p>
        </p:txBody>
      </p:sp>
    </p:spTree>
    <p:extLst>
      <p:ext uri="{BB962C8B-B14F-4D97-AF65-F5344CB8AC3E}">
        <p14:creationId xmlns:p14="http://schemas.microsoft.com/office/powerpoint/2010/main" val="341948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2000" cy="610578"/>
          </a:xfrm>
          <a:prstGeom prst="rect">
            <a:avLst/>
          </a:prstGeom>
          <a:solidFill>
            <a:srgbClr val="53605F"/>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cs typeface="Times New Roman" panose="02020603050405020304" pitchFamily="18" charset="0"/>
              </a:rPr>
              <a:t>2022 CCBHC Expansion Grants – Non-renewed Grantees</a:t>
            </a:r>
            <a:endParaRPr lang="en-US" sz="2100" dirty="0">
              <a:solidFill>
                <a:schemeClr val="bg1"/>
              </a:solidFill>
              <a:latin typeface="Open Sans" panose="020B0606030504020204"/>
            </a:endParaRPr>
          </a:p>
        </p:txBody>
      </p:sp>
      <p:pic>
        <p:nvPicPr>
          <p:cNvPr id="3" name="Picture 2">
            <a:extLst>
              <a:ext uri="{FF2B5EF4-FFF2-40B4-BE49-F238E27FC236}">
                <a16:creationId xmlns:a16="http://schemas.microsoft.com/office/drawing/2014/main" id="{DFD2A4C9-1011-4604-8447-D1597A0F4F9A}"/>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196959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E61E-D83A-33A5-3367-4F9EA1185A00}"/>
              </a:ext>
            </a:extLst>
          </p:cNvPr>
          <p:cNvSpPr>
            <a:spLocks noGrp="1"/>
          </p:cNvSpPr>
          <p:nvPr>
            <p:ph type="title"/>
          </p:nvPr>
        </p:nvSpPr>
        <p:spPr/>
        <p:txBody>
          <a:bodyPr/>
          <a:lstStyle/>
          <a:p>
            <a:r>
              <a:rPr lang="en-US" dirty="0"/>
              <a:t>A note about non-renewed grantees</a:t>
            </a:r>
          </a:p>
        </p:txBody>
      </p:sp>
      <p:sp>
        <p:nvSpPr>
          <p:cNvPr id="3" name="Content Placeholder 2">
            <a:extLst>
              <a:ext uri="{FF2B5EF4-FFF2-40B4-BE49-F238E27FC236}">
                <a16:creationId xmlns:a16="http://schemas.microsoft.com/office/drawing/2014/main" id="{8D1E2181-9B63-C8AB-94F4-0B3B10D8CF44}"/>
              </a:ext>
            </a:extLst>
          </p:cNvPr>
          <p:cNvSpPr>
            <a:spLocks noGrp="1"/>
          </p:cNvSpPr>
          <p:nvPr>
            <p:ph idx="1"/>
          </p:nvPr>
        </p:nvSpPr>
        <p:spPr/>
        <p:txBody>
          <a:bodyPr/>
          <a:lstStyle/>
          <a:p>
            <a:r>
              <a:rPr lang="en-US" dirty="0"/>
              <a:t>The following numbers are based on clinics that were </a:t>
            </a:r>
            <a:r>
              <a:rPr lang="en-US" u="sng" dirty="0"/>
              <a:t>eligible</a:t>
            </a:r>
            <a:r>
              <a:rPr lang="en-US" dirty="0"/>
              <a:t> to apply for grants. We do not know how many of this group </a:t>
            </a:r>
            <a:r>
              <a:rPr lang="en-US" u="sng" dirty="0"/>
              <a:t>applied</a:t>
            </a:r>
            <a:r>
              <a:rPr lang="en-US" dirty="0"/>
              <a:t> for the new grants.</a:t>
            </a:r>
          </a:p>
          <a:p>
            <a:r>
              <a:rPr lang="en-US" dirty="0"/>
              <a:t>We will share state-by-state lists of the non-renewed grantees with association execs.</a:t>
            </a:r>
          </a:p>
          <a:p>
            <a:pPr lvl="1"/>
            <a:r>
              <a:rPr lang="en-US" dirty="0"/>
              <a:t>Please know that we try to keep our CCBHC lists as up to date as possible, but errors sometimes enter the mix (particularly when clinics have name changes). We </a:t>
            </a:r>
            <a:r>
              <a:rPr lang="en-US"/>
              <a:t>ask that you forgive </a:t>
            </a:r>
            <a:r>
              <a:rPr lang="en-US" dirty="0"/>
              <a:t>any mistakes you may discover, and let us know so we can correct them!</a:t>
            </a:r>
          </a:p>
        </p:txBody>
      </p:sp>
    </p:spTree>
    <p:extLst>
      <p:ext uri="{BB962C8B-B14F-4D97-AF65-F5344CB8AC3E}">
        <p14:creationId xmlns:p14="http://schemas.microsoft.com/office/powerpoint/2010/main" val="51274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A55B-AD8B-5CDA-19B6-33699593F042}"/>
              </a:ext>
            </a:extLst>
          </p:cNvPr>
          <p:cNvSpPr>
            <a:spLocks noGrp="1"/>
          </p:cNvSpPr>
          <p:nvPr>
            <p:ph type="title"/>
          </p:nvPr>
        </p:nvSpPr>
        <p:spPr/>
        <p:txBody>
          <a:bodyPr/>
          <a:lstStyle/>
          <a:p>
            <a:r>
              <a:rPr lang="en-US" dirty="0"/>
              <a:t>Eligible grantees that did not receive new funding, summary</a:t>
            </a:r>
          </a:p>
        </p:txBody>
      </p:sp>
      <p:sp>
        <p:nvSpPr>
          <p:cNvPr id="3" name="Content Placeholder 2">
            <a:extLst>
              <a:ext uri="{FF2B5EF4-FFF2-40B4-BE49-F238E27FC236}">
                <a16:creationId xmlns:a16="http://schemas.microsoft.com/office/drawing/2014/main" id="{53519916-EFBE-3157-B866-B032D1CEAA50}"/>
              </a:ext>
            </a:extLst>
          </p:cNvPr>
          <p:cNvSpPr>
            <a:spLocks noGrp="1"/>
          </p:cNvSpPr>
          <p:nvPr>
            <p:ph idx="1"/>
          </p:nvPr>
        </p:nvSpPr>
        <p:spPr/>
        <p:txBody>
          <a:bodyPr/>
          <a:lstStyle/>
          <a:p>
            <a:r>
              <a:rPr lang="en-US" b="1" dirty="0"/>
              <a:t>155 in total</a:t>
            </a:r>
          </a:p>
          <a:p>
            <a:pPr lvl="1"/>
            <a:r>
              <a:rPr lang="en-US" dirty="0"/>
              <a:t>42 are demonstration sites and will remain CCBHCs</a:t>
            </a:r>
          </a:p>
          <a:p>
            <a:pPr lvl="1"/>
            <a:r>
              <a:rPr lang="en-US" dirty="0"/>
              <a:t>65 have grants expiring in Feb. and will remain CCBHCs until then</a:t>
            </a:r>
          </a:p>
          <a:p>
            <a:pPr lvl="1"/>
            <a:r>
              <a:rPr lang="en-US" dirty="0"/>
              <a:t>48 had grants that expired in August and are no longer CCBHCs when they exhaust their funding (some had received no-cost extensions)</a:t>
            </a:r>
          </a:p>
          <a:p>
            <a:r>
              <a:rPr lang="en-US" b="1" dirty="0"/>
              <a:t>Opportunities for this group:</a:t>
            </a:r>
          </a:p>
          <a:p>
            <a:pPr lvl="1"/>
            <a:r>
              <a:rPr lang="en-US" dirty="0"/>
              <a:t>Clinics can apply for another grant next year (we expect the 2023 NOFO to be released in spring, awarded in Sept.)</a:t>
            </a:r>
          </a:p>
          <a:p>
            <a:pPr lvl="1"/>
            <a:r>
              <a:rPr lang="en-US" dirty="0"/>
              <a:t>The demonstration expansion will offer the opportunity for clinics in 10 states to become state-certified and begin receiving PPS when the new demos launch in July 2024</a:t>
            </a:r>
          </a:p>
          <a:p>
            <a:pPr lvl="1"/>
            <a:r>
              <a:rPr lang="en-US" dirty="0"/>
              <a:t>Some states have enacted “bridge funding” for CCBHCs with expiring grants to hold </a:t>
            </a:r>
            <a:br>
              <a:rPr lang="en-US" dirty="0"/>
            </a:br>
            <a:r>
              <a:rPr lang="en-US" dirty="0"/>
              <a:t>them over until a new award, or state-driven CCBHC grants similar to the federal grants</a:t>
            </a:r>
          </a:p>
          <a:p>
            <a:pPr lvl="1"/>
            <a:endParaRPr lang="en-US" dirty="0"/>
          </a:p>
        </p:txBody>
      </p:sp>
    </p:spTree>
    <p:extLst>
      <p:ext uri="{BB962C8B-B14F-4D97-AF65-F5344CB8AC3E}">
        <p14:creationId xmlns:p14="http://schemas.microsoft.com/office/powerpoint/2010/main" val="353615877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mage xmlns="c94d9d0f-1ff1-496f-93e5-b32e9300b69d">
      <Url xsi:nil="true"/>
      <Description xsi:nil="true"/>
    </Image>
    <TaxCatchAll xmlns="438da93e-a129-4990-b033-0d5dbf715427" xsi:nil="true"/>
    <Hyperlink xmlns="c94d9d0f-1ff1-496f-93e5-b32e9300b69d">
      <Url xsi:nil="true"/>
      <Description xsi:nil="true"/>
    </Hyperlink>
    <lcf76f155ced4ddcb4097134ff3c332f xmlns="c94d9d0f-1ff1-496f-93e5-b32e9300b6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A892A49C94418E2AC9992590727D" ma:contentTypeVersion="21" ma:contentTypeDescription="Create a new document." ma:contentTypeScope="" ma:versionID="74fd0069dd75da0140b82d4dc72fe99a">
  <xsd:schema xmlns:xsd="http://www.w3.org/2001/XMLSchema" xmlns:xs="http://www.w3.org/2001/XMLSchema" xmlns:p="http://schemas.microsoft.com/office/2006/metadata/properties" xmlns:ns1="http://schemas.microsoft.com/sharepoint/v3" xmlns:ns2="c94d9d0f-1ff1-496f-93e5-b32e9300b69d" xmlns:ns3="5f2a0e91-33b1-4c8e-90f7-306db27ce992" xmlns:ns4="438da93e-a129-4990-b033-0d5dbf715427" targetNamespace="http://schemas.microsoft.com/office/2006/metadata/properties" ma:root="true" ma:fieldsID="e0c9a3869e10b059cee4063b7f20e6ba" ns1:_="" ns2:_="" ns3:_="" ns4:_="">
    <xsd:import namespace="http://schemas.microsoft.com/sharepoint/v3"/>
    <xsd:import namespace="c94d9d0f-1ff1-496f-93e5-b32e9300b69d"/>
    <xsd:import namespace="5f2a0e91-33b1-4c8e-90f7-306db27ce992"/>
    <xsd:import namespace="438da93e-a129-4990-b033-0d5dbf7154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Image" minOccurs="0"/>
                <xsd:element ref="ns2:Hyperlink"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d9d0f-1ff1-496f-93e5-b32e9300b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Image" ma:index="16" nillable="true" ma:displayName="Image" ma:format="Hyperlink"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503f176-2c99-41b2-a359-cfbd3cb539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2a0e91-33b1-4c8e-90f7-306db27ce9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8da93e-a129-4990-b033-0d5dbf71542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280EC27-5B6C-4871-A8BF-2B313BB43380}" ma:internalName="TaxCatchAll" ma:showField="CatchAllData" ma:web="{5f2a0e91-33b1-4c8e-90f7-306db27ce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F70B2-2C23-40B9-9603-3EF85AFF672F}">
  <ds:schemaRefs>
    <ds:schemaRef ds:uri="http://schemas.microsoft.com/sharepoint/v3/contenttype/forms"/>
  </ds:schemaRefs>
</ds:datastoreItem>
</file>

<file path=customXml/itemProps2.xml><?xml version="1.0" encoding="utf-8"?>
<ds:datastoreItem xmlns:ds="http://schemas.openxmlformats.org/officeDocument/2006/customXml" ds:itemID="{42F08466-B5AD-485B-B893-9C1CB2AD1C79}">
  <ds:schemaRefs>
    <ds:schemaRef ds:uri="http://schemas.microsoft.com/office/2006/metadata/properties"/>
    <ds:schemaRef ds:uri="http://schemas.microsoft.com/office/infopath/2007/PartnerControls"/>
    <ds:schemaRef ds:uri="http://schemas.microsoft.com/sharepoint/v3"/>
    <ds:schemaRef ds:uri="c94d9d0f-1ff1-496f-93e5-b32e9300b69d"/>
    <ds:schemaRef ds:uri="438da93e-a129-4990-b033-0d5dbf715427"/>
  </ds:schemaRefs>
</ds:datastoreItem>
</file>

<file path=customXml/itemProps3.xml><?xml version="1.0" encoding="utf-8"?>
<ds:datastoreItem xmlns:ds="http://schemas.openxmlformats.org/officeDocument/2006/customXml" ds:itemID="{99806201-D943-45BF-9C80-1F8F58715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4d9d0f-1ff1-496f-93e5-b32e9300b69d"/>
    <ds:schemaRef ds:uri="5f2a0e91-33b1-4c8e-90f7-306db27ce992"/>
    <ds:schemaRef ds:uri="438da93e-a129-4990-b033-0d5dbf715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3737</TotalTime>
  <Words>841</Words>
  <Application>Microsoft Office PowerPoint</Application>
  <PresentationFormat>Widescreen</PresentationFormat>
  <Paragraphs>242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2_Office Theme</vt:lpstr>
      <vt:lpstr>CCBHC Update for Association Executives </vt:lpstr>
      <vt:lpstr>PowerPoint Presentation</vt:lpstr>
      <vt:lpstr>The State Planning Grant NOFO is Live </vt:lpstr>
      <vt:lpstr>Required Activities</vt:lpstr>
      <vt:lpstr>Selection of Demonstration States</vt:lpstr>
      <vt:lpstr>Other items of note (so far)</vt:lpstr>
      <vt:lpstr>PowerPoint Presentation</vt:lpstr>
      <vt:lpstr>A note about non-renewed grantees</vt:lpstr>
      <vt:lpstr>Eligible grantees that did not receive new funding, summary</vt:lpstr>
      <vt:lpstr>Eligible grantees that did not receive new funding, by state</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CCBHC New Deck</dc:title>
  <dc:creator>Rebecca Farley David</dc:creator>
  <cp:lastModifiedBy>Neal Comstock</cp:lastModifiedBy>
  <cp:revision>12</cp:revision>
  <dcterms:created xsi:type="dcterms:W3CDTF">2022-08-30T16:09:47Z</dcterms:created>
  <dcterms:modified xsi:type="dcterms:W3CDTF">2022-10-18T19:41:43Z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0x0101003CD0A892A49C94418E2AC9992590727D</vt:lpwstr>
  </property>
</Properties>
</file>