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835" r:id="rId1"/>
  </p:sldMasterIdLst>
  <p:notesMasterIdLst>
    <p:notesMasterId r:id="rId17"/>
  </p:notesMasterIdLst>
  <p:handoutMasterIdLst>
    <p:handoutMasterId r:id="rId18"/>
  </p:handoutMasterIdLst>
  <p:sldIdLst>
    <p:sldId id="547" r:id="rId2"/>
    <p:sldId id="549" r:id="rId3"/>
    <p:sldId id="563" r:id="rId4"/>
    <p:sldId id="553" r:id="rId5"/>
    <p:sldId id="562" r:id="rId6"/>
    <p:sldId id="548" r:id="rId7"/>
    <p:sldId id="550" r:id="rId8"/>
    <p:sldId id="551" r:id="rId9"/>
    <p:sldId id="552" r:id="rId10"/>
    <p:sldId id="554" r:id="rId11"/>
    <p:sldId id="555" r:id="rId12"/>
    <p:sldId id="558" r:id="rId13"/>
    <p:sldId id="557" r:id="rId14"/>
    <p:sldId id="556" r:id="rId15"/>
    <p:sldId id="559" r:id="rId16"/>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charset="0"/>
        <a:ea typeface="MS PGothic" charset="-128"/>
        <a:cs typeface="+mn-cs"/>
      </a:defRPr>
    </a:lvl1pPr>
    <a:lvl2pPr marL="457200" algn="l" defTabSz="457200" rtl="0" eaLnBrk="0" fontAlgn="base" hangingPunct="0">
      <a:spcBef>
        <a:spcPct val="0"/>
      </a:spcBef>
      <a:spcAft>
        <a:spcPct val="0"/>
      </a:spcAft>
      <a:defRPr kern="1200">
        <a:solidFill>
          <a:schemeClr val="tx1"/>
        </a:solidFill>
        <a:latin typeface="Calibri" charset="0"/>
        <a:ea typeface="MS PGothic" charset="-128"/>
        <a:cs typeface="+mn-cs"/>
      </a:defRPr>
    </a:lvl2pPr>
    <a:lvl3pPr marL="914400" algn="l" defTabSz="457200" rtl="0" eaLnBrk="0" fontAlgn="base" hangingPunct="0">
      <a:spcBef>
        <a:spcPct val="0"/>
      </a:spcBef>
      <a:spcAft>
        <a:spcPct val="0"/>
      </a:spcAft>
      <a:defRPr kern="1200">
        <a:solidFill>
          <a:schemeClr val="tx1"/>
        </a:solidFill>
        <a:latin typeface="Calibri" charset="0"/>
        <a:ea typeface="MS PGothic" charset="-128"/>
        <a:cs typeface="+mn-cs"/>
      </a:defRPr>
    </a:lvl3pPr>
    <a:lvl4pPr marL="1371600" algn="l" defTabSz="457200" rtl="0" eaLnBrk="0" fontAlgn="base" hangingPunct="0">
      <a:spcBef>
        <a:spcPct val="0"/>
      </a:spcBef>
      <a:spcAft>
        <a:spcPct val="0"/>
      </a:spcAft>
      <a:defRPr kern="1200">
        <a:solidFill>
          <a:schemeClr val="tx1"/>
        </a:solidFill>
        <a:latin typeface="Calibri" charset="0"/>
        <a:ea typeface="MS PGothic" charset="-128"/>
        <a:cs typeface="+mn-cs"/>
      </a:defRPr>
    </a:lvl4pPr>
    <a:lvl5pPr marL="1828800" algn="l" defTabSz="457200" rtl="0" eaLnBrk="0" fontAlgn="base" hangingPunct="0">
      <a:spcBef>
        <a:spcPct val="0"/>
      </a:spcBef>
      <a:spcAft>
        <a:spcPct val="0"/>
      </a:spcAft>
      <a:defRPr kern="1200">
        <a:solidFill>
          <a:schemeClr val="tx1"/>
        </a:solidFill>
        <a:latin typeface="Calibri" charset="0"/>
        <a:ea typeface="MS PGothic" charset="-128"/>
        <a:cs typeface="+mn-cs"/>
      </a:defRPr>
    </a:lvl5pPr>
    <a:lvl6pPr marL="2286000" algn="l" defTabSz="914400" rtl="0" eaLnBrk="1" latinLnBrk="0" hangingPunct="1">
      <a:defRPr kern="1200">
        <a:solidFill>
          <a:schemeClr val="tx1"/>
        </a:solidFill>
        <a:latin typeface="Calibri" charset="0"/>
        <a:ea typeface="MS PGothic" charset="-128"/>
        <a:cs typeface="+mn-cs"/>
      </a:defRPr>
    </a:lvl6pPr>
    <a:lvl7pPr marL="2743200" algn="l" defTabSz="914400" rtl="0" eaLnBrk="1" latinLnBrk="0" hangingPunct="1">
      <a:defRPr kern="1200">
        <a:solidFill>
          <a:schemeClr val="tx1"/>
        </a:solidFill>
        <a:latin typeface="Calibri" charset="0"/>
        <a:ea typeface="MS PGothic" charset="-128"/>
        <a:cs typeface="+mn-cs"/>
      </a:defRPr>
    </a:lvl7pPr>
    <a:lvl8pPr marL="3200400" algn="l" defTabSz="914400" rtl="0" eaLnBrk="1" latinLnBrk="0" hangingPunct="1">
      <a:defRPr kern="1200">
        <a:solidFill>
          <a:schemeClr val="tx1"/>
        </a:solidFill>
        <a:latin typeface="Calibri" charset="0"/>
        <a:ea typeface="MS PGothic" charset="-128"/>
        <a:cs typeface="+mn-cs"/>
      </a:defRPr>
    </a:lvl8pPr>
    <a:lvl9pPr marL="3657600" algn="l" defTabSz="914400" rtl="0" eaLnBrk="1" latinLnBrk="0" hangingPunct="1">
      <a:defRPr kern="1200">
        <a:solidFill>
          <a:schemeClr val="tx1"/>
        </a:solidFill>
        <a:latin typeface="Calibri" charset="0"/>
        <a:ea typeface="MS P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50A0"/>
    <a:srgbClr val="18536D"/>
    <a:srgbClr val="4BBBEC"/>
    <a:srgbClr val="5085C8"/>
    <a:srgbClr val="B3D338"/>
    <a:srgbClr val="EA9A2D"/>
    <a:srgbClr val="649E39"/>
    <a:srgbClr val="F26822"/>
    <a:srgbClr val="E9B12B"/>
    <a:srgbClr val="CE1B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43"/>
  </p:normalViewPr>
  <p:slideViewPr>
    <p:cSldViewPr snapToGrid="0" snapToObjects="1">
      <p:cViewPr varScale="1">
        <p:scale>
          <a:sx n="80" d="100"/>
          <a:sy n="80" d="100"/>
        </p:scale>
        <p:origin x="499" y="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381A5F-F303-4DCF-98B0-E6209888ED1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8BB16897-A852-4162-9646-A0F017D002F3}"/>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ea typeface="MS PGothic" panose="020B0600070205080204" pitchFamily="34" charset="-128"/>
              </a:defRPr>
            </a:lvl1pPr>
          </a:lstStyle>
          <a:p>
            <a:pPr>
              <a:defRPr/>
            </a:pPr>
            <a:fld id="{00A7E1B9-3EED-C44C-82AF-80CB9612D9BC}" type="datetimeFigureOut">
              <a:rPr lang="en-US" altLang="en-US"/>
              <a:pPr>
                <a:defRPr/>
              </a:pPr>
              <a:t>6/18/2020</a:t>
            </a:fld>
            <a:endParaRPr lang="en-US" altLang="en-US"/>
          </a:p>
        </p:txBody>
      </p:sp>
      <p:sp>
        <p:nvSpPr>
          <p:cNvPr id="4" name="Footer Placeholder 3">
            <a:extLst>
              <a:ext uri="{FF2B5EF4-FFF2-40B4-BE49-F238E27FC236}">
                <a16:creationId xmlns:a16="http://schemas.microsoft.com/office/drawing/2014/main" id="{B543DDF5-17CE-4A54-BB03-3F67DD4EF6F4}"/>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3890B43C-5918-44E4-8666-3C9A7B70878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ea typeface="MS PGothic" panose="020B0600070205080204" pitchFamily="34" charset="-128"/>
              </a:defRPr>
            </a:lvl1pPr>
          </a:lstStyle>
          <a:p>
            <a:pPr>
              <a:defRPr/>
            </a:pPr>
            <a:fld id="{9F32CFC0-7D48-B944-9802-2BF7AE744E3B}" type="slidenum">
              <a:rPr lang="en-US" altLang="en-US"/>
              <a:pPr>
                <a:defRPr/>
              </a:pPr>
              <a:t>‹#›</a:t>
            </a:fld>
            <a:endParaRPr lang="en-US" altLang="en-US"/>
          </a:p>
        </p:txBody>
      </p:sp>
    </p:spTree>
    <p:extLst>
      <p:ext uri="{BB962C8B-B14F-4D97-AF65-F5344CB8AC3E}">
        <p14:creationId xmlns:p14="http://schemas.microsoft.com/office/powerpoint/2010/main" val="18753364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08B6D9-399E-4DE4-B000-A8521CAA349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E28D3132-CD49-4B1B-BB3F-DF8E4B98FEE4}"/>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ea typeface="MS PGothic" panose="020B0600070205080204" pitchFamily="34" charset="-128"/>
              </a:defRPr>
            </a:lvl1pPr>
          </a:lstStyle>
          <a:p>
            <a:pPr>
              <a:defRPr/>
            </a:pPr>
            <a:fld id="{AADE3690-CBB4-A648-9E93-0EC905B0F65F}" type="datetimeFigureOut">
              <a:rPr lang="en-US" altLang="en-US"/>
              <a:pPr>
                <a:defRPr/>
              </a:pPr>
              <a:t>6/18/2020</a:t>
            </a:fld>
            <a:endParaRPr lang="en-US" altLang="en-US"/>
          </a:p>
        </p:txBody>
      </p:sp>
      <p:sp>
        <p:nvSpPr>
          <p:cNvPr id="4" name="Slide Image Placeholder 3">
            <a:extLst>
              <a:ext uri="{FF2B5EF4-FFF2-40B4-BE49-F238E27FC236}">
                <a16:creationId xmlns:a16="http://schemas.microsoft.com/office/drawing/2014/main" id="{E9B43E65-E836-480A-A3CB-0F6D3F7D4F0D}"/>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49305222-0DD2-462A-A2A0-271A8C41AA9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FB8316B-A6FA-4063-A7C1-5D815AB5274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E1E407DA-525D-4404-8836-42CE896F198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ea typeface="MS PGothic" panose="020B0600070205080204" pitchFamily="34" charset="-128"/>
              </a:defRPr>
            </a:lvl1pPr>
          </a:lstStyle>
          <a:p>
            <a:pPr>
              <a:defRPr/>
            </a:pPr>
            <a:fld id="{7F08EFB2-7EAA-F84C-B560-BDB523F49A4B}" type="slidenum">
              <a:rPr lang="en-US" altLang="en-US"/>
              <a:pPr>
                <a:defRPr/>
              </a:pPr>
              <a:t>‹#›</a:t>
            </a:fld>
            <a:endParaRPr lang="en-US" altLang="en-US"/>
          </a:p>
        </p:txBody>
      </p:sp>
    </p:spTree>
    <p:extLst>
      <p:ext uri="{BB962C8B-B14F-4D97-AF65-F5344CB8AC3E}">
        <p14:creationId xmlns:p14="http://schemas.microsoft.com/office/powerpoint/2010/main" val="257175195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267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00552"/>
            <a:ext cx="10972800" cy="445051"/>
          </a:xfrm>
        </p:spPr>
        <p:txBody>
          <a:bodyPr/>
          <a:lstStyle/>
          <a:p>
            <a:r>
              <a:rPr lang="en-US"/>
              <a:t>Click to edit Master title style</a:t>
            </a:r>
            <a:endParaRPr lang="en-US" dirty="0"/>
          </a:p>
        </p:txBody>
      </p:sp>
      <p:sp>
        <p:nvSpPr>
          <p:cNvPr id="3" name="Content Placeholder 2"/>
          <p:cNvSpPr>
            <a:spLocks noGrp="1"/>
          </p:cNvSpPr>
          <p:nvPr>
            <p:ph idx="1"/>
          </p:nvPr>
        </p:nvSpPr>
        <p:spPr>
          <a:xfrm>
            <a:off x="609600" y="1017879"/>
            <a:ext cx="10972800" cy="4846208"/>
          </a:xfrm>
        </p:spPr>
        <p:txBody>
          <a:bodyPr/>
          <a:lstStyle>
            <a:lvl1pPr>
              <a:defRPr sz="1950"/>
            </a:lvl1pPr>
            <a:lvl2pPr>
              <a:defRPr sz="1800"/>
            </a:lvl2pPr>
            <a:lvl3pPr>
              <a:defRPr sz="1575"/>
            </a:lvl3pPr>
            <a:lvl5pPr>
              <a:defRPr sz="135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35362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914400" y="521383"/>
            <a:ext cx="10363200" cy="436632"/>
          </a:xfrm>
          <a:prstGeom prst="rect">
            <a:avLst/>
          </a:prstGeom>
        </p:spPr>
        <p:txBody>
          <a:bodyPr/>
          <a:lstStyle>
            <a:lvl1pPr algn="ctr">
              <a:defRPr b="1" i="0">
                <a:solidFill>
                  <a:srgbClr val="0050A0"/>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8" name="Subtitle 2"/>
          <p:cNvSpPr>
            <a:spLocks noGrp="1"/>
          </p:cNvSpPr>
          <p:nvPr>
            <p:ph type="subTitle" idx="1"/>
          </p:nvPr>
        </p:nvSpPr>
        <p:spPr>
          <a:xfrm>
            <a:off x="1828800" y="1168947"/>
            <a:ext cx="8534400" cy="478183"/>
          </a:xfrm>
          <a:prstGeom prst="rect">
            <a:avLst/>
          </a:prstGeom>
        </p:spPr>
        <p:txBody>
          <a:bodyPr/>
          <a:lstStyle>
            <a:lvl1pPr marL="0" indent="0" algn="ctr">
              <a:buNone/>
              <a:defRPr sz="1950" b="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subtitle style</a:t>
            </a:r>
          </a:p>
        </p:txBody>
      </p:sp>
    </p:spTree>
    <p:extLst>
      <p:ext uri="{BB962C8B-B14F-4D97-AF65-F5344CB8AC3E}">
        <p14:creationId xmlns:p14="http://schemas.microsoft.com/office/powerpoint/2010/main" val="666539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95618"/>
            <a:ext cx="10972800" cy="50303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052703"/>
            <a:ext cx="5384800" cy="4801445"/>
          </a:xfrm>
        </p:spPr>
        <p:txBody>
          <a:bodyPr/>
          <a:lstStyle>
            <a:lvl1pPr>
              <a:defRPr sz="1950"/>
            </a:lvl1pPr>
            <a:lvl2pPr>
              <a:defRPr sz="1800"/>
            </a:lvl2pPr>
            <a:lvl3pPr>
              <a:defRPr sz="1575"/>
            </a:lvl3pPr>
            <a:lvl4pPr>
              <a:defRPr sz="150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052703"/>
            <a:ext cx="5384800" cy="4801445"/>
          </a:xfrm>
        </p:spPr>
        <p:txBody>
          <a:bodyPr/>
          <a:lstStyle>
            <a:lvl1pPr>
              <a:defRPr sz="1950"/>
            </a:lvl1pPr>
            <a:lvl2pPr>
              <a:defRPr sz="1800"/>
            </a:lvl2pPr>
            <a:lvl3pPr>
              <a:defRPr sz="1575"/>
            </a:lvl3pPr>
            <a:lvl4pPr>
              <a:defRPr sz="150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50068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39483"/>
            <a:ext cx="10972800" cy="498059"/>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967923"/>
            <a:ext cx="5386917" cy="518974"/>
          </a:xfrm>
        </p:spPr>
        <p:txBody>
          <a:bodyPr anchor="b"/>
          <a:lstStyle>
            <a:lvl1pPr marL="0" indent="0">
              <a:buNone/>
              <a:defRPr sz="19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1617280"/>
            <a:ext cx="5386917" cy="4272797"/>
          </a:xfrm>
        </p:spPr>
        <p:txBody>
          <a:bodyPr/>
          <a:lstStyle>
            <a:lvl1pPr>
              <a:defRPr sz="1800"/>
            </a:lvl1pPr>
            <a:lvl2pPr>
              <a:defRPr sz="1650"/>
            </a:lvl2pPr>
            <a:lvl3pPr>
              <a:defRPr sz="150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9" y="967923"/>
            <a:ext cx="5389033" cy="518974"/>
          </a:xfrm>
        </p:spPr>
        <p:txBody>
          <a:bodyPr anchor="b"/>
          <a:lstStyle>
            <a:lvl1pPr marL="0" indent="0">
              <a:buNone/>
              <a:defRPr sz="19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1617279"/>
            <a:ext cx="5389033" cy="4272798"/>
          </a:xfrm>
        </p:spPr>
        <p:txBody>
          <a:bodyPr/>
          <a:lstStyle>
            <a:lvl1pPr>
              <a:defRPr sz="1800"/>
            </a:lvl1pPr>
            <a:lvl2pPr>
              <a:defRPr sz="1650"/>
            </a:lvl2pPr>
            <a:lvl3pPr>
              <a:defRPr sz="150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70945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415192"/>
            <a:ext cx="10972800" cy="511312"/>
          </a:xfrm>
        </p:spPr>
        <p:txBody>
          <a:bodyPr/>
          <a:lstStyle/>
          <a:p>
            <a:r>
              <a:rPr lang="en-US"/>
              <a:t>Click to edit Master title style</a:t>
            </a:r>
            <a:endParaRPr lang="en-US" dirty="0"/>
          </a:p>
        </p:txBody>
      </p:sp>
    </p:spTree>
    <p:extLst>
      <p:ext uri="{BB962C8B-B14F-4D97-AF65-F5344CB8AC3E}">
        <p14:creationId xmlns:p14="http://schemas.microsoft.com/office/powerpoint/2010/main" val="1325766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2307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6" name="Title 1"/>
          <p:cNvSpPr>
            <a:spLocks noGrp="1"/>
          </p:cNvSpPr>
          <p:nvPr>
            <p:ph type="ctrTitle"/>
          </p:nvPr>
        </p:nvSpPr>
        <p:spPr>
          <a:xfrm>
            <a:off x="914400" y="427750"/>
            <a:ext cx="10363200" cy="423379"/>
          </a:xfrm>
          <a:prstGeom prst="rect">
            <a:avLst/>
          </a:prstGeom>
        </p:spPr>
        <p:txBody>
          <a:bodyPr/>
          <a:lstStyle>
            <a:lvl1pPr algn="ctr">
              <a:defRPr b="1" i="0">
                <a:solidFill>
                  <a:srgbClr val="0050A0"/>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title style</a:t>
            </a:r>
          </a:p>
        </p:txBody>
      </p:sp>
      <p:sp>
        <p:nvSpPr>
          <p:cNvPr id="7" name="Subtitle 2"/>
          <p:cNvSpPr>
            <a:spLocks noGrp="1"/>
          </p:cNvSpPr>
          <p:nvPr>
            <p:ph type="subTitle" idx="1"/>
          </p:nvPr>
        </p:nvSpPr>
        <p:spPr>
          <a:xfrm>
            <a:off x="1828800" y="1075312"/>
            <a:ext cx="8534400" cy="451678"/>
          </a:xfrm>
          <a:prstGeom prst="rect">
            <a:avLst/>
          </a:prstGeom>
        </p:spPr>
        <p:txBody>
          <a:bodyPr/>
          <a:lstStyle>
            <a:lvl1pPr marL="0" indent="0" algn="ctr">
              <a:buNone/>
              <a:defRPr b="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Click to edit Master subtitle style</a:t>
            </a:r>
          </a:p>
        </p:txBody>
      </p:sp>
      <p:sp>
        <p:nvSpPr>
          <p:cNvPr id="4" name="Slide Number Placeholder 5">
            <a:extLst>
              <a:ext uri="{FF2B5EF4-FFF2-40B4-BE49-F238E27FC236}">
                <a16:creationId xmlns:a16="http://schemas.microsoft.com/office/drawing/2014/main" id="{8331F423-72D8-4C2C-824A-C836CBA8875A}"/>
              </a:ext>
            </a:extLst>
          </p:cNvPr>
          <p:cNvSpPr>
            <a:spLocks noGrp="1"/>
          </p:cNvSpPr>
          <p:nvPr>
            <p:ph type="sldNum" sz="quarter" idx="10"/>
          </p:nvPr>
        </p:nvSpPr>
        <p:spPr>
          <a:xfrm>
            <a:off x="11434618" y="5802616"/>
            <a:ext cx="622807" cy="446088"/>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atin typeface="Arial" panose="020B0604020202020204" pitchFamily="34" charset="0"/>
                <a:ea typeface="MS PGothic" panose="020B0600070205080204" pitchFamily="34" charset="-128"/>
                <a:cs typeface="Arial" panose="020B0604020202020204" pitchFamily="34" charset="0"/>
              </a:defRPr>
            </a:lvl1pPr>
          </a:lstStyle>
          <a:p>
            <a:pPr>
              <a:defRPr/>
            </a:pPr>
            <a:fld id="{87D73CED-BA21-D34A-999A-BD7EB4ED7CD7}" type="slidenum">
              <a:rPr lang="en-US" altLang="en-US" smtClean="0"/>
              <a:pPr>
                <a:defRPr/>
              </a:pPr>
              <a:t>‹#›</a:t>
            </a:fld>
            <a:endParaRPr lang="en-US" altLang="en-US" dirty="0"/>
          </a:p>
        </p:txBody>
      </p:sp>
    </p:spTree>
    <p:extLst>
      <p:ext uri="{BB962C8B-B14F-4D97-AF65-F5344CB8AC3E}">
        <p14:creationId xmlns:p14="http://schemas.microsoft.com/office/powerpoint/2010/main" val="135002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609600" y="371502"/>
            <a:ext cx="10972800" cy="4848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p:cNvSpPr>
            <a:spLocks noGrp="1"/>
          </p:cNvSpPr>
          <p:nvPr>
            <p:ph type="body" idx="1"/>
          </p:nvPr>
        </p:nvSpPr>
        <p:spPr bwMode="auto">
          <a:xfrm>
            <a:off x="609600" y="1028398"/>
            <a:ext cx="10972800" cy="48456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3" name="Picture 2">
            <a:extLst>
              <a:ext uri="{FF2B5EF4-FFF2-40B4-BE49-F238E27FC236}">
                <a16:creationId xmlns:a16="http://schemas.microsoft.com/office/drawing/2014/main" id="{1B700224-7C23-274D-93E3-9ED4B4AD8334}"/>
              </a:ext>
            </a:extLst>
          </p:cNvPr>
          <p:cNvPicPr>
            <a:picLocks noChangeAspect="1"/>
          </p:cNvPicPr>
          <p:nvPr userDrawn="1"/>
        </p:nvPicPr>
        <p:blipFill>
          <a:blip r:embed="rId10"/>
          <a:stretch>
            <a:fillRect/>
          </a:stretch>
        </p:blipFill>
        <p:spPr>
          <a:xfrm>
            <a:off x="0" y="6066234"/>
            <a:ext cx="12192000" cy="791766"/>
          </a:xfrm>
          <a:prstGeom prst="rect">
            <a:avLst/>
          </a:prstGeom>
        </p:spPr>
      </p:pic>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Lst>
  <p:txStyles>
    <p:titleStyle>
      <a:lvl1pPr algn="l" defTabSz="342900" rtl="0" eaLnBrk="1" fontAlgn="base" hangingPunct="1">
        <a:spcBef>
          <a:spcPct val="0"/>
        </a:spcBef>
        <a:spcAft>
          <a:spcPct val="0"/>
        </a:spcAft>
        <a:defRPr sz="2250" b="1" kern="1200">
          <a:solidFill>
            <a:srgbClr val="0050A0"/>
          </a:solidFill>
          <a:latin typeface="Open Sans" panose="020B0606030504020204" pitchFamily="34" charset="0"/>
          <a:ea typeface="Open Sans" panose="020B0606030504020204" pitchFamily="34" charset="0"/>
          <a:cs typeface="Open Sans" panose="020B0606030504020204" pitchFamily="34" charset="0"/>
        </a:defRPr>
      </a:lvl1pPr>
      <a:lvl2pPr algn="l" defTabSz="342900" rtl="0" eaLnBrk="1" fontAlgn="base" hangingPunct="1">
        <a:spcBef>
          <a:spcPct val="0"/>
        </a:spcBef>
        <a:spcAft>
          <a:spcPct val="0"/>
        </a:spcAft>
        <a:defRPr sz="2400" b="1">
          <a:solidFill>
            <a:srgbClr val="5085C8"/>
          </a:solidFill>
          <a:latin typeface="Open Sans" charset="0"/>
          <a:ea typeface="MS PGothic" pitchFamily="34" charset="-128"/>
          <a:cs typeface="Open Sans" charset="0"/>
        </a:defRPr>
      </a:lvl2pPr>
      <a:lvl3pPr algn="l" defTabSz="342900" rtl="0" eaLnBrk="1" fontAlgn="base" hangingPunct="1">
        <a:spcBef>
          <a:spcPct val="0"/>
        </a:spcBef>
        <a:spcAft>
          <a:spcPct val="0"/>
        </a:spcAft>
        <a:defRPr sz="2400" b="1">
          <a:solidFill>
            <a:srgbClr val="5085C8"/>
          </a:solidFill>
          <a:latin typeface="Open Sans" charset="0"/>
          <a:ea typeface="MS PGothic" pitchFamily="34" charset="-128"/>
          <a:cs typeface="Open Sans" charset="0"/>
        </a:defRPr>
      </a:lvl3pPr>
      <a:lvl4pPr algn="l" defTabSz="342900" rtl="0" eaLnBrk="1" fontAlgn="base" hangingPunct="1">
        <a:spcBef>
          <a:spcPct val="0"/>
        </a:spcBef>
        <a:spcAft>
          <a:spcPct val="0"/>
        </a:spcAft>
        <a:defRPr sz="2400" b="1">
          <a:solidFill>
            <a:srgbClr val="5085C8"/>
          </a:solidFill>
          <a:latin typeface="Open Sans" charset="0"/>
          <a:ea typeface="MS PGothic" pitchFamily="34" charset="-128"/>
          <a:cs typeface="Open Sans" charset="0"/>
        </a:defRPr>
      </a:lvl4pPr>
      <a:lvl5pPr algn="l" defTabSz="342900" rtl="0" eaLnBrk="1" fontAlgn="base" hangingPunct="1">
        <a:spcBef>
          <a:spcPct val="0"/>
        </a:spcBef>
        <a:spcAft>
          <a:spcPct val="0"/>
        </a:spcAft>
        <a:defRPr sz="2400" b="1">
          <a:solidFill>
            <a:srgbClr val="5085C8"/>
          </a:solidFill>
          <a:latin typeface="Open Sans" charset="0"/>
          <a:ea typeface="MS PGothic" pitchFamily="34" charset="-128"/>
          <a:cs typeface="Open Sans" charset="0"/>
        </a:defRPr>
      </a:lvl5pPr>
      <a:lvl6pPr marL="342900" algn="l" defTabSz="342900" rtl="0" eaLnBrk="1" fontAlgn="base" hangingPunct="1">
        <a:spcBef>
          <a:spcPct val="0"/>
        </a:spcBef>
        <a:spcAft>
          <a:spcPct val="0"/>
        </a:spcAft>
        <a:defRPr sz="2400" b="1">
          <a:solidFill>
            <a:schemeClr val="tx1"/>
          </a:solidFill>
          <a:latin typeface="Arial" pitchFamily="34" charset="0"/>
          <a:ea typeface="MS PGothic" pitchFamily="34" charset="-128"/>
        </a:defRPr>
      </a:lvl6pPr>
      <a:lvl7pPr marL="685800" algn="l" defTabSz="342900" rtl="0" eaLnBrk="1" fontAlgn="base" hangingPunct="1">
        <a:spcBef>
          <a:spcPct val="0"/>
        </a:spcBef>
        <a:spcAft>
          <a:spcPct val="0"/>
        </a:spcAft>
        <a:defRPr sz="2400" b="1">
          <a:solidFill>
            <a:schemeClr val="tx1"/>
          </a:solidFill>
          <a:latin typeface="Arial" pitchFamily="34" charset="0"/>
          <a:ea typeface="MS PGothic" pitchFamily="34" charset="-128"/>
        </a:defRPr>
      </a:lvl7pPr>
      <a:lvl8pPr marL="1028700" algn="l" defTabSz="342900" rtl="0" eaLnBrk="1" fontAlgn="base" hangingPunct="1">
        <a:spcBef>
          <a:spcPct val="0"/>
        </a:spcBef>
        <a:spcAft>
          <a:spcPct val="0"/>
        </a:spcAft>
        <a:defRPr sz="2400" b="1">
          <a:solidFill>
            <a:schemeClr val="tx1"/>
          </a:solidFill>
          <a:latin typeface="Arial" pitchFamily="34" charset="0"/>
          <a:ea typeface="MS PGothic" pitchFamily="34" charset="-128"/>
        </a:defRPr>
      </a:lvl8pPr>
      <a:lvl9pPr marL="1371600" algn="l" defTabSz="342900" rtl="0" eaLnBrk="1" fontAlgn="base" hangingPunct="1">
        <a:spcBef>
          <a:spcPct val="0"/>
        </a:spcBef>
        <a:spcAft>
          <a:spcPct val="0"/>
        </a:spcAft>
        <a:defRPr sz="2400" b="1">
          <a:solidFill>
            <a:schemeClr val="tx1"/>
          </a:solidFill>
          <a:latin typeface="Arial" pitchFamily="34" charset="0"/>
          <a:ea typeface="MS PGothic" pitchFamily="34" charset="-128"/>
        </a:defRPr>
      </a:lvl9pPr>
    </p:titleStyle>
    <p:bodyStyle>
      <a:lvl1pPr marL="257175" indent="-257175" algn="l" defTabSz="342900" rtl="0" eaLnBrk="1" fontAlgn="base" hangingPunct="1">
        <a:spcBef>
          <a:spcPct val="20000"/>
        </a:spcBef>
        <a:spcAft>
          <a:spcPct val="0"/>
        </a:spcAft>
        <a:buFont typeface="Arial" charset="0"/>
        <a:buChar char="•"/>
        <a:defRPr sz="19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557213" indent="-214313" algn="l" defTabSz="342900" rtl="0" eaLnBrk="1" fontAlgn="base" hangingPunct="1">
        <a:spcBef>
          <a:spcPct val="20000"/>
        </a:spcBef>
        <a:spcAft>
          <a:spcPct val="0"/>
        </a:spcAft>
        <a:buFont typeface="Arial"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857250" indent="-171450" algn="l" defTabSz="342900" rtl="0" eaLnBrk="1" fontAlgn="base" hangingPunct="1">
        <a:spcBef>
          <a:spcPct val="20000"/>
        </a:spcBef>
        <a:spcAft>
          <a:spcPct val="0"/>
        </a:spcAft>
        <a:buFont typeface="Arial" charset="0"/>
        <a:buChar char="•"/>
        <a:defRPr sz="1575"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543050" indent="-171450" algn="l" defTabSz="342900" rtl="0" eaLnBrk="1" fontAlgn="base" hangingPunct="1">
        <a:spcBef>
          <a:spcPct val="20000"/>
        </a:spcBef>
        <a:spcAft>
          <a:spcPct val="0"/>
        </a:spcAft>
        <a:buFont typeface="Arial" charset="0"/>
        <a:buChar char="»"/>
        <a:defRPr sz="13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3D6D2-2D80-8449-8315-04A4CC7F1707}"/>
              </a:ext>
            </a:extLst>
          </p:cNvPr>
          <p:cNvSpPr>
            <a:spLocks noGrp="1"/>
          </p:cNvSpPr>
          <p:nvPr>
            <p:ph type="title"/>
          </p:nvPr>
        </p:nvSpPr>
        <p:spPr/>
        <p:txBody>
          <a:bodyPr/>
          <a:lstStyle/>
          <a:p>
            <a:r>
              <a:rPr lang="en-US" sz="2800" dirty="0"/>
              <a:t>To Join the Conversation: Tips and Tricks</a:t>
            </a:r>
          </a:p>
        </p:txBody>
      </p:sp>
      <p:sp>
        <p:nvSpPr>
          <p:cNvPr id="3" name="Content Placeholder 2">
            <a:extLst>
              <a:ext uri="{FF2B5EF4-FFF2-40B4-BE49-F238E27FC236}">
                <a16:creationId xmlns:a16="http://schemas.microsoft.com/office/drawing/2014/main" id="{F3BDB6F1-A0B2-2341-B108-22C8353B6F2C}"/>
              </a:ext>
            </a:extLst>
          </p:cNvPr>
          <p:cNvSpPr>
            <a:spLocks noGrp="1"/>
          </p:cNvSpPr>
          <p:nvPr>
            <p:ph idx="1"/>
          </p:nvPr>
        </p:nvSpPr>
        <p:spPr>
          <a:xfrm>
            <a:off x="457200" y="1005896"/>
            <a:ext cx="10969082" cy="4846208"/>
          </a:xfrm>
        </p:spPr>
        <p:txBody>
          <a:bodyPr/>
          <a:lstStyle/>
          <a:p>
            <a:r>
              <a:rPr lang="en-US" dirty="0"/>
              <a:t>Set your camera at eye level for the best view of you.</a:t>
            </a:r>
          </a:p>
          <a:p>
            <a:r>
              <a:rPr lang="en-US" dirty="0"/>
              <a:t>MUTE your microphone when you’re not talking.</a:t>
            </a:r>
          </a:p>
          <a:p>
            <a:endParaRPr lang="en-US" dirty="0"/>
          </a:p>
          <a:p>
            <a:pPr marL="0" indent="0">
              <a:buNone/>
            </a:pPr>
            <a:r>
              <a:rPr lang="en-US" altLang="ja-JP" sz="2000" b="1" dirty="0">
                <a:ea typeface="ヒラギノ角ゴ Pro W3" charset="0"/>
              </a:rPr>
              <a:t>Want to speak?</a:t>
            </a:r>
          </a:p>
          <a:p>
            <a:pPr marL="0" indent="0">
              <a:buNone/>
            </a:pPr>
            <a:r>
              <a:rPr lang="en-US" altLang="ja-JP" sz="2000" dirty="0">
                <a:ea typeface="ヒラギノ角ゴ Pro W3" charset="0"/>
              </a:rPr>
              <a:t>If you would like to speak (but may be having difficulty breaking in) please click on </a:t>
            </a:r>
            <a:r>
              <a:rPr lang="en-US" altLang="ja-JP" sz="2000" b="1" dirty="0">
                <a:ea typeface="ヒラギノ角ゴ Pro W3" charset="0"/>
              </a:rPr>
              <a:t>“Participants” </a:t>
            </a:r>
            <a:r>
              <a:rPr lang="en-US" altLang="ja-JP" sz="2000" dirty="0">
                <a:ea typeface="ヒラギノ角ゴ Pro W3" charset="0"/>
              </a:rPr>
              <a:t>at the bottom of the screen, then click on </a:t>
            </a:r>
            <a:r>
              <a:rPr lang="en-US" altLang="ja-JP" sz="2000" b="1" dirty="0">
                <a:ea typeface="ヒラギノ角ゴ Pro W3" charset="0"/>
              </a:rPr>
              <a:t>“Raise Hand”</a:t>
            </a:r>
            <a:endParaRPr lang="en-US" sz="2000" b="1" dirty="0"/>
          </a:p>
          <a:p>
            <a:endParaRPr lang="en-US" dirty="0"/>
          </a:p>
          <a:p>
            <a:pPr marL="0" indent="0">
              <a:buNone/>
            </a:pPr>
            <a:r>
              <a:rPr lang="en-US" sz="2000" b="1" dirty="0">
                <a:ea typeface="ヒラギノ角ゴ Pro W3" charset="0"/>
              </a:rPr>
              <a:t>Prefer to write?</a:t>
            </a:r>
          </a:p>
          <a:p>
            <a:pPr marL="0" indent="0">
              <a:buNone/>
            </a:pPr>
            <a:r>
              <a:rPr lang="en-US" sz="2000" dirty="0">
                <a:ea typeface="ヒラギノ角ゴ Pro W3" charset="0"/>
              </a:rPr>
              <a:t>Type in the chat box or use the Q&amp;A function. Both are located at the bottom of your screen..</a:t>
            </a:r>
          </a:p>
          <a:p>
            <a:pPr marL="0" indent="0">
              <a:buNone/>
            </a:pPr>
            <a:r>
              <a:rPr lang="en-US" sz="2000" dirty="0">
                <a:ea typeface="ヒラギノ角ゴ Pro W3" charset="0"/>
              </a:rPr>
              <a:t>You can choose who to send a chat or question to.</a:t>
            </a:r>
          </a:p>
          <a:p>
            <a:pPr marL="0" indent="0">
              <a:buNone/>
            </a:pPr>
            <a:endParaRPr lang="en-US" sz="2000" b="1" dirty="0">
              <a:ea typeface="ヒラギノ角ゴ Pro W3" charset="0"/>
            </a:endParaRPr>
          </a:p>
          <a:p>
            <a:pPr marL="0" indent="0">
              <a:buNone/>
            </a:pPr>
            <a:endParaRPr lang="en-US" sz="2000" b="1" dirty="0">
              <a:ea typeface="ヒラギノ角ゴ Pro W3" charset="0"/>
            </a:endParaRPr>
          </a:p>
          <a:p>
            <a:pPr marL="0" indent="0">
              <a:buNone/>
            </a:pPr>
            <a:endParaRPr lang="en-US" sz="2000" b="1" dirty="0">
              <a:ea typeface="ヒラギノ角ゴ Pro W3" charset="0"/>
            </a:endParaRPr>
          </a:p>
          <a:p>
            <a:endParaRPr lang="en-US" dirty="0"/>
          </a:p>
          <a:p>
            <a:endParaRPr lang="en-US" dirty="0"/>
          </a:p>
        </p:txBody>
      </p:sp>
      <p:pic>
        <p:nvPicPr>
          <p:cNvPr id="4" name="Picture 3">
            <a:extLst>
              <a:ext uri="{FF2B5EF4-FFF2-40B4-BE49-F238E27FC236}">
                <a16:creationId xmlns:a16="http://schemas.microsoft.com/office/drawing/2014/main" id="{DFF258B5-BD83-1E46-ABFD-8830F3827340}"/>
              </a:ext>
            </a:extLst>
          </p:cNvPr>
          <p:cNvPicPr>
            <a:picLocks noChangeAspect="1"/>
          </p:cNvPicPr>
          <p:nvPr/>
        </p:nvPicPr>
        <p:blipFill rotWithShape="1">
          <a:blip r:embed="rId2"/>
          <a:srcRect t="52596"/>
          <a:stretch/>
        </p:blipFill>
        <p:spPr>
          <a:xfrm>
            <a:off x="453482" y="4999942"/>
            <a:ext cx="8537541" cy="758190"/>
          </a:xfrm>
          <a:prstGeom prst="rect">
            <a:avLst/>
          </a:prstGeom>
        </p:spPr>
      </p:pic>
      <p:sp>
        <p:nvSpPr>
          <p:cNvPr id="5" name="Rectangle 4">
            <a:extLst>
              <a:ext uri="{FF2B5EF4-FFF2-40B4-BE49-F238E27FC236}">
                <a16:creationId xmlns:a16="http://schemas.microsoft.com/office/drawing/2014/main" id="{51314458-13E4-CF44-A346-2EEAAECB5E6D}"/>
              </a:ext>
            </a:extLst>
          </p:cNvPr>
          <p:cNvSpPr/>
          <p:nvPr/>
        </p:nvSpPr>
        <p:spPr>
          <a:xfrm>
            <a:off x="4895123" y="5014381"/>
            <a:ext cx="689317" cy="743751"/>
          </a:xfrm>
          <a:prstGeom prst="rect">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2DAE5A9-69E2-134B-8940-355350CD622A}"/>
              </a:ext>
            </a:extLst>
          </p:cNvPr>
          <p:cNvSpPr/>
          <p:nvPr/>
        </p:nvSpPr>
        <p:spPr>
          <a:xfrm>
            <a:off x="3189248" y="5014381"/>
            <a:ext cx="689317" cy="758190"/>
          </a:xfrm>
          <a:prstGeom prst="rect">
            <a:avLst/>
          </a:prstGeom>
          <a:noFill/>
          <a:ln w="762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9679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C2F3B-5067-43F6-90F6-A587CF0D1E41}"/>
              </a:ext>
            </a:extLst>
          </p:cNvPr>
          <p:cNvSpPr>
            <a:spLocks noGrp="1"/>
          </p:cNvSpPr>
          <p:nvPr>
            <p:ph type="title"/>
          </p:nvPr>
        </p:nvSpPr>
        <p:spPr>
          <a:xfrm>
            <a:off x="609600" y="400552"/>
            <a:ext cx="10972800" cy="5383028"/>
          </a:xfrm>
        </p:spPr>
        <p:txBody>
          <a:bodyPr/>
          <a:lstStyle/>
          <a:p>
            <a:br>
              <a:rPr lang="en-US" sz="3200" dirty="0"/>
            </a:br>
            <a:r>
              <a:rPr lang="en-US" sz="3200" dirty="0"/>
              <a:t>COVID-related Stimulus Dollars &amp; Legislative Actions</a:t>
            </a:r>
            <a:br>
              <a:rPr lang="en-US" sz="3200" dirty="0"/>
            </a:br>
            <a:r>
              <a:rPr lang="en-US" sz="2400" i="1" dirty="0"/>
              <a:t>Catherine Finley, Thorn Run Partners </a:t>
            </a:r>
            <a:br>
              <a:rPr lang="en-US" sz="2400" dirty="0"/>
            </a:br>
            <a:r>
              <a:rPr lang="it-IT" sz="2400" i="1" dirty="0"/>
              <a:t>Al Guida, Guide Consulting Services </a:t>
            </a:r>
            <a:r>
              <a:rPr lang="it-IT" dirty="0"/>
              <a:t>	</a:t>
            </a:r>
            <a:br>
              <a:rPr lang="it-IT" dirty="0"/>
            </a:br>
            <a:endParaRPr lang="en-US" sz="3200" dirty="0"/>
          </a:p>
        </p:txBody>
      </p:sp>
    </p:spTree>
    <p:extLst>
      <p:ext uri="{BB962C8B-B14F-4D97-AF65-F5344CB8AC3E}">
        <p14:creationId xmlns:p14="http://schemas.microsoft.com/office/powerpoint/2010/main" val="1664247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C2F3B-5067-43F6-90F6-A587CF0D1E41}"/>
              </a:ext>
            </a:extLst>
          </p:cNvPr>
          <p:cNvSpPr>
            <a:spLocks noGrp="1"/>
          </p:cNvSpPr>
          <p:nvPr>
            <p:ph type="title"/>
          </p:nvPr>
        </p:nvSpPr>
        <p:spPr>
          <a:xfrm>
            <a:off x="609600" y="400552"/>
            <a:ext cx="10972800" cy="5383028"/>
          </a:xfrm>
        </p:spPr>
        <p:txBody>
          <a:bodyPr/>
          <a:lstStyle/>
          <a:p>
            <a:br>
              <a:rPr lang="en-US" sz="4000" b="0" dirty="0"/>
            </a:br>
            <a:r>
              <a:rPr lang="en-US" sz="4000" dirty="0"/>
              <a:t>Topics of National Concern </a:t>
            </a:r>
            <a:br>
              <a:rPr lang="en-US" sz="4000" dirty="0"/>
            </a:br>
            <a:r>
              <a:rPr lang="en-US" sz="2400" i="1" dirty="0"/>
              <a:t>Chuck Ingoglia, CEO &amp; President, National Council</a:t>
            </a:r>
            <a:r>
              <a:rPr lang="en-US" sz="2400" b="0" i="1" dirty="0"/>
              <a:t>	</a:t>
            </a:r>
          </a:p>
        </p:txBody>
      </p:sp>
    </p:spTree>
    <p:extLst>
      <p:ext uri="{BB962C8B-B14F-4D97-AF65-F5344CB8AC3E}">
        <p14:creationId xmlns:p14="http://schemas.microsoft.com/office/powerpoint/2010/main" val="1223632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20E72-5B0B-4E7B-84D2-0AE973A09C6D}"/>
              </a:ext>
            </a:extLst>
          </p:cNvPr>
          <p:cNvSpPr>
            <a:spLocks noGrp="1"/>
          </p:cNvSpPr>
          <p:nvPr>
            <p:ph type="title"/>
          </p:nvPr>
        </p:nvSpPr>
        <p:spPr/>
        <p:txBody>
          <a:bodyPr/>
          <a:lstStyle/>
          <a:p>
            <a:br>
              <a:rPr lang="en-US" sz="2400" dirty="0"/>
            </a:br>
            <a:r>
              <a:rPr lang="en-US" sz="2400" dirty="0"/>
              <a:t> </a:t>
            </a:r>
            <a:br>
              <a:rPr lang="en-US" sz="2400" dirty="0"/>
            </a:br>
            <a:r>
              <a:rPr lang="en-US" sz="2400" dirty="0"/>
              <a:t>Climate-generated consciousness for behavioral health </a:t>
            </a:r>
            <a:br>
              <a:rPr lang="en-US" sz="2400" dirty="0"/>
            </a:br>
            <a:r>
              <a:rPr lang="en-US" sz="2400" dirty="0"/>
              <a:t>	</a:t>
            </a:r>
            <a:br>
              <a:rPr lang="en-US" sz="2400" dirty="0"/>
            </a:br>
            <a:endParaRPr lang="en-US" sz="2400" dirty="0"/>
          </a:p>
        </p:txBody>
      </p:sp>
      <p:sp>
        <p:nvSpPr>
          <p:cNvPr id="3" name="Content Placeholder 2">
            <a:extLst>
              <a:ext uri="{FF2B5EF4-FFF2-40B4-BE49-F238E27FC236}">
                <a16:creationId xmlns:a16="http://schemas.microsoft.com/office/drawing/2014/main" id="{496E206A-F462-4CBE-A727-5A25141521A8}"/>
              </a:ext>
            </a:extLst>
          </p:cNvPr>
          <p:cNvSpPr>
            <a:spLocks noGrp="1"/>
          </p:cNvSpPr>
          <p:nvPr>
            <p:ph idx="1"/>
          </p:nvPr>
        </p:nvSpPr>
        <p:spPr/>
        <p:txBody>
          <a:bodyPr/>
          <a:lstStyle/>
          <a:p>
            <a:pPr marL="0" indent="0">
              <a:buNone/>
            </a:pPr>
            <a:r>
              <a:rPr lang="en-US" sz="2000" b="1" dirty="0"/>
              <a:t>Climate Change Mental Wellness and Resilience Policy</a:t>
            </a:r>
          </a:p>
          <a:p>
            <a:r>
              <a:rPr lang="en-US" sz="2000" dirty="0"/>
              <a:t>The establishment of community-centered initiatives nationwide to build population-level mental wellness and resilience for a wide range of climate change-generated traumas and toxic stresses. </a:t>
            </a:r>
          </a:p>
          <a:p>
            <a:r>
              <a:rPr lang="en-US" sz="2000" dirty="0"/>
              <a:t>The enabling infrastructure of the new approach is the formation of a Resilience Coordinating Council (RCC) in every community or region. Its purpose is to:  </a:t>
            </a:r>
          </a:p>
          <a:p>
            <a:pPr lvl="1"/>
            <a:r>
              <a:rPr lang="en-US" sz="2000" dirty="0"/>
              <a:t>bring together a diverse set of uncommon partners to co-create innovative age and culturally appropriate actions that teach everyone mental wellness and resilience information and skills, </a:t>
            </a:r>
          </a:p>
          <a:p>
            <a:pPr lvl="1"/>
            <a:r>
              <a:rPr lang="en-US" sz="2000" dirty="0"/>
              <a:t>establish and connect quality social support networks, transform unhealthy norms,</a:t>
            </a:r>
          </a:p>
          <a:p>
            <a:pPr lvl="1"/>
            <a:r>
              <a:rPr lang="en-US" sz="2000" dirty="0"/>
              <a:t> build group and community strengths and construct a local culture that enables people to safely overcome distress and find meaning, purpose, and hope in the midst of ongoing climate adversities. </a:t>
            </a:r>
            <a:endParaRPr lang="en-US" sz="2000" b="1" dirty="0"/>
          </a:p>
        </p:txBody>
      </p:sp>
    </p:spTree>
    <p:extLst>
      <p:ext uri="{BB962C8B-B14F-4D97-AF65-F5344CB8AC3E}">
        <p14:creationId xmlns:p14="http://schemas.microsoft.com/office/powerpoint/2010/main" val="880165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35A43-C4C1-494A-8407-049FC3A3DE2C}"/>
              </a:ext>
            </a:extLst>
          </p:cNvPr>
          <p:cNvSpPr>
            <a:spLocks noGrp="1"/>
          </p:cNvSpPr>
          <p:nvPr>
            <p:ph type="title"/>
          </p:nvPr>
        </p:nvSpPr>
        <p:spPr/>
        <p:txBody>
          <a:bodyPr/>
          <a:lstStyle/>
          <a:p>
            <a:br>
              <a:rPr lang="en-US" sz="2400" dirty="0"/>
            </a:br>
            <a:r>
              <a:rPr lang="en-US" sz="2400" dirty="0"/>
              <a:t> </a:t>
            </a:r>
            <a:br>
              <a:rPr lang="en-US" sz="2400" dirty="0"/>
            </a:br>
            <a:r>
              <a:rPr lang="en-US" sz="2400" dirty="0"/>
              <a:t>Eliminating “Abuse” from the titles of federal agencies concerned with SUD </a:t>
            </a:r>
            <a:br>
              <a:rPr lang="en-US" sz="2400" dirty="0"/>
            </a:br>
            <a:r>
              <a:rPr lang="en-US" sz="2400" dirty="0"/>
              <a:t>	</a:t>
            </a:r>
            <a:br>
              <a:rPr lang="en-US" sz="2400" dirty="0"/>
            </a:br>
            <a:endParaRPr lang="en-US" sz="2400" dirty="0"/>
          </a:p>
        </p:txBody>
      </p:sp>
      <p:sp>
        <p:nvSpPr>
          <p:cNvPr id="3" name="Content Placeholder 2">
            <a:extLst>
              <a:ext uri="{FF2B5EF4-FFF2-40B4-BE49-F238E27FC236}">
                <a16:creationId xmlns:a16="http://schemas.microsoft.com/office/drawing/2014/main" id="{73A955D7-E9F8-42DE-AEC3-CE51F0A2B769}"/>
              </a:ext>
            </a:extLst>
          </p:cNvPr>
          <p:cNvSpPr>
            <a:spLocks noGrp="1"/>
          </p:cNvSpPr>
          <p:nvPr>
            <p:ph idx="1"/>
          </p:nvPr>
        </p:nvSpPr>
        <p:spPr/>
        <p:txBody>
          <a:bodyPr/>
          <a:lstStyle/>
          <a:p>
            <a:pPr marL="0" indent="0">
              <a:buNone/>
            </a:pPr>
            <a:r>
              <a:rPr lang="en-US" sz="2400" b="1" dirty="0"/>
              <a:t>Recommendation #1 (One sentence maximum): </a:t>
            </a:r>
          </a:p>
          <a:p>
            <a:r>
              <a:rPr lang="en-US" sz="2400" dirty="0"/>
              <a:t>Congress must act to change the names of the National Institutes of Health on addiction (i.e., NIAAA; NIDA) and related federal institutions (SAMHSA; CSAT) </a:t>
            </a:r>
          </a:p>
          <a:p>
            <a:endParaRPr lang="en-US" sz="2400" dirty="0"/>
          </a:p>
          <a:p>
            <a:pPr marL="0" indent="0">
              <a:buNone/>
            </a:pPr>
            <a:r>
              <a:rPr lang="en-US" sz="2400" b="1" dirty="0"/>
              <a:t>Recommendation #2 (One sentence maximum): </a:t>
            </a:r>
          </a:p>
          <a:p>
            <a:r>
              <a:rPr lang="en-US" sz="2400" dirty="0"/>
              <a:t>Alternative names for the federal organizations that SBM supports are the “National Institute on Alcohol Use Disorder”, the “National Institute on Drug Use Disorders”, the “Substance Use Disorder and Mental Health Services Administration”, and the “Center for Substance Use Disorder Treatment.” </a:t>
            </a:r>
          </a:p>
          <a:p>
            <a:endParaRPr lang="en-US" dirty="0"/>
          </a:p>
        </p:txBody>
      </p:sp>
    </p:spTree>
    <p:extLst>
      <p:ext uri="{BB962C8B-B14F-4D97-AF65-F5344CB8AC3E}">
        <p14:creationId xmlns:p14="http://schemas.microsoft.com/office/powerpoint/2010/main" val="2693065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50C73-3ED1-48D5-A0D1-A869475B4319}"/>
              </a:ext>
            </a:extLst>
          </p:cNvPr>
          <p:cNvSpPr>
            <a:spLocks noGrp="1"/>
          </p:cNvSpPr>
          <p:nvPr>
            <p:ph type="title"/>
          </p:nvPr>
        </p:nvSpPr>
        <p:spPr/>
        <p:txBody>
          <a:bodyPr/>
          <a:lstStyle/>
          <a:p>
            <a:r>
              <a:rPr lang="en-US" dirty="0"/>
              <a:t>Ensuring racial justice efforts in advancing behavioral health</a:t>
            </a:r>
          </a:p>
        </p:txBody>
      </p:sp>
      <p:sp>
        <p:nvSpPr>
          <p:cNvPr id="3" name="Content Placeholder 2">
            <a:extLst>
              <a:ext uri="{FF2B5EF4-FFF2-40B4-BE49-F238E27FC236}">
                <a16:creationId xmlns:a16="http://schemas.microsoft.com/office/drawing/2014/main" id="{FB16E580-22A5-4E84-9928-988F0A632C4F}"/>
              </a:ext>
            </a:extLst>
          </p:cNvPr>
          <p:cNvSpPr>
            <a:spLocks noGrp="1"/>
          </p:cNvSpPr>
          <p:nvPr>
            <p:ph idx="1"/>
          </p:nvPr>
        </p:nvSpPr>
        <p:spPr/>
        <p:txBody>
          <a:bodyPr/>
          <a:lstStyle/>
          <a:p>
            <a:pPr marL="0" indent="0">
              <a:buNone/>
            </a:pPr>
            <a:r>
              <a:rPr lang="en-US" sz="2000" dirty="0"/>
              <a:t>According to SAMHSA (2017):</a:t>
            </a:r>
          </a:p>
          <a:p>
            <a:pPr marL="0" indent="0">
              <a:buNone/>
            </a:pPr>
            <a:endParaRPr lang="en-US" sz="2000" dirty="0"/>
          </a:p>
          <a:p>
            <a:pPr lvl="0"/>
            <a:r>
              <a:rPr lang="en-US" sz="2000" dirty="0"/>
              <a:t>41.5% of youth ages 12-17 received care for a major depressive episode. </a:t>
            </a:r>
          </a:p>
          <a:p>
            <a:pPr lvl="1"/>
            <a:r>
              <a:rPr lang="en-US" sz="2000" dirty="0"/>
              <a:t>Only 35.1% of black youth and 32.7% of Hispanic youth received treatment for their condition.</a:t>
            </a:r>
          </a:p>
          <a:p>
            <a:pPr lvl="1"/>
            <a:r>
              <a:rPr lang="en-US" sz="2000" dirty="0"/>
              <a:t>Asian American adults were less likely to use mental health services than any other racial/ethnic group.</a:t>
            </a:r>
          </a:p>
          <a:p>
            <a:pPr lvl="0"/>
            <a:r>
              <a:rPr lang="en-US" sz="2000" dirty="0"/>
              <a:t>13.3% of youth ages 12-17 had at least one depressive episode. </a:t>
            </a:r>
          </a:p>
          <a:p>
            <a:pPr lvl="1"/>
            <a:r>
              <a:rPr lang="en-US" sz="2000" dirty="0"/>
              <a:t>That number was higher among American Indian and Alaska Native youth at 16.3% and among Hispanic youth at 13.8%.</a:t>
            </a:r>
          </a:p>
          <a:p>
            <a:pPr lvl="0"/>
            <a:r>
              <a:rPr lang="en-US" sz="2000" dirty="0"/>
              <a:t>18.9% of adults (46.6 million people) had a mental illness. </a:t>
            </a:r>
          </a:p>
          <a:p>
            <a:pPr lvl="1"/>
            <a:r>
              <a:rPr lang="en-US" sz="2000" dirty="0"/>
              <a:t>That rate was higher among people of two or more races at 28.6%, non-Hispanic whites at 20.4% and Native Hawaiian and Pacific Islanders at 19.4%.</a:t>
            </a:r>
          </a:p>
          <a:p>
            <a:pPr marL="0" indent="0">
              <a:buNone/>
            </a:pPr>
            <a:endParaRPr lang="en-US" dirty="0"/>
          </a:p>
        </p:txBody>
      </p:sp>
    </p:spTree>
    <p:extLst>
      <p:ext uri="{BB962C8B-B14F-4D97-AF65-F5344CB8AC3E}">
        <p14:creationId xmlns:p14="http://schemas.microsoft.com/office/powerpoint/2010/main" val="1012640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C2F3B-5067-43F6-90F6-A587CF0D1E41}"/>
              </a:ext>
            </a:extLst>
          </p:cNvPr>
          <p:cNvSpPr>
            <a:spLocks noGrp="1"/>
          </p:cNvSpPr>
          <p:nvPr>
            <p:ph type="title"/>
          </p:nvPr>
        </p:nvSpPr>
        <p:spPr>
          <a:xfrm>
            <a:off x="609600" y="400552"/>
            <a:ext cx="10972800" cy="5383028"/>
          </a:xfrm>
        </p:spPr>
        <p:txBody>
          <a:bodyPr/>
          <a:lstStyle/>
          <a:p>
            <a:br>
              <a:rPr lang="en-US" sz="4000" dirty="0"/>
            </a:br>
            <a:r>
              <a:rPr lang="en-US" sz="4000" dirty="0"/>
              <a:t> Adjourn</a:t>
            </a:r>
          </a:p>
        </p:txBody>
      </p:sp>
    </p:spTree>
    <p:extLst>
      <p:ext uri="{BB962C8B-B14F-4D97-AF65-F5344CB8AC3E}">
        <p14:creationId xmlns:p14="http://schemas.microsoft.com/office/powerpoint/2010/main" val="79881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E142F-DCB0-4BEA-8970-D701B74AFC56}"/>
              </a:ext>
            </a:extLst>
          </p:cNvPr>
          <p:cNvSpPr>
            <a:spLocks noGrp="1"/>
          </p:cNvSpPr>
          <p:nvPr>
            <p:ph type="title"/>
          </p:nvPr>
        </p:nvSpPr>
        <p:spPr/>
        <p:txBody>
          <a:bodyPr/>
          <a:lstStyle/>
          <a:p>
            <a:r>
              <a:rPr lang="en-US" dirty="0"/>
              <a:t>Public Policy Committee Meeting Agenda</a:t>
            </a:r>
          </a:p>
        </p:txBody>
      </p:sp>
      <p:sp>
        <p:nvSpPr>
          <p:cNvPr id="3" name="Content Placeholder 2">
            <a:extLst>
              <a:ext uri="{FF2B5EF4-FFF2-40B4-BE49-F238E27FC236}">
                <a16:creationId xmlns:a16="http://schemas.microsoft.com/office/drawing/2014/main" id="{CFEA8D56-AD78-4EE7-85D3-AE8B336B3E15}"/>
              </a:ext>
            </a:extLst>
          </p:cNvPr>
          <p:cNvSpPr>
            <a:spLocks noGrp="1"/>
          </p:cNvSpPr>
          <p:nvPr>
            <p:ph idx="1"/>
          </p:nvPr>
        </p:nvSpPr>
        <p:spPr/>
        <p:txBody>
          <a:bodyPr/>
          <a:lstStyle/>
          <a:p>
            <a:pPr marL="0" indent="0">
              <a:buNone/>
            </a:pPr>
            <a:endParaRPr lang="en-US" b="1" dirty="0"/>
          </a:p>
          <a:p>
            <a:pPr marL="0" indent="0">
              <a:buNone/>
            </a:pPr>
            <a:r>
              <a:rPr lang="en-US" b="1" dirty="0"/>
              <a:t>Welcome &amp; Introductions</a:t>
            </a:r>
          </a:p>
          <a:p>
            <a:pPr marL="0" indent="0">
              <a:buNone/>
            </a:pPr>
            <a:endParaRPr lang="en-US" b="1" dirty="0"/>
          </a:p>
          <a:p>
            <a:pPr marL="0" indent="0">
              <a:buNone/>
            </a:pPr>
            <a:r>
              <a:rPr lang="en-US" b="1" dirty="0"/>
              <a:t>Election of Committee Vice Chair</a:t>
            </a:r>
          </a:p>
          <a:p>
            <a:pPr marL="0" indent="0">
              <a:buNone/>
            </a:pPr>
            <a:r>
              <a:rPr lang="en-US" b="1" dirty="0"/>
              <a:t>	</a:t>
            </a:r>
            <a:r>
              <a:rPr lang="en-US" i="1" dirty="0"/>
              <a:t>- Zoom vote </a:t>
            </a:r>
            <a:r>
              <a:rPr lang="en-US" i="1"/>
              <a:t>for committee </a:t>
            </a:r>
            <a:r>
              <a:rPr lang="en-US" i="1" dirty="0"/>
              <a:t>m</a:t>
            </a:r>
            <a:r>
              <a:rPr lang="en-US" i="1"/>
              <a:t>embers</a:t>
            </a:r>
            <a:endParaRPr lang="en-US" i="1" dirty="0"/>
          </a:p>
          <a:p>
            <a:pPr marL="0" indent="0">
              <a:buNone/>
            </a:pPr>
            <a:endParaRPr lang="en-US" b="1" dirty="0"/>
          </a:p>
          <a:p>
            <a:pPr marL="0" indent="0">
              <a:buNone/>
            </a:pPr>
            <a:r>
              <a:rPr lang="en-US" b="1" dirty="0"/>
              <a:t>SUD Treatment Needs Post COVID: Policy changes made during COVID-19 to meet the growing populations </a:t>
            </a:r>
            <a:r>
              <a:rPr lang="en-US" dirty="0"/>
              <a:t>	</a:t>
            </a:r>
          </a:p>
          <a:p>
            <a:pPr marL="0" indent="0">
              <a:buNone/>
            </a:pPr>
            <a:r>
              <a:rPr lang="en-US" dirty="0"/>
              <a:t>	</a:t>
            </a:r>
            <a:r>
              <a:rPr lang="en-US" b="1" i="1" dirty="0"/>
              <a:t>- </a:t>
            </a:r>
            <a:r>
              <a:rPr lang="en-US" i="1" dirty="0"/>
              <a:t>Zoom vote from committee members on policies</a:t>
            </a:r>
          </a:p>
          <a:p>
            <a:pPr marL="0" indent="0">
              <a:buNone/>
            </a:pPr>
            <a:endParaRPr lang="en-US" i="1" dirty="0"/>
          </a:p>
          <a:p>
            <a:pPr marL="0" indent="0">
              <a:buNone/>
            </a:pPr>
            <a:r>
              <a:rPr lang="en-US" b="1" dirty="0"/>
              <a:t>COVID-related Stimulus Dollars &amp; Legislative Actions</a:t>
            </a:r>
          </a:p>
          <a:p>
            <a:pPr marL="0" indent="0">
              <a:buNone/>
            </a:pPr>
            <a:endParaRPr lang="en-US" b="1" dirty="0"/>
          </a:p>
          <a:p>
            <a:pPr marL="0" indent="0">
              <a:buNone/>
            </a:pPr>
            <a:r>
              <a:rPr lang="en-US" b="1" dirty="0"/>
              <a:t>Topics of National Concern</a:t>
            </a:r>
          </a:p>
          <a:p>
            <a:pPr marL="0" indent="0">
              <a:buNone/>
            </a:pPr>
            <a:endParaRPr lang="en-US" dirty="0"/>
          </a:p>
        </p:txBody>
      </p:sp>
    </p:spTree>
    <p:extLst>
      <p:ext uri="{BB962C8B-B14F-4D97-AF65-F5344CB8AC3E}">
        <p14:creationId xmlns:p14="http://schemas.microsoft.com/office/powerpoint/2010/main" val="2003829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C2F3B-5067-43F6-90F6-A587CF0D1E41}"/>
              </a:ext>
            </a:extLst>
          </p:cNvPr>
          <p:cNvSpPr>
            <a:spLocks noGrp="1"/>
          </p:cNvSpPr>
          <p:nvPr>
            <p:ph type="title"/>
          </p:nvPr>
        </p:nvSpPr>
        <p:spPr>
          <a:xfrm>
            <a:off x="609600" y="400552"/>
            <a:ext cx="10972800" cy="5383028"/>
          </a:xfrm>
        </p:spPr>
        <p:txBody>
          <a:bodyPr/>
          <a:lstStyle/>
          <a:p>
            <a:br>
              <a:rPr lang="en-US" sz="4000" b="0" dirty="0"/>
            </a:br>
            <a:r>
              <a:rPr lang="en-US" sz="4000" dirty="0"/>
              <a:t>Welcome &amp; Introductions</a:t>
            </a:r>
            <a:br>
              <a:rPr lang="en-US" sz="4000" dirty="0"/>
            </a:br>
            <a:r>
              <a:rPr lang="en-US" sz="2400" i="1" dirty="0"/>
              <a:t>Reyna Taylor, VP, Public Policy, National Council</a:t>
            </a:r>
            <a:br>
              <a:rPr lang="en-US" sz="2400" i="1" dirty="0"/>
            </a:br>
            <a:r>
              <a:rPr lang="en-US" sz="2400" i="1" dirty="0"/>
              <a:t>Sara Howe, Chair, Public Policy Committee</a:t>
            </a:r>
            <a:r>
              <a:rPr lang="en-US" sz="2400" b="0" dirty="0"/>
              <a:t>	</a:t>
            </a:r>
            <a:br>
              <a:rPr lang="en-US" sz="4000" b="0" dirty="0"/>
            </a:br>
            <a:endParaRPr lang="en-US" sz="4000" dirty="0"/>
          </a:p>
        </p:txBody>
      </p:sp>
    </p:spTree>
    <p:extLst>
      <p:ext uri="{BB962C8B-B14F-4D97-AF65-F5344CB8AC3E}">
        <p14:creationId xmlns:p14="http://schemas.microsoft.com/office/powerpoint/2010/main" val="158869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C2F3B-5067-43F6-90F6-A587CF0D1E41}"/>
              </a:ext>
            </a:extLst>
          </p:cNvPr>
          <p:cNvSpPr>
            <a:spLocks noGrp="1"/>
          </p:cNvSpPr>
          <p:nvPr>
            <p:ph type="title"/>
          </p:nvPr>
        </p:nvSpPr>
        <p:spPr>
          <a:xfrm>
            <a:off x="609600" y="400552"/>
            <a:ext cx="10972800" cy="5383028"/>
          </a:xfrm>
        </p:spPr>
        <p:txBody>
          <a:bodyPr/>
          <a:lstStyle/>
          <a:p>
            <a:br>
              <a:rPr lang="en-US" sz="4000" b="0" dirty="0"/>
            </a:br>
            <a:r>
              <a:rPr lang="en-US" sz="4000" dirty="0"/>
              <a:t>Election of Committee Vice Chair</a:t>
            </a:r>
            <a:br>
              <a:rPr lang="en-US" sz="4000" dirty="0"/>
            </a:br>
            <a:r>
              <a:rPr lang="en-US" sz="2400" i="1" dirty="0"/>
              <a:t>Alan </a:t>
            </a:r>
            <a:r>
              <a:rPr lang="en-US" sz="2400" i="1" dirty="0" err="1"/>
              <a:t>Hartl</a:t>
            </a:r>
            <a:r>
              <a:rPr lang="en-US" sz="2400" i="1" dirty="0"/>
              <a:t>, Chair of the Nominations Committee 	</a:t>
            </a:r>
            <a:br>
              <a:rPr lang="en-US" b="0" dirty="0"/>
            </a:br>
            <a:r>
              <a:rPr lang="en-US" sz="4000" dirty="0"/>
              <a:t> </a:t>
            </a:r>
            <a:r>
              <a:rPr lang="en-US" sz="4000" b="0" dirty="0"/>
              <a:t>	</a:t>
            </a:r>
            <a:br>
              <a:rPr lang="en-US" sz="4000" b="0" dirty="0"/>
            </a:br>
            <a:endParaRPr lang="en-US" sz="4000" dirty="0"/>
          </a:p>
        </p:txBody>
      </p:sp>
    </p:spTree>
    <p:extLst>
      <p:ext uri="{BB962C8B-B14F-4D97-AF65-F5344CB8AC3E}">
        <p14:creationId xmlns:p14="http://schemas.microsoft.com/office/powerpoint/2010/main" val="4062699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C2F3B-5067-43F6-90F6-A587CF0D1E41}"/>
              </a:ext>
            </a:extLst>
          </p:cNvPr>
          <p:cNvSpPr>
            <a:spLocks noGrp="1"/>
          </p:cNvSpPr>
          <p:nvPr>
            <p:ph type="title"/>
          </p:nvPr>
        </p:nvSpPr>
        <p:spPr>
          <a:xfrm>
            <a:off x="609600" y="400552"/>
            <a:ext cx="10972800" cy="5383028"/>
          </a:xfrm>
        </p:spPr>
        <p:txBody>
          <a:bodyPr/>
          <a:lstStyle/>
          <a:p>
            <a:br>
              <a:rPr lang="en-US" sz="4000" b="0" dirty="0"/>
            </a:br>
            <a:r>
              <a:rPr lang="en-US" sz="4000" dirty="0"/>
              <a:t>Policy Discussions </a:t>
            </a:r>
            <a:br>
              <a:rPr lang="en-US" sz="4000" dirty="0"/>
            </a:br>
            <a:r>
              <a:rPr lang="en-US" sz="4000" dirty="0"/>
              <a:t>Committee member to vote in this section</a:t>
            </a:r>
            <a:br>
              <a:rPr lang="en-US" sz="4000" dirty="0"/>
            </a:br>
            <a:r>
              <a:rPr lang="en-US" sz="2400" i="1" dirty="0"/>
              <a:t>Reyna Taylor, VP, Public Policy, National Council</a:t>
            </a:r>
            <a:r>
              <a:rPr lang="en-US" sz="4000" b="0" dirty="0"/>
              <a:t>	</a:t>
            </a:r>
            <a:br>
              <a:rPr lang="en-US" sz="4000" b="0" dirty="0"/>
            </a:br>
            <a:endParaRPr lang="en-US" sz="4000" dirty="0"/>
          </a:p>
        </p:txBody>
      </p:sp>
    </p:spTree>
    <p:extLst>
      <p:ext uri="{BB962C8B-B14F-4D97-AF65-F5344CB8AC3E}">
        <p14:creationId xmlns:p14="http://schemas.microsoft.com/office/powerpoint/2010/main" val="3434553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76D63-A815-474D-8A34-29BB497C6738}"/>
              </a:ext>
            </a:extLst>
          </p:cNvPr>
          <p:cNvSpPr>
            <a:spLocks noGrp="1"/>
          </p:cNvSpPr>
          <p:nvPr>
            <p:ph type="title"/>
          </p:nvPr>
        </p:nvSpPr>
        <p:spPr>
          <a:xfrm>
            <a:off x="609600" y="402616"/>
            <a:ext cx="10972800" cy="503030"/>
          </a:xfrm>
        </p:spPr>
        <p:txBody>
          <a:bodyPr/>
          <a:lstStyle/>
          <a:p>
            <a:r>
              <a:rPr lang="en-US" sz="2800" dirty="0"/>
              <a:t>Policy Changes for Medications for Opioid Use Disorder </a:t>
            </a:r>
          </a:p>
        </p:txBody>
      </p:sp>
      <p:sp>
        <p:nvSpPr>
          <p:cNvPr id="3" name="Content Placeholder 2">
            <a:extLst>
              <a:ext uri="{FF2B5EF4-FFF2-40B4-BE49-F238E27FC236}">
                <a16:creationId xmlns:a16="http://schemas.microsoft.com/office/drawing/2014/main" id="{CD999E5C-CED8-447D-826D-2DFC9510F896}"/>
              </a:ext>
            </a:extLst>
          </p:cNvPr>
          <p:cNvSpPr>
            <a:spLocks noGrp="1"/>
          </p:cNvSpPr>
          <p:nvPr>
            <p:ph sz="half" idx="1"/>
          </p:nvPr>
        </p:nvSpPr>
        <p:spPr/>
        <p:txBody>
          <a:bodyPr/>
          <a:lstStyle/>
          <a:p>
            <a:pPr marL="0" indent="0">
              <a:buNone/>
            </a:pPr>
            <a:r>
              <a:rPr lang="en-US" sz="2800" b="1" dirty="0"/>
              <a:t>OPIOID TREATMENT PROVIDERS</a:t>
            </a:r>
          </a:p>
          <a:p>
            <a:r>
              <a:rPr lang="en-US" altLang="en-US" sz="2400" dirty="0">
                <a:latin typeface="Open Sans" charset="0"/>
                <a:ea typeface="MS PGothic" charset="-128"/>
                <a:cs typeface="Open Sans" charset="0"/>
              </a:rPr>
              <a:t>SAMHSA allows states to request blanket exceptions for all stable patients in OTP to receive 28 days take-home methadone doses (“less stable patients” may receive up to 14 days)</a:t>
            </a:r>
          </a:p>
          <a:p>
            <a:r>
              <a:rPr lang="en-US" altLang="en-US" sz="2400" dirty="0">
                <a:latin typeface="Open Sans" charset="0"/>
                <a:ea typeface="MS PGothic" charset="-128"/>
                <a:cs typeface="Open Sans" charset="0"/>
              </a:rPr>
              <a:t>SAMHSA still requires in-person medical assessment prior to admitting new methadone patients</a:t>
            </a:r>
          </a:p>
          <a:p>
            <a:endParaRPr lang="en-US" b="1" dirty="0"/>
          </a:p>
        </p:txBody>
      </p:sp>
      <p:sp>
        <p:nvSpPr>
          <p:cNvPr id="4" name="Content Placeholder 3">
            <a:extLst>
              <a:ext uri="{FF2B5EF4-FFF2-40B4-BE49-F238E27FC236}">
                <a16:creationId xmlns:a16="http://schemas.microsoft.com/office/drawing/2014/main" id="{C0432F95-7AB2-40FB-A0A0-926E18D07ABD}"/>
              </a:ext>
            </a:extLst>
          </p:cNvPr>
          <p:cNvSpPr>
            <a:spLocks noGrp="1"/>
          </p:cNvSpPr>
          <p:nvPr>
            <p:ph sz="half" idx="2"/>
          </p:nvPr>
        </p:nvSpPr>
        <p:spPr>
          <a:xfrm>
            <a:off x="5994400" y="1052703"/>
            <a:ext cx="5961380" cy="4801445"/>
          </a:xfrm>
        </p:spPr>
        <p:txBody>
          <a:bodyPr/>
          <a:lstStyle/>
          <a:p>
            <a:pPr marL="0" indent="0">
              <a:buNone/>
            </a:pPr>
            <a:r>
              <a:rPr lang="en-US" sz="2800" b="1" dirty="0"/>
              <a:t>OFFICE-BASED OPIOID TREATMENT</a:t>
            </a:r>
          </a:p>
          <a:p>
            <a:pPr>
              <a:buFont typeface="Wingdings" panose="05000000000000000000" pitchFamily="2" charset="2"/>
              <a:buChar char="§"/>
            </a:pPr>
            <a:r>
              <a:rPr lang="en-US" altLang="en-US" sz="2400" dirty="0">
                <a:latin typeface="Open Sans" charset="0"/>
                <a:ea typeface="MS PGothic" charset="-128"/>
                <a:cs typeface="Open Sans" charset="0"/>
              </a:rPr>
              <a:t>DEA policies relaxed telehealth restrictions for buprenorphine prescribing: </a:t>
            </a:r>
          </a:p>
          <a:p>
            <a:pPr lvl="1">
              <a:buFont typeface="Wingdings" panose="05000000000000000000" pitchFamily="2" charset="2"/>
              <a:buChar char="§"/>
            </a:pPr>
            <a:r>
              <a:rPr lang="en-US" altLang="en-US" sz="2400" dirty="0">
                <a:latin typeface="Open Sans" charset="0"/>
                <a:ea typeface="MS PGothic" charset="-128"/>
                <a:cs typeface="Open Sans" charset="0"/>
              </a:rPr>
              <a:t>No initial in-person assessment required</a:t>
            </a:r>
          </a:p>
          <a:p>
            <a:pPr lvl="1">
              <a:buFont typeface="Wingdings" panose="05000000000000000000" pitchFamily="2" charset="2"/>
              <a:buChar char="§"/>
            </a:pPr>
            <a:r>
              <a:rPr lang="en-US" altLang="en-US" sz="2400" dirty="0">
                <a:latin typeface="Open Sans" charset="0"/>
                <a:ea typeface="MS PGothic" charset="-128"/>
                <a:cs typeface="Open Sans" charset="0"/>
              </a:rPr>
              <a:t>X-waivered prescribers can prescribe via video or telephone</a:t>
            </a:r>
          </a:p>
          <a:p>
            <a:pPr lvl="1">
              <a:buFont typeface="Wingdings" panose="05000000000000000000" pitchFamily="2" charset="2"/>
              <a:buChar char="§"/>
            </a:pPr>
            <a:r>
              <a:rPr lang="en-US" altLang="en-US" sz="2400" dirty="0">
                <a:latin typeface="Open Sans" charset="0"/>
                <a:ea typeface="MS PGothic" charset="-128"/>
                <a:cs typeface="Open Sans" charset="0"/>
              </a:rPr>
              <a:t>Providers can use less secure tech platforms (but not public-facing ones)</a:t>
            </a:r>
          </a:p>
          <a:p>
            <a:pPr marL="0" indent="0">
              <a:buNone/>
            </a:pPr>
            <a:endParaRPr lang="en-US" b="1" dirty="0"/>
          </a:p>
        </p:txBody>
      </p:sp>
    </p:spTree>
    <p:extLst>
      <p:ext uri="{BB962C8B-B14F-4D97-AF65-F5344CB8AC3E}">
        <p14:creationId xmlns:p14="http://schemas.microsoft.com/office/powerpoint/2010/main" val="2029669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BB7B-3F7E-480B-9407-350512412987}"/>
              </a:ext>
            </a:extLst>
          </p:cNvPr>
          <p:cNvSpPr>
            <a:spLocks noGrp="1"/>
          </p:cNvSpPr>
          <p:nvPr>
            <p:ph type="title"/>
          </p:nvPr>
        </p:nvSpPr>
        <p:spPr>
          <a:xfrm>
            <a:off x="609600" y="1845367"/>
            <a:ext cx="10972800" cy="445051"/>
          </a:xfrm>
        </p:spPr>
        <p:txBody>
          <a:bodyPr/>
          <a:lstStyle/>
          <a:p>
            <a:br>
              <a:rPr lang="en-US" sz="2800" b="0" dirty="0">
                <a:solidFill>
                  <a:schemeClr val="tx1"/>
                </a:solidFill>
              </a:rPr>
            </a:br>
            <a:r>
              <a:rPr lang="en-US" sz="2800" dirty="0">
                <a:solidFill>
                  <a:schemeClr val="tx1"/>
                </a:solidFill>
              </a:rPr>
              <a:t>Opioid treatment providers (OTP): </a:t>
            </a:r>
            <a:r>
              <a:rPr lang="en-US" sz="2800" b="0" dirty="0">
                <a:solidFill>
                  <a:schemeClr val="tx1"/>
                </a:solidFill>
              </a:rPr>
              <a:t>State may request blanket exceptions for all stable patients in an OTP to receive up to 28 days of take-home doses of methadone for the treatment of OUD and up to 14 days of take-home doses for less stable patients. New patients require a face-to-face evaluation, but all other patients may be treated with video and audio-only telehealth. </a:t>
            </a:r>
            <a:br>
              <a:rPr lang="en-US" sz="2800" b="0" dirty="0">
                <a:solidFill>
                  <a:schemeClr val="tx1"/>
                </a:solidFill>
              </a:rPr>
            </a:br>
            <a:endParaRPr lang="en-US" sz="2800" dirty="0">
              <a:solidFill>
                <a:schemeClr val="tx1"/>
              </a:solidFill>
            </a:endParaRPr>
          </a:p>
        </p:txBody>
      </p:sp>
      <p:sp>
        <p:nvSpPr>
          <p:cNvPr id="3" name="Content Placeholder 2">
            <a:extLst>
              <a:ext uri="{FF2B5EF4-FFF2-40B4-BE49-F238E27FC236}">
                <a16:creationId xmlns:a16="http://schemas.microsoft.com/office/drawing/2014/main" id="{35685AF6-94B2-492C-B1B6-F43C49EE678C}"/>
              </a:ext>
            </a:extLst>
          </p:cNvPr>
          <p:cNvSpPr>
            <a:spLocks noGrp="1"/>
          </p:cNvSpPr>
          <p:nvPr>
            <p:ph idx="1"/>
          </p:nvPr>
        </p:nvSpPr>
        <p:spPr>
          <a:xfrm>
            <a:off x="1051560" y="3051644"/>
            <a:ext cx="10530840" cy="2435087"/>
          </a:xfrm>
        </p:spPr>
        <p:txBody>
          <a:bodyPr/>
          <a:lstStyle/>
          <a:p>
            <a:pPr marL="0" indent="0">
              <a:buNone/>
            </a:pPr>
            <a:endParaRPr lang="en-US" sz="2400" dirty="0"/>
          </a:p>
          <a:p>
            <a:pPr marL="0" indent="0">
              <a:buNone/>
            </a:pPr>
            <a:r>
              <a:rPr lang="en-US" sz="2800" dirty="0"/>
              <a:t>A. Revert to previous treatment policies </a:t>
            </a:r>
          </a:p>
          <a:p>
            <a:pPr marL="0" indent="0">
              <a:buNone/>
            </a:pPr>
            <a:r>
              <a:rPr lang="en-US" sz="2800" dirty="0"/>
              <a:t>B. Permanently continue treatment policies </a:t>
            </a:r>
          </a:p>
          <a:p>
            <a:pPr marL="0" indent="0">
              <a:buNone/>
            </a:pPr>
            <a:r>
              <a:rPr lang="en-US" sz="2800" dirty="0"/>
              <a:t>C. Abstain from the discussion </a:t>
            </a:r>
          </a:p>
          <a:p>
            <a:endParaRPr lang="en-US" dirty="0"/>
          </a:p>
          <a:p>
            <a:endParaRPr lang="en-US" dirty="0"/>
          </a:p>
        </p:txBody>
      </p:sp>
    </p:spTree>
    <p:extLst>
      <p:ext uri="{BB962C8B-B14F-4D97-AF65-F5344CB8AC3E}">
        <p14:creationId xmlns:p14="http://schemas.microsoft.com/office/powerpoint/2010/main" val="1701573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A319C-4F7F-4D87-A03C-4356B1287502}"/>
              </a:ext>
            </a:extLst>
          </p:cNvPr>
          <p:cNvSpPr>
            <a:spLocks noGrp="1"/>
          </p:cNvSpPr>
          <p:nvPr>
            <p:ph type="title"/>
          </p:nvPr>
        </p:nvSpPr>
        <p:spPr>
          <a:xfrm>
            <a:off x="609600" y="2092408"/>
            <a:ext cx="10972800" cy="445051"/>
          </a:xfrm>
        </p:spPr>
        <p:txBody>
          <a:bodyPr/>
          <a:lstStyle/>
          <a:p>
            <a:br>
              <a:rPr lang="en-US" sz="2800" b="0" dirty="0">
                <a:solidFill>
                  <a:schemeClr val="tx1"/>
                </a:solidFill>
              </a:rPr>
            </a:br>
            <a:r>
              <a:rPr lang="en-US" sz="2800" dirty="0">
                <a:solidFill>
                  <a:schemeClr val="tx1"/>
                </a:solidFill>
              </a:rPr>
              <a:t>Office-based opioid treatment (OBOT): </a:t>
            </a:r>
            <a:r>
              <a:rPr lang="en-US" sz="2800" b="0" dirty="0">
                <a:solidFill>
                  <a:schemeClr val="tx1"/>
                </a:solidFill>
              </a:rPr>
              <a:t>DEA-waivered providers may issue a prescription electronically for schedules II-V (buprenorphine is schedule III), for current and new patients. </a:t>
            </a:r>
            <a:br>
              <a:rPr lang="en-US" sz="2800" b="0" dirty="0">
                <a:solidFill>
                  <a:schemeClr val="tx1"/>
                </a:solidFill>
              </a:rPr>
            </a:br>
            <a:endParaRPr lang="en-US" sz="2800" dirty="0">
              <a:solidFill>
                <a:schemeClr val="tx1"/>
              </a:solidFill>
            </a:endParaRPr>
          </a:p>
        </p:txBody>
      </p:sp>
      <p:sp>
        <p:nvSpPr>
          <p:cNvPr id="3" name="Content Placeholder 2">
            <a:extLst>
              <a:ext uri="{FF2B5EF4-FFF2-40B4-BE49-F238E27FC236}">
                <a16:creationId xmlns:a16="http://schemas.microsoft.com/office/drawing/2014/main" id="{0DC9929D-171B-49B3-9E00-ACF42E03DA8D}"/>
              </a:ext>
            </a:extLst>
          </p:cNvPr>
          <p:cNvSpPr>
            <a:spLocks noGrp="1"/>
          </p:cNvSpPr>
          <p:nvPr>
            <p:ph idx="1"/>
          </p:nvPr>
        </p:nvSpPr>
        <p:spPr>
          <a:xfrm>
            <a:off x="1074420" y="2537459"/>
            <a:ext cx="10507980" cy="3326627"/>
          </a:xfrm>
        </p:spPr>
        <p:txBody>
          <a:bodyPr/>
          <a:lstStyle/>
          <a:p>
            <a:pPr marL="0" indent="0">
              <a:buNone/>
            </a:pPr>
            <a:endParaRPr lang="en-US" sz="2400" dirty="0"/>
          </a:p>
          <a:p>
            <a:pPr marL="0" indent="0">
              <a:buNone/>
            </a:pPr>
            <a:r>
              <a:rPr lang="en-US" sz="2800" dirty="0"/>
              <a:t>A. Revert to previous treatment policies </a:t>
            </a:r>
          </a:p>
          <a:p>
            <a:pPr marL="0" indent="0">
              <a:buNone/>
            </a:pPr>
            <a:r>
              <a:rPr lang="en-US" sz="2800" dirty="0"/>
              <a:t>B. Permanently continue treatment policies </a:t>
            </a:r>
          </a:p>
          <a:p>
            <a:pPr marL="0" indent="0">
              <a:buNone/>
            </a:pPr>
            <a:r>
              <a:rPr lang="en-US" sz="2800" dirty="0"/>
              <a:t>C. Abstain from the discussion </a:t>
            </a:r>
          </a:p>
          <a:p>
            <a:endParaRPr lang="en-US" dirty="0"/>
          </a:p>
          <a:p>
            <a:pPr marL="0" indent="0">
              <a:buNone/>
            </a:pPr>
            <a:endParaRPr lang="en-US" dirty="0"/>
          </a:p>
        </p:txBody>
      </p:sp>
    </p:spTree>
    <p:extLst>
      <p:ext uri="{BB962C8B-B14F-4D97-AF65-F5344CB8AC3E}">
        <p14:creationId xmlns:p14="http://schemas.microsoft.com/office/powerpoint/2010/main" val="1400645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6DA21A-2B38-420F-9E13-3D35F5FA3536}"/>
              </a:ext>
            </a:extLst>
          </p:cNvPr>
          <p:cNvSpPr>
            <a:spLocks noGrp="1"/>
          </p:cNvSpPr>
          <p:nvPr>
            <p:ph idx="1"/>
          </p:nvPr>
        </p:nvSpPr>
        <p:spPr/>
        <p:txBody>
          <a:bodyPr/>
          <a:lstStyle/>
          <a:p>
            <a:pPr marL="0" indent="0">
              <a:buNone/>
            </a:pPr>
            <a:endParaRPr lang="en-US" dirty="0"/>
          </a:p>
          <a:p>
            <a:pPr marL="0" indent="0">
              <a:buNone/>
            </a:pPr>
            <a:r>
              <a:rPr lang="en-US" sz="2800" b="1" dirty="0"/>
              <a:t>HIPAA: </a:t>
            </a:r>
            <a:r>
              <a:rPr lang="en-US" sz="2800" dirty="0"/>
              <a:t>Medicaid- and Medicare-covered providers can use less secure technology platforms (e.g., Facebook Messenger, Google Hangout, Apple iPhone FaceTime) and audio-only technologies (i.e., landline and mobile telephones) for visits. </a:t>
            </a:r>
          </a:p>
          <a:p>
            <a:pPr marL="0" indent="0">
              <a:buNone/>
            </a:pPr>
            <a:r>
              <a:rPr lang="en-US" sz="2800" dirty="0"/>
              <a:t>	A. Revert to previous treatment policies </a:t>
            </a:r>
          </a:p>
          <a:p>
            <a:pPr marL="0" indent="0">
              <a:buNone/>
            </a:pPr>
            <a:r>
              <a:rPr lang="en-US" sz="2800" dirty="0"/>
              <a:t>	B. Permanently continue treatment policies </a:t>
            </a:r>
          </a:p>
          <a:p>
            <a:pPr marL="0" indent="0">
              <a:buNone/>
            </a:pPr>
            <a:r>
              <a:rPr lang="en-US" sz="2800" dirty="0"/>
              <a:t>	C. Abstain from the discussion </a:t>
            </a:r>
          </a:p>
          <a:p>
            <a:endParaRPr lang="en-US" dirty="0"/>
          </a:p>
          <a:p>
            <a:pPr marL="0" indent="0">
              <a:buNone/>
            </a:pPr>
            <a:endParaRPr lang="en-US" dirty="0"/>
          </a:p>
        </p:txBody>
      </p:sp>
    </p:spTree>
    <p:extLst>
      <p:ext uri="{BB962C8B-B14F-4D97-AF65-F5344CB8AC3E}">
        <p14:creationId xmlns:p14="http://schemas.microsoft.com/office/powerpoint/2010/main" val="981183343"/>
      </p:ext>
    </p:extLst>
  </p:cSld>
  <p:clrMapOvr>
    <a:masterClrMapping/>
  </p:clrMapOvr>
</p:sld>
</file>

<file path=ppt/theme/theme1.xml><?xml version="1.0" encoding="utf-8"?>
<a:theme xmlns:a="http://schemas.openxmlformats.org/drawingml/2006/main" name="NatCon19_PP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4" id="{A9FDD036-3E2A-1242-812D-8A35F0311441}" vid="{734BB51C-C0A0-8D43-9825-F4273653B6A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NatCon19_PPT_Template</Template>
  <TotalTime>683</TotalTime>
  <Words>973</Words>
  <Application>Microsoft Office PowerPoint</Application>
  <PresentationFormat>Widescreen</PresentationFormat>
  <Paragraphs>79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Open Sans</vt:lpstr>
      <vt:lpstr>Wingdings</vt:lpstr>
      <vt:lpstr>NatCon19_PPT_Template</vt:lpstr>
      <vt:lpstr>To Join the Conversation: Tips and Tricks</vt:lpstr>
      <vt:lpstr>Public Policy Committee Meeting Agenda</vt:lpstr>
      <vt:lpstr> Welcome &amp; Introductions Reyna Taylor, VP, Public Policy, National Council Sara Howe, Chair, Public Policy Committee  </vt:lpstr>
      <vt:lpstr> Election of Committee Vice Chair Alan Hartl, Chair of the Nominations Committee      </vt:lpstr>
      <vt:lpstr> Policy Discussions  Committee member to vote in this section Reyna Taylor, VP, Public Policy, National Council  </vt:lpstr>
      <vt:lpstr>Policy Changes for Medications for Opioid Use Disorder </vt:lpstr>
      <vt:lpstr> Opioid treatment providers (OTP): State may request blanket exceptions for all stable patients in an OTP to receive up to 28 days of take-home doses of methadone for the treatment of OUD and up to 14 days of take-home doses for less stable patients. New patients require a face-to-face evaluation, but all other patients may be treated with video and audio-only telehealth.  </vt:lpstr>
      <vt:lpstr> Office-based opioid treatment (OBOT): DEA-waivered providers may issue a prescription electronically for schedules II-V (buprenorphine is schedule III), for current and new patients.  </vt:lpstr>
      <vt:lpstr>PowerPoint Presentation</vt:lpstr>
      <vt:lpstr> COVID-related Stimulus Dollars &amp; Legislative Actions Catherine Finley, Thorn Run Partners  Al Guida, Guide Consulting Services   </vt:lpstr>
      <vt:lpstr> Topics of National Concern  Chuck Ingoglia, CEO &amp; President, National Council </vt:lpstr>
      <vt:lpstr>   Climate-generated consciousness for behavioral health    </vt:lpstr>
      <vt:lpstr>   Eliminating “Abuse” from the titles of federal agencies concerned with SUD    </vt:lpstr>
      <vt:lpstr>Ensuring racial justice efforts in advancing behavioral health</vt:lpstr>
      <vt:lpstr>  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Brett Beckerson</dc:creator>
  <cp:lastModifiedBy>Neal Comstock</cp:lastModifiedBy>
  <cp:revision>32</cp:revision>
  <dcterms:created xsi:type="dcterms:W3CDTF">2019-08-21T19:26:23Z</dcterms:created>
  <dcterms:modified xsi:type="dcterms:W3CDTF">2020-06-18T13:23:42Z</dcterms:modified>
</cp:coreProperties>
</file>