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835" r:id="rId4"/>
  </p:sldMasterIdLst>
  <p:notesMasterIdLst>
    <p:notesMasterId r:id="rId6"/>
  </p:notesMasterIdLst>
  <p:handoutMasterIdLst>
    <p:handoutMasterId r:id="rId7"/>
  </p:handoutMasterIdLst>
  <p:sldIdLst>
    <p:sldId id="268" r:id="rId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A0"/>
    <a:srgbClr val="18536D"/>
    <a:srgbClr val="4BBBEC"/>
    <a:srgbClr val="5085C8"/>
    <a:srgbClr val="B3D338"/>
    <a:srgbClr val="EA9A2D"/>
    <a:srgbClr val="649E39"/>
    <a:srgbClr val="F26822"/>
    <a:srgbClr val="E9B12B"/>
    <a:srgbClr val="CE1B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43"/>
  </p:normalViewPr>
  <p:slideViewPr>
    <p:cSldViewPr snapToGrid="0" snapToObjects="1">
      <p:cViewPr varScale="1">
        <p:scale>
          <a:sx n="80" d="100"/>
          <a:sy n="80" d="100"/>
        </p:scale>
        <p:origin x="117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1381A5F-F303-4DCF-98B0-E6209888ED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B16897-A852-4162-9646-A0F017D002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00A7E1B9-3EED-C44C-82AF-80CB9612D9BC}" type="datetimeFigureOut">
              <a:rPr lang="en-US" altLang="en-US"/>
              <a:pPr>
                <a:defRPr/>
              </a:pPr>
              <a:t>10/26/2020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3DDF5-17CE-4A54-BB03-3F67DD4EF6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90B43C-5918-44E4-8666-3C9A7B708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F32CFC0-7D48-B944-9802-2BF7AE744E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336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708B6D9-399E-4DE4-B000-A8521CAA34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8D3132-CD49-4B1B-BB3F-DF8E4B98FEE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AADE3690-CBB4-A648-9E93-0EC905B0F65F}" type="datetimeFigureOut">
              <a:rPr lang="en-US" altLang="en-US"/>
              <a:pPr>
                <a:defRPr/>
              </a:pPr>
              <a:t>10/26/2020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9B43E65-E836-480A-A3CB-0F6D3F7D4F0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9305222-0DD2-462A-A2A0-271A8C41A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B8316B-A6FA-4063-A7C1-5D815AB527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E407DA-525D-4404-8836-42CE896F19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7F08EFB2-7EAA-F84C-B560-BDB523F49A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7519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267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551"/>
            <a:ext cx="8229600" cy="4450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7879"/>
            <a:ext cx="8229600" cy="5025112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75"/>
            </a:lvl3pPr>
            <a:lvl5pPr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536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521383"/>
            <a:ext cx="7772400" cy="436632"/>
          </a:xfrm>
          <a:prstGeom prst="rect">
            <a:avLst/>
          </a:prstGeom>
        </p:spPr>
        <p:txBody>
          <a:bodyPr/>
          <a:lstStyle>
            <a:lvl1pPr algn="ctr">
              <a:defRPr b="1" i="0">
                <a:solidFill>
                  <a:srgbClr val="005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1168946"/>
            <a:ext cx="6400800" cy="4781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50" b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6653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5618"/>
            <a:ext cx="8229600" cy="5030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03"/>
            <a:ext cx="4038600" cy="5020106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75"/>
            </a:lvl3pPr>
            <a:lvl4pPr>
              <a:defRPr sz="150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03"/>
            <a:ext cx="4038600" cy="5020106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75"/>
            </a:lvl3pPr>
            <a:lvl4pPr>
              <a:defRPr sz="150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06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9482"/>
            <a:ext cx="8229600" cy="49805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67923"/>
            <a:ext cx="4040188" cy="518974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17280"/>
            <a:ext cx="4040188" cy="4485346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967923"/>
            <a:ext cx="4041775" cy="518974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17278"/>
            <a:ext cx="4041775" cy="4485347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945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5192"/>
            <a:ext cx="8229600" cy="5113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76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230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427749"/>
            <a:ext cx="7772400" cy="423379"/>
          </a:xfrm>
          <a:prstGeom prst="rect">
            <a:avLst/>
          </a:prstGeom>
        </p:spPr>
        <p:txBody>
          <a:bodyPr/>
          <a:lstStyle>
            <a:lvl1pPr algn="ctr">
              <a:defRPr b="1" i="0">
                <a:solidFill>
                  <a:srgbClr val="005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1075312"/>
            <a:ext cx="6400800" cy="45167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331F423-72D8-4C2C-824A-C836CBA887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75963" y="5802616"/>
            <a:ext cx="467105" cy="4460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7D73CED-BA21-D34A-999A-BD7EB4ED7CD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00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71501"/>
            <a:ext cx="8229600" cy="484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28396"/>
            <a:ext cx="8229600" cy="502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B56F60-5505-014C-8AA5-AFB28ABE2754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6264176"/>
            <a:ext cx="9144000" cy="5938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</p:sldLayoutIdLst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2250" b="1" kern="1200">
          <a:solidFill>
            <a:srgbClr val="0050A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9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75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3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Open Sans" charset="0"/>
                <a:ea typeface="MS PGothic" charset="-128"/>
                <a:cs typeface="Open Sans" charset="0"/>
              </a:rPr>
              <a:t>Association Management</a:t>
            </a:r>
            <a:br>
              <a:rPr lang="en-US" altLang="en-US" dirty="0">
                <a:latin typeface="Open Sans" charset="0"/>
                <a:ea typeface="MS PGothic" charset="-128"/>
                <a:cs typeface="Open Sans" charset="0"/>
              </a:rPr>
            </a:br>
            <a:r>
              <a:rPr lang="en-US" altLang="en-US" sz="2000" dirty="0">
                <a:latin typeface="Open Sans" charset="0"/>
                <a:ea typeface="MS PGothic" charset="-128"/>
                <a:cs typeface="Open Sans" charset="0"/>
              </a:rPr>
              <a:t>McKinsey Report: Reimagining the Post-pandemic Organization</a:t>
            </a:r>
            <a:endParaRPr lang="en-US" altLang="en-US" dirty="0">
              <a:latin typeface="Open Sans" charset="0"/>
              <a:ea typeface="MS PGothic" charset="-128"/>
              <a:cs typeface="Open Sans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dirty="0">
              <a:latin typeface="Open Sans" charset="0"/>
              <a:ea typeface="MS PGothic" charset="-128"/>
              <a:cs typeface="Open Sans" charset="0"/>
            </a:endParaRPr>
          </a:p>
          <a:p>
            <a:r>
              <a:rPr lang="en-US" altLang="en-US" dirty="0">
                <a:latin typeface="Open Sans" charset="0"/>
                <a:ea typeface="MS PGothic" charset="-128"/>
                <a:cs typeface="Open Sans" charset="0"/>
              </a:rPr>
              <a:t>What organizational change did you make because of the pandemic that challenged your previously held beliefs on organizational structure or operations? What did you learn? </a:t>
            </a:r>
          </a:p>
          <a:p>
            <a:pPr marL="0" indent="0">
              <a:buNone/>
            </a:pPr>
            <a:r>
              <a:rPr lang="en-US" altLang="en-US" dirty="0">
                <a:latin typeface="Open Sans" charset="0"/>
                <a:ea typeface="MS PGothic" charset="-128"/>
                <a:cs typeface="Open Sans" charset="0"/>
              </a:rPr>
              <a:t> </a:t>
            </a:r>
          </a:p>
          <a:p>
            <a:r>
              <a:rPr lang="en-US" altLang="en-US" dirty="0">
                <a:latin typeface="Open Sans" charset="0"/>
                <a:ea typeface="MS PGothic" charset="-128"/>
                <a:cs typeface="Open Sans" charset="0"/>
              </a:rPr>
              <a:t>What shifts (in human capital, financial resources, prioritization) have occurred in your organization during the public health emergency? </a:t>
            </a:r>
          </a:p>
          <a:p>
            <a:pPr marL="0" indent="0">
              <a:buNone/>
            </a:pPr>
            <a:endParaRPr lang="en-US" altLang="en-US" dirty="0">
              <a:latin typeface="Open Sans" charset="0"/>
              <a:ea typeface="MS PGothic" charset="-128"/>
              <a:cs typeface="Open Sans" charset="0"/>
            </a:endParaRPr>
          </a:p>
          <a:p>
            <a:r>
              <a:rPr lang="en-US" altLang="en-US" dirty="0">
                <a:latin typeface="Open Sans" charset="0"/>
                <a:ea typeface="MS PGothic" charset="-128"/>
                <a:cs typeface="Open Sans" charset="0"/>
              </a:rPr>
              <a:t>What did your organization have in place that helped you pivot quickly? What was the biggest barrier?</a:t>
            </a:r>
          </a:p>
          <a:p>
            <a:pPr marL="0" indent="0">
              <a:buNone/>
            </a:pPr>
            <a:endParaRPr lang="en-US" altLang="en-US" dirty="0">
              <a:latin typeface="Open Sans" charset="0"/>
              <a:ea typeface="MS PGothic" charset="-128"/>
              <a:cs typeface="Open Sans" charset="0"/>
            </a:endParaRPr>
          </a:p>
          <a:p>
            <a:r>
              <a:rPr lang="en-US" altLang="en-US" dirty="0">
                <a:latin typeface="Open Sans" charset="0"/>
                <a:ea typeface="MS PGothic" charset="-128"/>
                <a:cs typeface="Open Sans" charset="0"/>
              </a:rPr>
              <a:t>How do you identify what outcomes are from "organizational adrenaline" and unsustainable, vs. positive changes that you will want to sustain? What investments can you make now to ensure success?</a:t>
            </a:r>
          </a:p>
          <a:p>
            <a:endParaRPr lang="en-US" altLang="en-US" dirty="0">
              <a:latin typeface="Open Sans" charset="0"/>
              <a:ea typeface="MS PGothic" charset="-128"/>
              <a:cs typeface="Open Sans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tCon19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A9FDD036-3E2A-1242-812D-8A35F0311441}" vid="{734BB51C-C0A0-8D43-9825-F4273653B6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18657F05283C4D9C7500C6B489FFF6" ma:contentTypeVersion="11" ma:contentTypeDescription="Create a new document." ma:contentTypeScope="" ma:versionID="3267539350f74eaa5eb389386f8fc519">
  <xsd:schema xmlns:xsd="http://www.w3.org/2001/XMLSchema" xmlns:xs="http://www.w3.org/2001/XMLSchema" xmlns:p="http://schemas.microsoft.com/office/2006/metadata/properties" xmlns:ns3="d250a972-4717-4469-bff9-e27658523fc5" xmlns:ns4="05b909ab-b71b-417d-b7a5-55d7e7a345d5" targetNamespace="http://schemas.microsoft.com/office/2006/metadata/properties" ma:root="true" ma:fieldsID="d8ec2ffc08c88bccf6761b25e0ddc207" ns3:_="" ns4:_="">
    <xsd:import namespace="d250a972-4717-4469-bff9-e27658523fc5"/>
    <xsd:import namespace="05b909ab-b71b-417d-b7a5-55d7e7a345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50a972-4717-4469-bff9-e27658523f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b909ab-b71b-417d-b7a5-55d7e7a345d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F7E7BC-A8FE-48D9-849A-DDCA10866678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05b909ab-b71b-417d-b7a5-55d7e7a345d5"/>
    <ds:schemaRef ds:uri="d250a972-4717-4469-bff9-e27658523fc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D5B1818-CC78-472B-AEF8-BEBDF43571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54CE8B-31F3-4E06-8EF5-517016122D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50a972-4717-4469-bff9-e27658523fc5"/>
    <ds:schemaRef ds:uri="05b909ab-b71b-417d-b7a5-55d7e7a345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NatCon19_PPT_Template</Template>
  <TotalTime>13</TotalTime>
  <Words>116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NatCon19_PPT_Template</vt:lpstr>
      <vt:lpstr>Association Management McKinsey Report: Reimagining the Post-pandemic Organization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Petty</dc:creator>
  <cp:lastModifiedBy>Neal Comstock</cp:lastModifiedBy>
  <cp:revision>4</cp:revision>
  <dcterms:created xsi:type="dcterms:W3CDTF">2019-08-21T19:26:23Z</dcterms:created>
  <dcterms:modified xsi:type="dcterms:W3CDTF">2020-10-26T20:47:28Z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0x010100D218657F05283C4D9C7500C6B489FFF6</vt:lpwstr>
  </property>
</Properties>
</file>