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337" r:id="rId2"/>
    <p:sldId id="2340" r:id="rId3"/>
    <p:sldId id="2350" r:id="rId4"/>
    <p:sldId id="2163" r:id="rId5"/>
    <p:sldId id="2339" r:id="rId6"/>
    <p:sldId id="2341" r:id="rId7"/>
    <p:sldId id="2343" r:id="rId8"/>
    <p:sldId id="2344" r:id="rId9"/>
    <p:sldId id="2345" r:id="rId10"/>
    <p:sldId id="2346" r:id="rId11"/>
    <p:sldId id="2347" r:id="rId12"/>
    <p:sldId id="2348" r:id="rId13"/>
    <p:sldId id="235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2F0DD-F797-41E3-B1B3-D5D0BAEA2385}" v="891" dt="2022-09-09T15:16:34.741"/>
    <p1510:client id="{E1EA96C3-E619-4580-933A-87A23B828326}" v="1250" dt="2022-09-09T20:24:42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769AC-228F-4DF1-A312-325D5B5B5C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314CD7E-A0D9-4336-9810-9D4D2B906B4A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Apply for Planning Grant</a:t>
          </a:r>
          <a:br>
            <a:rPr lang="en-US"/>
          </a:br>
          <a:r>
            <a:rPr lang="en-US"/>
            <a:t>(Oct-Dec 2022)</a:t>
          </a:r>
        </a:p>
      </dgm:t>
    </dgm:pt>
    <dgm:pt modelId="{78920C49-6AFE-4818-B939-A70919234CBC}" type="parTrans" cxnId="{C881BF92-07A2-409B-A380-9DC3E1CDE8BA}">
      <dgm:prSet/>
      <dgm:spPr/>
      <dgm:t>
        <a:bodyPr/>
        <a:lstStyle/>
        <a:p>
          <a:endParaRPr lang="en-US"/>
        </a:p>
      </dgm:t>
    </dgm:pt>
    <dgm:pt modelId="{899C016E-63CA-4DF7-A666-E051170FAAAC}" type="sibTrans" cxnId="{C881BF92-07A2-409B-A380-9DC3E1CDE8BA}">
      <dgm:prSet/>
      <dgm:spPr/>
      <dgm:t>
        <a:bodyPr/>
        <a:lstStyle/>
        <a:p>
          <a:endParaRPr lang="en-US"/>
        </a:p>
      </dgm:t>
    </dgm:pt>
    <dgm:pt modelId="{10595572-6A36-446A-8426-08016186D291}">
      <dgm:prSet phldrT="[Text]"/>
      <dgm:spPr/>
      <dgm:t>
        <a:bodyPr/>
        <a:lstStyle/>
        <a:p>
          <a:r>
            <a:rPr lang="en-US" b="1"/>
            <a:t>Selected for Planning Grant</a:t>
          </a:r>
          <a:br>
            <a:rPr lang="en-US"/>
          </a:br>
          <a:r>
            <a:rPr lang="en-US"/>
            <a:t>(Mar 2023)</a:t>
          </a:r>
        </a:p>
      </dgm:t>
    </dgm:pt>
    <dgm:pt modelId="{85B051EA-3E5B-402B-9F45-6DF74C106602}" type="parTrans" cxnId="{11B86628-E0C2-4AFB-AF21-52D78AE7E301}">
      <dgm:prSet/>
      <dgm:spPr/>
      <dgm:t>
        <a:bodyPr/>
        <a:lstStyle/>
        <a:p>
          <a:endParaRPr lang="en-US"/>
        </a:p>
      </dgm:t>
    </dgm:pt>
    <dgm:pt modelId="{074EEA80-760D-48A8-B0E7-525FA2B2F37F}" type="sibTrans" cxnId="{11B86628-E0C2-4AFB-AF21-52D78AE7E301}">
      <dgm:prSet/>
      <dgm:spPr/>
      <dgm:t>
        <a:bodyPr/>
        <a:lstStyle/>
        <a:p>
          <a:endParaRPr lang="en-US"/>
        </a:p>
      </dgm:t>
    </dgm:pt>
    <dgm:pt modelId="{15E626D0-E72E-487E-B258-376291B3D802}">
      <dgm:prSet phldrT="[Text]"/>
      <dgm:spPr/>
      <dgm:t>
        <a:bodyPr/>
        <a:lstStyle/>
        <a:p>
          <a:r>
            <a:rPr lang="en-US" b="1"/>
            <a:t>Conduct Planning Activities</a:t>
          </a:r>
          <a:br>
            <a:rPr lang="en-US"/>
          </a:br>
          <a:r>
            <a:rPr lang="en-US"/>
            <a:t>(Timeline TBA)</a:t>
          </a:r>
        </a:p>
      </dgm:t>
    </dgm:pt>
    <dgm:pt modelId="{508CC3B9-7D6C-4791-8EE7-90C3EA23324D}" type="parTrans" cxnId="{F0D5BE7B-A2CF-4CBA-9FB0-5448ED898B08}">
      <dgm:prSet/>
      <dgm:spPr/>
      <dgm:t>
        <a:bodyPr/>
        <a:lstStyle/>
        <a:p>
          <a:endParaRPr lang="en-US"/>
        </a:p>
      </dgm:t>
    </dgm:pt>
    <dgm:pt modelId="{0CE21057-4732-464B-803E-5E502EF0D0A6}" type="sibTrans" cxnId="{F0D5BE7B-A2CF-4CBA-9FB0-5448ED898B08}">
      <dgm:prSet/>
      <dgm:spPr/>
      <dgm:t>
        <a:bodyPr/>
        <a:lstStyle/>
        <a:p>
          <a:endParaRPr lang="en-US"/>
        </a:p>
      </dgm:t>
    </dgm:pt>
    <dgm:pt modelId="{89D7E39B-0FC4-4768-8EDC-CA7DB02062B8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Apply for Demonstration</a:t>
          </a:r>
          <a:br>
            <a:rPr lang="en-US"/>
          </a:br>
          <a:r>
            <a:rPr lang="en-US"/>
            <a:t>(Deadline TBA)</a:t>
          </a:r>
        </a:p>
      </dgm:t>
    </dgm:pt>
    <dgm:pt modelId="{224E62A5-E694-4B38-806C-A549EA562C2C}" type="parTrans" cxnId="{717F58C1-C28E-4904-B2B6-286DF26A269E}">
      <dgm:prSet/>
      <dgm:spPr/>
      <dgm:t>
        <a:bodyPr/>
        <a:lstStyle/>
        <a:p>
          <a:endParaRPr lang="en-US"/>
        </a:p>
      </dgm:t>
    </dgm:pt>
    <dgm:pt modelId="{27D054A8-C8BA-4E05-8001-C7F730C986D0}" type="sibTrans" cxnId="{717F58C1-C28E-4904-B2B6-286DF26A269E}">
      <dgm:prSet/>
      <dgm:spPr/>
      <dgm:t>
        <a:bodyPr/>
        <a:lstStyle/>
        <a:p>
          <a:endParaRPr lang="en-US"/>
        </a:p>
      </dgm:t>
    </dgm:pt>
    <dgm:pt modelId="{7A42E8F3-0F4A-411A-8124-45CC2B2111D9}">
      <dgm:prSet phldrT="[Text]"/>
      <dgm:spPr/>
      <dgm:t>
        <a:bodyPr/>
        <a:lstStyle/>
        <a:p>
          <a:r>
            <a:rPr lang="en-US" b="1"/>
            <a:t>10 States Selected for Demonstration</a:t>
          </a:r>
          <a:br>
            <a:rPr lang="en-US"/>
          </a:br>
          <a:r>
            <a:rPr lang="en-US"/>
            <a:t>(No later than July 2024)</a:t>
          </a:r>
        </a:p>
      </dgm:t>
    </dgm:pt>
    <dgm:pt modelId="{CFCB46ED-A1C7-46E9-99D4-DDC6C5FDE203}" type="parTrans" cxnId="{0EFCCB56-C5F6-4989-97DB-9B59E1ADC26C}">
      <dgm:prSet/>
      <dgm:spPr/>
      <dgm:t>
        <a:bodyPr/>
        <a:lstStyle/>
        <a:p>
          <a:endParaRPr lang="en-US"/>
        </a:p>
      </dgm:t>
    </dgm:pt>
    <dgm:pt modelId="{C276F02E-A532-46E0-BA5E-FE2383E25D53}" type="sibTrans" cxnId="{0EFCCB56-C5F6-4989-97DB-9B59E1ADC26C}">
      <dgm:prSet/>
      <dgm:spPr/>
      <dgm:t>
        <a:bodyPr/>
        <a:lstStyle/>
        <a:p>
          <a:endParaRPr lang="en-US"/>
        </a:p>
      </dgm:t>
    </dgm:pt>
    <dgm:pt modelId="{3BBCD6A4-580B-43BE-8133-825DD43CEC1C}" type="pres">
      <dgm:prSet presAssocID="{E1A769AC-228F-4DF1-A312-325D5B5B5C17}" presName="Name0" presStyleCnt="0">
        <dgm:presLayoutVars>
          <dgm:dir/>
          <dgm:resizeHandles val="exact"/>
        </dgm:presLayoutVars>
      </dgm:prSet>
      <dgm:spPr/>
    </dgm:pt>
    <dgm:pt modelId="{40E2AB30-B061-49EA-B049-9FBD6878E64A}" type="pres">
      <dgm:prSet presAssocID="{E314CD7E-A0D9-4336-9810-9D4D2B906B4A}" presName="node" presStyleLbl="node1" presStyleIdx="0" presStyleCnt="5">
        <dgm:presLayoutVars>
          <dgm:bulletEnabled val="1"/>
        </dgm:presLayoutVars>
      </dgm:prSet>
      <dgm:spPr/>
    </dgm:pt>
    <dgm:pt modelId="{32B64B27-7C9A-4398-8A30-6EB6EA40742C}" type="pres">
      <dgm:prSet presAssocID="{899C016E-63CA-4DF7-A666-E051170FAAAC}" presName="sibTrans" presStyleLbl="sibTrans2D1" presStyleIdx="0" presStyleCnt="4"/>
      <dgm:spPr/>
    </dgm:pt>
    <dgm:pt modelId="{14737469-DA71-4119-8A95-C08594C64801}" type="pres">
      <dgm:prSet presAssocID="{899C016E-63CA-4DF7-A666-E051170FAAAC}" presName="connectorText" presStyleLbl="sibTrans2D1" presStyleIdx="0" presStyleCnt="4"/>
      <dgm:spPr/>
    </dgm:pt>
    <dgm:pt modelId="{CAD125D6-EE1E-4855-970E-99882C766788}" type="pres">
      <dgm:prSet presAssocID="{10595572-6A36-446A-8426-08016186D291}" presName="node" presStyleLbl="node1" presStyleIdx="1" presStyleCnt="5">
        <dgm:presLayoutVars>
          <dgm:bulletEnabled val="1"/>
        </dgm:presLayoutVars>
      </dgm:prSet>
      <dgm:spPr/>
    </dgm:pt>
    <dgm:pt modelId="{44F4663A-7EDF-4A61-AFC8-F3A87DB8852B}" type="pres">
      <dgm:prSet presAssocID="{074EEA80-760D-48A8-B0E7-525FA2B2F37F}" presName="sibTrans" presStyleLbl="sibTrans2D1" presStyleIdx="1" presStyleCnt="4"/>
      <dgm:spPr/>
    </dgm:pt>
    <dgm:pt modelId="{25BFEA3D-F556-4A74-A39D-47018A3E447B}" type="pres">
      <dgm:prSet presAssocID="{074EEA80-760D-48A8-B0E7-525FA2B2F37F}" presName="connectorText" presStyleLbl="sibTrans2D1" presStyleIdx="1" presStyleCnt="4"/>
      <dgm:spPr/>
    </dgm:pt>
    <dgm:pt modelId="{42EB0233-6E0E-42D1-B55A-07441EF1D3BD}" type="pres">
      <dgm:prSet presAssocID="{15E626D0-E72E-487E-B258-376291B3D802}" presName="node" presStyleLbl="node1" presStyleIdx="2" presStyleCnt="5">
        <dgm:presLayoutVars>
          <dgm:bulletEnabled val="1"/>
        </dgm:presLayoutVars>
      </dgm:prSet>
      <dgm:spPr/>
    </dgm:pt>
    <dgm:pt modelId="{F710DA96-8FC1-44A0-A471-8960EB3D9382}" type="pres">
      <dgm:prSet presAssocID="{0CE21057-4732-464B-803E-5E502EF0D0A6}" presName="sibTrans" presStyleLbl="sibTrans2D1" presStyleIdx="2" presStyleCnt="4"/>
      <dgm:spPr/>
    </dgm:pt>
    <dgm:pt modelId="{97C90F57-9DAD-405C-A11A-E71FECA22D58}" type="pres">
      <dgm:prSet presAssocID="{0CE21057-4732-464B-803E-5E502EF0D0A6}" presName="connectorText" presStyleLbl="sibTrans2D1" presStyleIdx="2" presStyleCnt="4"/>
      <dgm:spPr/>
    </dgm:pt>
    <dgm:pt modelId="{450875ED-F0A9-46BE-8253-D2ADCF223E67}" type="pres">
      <dgm:prSet presAssocID="{89D7E39B-0FC4-4768-8EDC-CA7DB02062B8}" presName="node" presStyleLbl="node1" presStyleIdx="3" presStyleCnt="5">
        <dgm:presLayoutVars>
          <dgm:bulletEnabled val="1"/>
        </dgm:presLayoutVars>
      </dgm:prSet>
      <dgm:spPr/>
    </dgm:pt>
    <dgm:pt modelId="{FD6A5001-4976-4F63-8FD8-0FFAA74A1A88}" type="pres">
      <dgm:prSet presAssocID="{27D054A8-C8BA-4E05-8001-C7F730C986D0}" presName="sibTrans" presStyleLbl="sibTrans2D1" presStyleIdx="3" presStyleCnt="4"/>
      <dgm:spPr/>
    </dgm:pt>
    <dgm:pt modelId="{466F26D2-8D66-4B7B-B9D9-10AEC7A05A39}" type="pres">
      <dgm:prSet presAssocID="{27D054A8-C8BA-4E05-8001-C7F730C986D0}" presName="connectorText" presStyleLbl="sibTrans2D1" presStyleIdx="3" presStyleCnt="4"/>
      <dgm:spPr/>
    </dgm:pt>
    <dgm:pt modelId="{63505902-257A-421E-B573-511F0891BB08}" type="pres">
      <dgm:prSet presAssocID="{7A42E8F3-0F4A-411A-8124-45CC2B2111D9}" presName="node" presStyleLbl="node1" presStyleIdx="4" presStyleCnt="5">
        <dgm:presLayoutVars>
          <dgm:bulletEnabled val="1"/>
        </dgm:presLayoutVars>
      </dgm:prSet>
      <dgm:spPr/>
    </dgm:pt>
  </dgm:ptLst>
  <dgm:cxnLst>
    <dgm:cxn modelId="{29F98004-AD38-4EC6-B604-14C97A9789E4}" type="presOf" srcId="{15E626D0-E72E-487E-B258-376291B3D802}" destId="{42EB0233-6E0E-42D1-B55A-07441EF1D3BD}" srcOrd="0" destOrd="0" presId="urn:microsoft.com/office/officeart/2005/8/layout/process1"/>
    <dgm:cxn modelId="{56A81709-60E8-469F-809F-9DB35C7209E5}" type="presOf" srcId="{074EEA80-760D-48A8-B0E7-525FA2B2F37F}" destId="{25BFEA3D-F556-4A74-A39D-47018A3E447B}" srcOrd="1" destOrd="0" presId="urn:microsoft.com/office/officeart/2005/8/layout/process1"/>
    <dgm:cxn modelId="{8019051E-ED9B-4F43-ABCC-595C30CFD705}" type="presOf" srcId="{0CE21057-4732-464B-803E-5E502EF0D0A6}" destId="{97C90F57-9DAD-405C-A11A-E71FECA22D58}" srcOrd="1" destOrd="0" presId="urn:microsoft.com/office/officeart/2005/8/layout/process1"/>
    <dgm:cxn modelId="{17F08D25-6FB7-420C-9313-16116162E327}" type="presOf" srcId="{0CE21057-4732-464B-803E-5E502EF0D0A6}" destId="{F710DA96-8FC1-44A0-A471-8960EB3D9382}" srcOrd="0" destOrd="0" presId="urn:microsoft.com/office/officeart/2005/8/layout/process1"/>
    <dgm:cxn modelId="{11B86628-E0C2-4AFB-AF21-52D78AE7E301}" srcId="{E1A769AC-228F-4DF1-A312-325D5B5B5C17}" destId="{10595572-6A36-446A-8426-08016186D291}" srcOrd="1" destOrd="0" parTransId="{85B051EA-3E5B-402B-9F45-6DF74C106602}" sibTransId="{074EEA80-760D-48A8-B0E7-525FA2B2F37F}"/>
    <dgm:cxn modelId="{F049703B-B6AB-4801-BF18-D6DDC2903900}" type="presOf" srcId="{10595572-6A36-446A-8426-08016186D291}" destId="{CAD125D6-EE1E-4855-970E-99882C766788}" srcOrd="0" destOrd="0" presId="urn:microsoft.com/office/officeart/2005/8/layout/process1"/>
    <dgm:cxn modelId="{832FED5D-1248-40D2-8312-1DEECDA52E88}" type="presOf" srcId="{074EEA80-760D-48A8-B0E7-525FA2B2F37F}" destId="{44F4663A-7EDF-4A61-AFC8-F3A87DB8852B}" srcOrd="0" destOrd="0" presId="urn:microsoft.com/office/officeart/2005/8/layout/process1"/>
    <dgm:cxn modelId="{AE935266-99DF-4B5C-BBAE-9BC748845883}" type="presOf" srcId="{7A42E8F3-0F4A-411A-8124-45CC2B2111D9}" destId="{63505902-257A-421E-B573-511F0891BB08}" srcOrd="0" destOrd="0" presId="urn:microsoft.com/office/officeart/2005/8/layout/process1"/>
    <dgm:cxn modelId="{99296B76-481D-4AC3-AD1C-12A4A9C38A3D}" type="presOf" srcId="{E314CD7E-A0D9-4336-9810-9D4D2B906B4A}" destId="{40E2AB30-B061-49EA-B049-9FBD6878E64A}" srcOrd="0" destOrd="0" presId="urn:microsoft.com/office/officeart/2005/8/layout/process1"/>
    <dgm:cxn modelId="{0EFCCB56-C5F6-4989-97DB-9B59E1ADC26C}" srcId="{E1A769AC-228F-4DF1-A312-325D5B5B5C17}" destId="{7A42E8F3-0F4A-411A-8124-45CC2B2111D9}" srcOrd="4" destOrd="0" parTransId="{CFCB46ED-A1C7-46E9-99D4-DDC6C5FDE203}" sibTransId="{C276F02E-A532-46E0-BA5E-FE2383E25D53}"/>
    <dgm:cxn modelId="{F0D5BE7B-A2CF-4CBA-9FB0-5448ED898B08}" srcId="{E1A769AC-228F-4DF1-A312-325D5B5B5C17}" destId="{15E626D0-E72E-487E-B258-376291B3D802}" srcOrd="2" destOrd="0" parTransId="{508CC3B9-7D6C-4791-8EE7-90C3EA23324D}" sibTransId="{0CE21057-4732-464B-803E-5E502EF0D0A6}"/>
    <dgm:cxn modelId="{4CB32E92-B72C-440F-86EA-0F977EE26798}" type="presOf" srcId="{899C016E-63CA-4DF7-A666-E051170FAAAC}" destId="{14737469-DA71-4119-8A95-C08594C64801}" srcOrd="1" destOrd="0" presId="urn:microsoft.com/office/officeart/2005/8/layout/process1"/>
    <dgm:cxn modelId="{C881BF92-07A2-409B-A380-9DC3E1CDE8BA}" srcId="{E1A769AC-228F-4DF1-A312-325D5B5B5C17}" destId="{E314CD7E-A0D9-4336-9810-9D4D2B906B4A}" srcOrd="0" destOrd="0" parTransId="{78920C49-6AFE-4818-B939-A70919234CBC}" sibTransId="{899C016E-63CA-4DF7-A666-E051170FAAAC}"/>
    <dgm:cxn modelId="{1168F5A5-E8EC-458D-8A7F-8A48C95BD13E}" type="presOf" srcId="{89D7E39B-0FC4-4768-8EDC-CA7DB02062B8}" destId="{450875ED-F0A9-46BE-8253-D2ADCF223E67}" srcOrd="0" destOrd="0" presId="urn:microsoft.com/office/officeart/2005/8/layout/process1"/>
    <dgm:cxn modelId="{717F58C1-C28E-4904-B2B6-286DF26A269E}" srcId="{E1A769AC-228F-4DF1-A312-325D5B5B5C17}" destId="{89D7E39B-0FC4-4768-8EDC-CA7DB02062B8}" srcOrd="3" destOrd="0" parTransId="{224E62A5-E694-4B38-806C-A549EA562C2C}" sibTransId="{27D054A8-C8BA-4E05-8001-C7F730C986D0}"/>
    <dgm:cxn modelId="{DD35F9C9-0B6C-4E70-9E39-478175EE3593}" type="presOf" srcId="{27D054A8-C8BA-4E05-8001-C7F730C986D0}" destId="{FD6A5001-4976-4F63-8FD8-0FFAA74A1A88}" srcOrd="0" destOrd="0" presId="urn:microsoft.com/office/officeart/2005/8/layout/process1"/>
    <dgm:cxn modelId="{E30F46DC-D7A2-4F83-8EE6-2D1B97E7A3B7}" type="presOf" srcId="{27D054A8-C8BA-4E05-8001-C7F730C986D0}" destId="{466F26D2-8D66-4B7B-B9D9-10AEC7A05A39}" srcOrd="1" destOrd="0" presId="urn:microsoft.com/office/officeart/2005/8/layout/process1"/>
    <dgm:cxn modelId="{F35B2BF3-8A2E-45C1-9957-CB57190416C6}" type="presOf" srcId="{E1A769AC-228F-4DF1-A312-325D5B5B5C17}" destId="{3BBCD6A4-580B-43BE-8133-825DD43CEC1C}" srcOrd="0" destOrd="0" presId="urn:microsoft.com/office/officeart/2005/8/layout/process1"/>
    <dgm:cxn modelId="{6A5CB7F7-2C48-4F81-91B3-659C50E66CCD}" type="presOf" srcId="{899C016E-63CA-4DF7-A666-E051170FAAAC}" destId="{32B64B27-7C9A-4398-8A30-6EB6EA40742C}" srcOrd="0" destOrd="0" presId="urn:microsoft.com/office/officeart/2005/8/layout/process1"/>
    <dgm:cxn modelId="{02D2D90D-6B43-4137-A20D-05E102C79F5D}" type="presParOf" srcId="{3BBCD6A4-580B-43BE-8133-825DD43CEC1C}" destId="{40E2AB30-B061-49EA-B049-9FBD6878E64A}" srcOrd="0" destOrd="0" presId="urn:microsoft.com/office/officeart/2005/8/layout/process1"/>
    <dgm:cxn modelId="{B57B4590-FF54-44C6-88A2-7C315FFDA55A}" type="presParOf" srcId="{3BBCD6A4-580B-43BE-8133-825DD43CEC1C}" destId="{32B64B27-7C9A-4398-8A30-6EB6EA40742C}" srcOrd="1" destOrd="0" presId="urn:microsoft.com/office/officeart/2005/8/layout/process1"/>
    <dgm:cxn modelId="{7EA60D89-205D-4B5F-AE7C-3098CEDF2953}" type="presParOf" srcId="{32B64B27-7C9A-4398-8A30-6EB6EA40742C}" destId="{14737469-DA71-4119-8A95-C08594C64801}" srcOrd="0" destOrd="0" presId="urn:microsoft.com/office/officeart/2005/8/layout/process1"/>
    <dgm:cxn modelId="{359F5B8C-F51B-4CD9-AF6B-F833582F2C08}" type="presParOf" srcId="{3BBCD6A4-580B-43BE-8133-825DD43CEC1C}" destId="{CAD125D6-EE1E-4855-970E-99882C766788}" srcOrd="2" destOrd="0" presId="urn:microsoft.com/office/officeart/2005/8/layout/process1"/>
    <dgm:cxn modelId="{2F85E689-2622-4CB6-8630-32D780AE31C7}" type="presParOf" srcId="{3BBCD6A4-580B-43BE-8133-825DD43CEC1C}" destId="{44F4663A-7EDF-4A61-AFC8-F3A87DB8852B}" srcOrd="3" destOrd="0" presId="urn:microsoft.com/office/officeart/2005/8/layout/process1"/>
    <dgm:cxn modelId="{EF4156AD-EC4E-44F5-B770-78A264DF6EF4}" type="presParOf" srcId="{44F4663A-7EDF-4A61-AFC8-F3A87DB8852B}" destId="{25BFEA3D-F556-4A74-A39D-47018A3E447B}" srcOrd="0" destOrd="0" presId="urn:microsoft.com/office/officeart/2005/8/layout/process1"/>
    <dgm:cxn modelId="{D409CC20-203A-40C6-A1BD-353FD6AA66C5}" type="presParOf" srcId="{3BBCD6A4-580B-43BE-8133-825DD43CEC1C}" destId="{42EB0233-6E0E-42D1-B55A-07441EF1D3BD}" srcOrd="4" destOrd="0" presId="urn:microsoft.com/office/officeart/2005/8/layout/process1"/>
    <dgm:cxn modelId="{9EDDAC2A-A0D8-4BF1-B3B1-4B76C108CB66}" type="presParOf" srcId="{3BBCD6A4-580B-43BE-8133-825DD43CEC1C}" destId="{F710DA96-8FC1-44A0-A471-8960EB3D9382}" srcOrd="5" destOrd="0" presId="urn:microsoft.com/office/officeart/2005/8/layout/process1"/>
    <dgm:cxn modelId="{2CBB758F-B8B1-4DA9-90CC-5F1FFB512D0E}" type="presParOf" srcId="{F710DA96-8FC1-44A0-A471-8960EB3D9382}" destId="{97C90F57-9DAD-405C-A11A-E71FECA22D58}" srcOrd="0" destOrd="0" presId="urn:microsoft.com/office/officeart/2005/8/layout/process1"/>
    <dgm:cxn modelId="{F255711F-2956-4F96-BE39-64C0B760E0B2}" type="presParOf" srcId="{3BBCD6A4-580B-43BE-8133-825DD43CEC1C}" destId="{450875ED-F0A9-46BE-8253-D2ADCF223E67}" srcOrd="6" destOrd="0" presId="urn:microsoft.com/office/officeart/2005/8/layout/process1"/>
    <dgm:cxn modelId="{6E028549-5B04-4170-93C9-7F1581F2F40A}" type="presParOf" srcId="{3BBCD6A4-580B-43BE-8133-825DD43CEC1C}" destId="{FD6A5001-4976-4F63-8FD8-0FFAA74A1A88}" srcOrd="7" destOrd="0" presId="urn:microsoft.com/office/officeart/2005/8/layout/process1"/>
    <dgm:cxn modelId="{02D10DCA-0C7C-48C2-BC41-C5CAE2A3E54A}" type="presParOf" srcId="{FD6A5001-4976-4F63-8FD8-0FFAA74A1A88}" destId="{466F26D2-8D66-4B7B-B9D9-10AEC7A05A39}" srcOrd="0" destOrd="0" presId="urn:microsoft.com/office/officeart/2005/8/layout/process1"/>
    <dgm:cxn modelId="{10D7B51B-A349-4BE6-A7A4-C36F7D686145}" type="presParOf" srcId="{3BBCD6A4-580B-43BE-8133-825DD43CEC1C}" destId="{63505902-257A-421E-B573-511F0891BB0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2AB30-B061-49EA-B049-9FBD6878E64A}">
      <dsp:nvSpPr>
        <dsp:cNvPr id="0" name=""/>
        <dsp:cNvSpPr/>
      </dsp:nvSpPr>
      <dsp:spPr>
        <a:xfrm>
          <a:off x="5401" y="324655"/>
          <a:ext cx="1674378" cy="151822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Apply for Planning Grant</a:t>
          </a:r>
          <a:br>
            <a:rPr lang="en-US" sz="1800" kern="1200"/>
          </a:br>
          <a:r>
            <a:rPr lang="en-US" sz="1800" kern="1200"/>
            <a:t>(Oct-Dec 2022)</a:t>
          </a:r>
        </a:p>
      </dsp:txBody>
      <dsp:txXfrm>
        <a:off x="49868" y="369122"/>
        <a:ext cx="1585444" cy="1429289"/>
      </dsp:txXfrm>
    </dsp:sp>
    <dsp:sp modelId="{32B64B27-7C9A-4398-8A30-6EB6EA40742C}">
      <dsp:nvSpPr>
        <dsp:cNvPr id="0" name=""/>
        <dsp:cNvSpPr/>
      </dsp:nvSpPr>
      <dsp:spPr>
        <a:xfrm>
          <a:off x="1847217" y="876144"/>
          <a:ext cx="354968" cy="41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847217" y="959193"/>
        <a:ext cx="248478" cy="249147"/>
      </dsp:txXfrm>
    </dsp:sp>
    <dsp:sp modelId="{CAD125D6-EE1E-4855-970E-99882C766788}">
      <dsp:nvSpPr>
        <dsp:cNvPr id="0" name=""/>
        <dsp:cNvSpPr/>
      </dsp:nvSpPr>
      <dsp:spPr>
        <a:xfrm>
          <a:off x="2349531" y="324655"/>
          <a:ext cx="1674378" cy="1518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Selected for Planning Grant</a:t>
          </a:r>
          <a:br>
            <a:rPr lang="en-US" sz="1800" kern="1200"/>
          </a:br>
          <a:r>
            <a:rPr lang="en-US" sz="1800" kern="1200"/>
            <a:t>(Mar 2023)</a:t>
          </a:r>
        </a:p>
      </dsp:txBody>
      <dsp:txXfrm>
        <a:off x="2393998" y="369122"/>
        <a:ext cx="1585444" cy="1429289"/>
      </dsp:txXfrm>
    </dsp:sp>
    <dsp:sp modelId="{44F4663A-7EDF-4A61-AFC8-F3A87DB8852B}">
      <dsp:nvSpPr>
        <dsp:cNvPr id="0" name=""/>
        <dsp:cNvSpPr/>
      </dsp:nvSpPr>
      <dsp:spPr>
        <a:xfrm>
          <a:off x="4191347" y="876144"/>
          <a:ext cx="354968" cy="41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191347" y="959193"/>
        <a:ext cx="248478" cy="249147"/>
      </dsp:txXfrm>
    </dsp:sp>
    <dsp:sp modelId="{42EB0233-6E0E-42D1-B55A-07441EF1D3BD}">
      <dsp:nvSpPr>
        <dsp:cNvPr id="0" name=""/>
        <dsp:cNvSpPr/>
      </dsp:nvSpPr>
      <dsp:spPr>
        <a:xfrm>
          <a:off x="4693660" y="324655"/>
          <a:ext cx="1674378" cy="1518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Conduct Planning Activities</a:t>
          </a:r>
          <a:br>
            <a:rPr lang="en-US" sz="1800" kern="1200"/>
          </a:br>
          <a:r>
            <a:rPr lang="en-US" sz="1800" kern="1200"/>
            <a:t>(Timeline TBA)</a:t>
          </a:r>
        </a:p>
      </dsp:txBody>
      <dsp:txXfrm>
        <a:off x="4738127" y="369122"/>
        <a:ext cx="1585444" cy="1429289"/>
      </dsp:txXfrm>
    </dsp:sp>
    <dsp:sp modelId="{F710DA96-8FC1-44A0-A471-8960EB3D9382}">
      <dsp:nvSpPr>
        <dsp:cNvPr id="0" name=""/>
        <dsp:cNvSpPr/>
      </dsp:nvSpPr>
      <dsp:spPr>
        <a:xfrm>
          <a:off x="6535477" y="876144"/>
          <a:ext cx="354968" cy="41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535477" y="959193"/>
        <a:ext cx="248478" cy="249147"/>
      </dsp:txXfrm>
    </dsp:sp>
    <dsp:sp modelId="{450875ED-F0A9-46BE-8253-D2ADCF223E67}">
      <dsp:nvSpPr>
        <dsp:cNvPr id="0" name=""/>
        <dsp:cNvSpPr/>
      </dsp:nvSpPr>
      <dsp:spPr>
        <a:xfrm>
          <a:off x="7037790" y="324655"/>
          <a:ext cx="1674378" cy="151822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Apply for Demonstration</a:t>
          </a:r>
          <a:br>
            <a:rPr lang="en-US" sz="1800" kern="1200"/>
          </a:br>
          <a:r>
            <a:rPr lang="en-US" sz="1800" kern="1200"/>
            <a:t>(Deadline TBA)</a:t>
          </a:r>
        </a:p>
      </dsp:txBody>
      <dsp:txXfrm>
        <a:off x="7082257" y="369122"/>
        <a:ext cx="1585444" cy="1429289"/>
      </dsp:txXfrm>
    </dsp:sp>
    <dsp:sp modelId="{FD6A5001-4976-4F63-8FD8-0FFAA74A1A88}">
      <dsp:nvSpPr>
        <dsp:cNvPr id="0" name=""/>
        <dsp:cNvSpPr/>
      </dsp:nvSpPr>
      <dsp:spPr>
        <a:xfrm>
          <a:off x="8879606" y="876144"/>
          <a:ext cx="354968" cy="41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879606" y="959193"/>
        <a:ext cx="248478" cy="249147"/>
      </dsp:txXfrm>
    </dsp:sp>
    <dsp:sp modelId="{63505902-257A-421E-B573-511F0891BB08}">
      <dsp:nvSpPr>
        <dsp:cNvPr id="0" name=""/>
        <dsp:cNvSpPr/>
      </dsp:nvSpPr>
      <dsp:spPr>
        <a:xfrm>
          <a:off x="9381920" y="324655"/>
          <a:ext cx="1674378" cy="1518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10 States Selected for Demonstration</a:t>
          </a:r>
          <a:br>
            <a:rPr lang="en-US" sz="1800" kern="1200"/>
          </a:br>
          <a:r>
            <a:rPr lang="en-US" sz="1800" kern="1200"/>
            <a:t>(No later than July 2024)</a:t>
          </a:r>
        </a:p>
      </dsp:txBody>
      <dsp:txXfrm>
        <a:off x="9426387" y="369122"/>
        <a:ext cx="1585444" cy="142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6C4D-EDE4-41EB-8505-9B345CC5A9D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A746-D985-4FF1-BAFC-7DD67EC9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Education on the criteria and payment </a:t>
            </a:r>
          </a:p>
          <a:p>
            <a:r>
              <a:rPr lang="en-US"/>
              <a:t>Focus on meeting a checklist of criteria vs. re-envisioning service delivery?</a:t>
            </a:r>
          </a:p>
          <a:p>
            <a:pPr lvl="1"/>
            <a:r>
              <a:rPr lang="en-US"/>
              <a:t>Quality reporting</a:t>
            </a:r>
          </a:p>
          <a:p>
            <a:pPr lvl="1"/>
            <a:r>
              <a:rPr lang="en-US"/>
              <a:t>Technology, data platforms</a:t>
            </a:r>
          </a:p>
          <a:p>
            <a:pPr lvl="1"/>
            <a:r>
              <a:rPr lang="en-US"/>
              <a:t>Redesigning teams</a:t>
            </a:r>
          </a:p>
          <a:p>
            <a:r>
              <a:rPr lang="en-US"/>
              <a:t>Adjusting historic ways of thinking re: productivity, financial management, and more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A746-D985-4FF1-BAFC-7DD67EC984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7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</a:t>
            </a:r>
            <a:br>
              <a:rPr lang="en-US"/>
            </a:br>
            <a:r>
              <a:rPr lang="en-US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</a:t>
            </a:r>
            <a:br>
              <a:rPr lang="en-US"/>
            </a:br>
            <a:r>
              <a:rPr lang="en-US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8252-D25F-464B-8188-40A5EDA9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D5A0F-7A41-234D-9DDA-A6A755F2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248818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41F09-DB47-B048-A636-B1ABE6365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6DBFBC-95BD-BE41-B158-FB87328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7498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1592C-9981-4841-904D-07EDED18F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A09872-845A-144A-B6E6-5BE32F0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</p:spTree>
    <p:extLst>
      <p:ext uri="{BB962C8B-B14F-4D97-AF65-F5344CB8AC3E}">
        <p14:creationId xmlns:p14="http://schemas.microsoft.com/office/powerpoint/2010/main" val="175330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BC382-B8B7-F548-B731-C20C8254C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A1E7-3D9B-884F-98FA-9775E26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EBE40-104E-C344-9510-48039709E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9628-2A63-2043-9A11-CAEC1F3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65203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27D83-B179-554F-947A-B64035D82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322D32-9A4A-9947-8748-DC302AA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9918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4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f.org/other/state-indicator/enhanced-federal-matching-rate-chip/?currentTimeframe=0&amp;sortModel=%7B%22colId%22:%22Location%22,%22sort%22:%22asc%22%7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mhsa.gov/sites/default/files/grants/pdf/sm-16-00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68E0-3C9C-44F1-7196-768264467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52" y="3281877"/>
            <a:ext cx="11022496" cy="1655763"/>
          </a:xfrm>
        </p:spPr>
        <p:txBody>
          <a:bodyPr/>
          <a:lstStyle/>
          <a:p>
            <a:r>
              <a:rPr lang="en-US"/>
              <a:t>CCBHC Demonstration Expansion:</a:t>
            </a:r>
            <a:br>
              <a:rPr lang="en-US"/>
            </a:br>
            <a:r>
              <a:rPr lang="en-US"/>
              <a:t>What’s Next for States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D76E8-558B-E33B-01A7-C089940DE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398838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94FD-62AD-C780-479D-E65C4BFB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4" y="1"/>
            <a:ext cx="11062252" cy="1690688"/>
          </a:xfrm>
        </p:spPr>
        <p:txBody>
          <a:bodyPr/>
          <a:lstStyle/>
          <a:p>
            <a:r>
              <a:rPr lang="en-US"/>
              <a:t>Observations from the 2015-16 planning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00F59-F0D6-0920-1080-8FE49343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402672"/>
            <a:ext cx="11062252" cy="4437169"/>
          </a:xfrm>
        </p:spPr>
        <p:txBody>
          <a:bodyPr/>
          <a:lstStyle/>
          <a:p>
            <a:r>
              <a:rPr lang="en-US"/>
              <a:t>Where we saw areas of need across the nation last time</a:t>
            </a:r>
          </a:p>
          <a:p>
            <a:pPr lvl="1"/>
            <a:r>
              <a:rPr lang="en-US"/>
              <a:t>Education, education, education! </a:t>
            </a:r>
          </a:p>
          <a:p>
            <a:pPr lvl="1"/>
            <a:r>
              <a:rPr lang="en-US"/>
              <a:t>Adjusting historic ways of thinking</a:t>
            </a:r>
          </a:p>
          <a:p>
            <a:pPr lvl="1"/>
            <a:r>
              <a:rPr lang="en-US"/>
              <a:t>Focus on meeting a checklist of criteria vs. re-envisioning service delivery?</a:t>
            </a:r>
          </a:p>
          <a:p>
            <a:pPr lvl="1"/>
            <a:r>
              <a:rPr lang="en-US"/>
              <a:t>Understanding the partnership landscape</a:t>
            </a:r>
          </a:p>
          <a:p>
            <a:r>
              <a:rPr lang="en-US"/>
              <a:t>Investments in the planning period that positioned states for success</a:t>
            </a:r>
          </a:p>
          <a:p>
            <a:pPr lvl="1"/>
            <a:r>
              <a:rPr lang="en-US"/>
              <a:t>Technical assistance for clinics</a:t>
            </a:r>
          </a:p>
          <a:p>
            <a:pPr lvl="1"/>
            <a:r>
              <a:rPr lang="en-US"/>
              <a:t>Cost report review</a:t>
            </a:r>
          </a:p>
          <a:p>
            <a:pPr lvl="1"/>
            <a:r>
              <a:rPr lang="en-US"/>
              <a:t>Data reporting infrastructure</a:t>
            </a:r>
          </a:p>
          <a:p>
            <a:r>
              <a:rPr lang="en-US"/>
              <a:t>Areas to dream big!</a:t>
            </a:r>
          </a:p>
          <a:p>
            <a:pPr lvl="1"/>
            <a:r>
              <a:rPr lang="en-US"/>
              <a:t>Technology adoption</a:t>
            </a:r>
          </a:p>
          <a:p>
            <a:pPr lvl="1"/>
            <a:r>
              <a:rPr lang="en-US"/>
              <a:t>Outreach and service delivery outside the 4 walls of the clinic</a:t>
            </a:r>
          </a:p>
          <a:p>
            <a:pPr lvl="1"/>
            <a:r>
              <a:rPr lang="en-US"/>
              <a:t>Other innovations?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7C8B-3182-5807-372D-CC9163C3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Insights from Association Executives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7A30-9529-B7A3-30EE-8C705CA7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did you find to be successful in convincing your state to apply for the planning grant?</a:t>
            </a:r>
          </a:p>
          <a:p>
            <a:r>
              <a:rPr lang="en-US"/>
              <a:t>What would you have done differently, if anything?</a:t>
            </a:r>
          </a:p>
          <a:p>
            <a:r>
              <a:rPr lang="en-US"/>
              <a:t>What were your lessons learned that you’d share with other association execs?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4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83-2C53-5ECB-5985-CD1A80DB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Advocacy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6271-2337-E90B-3505-A8F6334EF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Our message to states: APPLY FOR THE CCBHC PLANNING GRANTS!</a:t>
            </a:r>
          </a:p>
          <a:p>
            <a:pPr lvl="1"/>
            <a:r>
              <a:rPr lang="en-US"/>
              <a:t>The planning grant gives you the option to apply for the demo in 2024. No planning grant = no ability to join the demo.</a:t>
            </a:r>
          </a:p>
          <a:p>
            <a:pPr lvl="1"/>
            <a:r>
              <a:rPr lang="en-US"/>
              <a:t>You don’t have to have everything worked out right now. That’s what the planning year is for.</a:t>
            </a:r>
          </a:p>
          <a:p>
            <a:r>
              <a:rPr lang="en-US"/>
              <a:t>Advocacy strategies for state associations: </a:t>
            </a:r>
          </a:p>
          <a:p>
            <a:pPr lvl="1"/>
            <a:r>
              <a:rPr lang="en-US" b="1"/>
              <a:t>Request a Meeting: </a:t>
            </a:r>
            <a:r>
              <a:rPr lang="en-US"/>
              <a:t>Make a formal request to your state behavioral health officials, receive a response. If they confirm they will be applying for the planning grant, make sure you and your members thank them </a:t>
            </a:r>
          </a:p>
          <a:p>
            <a:pPr lvl="1"/>
            <a:r>
              <a:rPr lang="en-US" b="1"/>
              <a:t>Message to Partners: </a:t>
            </a:r>
            <a:r>
              <a:rPr lang="en-US"/>
              <a:t>Share with other key partners about this opportunity, frame this as an opportunity for them as well; You may also message legislators at this moment as well</a:t>
            </a:r>
          </a:p>
          <a:p>
            <a:pPr lvl="1"/>
            <a:r>
              <a:rPr lang="en-US" b="1"/>
              <a:t>Publish your Asks: </a:t>
            </a:r>
            <a:r>
              <a:rPr lang="en-US"/>
              <a:t>You have limited time to ensure the state applies for the CCBHC </a:t>
            </a:r>
            <a:br>
              <a:rPr lang="en-US"/>
            </a:br>
            <a:r>
              <a:rPr lang="en-US"/>
              <a:t>planning grant, publish an op-ed, letter to the editor, or take to social media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042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0389-BC8B-6A6B-9181-B231CC78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discussion</a:t>
            </a:r>
          </a:p>
        </p:txBody>
      </p:sp>
      <p:pic>
        <p:nvPicPr>
          <p:cNvPr id="9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8462F7A5-949F-D62E-FC90-1025F34A9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2" y="1583029"/>
            <a:ext cx="9809255" cy="4014788"/>
          </a:xfrm>
        </p:spPr>
      </p:pic>
    </p:spTree>
    <p:extLst>
      <p:ext uri="{BB962C8B-B14F-4D97-AF65-F5344CB8AC3E}">
        <p14:creationId xmlns:p14="http://schemas.microsoft.com/office/powerpoint/2010/main" val="421765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8C74-9082-09BE-4E59-24084230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Bipartisan Safer Communities Act Expands CCBHC Demonstration Nationwide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DA9F-B4E8-31B5-D155-AB309C5D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996580"/>
            <a:ext cx="11062252" cy="3843261"/>
          </a:xfrm>
        </p:spPr>
        <p:txBody>
          <a:bodyPr/>
          <a:lstStyle/>
          <a:p>
            <a:r>
              <a:rPr lang="en-US"/>
              <a:t>Beginning July 1, 2024, and every 2 years thereafter, allows 10 additional states to join the demo</a:t>
            </a:r>
          </a:p>
          <a:p>
            <a:r>
              <a:rPr lang="en-US"/>
              <a:t>Provides 4 years of enhanced Medicaid match for CCBHC services (</a:t>
            </a:r>
            <a:r>
              <a:rPr lang="en-US">
                <a:hlinkClick r:id="rId2"/>
              </a:rPr>
              <a:t>E-FMAP</a:t>
            </a:r>
            <a:r>
              <a:rPr lang="en-US"/>
              <a:t>)</a:t>
            </a:r>
          </a:p>
          <a:p>
            <a:r>
              <a:rPr lang="en-US"/>
              <a:t>Makes planning grants available for new states to develop proposals to participate</a:t>
            </a:r>
          </a:p>
          <a:p>
            <a:r>
              <a:rPr lang="en-US"/>
              <a:t>Appropriates $40M for planning grants and technical assistance to states applying for the grants</a:t>
            </a:r>
          </a:p>
          <a:p>
            <a:r>
              <a:rPr lang="en-US"/>
              <a:t>Requires annual reports to Congress through the year in which the last demonstration ends</a:t>
            </a:r>
          </a:p>
        </p:txBody>
      </p:sp>
    </p:spTree>
    <p:extLst>
      <p:ext uri="{BB962C8B-B14F-4D97-AF65-F5344CB8AC3E}">
        <p14:creationId xmlns:p14="http://schemas.microsoft.com/office/powerpoint/2010/main" val="24227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A508-101C-C535-072D-A4487DF9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CCBHC Expansion Grants vs. State Planning Grants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FBD058-1D23-C8BA-D240-255C3AF06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820107"/>
              </p:ext>
            </p:extLst>
          </p:nvPr>
        </p:nvGraphicFramePr>
        <p:xfrm>
          <a:off x="565150" y="1825625"/>
          <a:ext cx="110616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45">
                  <a:extLst>
                    <a:ext uri="{9D8B030D-6E8A-4147-A177-3AD203B41FA5}">
                      <a16:colId xmlns:a16="http://schemas.microsoft.com/office/drawing/2014/main" val="2705097552"/>
                    </a:ext>
                  </a:extLst>
                </a:gridCol>
                <a:gridCol w="4630577">
                  <a:extLst>
                    <a:ext uri="{9D8B030D-6E8A-4147-A177-3AD203B41FA5}">
                      <a16:colId xmlns:a16="http://schemas.microsoft.com/office/drawing/2014/main" val="4083340929"/>
                    </a:ext>
                  </a:extLst>
                </a:gridCol>
                <a:gridCol w="4630577">
                  <a:extLst>
                    <a:ext uri="{9D8B030D-6E8A-4147-A177-3AD203B41FA5}">
                      <a16:colId xmlns:a16="http://schemas.microsoft.com/office/drawing/2014/main" val="1118546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CCBHC Expansion Grants (CCBHC-IA and CCBHC-PDI)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CCBHC Demonstration State Planning 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13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Eligible entities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Individual clinics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State agencies (Medicaid and BH working together)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5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Support clinics in developing the activities, services and infrastructure required to be a CCBHC. Ideally, at the end of the grant period, states would have a Medicaid CCBHC initiative in place to allow grantees to transition to state certification and PPS.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Support states in designing their Medicaid CCBHC programs and apply to participate in the demonstration.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Grant announcements for FY22 expected in early 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Release of NOFO expected in October</a:t>
                      </a:r>
                      <a:r>
                        <a:rPr lang="en-US" sz="1800" b="1"/>
                        <a:t>.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10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2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CEF12F-7FE1-4E1E-8328-F5608D44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6" y="175492"/>
            <a:ext cx="9984510" cy="1515198"/>
          </a:xfrm>
        </p:spPr>
        <p:txBody>
          <a:bodyPr/>
          <a:lstStyle/>
          <a:p>
            <a:r>
              <a:rPr lang="en-US" sz="4000"/>
              <a:t>SAMHSA CCBHC Expansion Grants vs. Medicaid CCBHC Demonstration	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904F6BA-D4E0-4BA8-84B3-B2E591805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948195"/>
              </p:ext>
            </p:extLst>
          </p:nvPr>
        </p:nvGraphicFramePr>
        <p:xfrm>
          <a:off x="997526" y="1899920"/>
          <a:ext cx="9984510" cy="305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2255">
                  <a:extLst>
                    <a:ext uri="{9D8B030D-6E8A-4147-A177-3AD203B41FA5}">
                      <a16:colId xmlns:a16="http://schemas.microsoft.com/office/drawing/2014/main" val="2826848136"/>
                    </a:ext>
                  </a:extLst>
                </a:gridCol>
                <a:gridCol w="4992255">
                  <a:extLst>
                    <a:ext uri="{9D8B030D-6E8A-4147-A177-3AD203B41FA5}">
                      <a16:colId xmlns:a16="http://schemas.microsoft.com/office/drawing/2014/main" val="3106318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Medicaid CCBHC Demonstration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SAMHSA CCBHC Expansion Grants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6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</a:rPr>
                        <a:t>Open to only 10 additional states every 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</a:rPr>
                        <a:t>Open to individual clinics in ALL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5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Administered by state Medicaid and Behavioral Health authorities within guidelines set by SAMHSA/CMS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Administered by SAMHSA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6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States determine certification criteria using SAMHSA guidance as a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Grantees must meet SAMHSA baseline CCBHC certification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18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CCBHCs are certified by their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CCBHCs are funded by SAMHSA; do not receive state certification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24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CCBHCs receive special Medicaid payment methodology (known as PPS)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CCBHCs receive up to $4M; continue to bill Medicaid and other payers per usual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91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88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65ED-89F9-B641-D360-9BD42019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of Operations for CCBHC Demonstration Participation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E8A4E3-E4CC-E8C3-2301-9D4586132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944793"/>
              </p:ext>
            </p:extLst>
          </p:nvPr>
        </p:nvGraphicFramePr>
        <p:xfrm>
          <a:off x="565150" y="1825626"/>
          <a:ext cx="11061700" cy="216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F11C7E-72CB-E657-BFF8-150CD10BF0B1}"/>
              </a:ext>
            </a:extLst>
          </p:cNvPr>
          <p:cNvSpPr txBox="1"/>
          <p:nvPr/>
        </p:nvSpPr>
        <p:spPr>
          <a:xfrm>
            <a:off x="564874" y="4060272"/>
            <a:ext cx="891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There is a two-step, competitive process for states to be selected for the demonstration (noted in green). States must receive a planning grant in order to apply for the demonstration. </a:t>
            </a:r>
          </a:p>
        </p:txBody>
      </p:sp>
    </p:spTree>
    <p:extLst>
      <p:ext uri="{BB962C8B-B14F-4D97-AF65-F5344CB8AC3E}">
        <p14:creationId xmlns:p14="http://schemas.microsoft.com/office/powerpoint/2010/main" val="259776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088F-9CB4-7CB6-2ECF-460924D3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know about the upcoming planning grant NOFO*?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FEA6-26D6-2A00-DDC8-55D272E6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971413"/>
            <a:ext cx="11062252" cy="3868428"/>
          </a:xfrm>
        </p:spPr>
        <p:txBody>
          <a:bodyPr/>
          <a:lstStyle/>
          <a:p>
            <a:r>
              <a:rPr lang="en-US"/>
              <a:t>Eligibility: All 40 states (plus DC) that are not currently in the demo will be able to apply.</a:t>
            </a:r>
          </a:p>
          <a:p>
            <a:r>
              <a:rPr lang="en-US"/>
              <a:t>There will be a public comment process in the fall to inform expected updates to the CCBHC criteria and payment.</a:t>
            </a:r>
          </a:p>
          <a:p>
            <a:r>
              <a:rPr lang="en-US"/>
              <a:t>Prior years’ NOFOs can often serve as a general guide to the future, but updates to the planning grant NOFO are likely. (And nothing is guaranteed!)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E8681-DED8-5166-3A55-2B25E2989768}"/>
              </a:ext>
            </a:extLst>
          </p:cNvPr>
          <p:cNvSpPr txBox="1"/>
          <p:nvPr/>
        </p:nvSpPr>
        <p:spPr>
          <a:xfrm>
            <a:off x="637562" y="5667002"/>
            <a:ext cx="4118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*“NOFO” = Notice of Funding Opportunity</a:t>
            </a:r>
          </a:p>
        </p:txBody>
      </p:sp>
    </p:spTree>
    <p:extLst>
      <p:ext uri="{BB962C8B-B14F-4D97-AF65-F5344CB8AC3E}">
        <p14:creationId xmlns:p14="http://schemas.microsoft.com/office/powerpoint/2010/main" val="158304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711C-FA94-A8D9-5CE7-6F0C79A5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don’t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0F70-7D99-A734-1701-84B140A40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Number and amount of awards</a:t>
            </a:r>
          </a:p>
          <a:p>
            <a:r>
              <a:rPr lang="en-US"/>
              <a:t>Length of time of planning period</a:t>
            </a:r>
          </a:p>
          <a:p>
            <a:r>
              <a:rPr lang="en-US"/>
              <a:t>Any updates or changes to the required planning activities or the planning grant application</a:t>
            </a:r>
          </a:p>
          <a:p>
            <a:r>
              <a:rPr lang="en-US"/>
              <a:t>Scoring criteria or other insights into what would make an application most competitive</a:t>
            </a:r>
          </a:p>
        </p:txBody>
      </p:sp>
    </p:spTree>
    <p:extLst>
      <p:ext uri="{BB962C8B-B14F-4D97-AF65-F5344CB8AC3E}">
        <p14:creationId xmlns:p14="http://schemas.microsoft.com/office/powerpoint/2010/main" val="49578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03DF-90C3-B595-A1DC-74BD12E7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Grant Selection: 2016</a:t>
            </a:r>
          </a:p>
        </p:txBody>
      </p:sp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C166EBE2-8FE9-50CA-8395-6403C0F2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 b="19265"/>
          <a:stretch/>
        </p:blipFill>
        <p:spPr>
          <a:xfrm>
            <a:off x="313205" y="1570868"/>
            <a:ext cx="7963155" cy="433498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DEC85-EEE4-899E-5796-19D441D60C43}"/>
              </a:ext>
            </a:extLst>
          </p:cNvPr>
          <p:cNvSpPr txBox="1"/>
          <p:nvPr/>
        </p:nvSpPr>
        <p:spPr>
          <a:xfrm>
            <a:off x="7575258" y="1816523"/>
            <a:ext cx="4303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In 2016: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Planning grant awards were $1M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24 states received awards (out of 28 applicants)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planning process was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At the end of the year, 19 states submitted demo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8 states that were selected for the demo had an additional 6 months to launch their programs from the time of selection.</a:t>
            </a:r>
          </a:p>
        </p:txBody>
      </p:sp>
    </p:spTree>
    <p:extLst>
      <p:ext uri="{BB962C8B-B14F-4D97-AF65-F5344CB8AC3E}">
        <p14:creationId xmlns:p14="http://schemas.microsoft.com/office/powerpoint/2010/main" val="110670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A994-A1B7-6553-AB0A-33AEB8AE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Activities: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A0AC-4B31-E0DC-FEFD-D470FA7F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568740"/>
            <a:ext cx="11062252" cy="4271101"/>
          </a:xfrm>
        </p:spPr>
        <p:txBody>
          <a:bodyPr/>
          <a:lstStyle/>
          <a:p>
            <a:r>
              <a:rPr lang="en-US" sz="1800"/>
              <a:t>Solicit input with respect to the development of such a demonstration program from consumers, family members, providers, tribes, and other key stakeholders.</a:t>
            </a:r>
          </a:p>
          <a:p>
            <a:r>
              <a:rPr lang="en-US" sz="1800"/>
              <a:t>Certify clinics as CCBHCs using the criteria in Appendix II for purposes of participating in a demonstration program. Establish procedures and necessary infrastructure to ensure clinic compliance with certification criteria for the demonstration period.</a:t>
            </a:r>
          </a:p>
          <a:p>
            <a:r>
              <a:rPr lang="en-US" sz="1800"/>
              <a:t>Establish a PPS for behavioral health services furnished by a CCBHC in accordance with the PPS Methodology Guidelines developed by CMS.</a:t>
            </a:r>
          </a:p>
          <a:p>
            <a:r>
              <a:rPr lang="en-US" sz="1800"/>
              <a:t>Establish the capacity to provide behavioral health services that meet the criteria</a:t>
            </a:r>
          </a:p>
          <a:p>
            <a:r>
              <a:rPr lang="en-US" sz="1800"/>
              <a:t>Develop or enhance data collection and reporting capacity and provide information necessary for HHS to evaluate proposals submitted by states to participate in the demonstration program</a:t>
            </a:r>
          </a:p>
          <a:p>
            <a:r>
              <a:rPr lang="en-US" sz="1800"/>
              <a:t>Prepare for participation in the national evaluation of the demonstration program.</a:t>
            </a:r>
          </a:p>
          <a:p>
            <a:r>
              <a:rPr lang="en-US" sz="1800"/>
              <a:t>Submit a proposal to participate in the demonstration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CDEBC-78FC-24ED-BFCE-A9019CE35A77}"/>
              </a:ext>
            </a:extLst>
          </p:cNvPr>
          <p:cNvSpPr txBox="1"/>
          <p:nvPr/>
        </p:nvSpPr>
        <p:spPr>
          <a:xfrm>
            <a:off x="564874" y="5685952"/>
            <a:ext cx="5366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hlinkClick r:id="rId2"/>
              </a:rPr>
              <a:t>https://www.samhsa.gov/sites/default/files/grants/pdf/sm-16-001.pdf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5512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2_Office Theme</vt:lpstr>
      <vt:lpstr>CCBHC Demonstration Expansion: What’s Next for States </vt:lpstr>
      <vt:lpstr>Bipartisan Safer Communities Act Expands CCBHC Demonstration Nationwide</vt:lpstr>
      <vt:lpstr>CCBHC Expansion Grants vs. State Planning Grants</vt:lpstr>
      <vt:lpstr>SAMHSA CCBHC Expansion Grants vs. Medicaid CCBHC Demonstration </vt:lpstr>
      <vt:lpstr>Order of Operations for CCBHC Demonstration Participation</vt:lpstr>
      <vt:lpstr>What do we know about the upcoming planning grant NOFO*?</vt:lpstr>
      <vt:lpstr>What don’t we know?</vt:lpstr>
      <vt:lpstr>Planning Grant Selection: 2016</vt:lpstr>
      <vt:lpstr>Planning Activities: 2016</vt:lpstr>
      <vt:lpstr>Observations from the 2015-16 planning year</vt:lpstr>
      <vt:lpstr>Insights from Association Executives</vt:lpstr>
      <vt:lpstr>Advocacy strategies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CCBHC New Deck</dc:title>
  <dc:creator>Rebecca Farley David</dc:creator>
  <cp:lastModifiedBy>Neal Comstock</cp:lastModifiedBy>
  <cp:revision>3</cp:revision>
  <dcterms:created xsi:type="dcterms:W3CDTF">2022-08-30T16:09:47Z</dcterms:created>
  <dcterms:modified xsi:type="dcterms:W3CDTF">2022-09-10T00:55:15Z</dcterms:modified>
</cp:coreProperties>
</file>