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145706083" r:id="rId3"/>
    <p:sldId id="325" r:id="rId4"/>
    <p:sldId id="326" r:id="rId5"/>
    <p:sldId id="2145706078" r:id="rId6"/>
    <p:sldId id="4254" r:id="rId7"/>
    <p:sldId id="343" r:id="rId8"/>
    <p:sldId id="2145706085" r:id="rId9"/>
    <p:sldId id="257" r:id="rId10"/>
    <p:sldId id="2145706084" r:id="rId11"/>
    <p:sldId id="2145706079" r:id="rId12"/>
    <p:sldId id="2145706080" r:id="rId13"/>
    <p:sldId id="2145706081" r:id="rId14"/>
    <p:sldId id="214570608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3605F"/>
    <a:srgbClr val="EA5E2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C4EB07B-C69B-4482-B867-2541B16AE026}" v="3" dt="2021-09-17T13:50:23.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65"/>
    <p:restoredTop sz="96327"/>
  </p:normalViewPr>
  <p:slideViewPr>
    <p:cSldViewPr snapToGrid="0" snapToObjects="1">
      <p:cViewPr varScale="1">
        <p:scale>
          <a:sx n="78" d="100"/>
          <a:sy n="78" d="100"/>
        </p:scale>
        <p:origin x="80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6BF0B1-EF32-4B2F-8C8C-D97C4DD4A953}" type="datetimeFigureOut">
              <a:rPr lang="en-US" smtClean="0"/>
              <a:t>9/21/2021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328E307-8E80-4D0E-AB8D-49EEFBA6B07B}" type="slidenum">
              <a:rPr lang="en-US" smtClean="0"/>
              <a:t>‹#›</a:t>
            </a:fld>
            <a:endParaRPr lang="en-US"/>
          </a:p>
        </p:txBody>
      </p:sp>
    </p:spTree>
    <p:extLst>
      <p:ext uri="{BB962C8B-B14F-4D97-AF65-F5344CB8AC3E}">
        <p14:creationId xmlns:p14="http://schemas.microsoft.com/office/powerpoint/2010/main" val="36791452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037" lvl="3" indent="0">
              <a:spcAft>
                <a:spcPts val="600"/>
              </a:spcAft>
              <a:buSzPts val="1000"/>
              <a:buFont typeface="System Font Regular"/>
              <a:buNone/>
              <a:defRPr/>
            </a:pPr>
            <a:endPar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Georgia"/>
              <a:cs typeface="Arial" panose="020B0604020202020204" pitchFamily="34" charset="0"/>
              <a:sym typeface="Georgia"/>
            </a:endParaRPr>
          </a:p>
          <a:p>
            <a:pPr marL="346075" lvl="3" indent="-173038">
              <a:spcAft>
                <a:spcPts val="600"/>
              </a:spcAft>
              <a:buSzPts val="1000"/>
              <a:buFont typeface="System Font Regular"/>
              <a:buChar char="-"/>
              <a:defRPr/>
            </a:pPr>
            <a:r>
              <a:rPr kumimoji="0" lang="en-US" sz="1200" b="1" i="0" u="none" strike="noStrike" kern="0" cap="none" spc="0" normalizeH="0" baseline="0" noProof="0" dirty="0">
                <a:ln>
                  <a:noFill/>
                </a:ln>
                <a:solidFill>
                  <a:schemeClr val="tx1"/>
                </a:solidFill>
                <a:effectLst/>
                <a:uLnTx/>
                <a:uFillTx/>
                <a:latin typeface="Arial" panose="020B0604020202020204" pitchFamily="34" charset="0"/>
                <a:ea typeface="Georgia"/>
                <a:cs typeface="Arial" panose="020B0604020202020204" pitchFamily="34" charset="0"/>
                <a:sym typeface="Georgia"/>
              </a:rPr>
              <a:t>Interoperability and Patient Access (CMS)</a:t>
            </a:r>
            <a:r>
              <a:rPr kumimoji="0" lang="en-US" sz="1200" b="1" i="0" u="none" strike="noStrike" kern="0" cap="none" spc="0" normalizeH="0" baseline="30000" noProof="0" dirty="0">
                <a:ln>
                  <a:noFill/>
                </a:ln>
                <a:solidFill>
                  <a:schemeClr val="tx1"/>
                </a:solidFill>
                <a:effectLst/>
                <a:uLnTx/>
                <a:uFillTx/>
                <a:latin typeface="Arial" panose="020B0604020202020204" pitchFamily="34" charset="0"/>
                <a:ea typeface="Georgia"/>
                <a:cs typeface="Arial" panose="020B0604020202020204" pitchFamily="34" charset="0"/>
                <a:sym typeface="Georgia"/>
              </a:rPr>
              <a:t>1</a:t>
            </a:r>
            <a:r>
              <a:rPr kumimoji="0" lang="en-US" sz="1200" i="0" u="none" strike="noStrike" kern="0" cap="none" spc="0" normalizeH="0" baseline="0" noProof="0" dirty="0">
                <a:ln>
                  <a:noFill/>
                </a:ln>
                <a:solidFill>
                  <a:schemeClr val="tx1"/>
                </a:solidFill>
                <a:effectLst/>
                <a:uLnTx/>
                <a:uFillTx/>
                <a:latin typeface="Arial" panose="020B0604020202020204" pitchFamily="34" charset="0"/>
                <a:ea typeface="Georgia"/>
                <a:cs typeface="Arial" panose="020B0604020202020204" pitchFamily="34" charset="0"/>
                <a:sym typeface="Georgia"/>
              </a:rPr>
              <a:t> </a:t>
            </a:r>
            <a:r>
              <a:rPr lang="en-US" sz="1200" dirty="0">
                <a:solidFill>
                  <a:schemeClr val="tx1"/>
                </a:solidFill>
                <a:latin typeface="Arial" panose="020B0604020202020204" pitchFamily="34" charset="0"/>
                <a:ea typeface="Georgia"/>
                <a:cs typeface="Arial" panose="020B0604020202020204" pitchFamily="34" charset="0"/>
                <a:sym typeface="Georgia"/>
              </a:rPr>
              <a:t>is focused on:</a:t>
            </a:r>
          </a:p>
          <a:p>
            <a:pPr marL="509588" lvl="5" indent="-173038">
              <a:spcAft>
                <a:spcPts val="600"/>
              </a:spcAft>
              <a:buSzPts val="1000"/>
              <a:buFont typeface="System Font Regular"/>
              <a:buChar char="-"/>
              <a:defRPr/>
            </a:pPr>
            <a:r>
              <a:rPr lang="en-US" sz="1100" dirty="0">
                <a:solidFill>
                  <a:schemeClr val="tx1"/>
                </a:solidFill>
                <a:latin typeface="Arial" panose="020B0604020202020204" pitchFamily="34" charset="0"/>
                <a:ea typeface="Georgia"/>
                <a:cs typeface="Arial" panose="020B0604020202020204" pitchFamily="34" charset="0"/>
                <a:sym typeface="Georgia"/>
              </a:rPr>
              <a:t>Standardizing and advancing electronic data exchange among healthcare stakeholders</a:t>
            </a:r>
          </a:p>
          <a:p>
            <a:pPr marL="509588" lvl="5" indent="-173038">
              <a:spcAft>
                <a:spcPts val="1200"/>
              </a:spcAft>
              <a:buSzPts val="1000"/>
              <a:buFont typeface="System Font Regular"/>
              <a:buChar char="-"/>
              <a:defRPr/>
            </a:pPr>
            <a:r>
              <a:rPr lang="en-US" sz="1100" dirty="0"/>
              <a:t>Providing patient access to their </a:t>
            </a:r>
            <a:r>
              <a:rPr lang="en-US" sz="1100" dirty="0">
                <a:solidFill>
                  <a:schemeClr val="tx1"/>
                </a:solidFill>
                <a:latin typeface="Arial" panose="020B0604020202020204" pitchFamily="34" charset="0"/>
                <a:cs typeface="Arial" panose="020B0604020202020204" pitchFamily="34" charset="0"/>
              </a:rPr>
              <a:t>Electronic Health Information (EHI) </a:t>
            </a:r>
            <a:r>
              <a:rPr lang="en-US" sz="1100" dirty="0"/>
              <a:t>through Application Programming Interfaces (APIs)</a:t>
            </a:r>
            <a:endParaRPr lang="en-US" sz="1100" dirty="0">
              <a:solidFill>
                <a:schemeClr val="tx1"/>
              </a:solidFill>
              <a:latin typeface="Arial" panose="020B0604020202020204" pitchFamily="34" charset="0"/>
              <a:ea typeface="Georgia"/>
              <a:cs typeface="Arial" panose="020B0604020202020204" pitchFamily="34" charset="0"/>
              <a:sym typeface="Georgia"/>
            </a:endParaRPr>
          </a:p>
          <a:p>
            <a:pPr marL="346075" lvl="3" indent="-173038">
              <a:spcAft>
                <a:spcPts val="600"/>
              </a:spcAft>
              <a:buSzPts val="1000"/>
              <a:buFont typeface="System Font Regular"/>
              <a:buChar char="-"/>
              <a:defRPr/>
            </a:pPr>
            <a:r>
              <a:rPr lang="en-US" sz="1200" b="1" dirty="0">
                <a:solidFill>
                  <a:schemeClr val="tx1"/>
                </a:solidFill>
                <a:latin typeface="Arial" panose="020B0604020202020204" pitchFamily="34" charset="0"/>
                <a:cs typeface="Arial" panose="020B0604020202020204" pitchFamily="34" charset="0"/>
              </a:rPr>
              <a:t>Trusted Exchange Framework and Common Agreement (TEFCA) (ONC):</a:t>
            </a:r>
          </a:p>
          <a:p>
            <a:pPr marL="509588" lvl="4" indent="-173038">
              <a:spcAft>
                <a:spcPts val="600"/>
              </a:spcAft>
              <a:buSzPts val="1000"/>
              <a:buFont typeface="System Font Regular"/>
              <a:buChar char="-"/>
              <a:defRPr/>
            </a:pPr>
            <a:r>
              <a:rPr lang="en-US" sz="1100" dirty="0">
                <a:solidFill>
                  <a:schemeClr val="tx1"/>
                </a:solidFill>
                <a:latin typeface="Arial" panose="020B0604020202020204" pitchFamily="34" charset="0"/>
                <a:cs typeface="Arial" panose="020B0604020202020204" pitchFamily="34" charset="0"/>
              </a:rPr>
              <a:t>Provides technical and legal requirements to facilitate healthcare stakeholders to securely access and share EHI nationwide</a:t>
            </a:r>
          </a:p>
          <a:p>
            <a:pPr marL="509588" lvl="4" indent="-173038">
              <a:spcAft>
                <a:spcPts val="600"/>
              </a:spcAft>
              <a:buSzPts val="1000"/>
              <a:buFont typeface="System Font Regular"/>
              <a:buChar char="-"/>
              <a:defRPr/>
            </a:pPr>
            <a:r>
              <a:rPr lang="en-US" sz="1100" dirty="0">
                <a:solidFill>
                  <a:schemeClr val="tx1"/>
                </a:solidFill>
                <a:latin typeface="Arial" panose="020B0604020202020204" pitchFamily="34" charset="0"/>
                <a:cs typeface="Arial" panose="020B0604020202020204" pitchFamily="34" charset="0"/>
              </a:rPr>
              <a:t>Specifically prohibits “information blocking” (</a:t>
            </a:r>
            <a:r>
              <a:rPr lang="en-US" sz="1100" dirty="0"/>
              <a:t>when a healthcare stakeholder impedes EHI exchange).</a:t>
            </a:r>
            <a:endParaRPr lang="en-US" sz="1100" dirty="0">
              <a:solidFill>
                <a:schemeClr val="tx1"/>
              </a:solidFill>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CA530D-631F-4981-98F0-E6C07C67E1A3}"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3573427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0"/>
              </a:spcAft>
            </a:pPr>
            <a:r>
              <a:rPr lang="en-US" dirty="0"/>
              <a:t>Payers</a:t>
            </a:r>
          </a:p>
          <a:p>
            <a:pPr marL="457200" indent="-330200">
              <a:lnSpc>
                <a:spcPct val="102000"/>
              </a:lnSpc>
              <a:spcBef>
                <a:spcPts val="600"/>
              </a:spcBef>
              <a:spcAft>
                <a:spcPts val="600"/>
              </a:spcAft>
              <a:buClr>
                <a:srgbClr val="FFFFFF"/>
              </a:buClr>
              <a:buSzPts val="1600"/>
              <a:buFont typeface="Arial" panose="020B0604020202020204" pitchFamily="34" charset="0"/>
              <a:buChar char="●"/>
            </a:pPr>
            <a:r>
              <a:rPr lang="en-US" sz="1200" b="0" dirty="0">
                <a:solidFill>
                  <a:srgbClr val="FFFFFF"/>
                </a:solidFill>
              </a:rPr>
              <a:t>Patient claim and health data made available through APIs − Applies to MA, Medicaid, CHIP, Medicare FFS and QHPs</a:t>
            </a:r>
          </a:p>
          <a:p>
            <a:pPr marL="457200" indent="-330200">
              <a:lnSpc>
                <a:spcPct val="102000"/>
              </a:lnSpc>
              <a:spcAft>
                <a:spcPts val="600"/>
              </a:spcAft>
              <a:buClr>
                <a:srgbClr val="FFFFFF"/>
              </a:buClr>
              <a:buSzPts val="1600"/>
              <a:buFont typeface="Arial" panose="020B0604020202020204" pitchFamily="34" charset="0"/>
              <a:buChar char="●"/>
            </a:pPr>
            <a:r>
              <a:rPr lang="en-US" sz="1200" b="0" dirty="0">
                <a:solidFill>
                  <a:srgbClr val="FFFFFF"/>
                </a:solidFill>
              </a:rPr>
              <a:t>Patient data shared with other payers as they move from health plan to health plan</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CA530D-631F-4981-98F0-E6C07C67E1A3}"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584180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Four actor categories – Providers, Vendors, HIE/Ns.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Payers – CMS rule applies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 We clarified in the final rule that the information blocking provision does </a:t>
            </a:r>
            <a:r>
              <a:rPr lang="en-US" u="sng" dirty="0"/>
              <a:t>not</a:t>
            </a:r>
            <a:r>
              <a:rPr lang="en-US" dirty="0"/>
              <a:t> require actors to violate business associate agreements or associated service level agreements. However, we also clarified that such agreements could constitute an interference if used in a discriminatory manner by an actor to limit or prohibit the access, exchange, or use of EHI for treatment purposes that otherwise would be permitted by the Privacy Rule.</a:t>
            </a:r>
          </a:p>
          <a:p>
            <a:endParaRPr lang="en-US" dirty="0"/>
          </a:p>
          <a:p>
            <a:endParaRPr lang="en-US" dirty="0"/>
          </a:p>
          <a:p>
            <a:r>
              <a:rPr lang="en-US" dirty="0"/>
              <a:t>Provided certain criteria are met, we clarified in the final rule that it would </a:t>
            </a:r>
            <a:r>
              <a:rPr lang="en-US" b="1" dirty="0"/>
              <a:t>not</a:t>
            </a:r>
            <a:r>
              <a:rPr lang="en-US" dirty="0"/>
              <a:t> be considered an “interference with” the access, exchange, or use of EHI (and thus </a:t>
            </a:r>
            <a:r>
              <a:rPr lang="en-US" b="1" dirty="0"/>
              <a:t>not </a:t>
            </a:r>
            <a:r>
              <a:rPr lang="en-US" dirty="0"/>
              <a:t>“information blocking”) if an information blocking “actor” engaged in practices to educate patients about the privacy and security risks posed by the apps they choose to receive their EHI. </a:t>
            </a:r>
          </a:p>
          <a:p>
            <a:endParaRPr lang="en-US" dirty="0"/>
          </a:p>
          <a:p>
            <a:r>
              <a:rPr lang="en-US" dirty="0"/>
              <a:t>Penalties up to $1million for all actors except providers. Provider penalties will be announced in future rulemaking.</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CA530D-631F-4981-98F0-E6C07C67E1A3}" type="slidenum">
              <a:rPr kumimoji="0" lang="en-US" sz="120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3488668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B91268-AB86-9148-9731-ABF651215575}"/>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C4133838-55F5-1E4A-B5FD-9A4BE6FC20E8}"/>
              </a:ext>
            </a:extLst>
          </p:cNvPr>
          <p:cNvSpPr>
            <a:spLocks noGrp="1"/>
          </p:cNvSpPr>
          <p:nvPr>
            <p:ph type="ctrTitle" hasCustomPrompt="1"/>
          </p:nvPr>
        </p:nvSpPr>
        <p:spPr>
          <a:xfrm>
            <a:off x="584752" y="3692938"/>
            <a:ext cx="11022496" cy="1655763"/>
          </a:xfrm>
        </p:spPr>
        <p:txBody>
          <a:bodyPr anchor="t" anchorCtr="0">
            <a:noAutofit/>
          </a:bodyPr>
          <a:lstStyle>
            <a:lvl1pPr algn="ctr">
              <a:defRPr sz="6000" b="0" i="0">
                <a:solidFill>
                  <a:srgbClr val="EA5E29"/>
                </a:solidFill>
                <a:latin typeface="Calibri Light" panose="020F0302020204030204" pitchFamily="34" charset="0"/>
                <a:cs typeface="Calibri Light" panose="020F0302020204030204" pitchFamily="34" charset="0"/>
              </a:defRPr>
            </a:lvl1pPr>
          </a:lstStyle>
          <a:p>
            <a:r>
              <a:rPr lang="en-US" dirty="0"/>
              <a:t>Set Title Slide Font Between </a:t>
            </a:r>
            <a:br>
              <a:rPr lang="en-US" dirty="0"/>
            </a:br>
            <a:r>
              <a:rPr lang="en-US" dirty="0"/>
              <a:t>40-65pt</a:t>
            </a:r>
          </a:p>
        </p:txBody>
      </p:sp>
      <p:sp>
        <p:nvSpPr>
          <p:cNvPr id="3" name="Subtitle 2">
            <a:extLst>
              <a:ext uri="{FF2B5EF4-FFF2-40B4-BE49-F238E27FC236}">
                <a16:creationId xmlns:a16="http://schemas.microsoft.com/office/drawing/2014/main" id="{79732EF6-2C34-0345-AA20-6335C996C994}"/>
              </a:ext>
            </a:extLst>
          </p:cNvPr>
          <p:cNvSpPr>
            <a:spLocks noGrp="1"/>
          </p:cNvSpPr>
          <p:nvPr>
            <p:ph type="subTitle" idx="1" hasCustomPrompt="1"/>
          </p:nvPr>
        </p:nvSpPr>
        <p:spPr>
          <a:xfrm>
            <a:off x="584752" y="5440778"/>
            <a:ext cx="11022496" cy="1052098"/>
          </a:xfrm>
        </p:spPr>
        <p:txBody>
          <a:bodyPr>
            <a:noAutofit/>
          </a:bodyPr>
          <a:lstStyle>
            <a:lvl1pPr marL="0" indent="0" algn="ctr">
              <a:lnSpc>
                <a:spcPct val="100000"/>
              </a:lnSpc>
              <a:spcBef>
                <a:spcPts val="0"/>
              </a:spcBef>
              <a:buNone/>
              <a:defRPr sz="2400" b="0" i="0">
                <a:solidFill>
                  <a:schemeClr val="tx1"/>
                </a:solidFill>
                <a:latin typeface="Calibri" panose="020F0502020204030204" pitchFamily="34" charset="0"/>
                <a:cs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Set subtitle font between 24-35pt. If titles cannot fit within these ranges, </a:t>
            </a:r>
            <a:br>
              <a:rPr lang="en-US" dirty="0"/>
            </a:br>
            <a:r>
              <a:rPr lang="en-US" dirty="0"/>
              <a:t>copy edits may be necessary.</a:t>
            </a:r>
          </a:p>
        </p:txBody>
      </p:sp>
      <p:sp>
        <p:nvSpPr>
          <p:cNvPr id="6" name="Slide Number Placeholder 5">
            <a:extLst>
              <a:ext uri="{FF2B5EF4-FFF2-40B4-BE49-F238E27FC236}">
                <a16:creationId xmlns:a16="http://schemas.microsoft.com/office/drawing/2014/main" id="{E1628CAE-3A65-6A4A-842D-CE02EAE9337A}"/>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3307747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2A02-139F-5340-AD07-B2D54EA997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70B628-F90B-BD4C-8597-5225D90BB2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2C2B12-808B-6740-9417-98198A2087B3}"/>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5" name="Footer Placeholder 4">
            <a:extLst>
              <a:ext uri="{FF2B5EF4-FFF2-40B4-BE49-F238E27FC236}">
                <a16:creationId xmlns:a16="http://schemas.microsoft.com/office/drawing/2014/main" id="{67A1EE7F-93D1-AD48-83EB-1E717DAAC2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4A5D21-05C6-9846-AD9D-99164A28B775}"/>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3682656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DB5153-2D01-794F-85D4-09FB9757303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D6F538-FEED-8748-87C2-4A1227C00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3A9F1-AF1B-B448-9E2C-55A618AB2667}"/>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5" name="Footer Placeholder 4">
            <a:extLst>
              <a:ext uri="{FF2B5EF4-FFF2-40B4-BE49-F238E27FC236}">
                <a16:creationId xmlns:a16="http://schemas.microsoft.com/office/drawing/2014/main" id="{03D2B82B-9E3D-0146-AF01-C89FD2ED89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0026A7-EDD4-114A-AE79-3E03380DDC3D}"/>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8245768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Full Content - Subtitle">
    <p:spTree>
      <p:nvGrpSpPr>
        <p:cNvPr id="1" name=""/>
        <p:cNvGrpSpPr/>
        <p:nvPr/>
      </p:nvGrpSpPr>
      <p:grpSpPr>
        <a:xfrm>
          <a:off x="0" y="0"/>
          <a:ext cx="0" cy="0"/>
          <a:chOff x="0" y="0"/>
          <a:chExt cx="0" cy="0"/>
        </a:xfrm>
      </p:grpSpPr>
      <p:sp>
        <p:nvSpPr>
          <p:cNvPr id="10" name="Title 1"/>
          <p:cNvSpPr>
            <a:spLocks noGrp="1"/>
          </p:cNvSpPr>
          <p:nvPr>
            <p:ph type="title" hasCustomPrompt="1"/>
          </p:nvPr>
        </p:nvSpPr>
        <p:spPr>
          <a:xfrm>
            <a:off x="442913" y="430514"/>
            <a:ext cx="11306175" cy="502920"/>
          </a:xfrm>
        </p:spPr>
        <p:txBody>
          <a:bodyPr/>
          <a:lstStyle>
            <a:lvl1pPr>
              <a:defRPr/>
            </a:lvl1pPr>
          </a:lstStyle>
          <a:p>
            <a:r>
              <a:rPr lang="en-US"/>
              <a:t>[Slide title]</a:t>
            </a:r>
            <a:endParaRPr lang="en-US" dirty="0"/>
          </a:p>
        </p:txBody>
      </p:sp>
      <p:sp>
        <p:nvSpPr>
          <p:cNvPr id="6" name="Subtitle 2">
            <a:extLst>
              <a:ext uri="{FF2B5EF4-FFF2-40B4-BE49-F238E27FC236}">
                <a16:creationId xmlns:a16="http://schemas.microsoft.com/office/drawing/2014/main" id="{06D22B17-E9E9-3842-A116-5C0D59C56C8F}"/>
              </a:ext>
            </a:extLst>
          </p:cNvPr>
          <p:cNvSpPr>
            <a:spLocks noGrp="1"/>
          </p:cNvSpPr>
          <p:nvPr>
            <p:ph type="subTitle" idx="16" hasCustomPrompt="1"/>
          </p:nvPr>
        </p:nvSpPr>
        <p:spPr>
          <a:xfrm>
            <a:off x="442912" y="933433"/>
            <a:ext cx="11306176" cy="885842"/>
          </a:xfrm>
        </p:spPr>
        <p:txBody>
          <a:bodyPr/>
          <a:lstStyle>
            <a:lvl1pPr marL="0" indent="0" algn="l">
              <a:lnSpc>
                <a:spcPct val="85000"/>
              </a:lnSpc>
              <a:spcBef>
                <a:spcPts val="0"/>
              </a:spcBef>
              <a:spcAft>
                <a:spcPts val="0"/>
              </a:spcAft>
              <a:buNone/>
              <a:defRPr sz="2400" b="0">
                <a:solidFill>
                  <a:schemeClr val="tx1"/>
                </a:solidFill>
              </a:defRPr>
            </a:lvl1pPr>
            <a:lvl2pPr marL="0" indent="0" algn="l">
              <a:lnSpc>
                <a:spcPct val="85000"/>
              </a:lnSpc>
              <a:spcBef>
                <a:spcPts val="0"/>
              </a:spcBef>
              <a:spcAft>
                <a:spcPts val="0"/>
              </a:spcAft>
              <a:buNone/>
              <a:defRPr sz="2400"/>
            </a:lvl2pPr>
            <a:lvl3pPr marL="0" indent="0" algn="l">
              <a:lnSpc>
                <a:spcPct val="85000"/>
              </a:lnSpc>
              <a:spcBef>
                <a:spcPts val="0"/>
              </a:spcBef>
              <a:spcAft>
                <a:spcPts val="0"/>
              </a:spcAft>
              <a:buNone/>
              <a:defRPr sz="2400"/>
            </a:lvl3pPr>
            <a:lvl4pPr marL="0" indent="0" algn="l">
              <a:lnSpc>
                <a:spcPct val="85000"/>
              </a:lnSpc>
              <a:spcBef>
                <a:spcPts val="0"/>
              </a:spcBef>
              <a:spcAft>
                <a:spcPts val="0"/>
              </a:spcAft>
              <a:buNone/>
              <a:defRPr sz="2400"/>
            </a:lvl4pPr>
            <a:lvl5pPr marL="0" indent="0" algn="l">
              <a:lnSpc>
                <a:spcPct val="85000"/>
              </a:lnSpc>
              <a:spcBef>
                <a:spcPts val="0"/>
              </a:spcBef>
              <a:spcAft>
                <a:spcPts val="0"/>
              </a:spcAft>
              <a:buNone/>
              <a:defRPr sz="2400"/>
            </a:lvl5pPr>
            <a:lvl6pPr marL="0" indent="0" algn="l">
              <a:lnSpc>
                <a:spcPct val="85000"/>
              </a:lnSpc>
              <a:spcBef>
                <a:spcPts val="0"/>
              </a:spcBef>
              <a:spcAft>
                <a:spcPts val="0"/>
              </a:spcAft>
              <a:buNone/>
              <a:defRPr sz="2400"/>
            </a:lvl6pPr>
            <a:lvl7pPr marL="0" indent="0" algn="l">
              <a:lnSpc>
                <a:spcPct val="85000"/>
              </a:lnSpc>
              <a:spcBef>
                <a:spcPts val="0"/>
              </a:spcBef>
              <a:spcAft>
                <a:spcPts val="0"/>
              </a:spcAft>
              <a:buNone/>
              <a:defRPr sz="2400"/>
            </a:lvl7pPr>
            <a:lvl8pPr marL="0" indent="0" algn="l">
              <a:lnSpc>
                <a:spcPct val="85000"/>
              </a:lnSpc>
              <a:spcBef>
                <a:spcPts val="0"/>
              </a:spcBef>
              <a:spcAft>
                <a:spcPts val="0"/>
              </a:spcAft>
              <a:buNone/>
              <a:defRPr sz="2400"/>
            </a:lvl8pPr>
            <a:lvl9pPr marL="0" indent="0" algn="l">
              <a:lnSpc>
                <a:spcPct val="85000"/>
              </a:lnSpc>
              <a:spcBef>
                <a:spcPts val="0"/>
              </a:spcBef>
              <a:spcAft>
                <a:spcPts val="0"/>
              </a:spcAft>
              <a:buNone/>
              <a:defRPr sz="2400"/>
            </a:lvl9pPr>
          </a:lstStyle>
          <a:p>
            <a:r>
              <a:rPr lang="en-US"/>
              <a:t>[Optional slide subtitle]</a:t>
            </a:r>
            <a:endParaRPr lang="en-US" dirty="0"/>
          </a:p>
        </p:txBody>
      </p:sp>
      <p:sp>
        <p:nvSpPr>
          <p:cNvPr id="3" name="Content Placeholder 2"/>
          <p:cNvSpPr>
            <a:spLocks noGrp="1"/>
          </p:cNvSpPr>
          <p:nvPr>
            <p:ph idx="1"/>
          </p:nvPr>
        </p:nvSpPr>
        <p:spPr>
          <a:xfrm>
            <a:off x="442913" y="2103438"/>
            <a:ext cx="11306175" cy="4068762"/>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a:p>
            <a:pPr lvl="5"/>
            <a:r>
              <a:rPr lang="en-US"/>
              <a:t>Sixth level</a:t>
            </a:r>
          </a:p>
          <a:p>
            <a:pPr lvl="6"/>
            <a:r>
              <a:rPr lang="en-US"/>
              <a:t>Seventh level</a:t>
            </a:r>
          </a:p>
          <a:p>
            <a:pPr lvl="7"/>
            <a:r>
              <a:rPr lang="en-US"/>
              <a:t>Eighth level</a:t>
            </a:r>
          </a:p>
          <a:p>
            <a:pPr lvl="8"/>
            <a:r>
              <a:rPr lang="en-US"/>
              <a:t>Ninth level</a:t>
            </a:r>
            <a:endParaRPr lang="en-US" dirty="0"/>
          </a:p>
        </p:txBody>
      </p:sp>
      <p:sp>
        <p:nvSpPr>
          <p:cNvPr id="13" name="Date">
            <a:extLst>
              <a:ext uri="{FF2B5EF4-FFF2-40B4-BE49-F238E27FC236}">
                <a16:creationId xmlns:a16="http://schemas.microsoft.com/office/drawing/2014/main" id="{C1F41BA3-BD4F-444B-8A48-A3CC74630D92}"/>
              </a:ext>
            </a:extLst>
          </p:cNvPr>
          <p:cNvSpPr>
            <a:spLocks noGrp="1"/>
          </p:cNvSpPr>
          <p:nvPr>
            <p:ph type="dt" sz="half" idx="12"/>
          </p:nvPr>
        </p:nvSpPr>
        <p:spPr>
          <a:xfrm>
            <a:off x="9984296" y="6355080"/>
            <a:ext cx="1764792" cy="137160"/>
          </a:xfrm>
        </p:spPr>
        <p:txBody>
          <a:bodyPr/>
          <a:lstStyle/>
          <a:p>
            <a:r>
              <a:rPr lang="en-US"/>
              <a:t>March 2020</a:t>
            </a:r>
            <a:endParaRPr lang="en-US" dirty="0"/>
          </a:p>
        </p:txBody>
      </p:sp>
      <p:sp>
        <p:nvSpPr>
          <p:cNvPr id="14" name="Slide Number">
            <a:extLst>
              <a:ext uri="{FF2B5EF4-FFF2-40B4-BE49-F238E27FC236}">
                <a16:creationId xmlns:a16="http://schemas.microsoft.com/office/drawing/2014/main" id="{E362C54E-6F95-4E35-B11E-0FA6890BB97B}"/>
              </a:ext>
            </a:extLst>
          </p:cNvPr>
          <p:cNvSpPr>
            <a:spLocks noGrp="1"/>
          </p:cNvSpPr>
          <p:nvPr>
            <p:ph type="sldNum" sz="quarter" idx="11"/>
          </p:nvPr>
        </p:nvSpPr>
        <p:spPr>
          <a:xfrm>
            <a:off x="9984296" y="6492240"/>
            <a:ext cx="1764792" cy="137160"/>
          </a:xfrm>
        </p:spPr>
        <p:txBody>
          <a:bodyPr/>
          <a:lstStyle/>
          <a:p>
            <a:fld id="{7870704B-CE94-48CC-AF30-84932A1262A7}" type="slidenum">
              <a:rPr lang="en-US" smtClean="0"/>
              <a:pPr/>
              <a:t>‹#›</a:t>
            </a:fld>
            <a:endParaRPr lang="en-US" dirty="0"/>
          </a:p>
        </p:txBody>
      </p:sp>
    </p:spTree>
    <p:extLst>
      <p:ext uri="{BB962C8B-B14F-4D97-AF65-F5344CB8AC3E}">
        <p14:creationId xmlns:p14="http://schemas.microsoft.com/office/powerpoint/2010/main" val="170563405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 Alternative">
  <p:cSld name="Blank - Alternative">
    <p:spTree>
      <p:nvGrpSpPr>
        <p:cNvPr id="1" name="Shape 38"/>
        <p:cNvGrpSpPr/>
        <p:nvPr/>
      </p:nvGrpSpPr>
      <p:grpSpPr>
        <a:xfrm>
          <a:off x="0" y="0"/>
          <a:ext cx="0" cy="0"/>
          <a:chOff x="0" y="0"/>
          <a:chExt cx="0" cy="0"/>
        </a:xfrm>
      </p:grpSpPr>
      <p:sp>
        <p:nvSpPr>
          <p:cNvPr id="39" name="Google Shape;39;p45"/>
          <p:cNvSpPr txBox="1">
            <a:spLocks noGrp="1"/>
          </p:cNvSpPr>
          <p:nvPr>
            <p:ph type="title"/>
          </p:nvPr>
        </p:nvSpPr>
        <p:spPr>
          <a:xfrm>
            <a:off x="675682" y="282886"/>
            <a:ext cx="10781164" cy="685606"/>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3200" b="1" i="0" u="none" strike="noStrike" cap="none">
                <a:solidFill>
                  <a:srgbClr val="C00000"/>
                </a:solidFill>
                <a:latin typeface="Cambria"/>
                <a:ea typeface="Cambria"/>
                <a:cs typeface="Cambria"/>
                <a:sym typeface="Cambria"/>
              </a:defRPr>
            </a:lvl1pPr>
            <a:lvl2pPr marR="0" lvl="1" algn="l" rtl="0">
              <a:spcBef>
                <a:spcPts val="0"/>
              </a:spcBef>
              <a:spcAft>
                <a:spcPts val="0"/>
              </a:spcAft>
              <a:buSzPts val="1400"/>
              <a:buNone/>
              <a:defRPr sz="3200" b="1" i="0" u="none" strike="noStrike" cap="none">
                <a:solidFill>
                  <a:schemeClr val="accent1"/>
                </a:solidFill>
                <a:latin typeface="Century Gothic"/>
                <a:ea typeface="Century Gothic"/>
                <a:cs typeface="Century Gothic"/>
                <a:sym typeface="Century Gothic"/>
              </a:defRPr>
            </a:lvl2pPr>
            <a:lvl3pPr marR="0" lvl="2" algn="l" rtl="0">
              <a:spcBef>
                <a:spcPts val="0"/>
              </a:spcBef>
              <a:spcAft>
                <a:spcPts val="0"/>
              </a:spcAft>
              <a:buSzPts val="1400"/>
              <a:buNone/>
              <a:defRPr sz="3200" b="1" i="0" u="none" strike="noStrike" cap="none">
                <a:solidFill>
                  <a:schemeClr val="accent1"/>
                </a:solidFill>
                <a:latin typeface="Century Gothic"/>
                <a:ea typeface="Century Gothic"/>
                <a:cs typeface="Century Gothic"/>
                <a:sym typeface="Century Gothic"/>
              </a:defRPr>
            </a:lvl3pPr>
            <a:lvl4pPr marR="0" lvl="3" algn="l" rtl="0">
              <a:spcBef>
                <a:spcPts val="0"/>
              </a:spcBef>
              <a:spcAft>
                <a:spcPts val="0"/>
              </a:spcAft>
              <a:buSzPts val="1400"/>
              <a:buNone/>
              <a:defRPr sz="3200" b="1" i="0" u="none" strike="noStrike" cap="none">
                <a:solidFill>
                  <a:schemeClr val="accent1"/>
                </a:solidFill>
                <a:latin typeface="Century Gothic"/>
                <a:ea typeface="Century Gothic"/>
                <a:cs typeface="Century Gothic"/>
                <a:sym typeface="Century Gothic"/>
              </a:defRPr>
            </a:lvl4pPr>
            <a:lvl5pPr marR="0" lvl="4" algn="l" rtl="0">
              <a:spcBef>
                <a:spcPts val="0"/>
              </a:spcBef>
              <a:spcAft>
                <a:spcPts val="0"/>
              </a:spcAft>
              <a:buSzPts val="1400"/>
              <a:buNone/>
              <a:defRPr sz="3200" b="1" i="0" u="none" strike="noStrike" cap="none">
                <a:solidFill>
                  <a:schemeClr val="accent1"/>
                </a:solidFill>
                <a:latin typeface="Century Gothic"/>
                <a:ea typeface="Century Gothic"/>
                <a:cs typeface="Century Gothic"/>
                <a:sym typeface="Century Gothic"/>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40" name="Google Shape;40;p45"/>
          <p:cNvSpPr txBox="1">
            <a:spLocks noGrp="1"/>
          </p:cNvSpPr>
          <p:nvPr>
            <p:ph type="body" idx="1"/>
          </p:nvPr>
        </p:nvSpPr>
        <p:spPr>
          <a:xfrm>
            <a:off x="921783" y="1371600"/>
            <a:ext cx="10820813" cy="4596781"/>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480"/>
              </a:spcBef>
              <a:spcAft>
                <a:spcPts val="0"/>
              </a:spcAft>
              <a:buClr>
                <a:schemeClr val="accent1"/>
              </a:buClr>
              <a:buSzPts val="1824"/>
              <a:buFont typeface="Noto Sans Symbols"/>
              <a:buNone/>
              <a:defRPr sz="2400" b="0" i="0" u="none" strike="noStrike" cap="none">
                <a:solidFill>
                  <a:srgbClr val="A18E7F"/>
                </a:solidFill>
                <a:latin typeface="Cambria"/>
                <a:ea typeface="Cambria"/>
                <a:cs typeface="Cambria"/>
                <a:sym typeface="Cambria"/>
              </a:defRPr>
            </a:lvl1pPr>
            <a:lvl2pPr marL="914400" marR="0" lvl="1" indent="-334772" algn="l" rtl="0">
              <a:spcBef>
                <a:spcPts val="440"/>
              </a:spcBef>
              <a:spcAft>
                <a:spcPts val="0"/>
              </a:spcAft>
              <a:buClr>
                <a:schemeClr val="dk1"/>
              </a:buClr>
              <a:buSzPts val="1672"/>
              <a:buFont typeface="Noto Sans Symbols"/>
              <a:buChar char="◼"/>
              <a:defRPr sz="2200" b="0" i="0" u="none" strike="noStrike" cap="none">
                <a:solidFill>
                  <a:srgbClr val="A18E7F"/>
                </a:solidFill>
                <a:latin typeface="Cambria"/>
                <a:ea typeface="Cambria"/>
                <a:cs typeface="Cambria"/>
                <a:sym typeface="Cambria"/>
              </a:defRPr>
            </a:lvl2pPr>
            <a:lvl3pPr marL="1371600" marR="0" lvl="2" indent="-325119" algn="l" rtl="0">
              <a:spcBef>
                <a:spcPts val="400"/>
              </a:spcBef>
              <a:spcAft>
                <a:spcPts val="0"/>
              </a:spcAft>
              <a:buClr>
                <a:srgbClr val="C00000"/>
              </a:buClr>
              <a:buSzPts val="1520"/>
              <a:buFont typeface="Century Gothic"/>
              <a:buChar char="●"/>
              <a:defRPr sz="2000" b="0" i="0" u="none" strike="noStrike" cap="none">
                <a:solidFill>
                  <a:srgbClr val="A18E7F"/>
                </a:solidFill>
                <a:latin typeface="Cambria"/>
                <a:ea typeface="Cambria"/>
                <a:cs typeface="Cambria"/>
                <a:sym typeface="Cambria"/>
              </a:defRPr>
            </a:lvl3pPr>
            <a:lvl4pPr marL="1828800" marR="0" lvl="3" indent="-325119" algn="l" rtl="0">
              <a:spcBef>
                <a:spcPts val="400"/>
              </a:spcBef>
              <a:spcAft>
                <a:spcPts val="0"/>
              </a:spcAft>
              <a:buClr>
                <a:srgbClr val="C00000"/>
              </a:buClr>
              <a:buSzPts val="1520"/>
              <a:buFont typeface="Courier New"/>
              <a:buChar char="o"/>
              <a:defRPr sz="2000" b="0" i="0" u="none" strike="noStrike" cap="none">
                <a:solidFill>
                  <a:srgbClr val="A18E7F"/>
                </a:solidFill>
                <a:latin typeface="Cambria"/>
                <a:ea typeface="Cambria"/>
                <a:cs typeface="Cambria"/>
                <a:sym typeface="Cambria"/>
              </a:defRPr>
            </a:lvl4pPr>
            <a:lvl5pPr marL="2286000" marR="0" lvl="4" indent="-305816" algn="l" rtl="0">
              <a:spcBef>
                <a:spcPts val="320"/>
              </a:spcBef>
              <a:spcAft>
                <a:spcPts val="0"/>
              </a:spcAft>
              <a:buClr>
                <a:srgbClr val="C00000"/>
              </a:buClr>
              <a:buSzPts val="1216"/>
              <a:buFont typeface="Courier New"/>
              <a:buChar char="o"/>
              <a:defRPr sz="1600" b="0" i="0" u="none" strike="noStrike" cap="none">
                <a:solidFill>
                  <a:srgbClr val="A18E7F"/>
                </a:solidFill>
                <a:latin typeface="Cambria"/>
                <a:ea typeface="Cambria"/>
                <a:cs typeface="Cambria"/>
                <a:sym typeface="Cambria"/>
              </a:defRPr>
            </a:lvl5pPr>
            <a:lvl6pPr marL="2743200" marR="0" lvl="5"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6pPr>
            <a:lvl7pPr marL="3200400" marR="0" lvl="6"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7pPr>
            <a:lvl8pPr marL="3657600" marR="0" lvl="7"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8pPr>
            <a:lvl9pPr marL="4114800" marR="0" lvl="8" indent="-296164" algn="l" rtl="0">
              <a:spcBef>
                <a:spcPts val="280"/>
              </a:spcBef>
              <a:spcAft>
                <a:spcPts val="0"/>
              </a:spcAft>
              <a:buClr>
                <a:schemeClr val="accent1"/>
              </a:buClr>
              <a:buSzPts val="1064"/>
              <a:buFont typeface="Noto Sans Symbols"/>
              <a:buChar char="🞇"/>
              <a:defRPr sz="1400" b="0" i="0" u="none" strike="noStrike" cap="none">
                <a:solidFill>
                  <a:schemeClr val="dk2"/>
                </a:solidFill>
                <a:latin typeface="Century Gothic"/>
                <a:ea typeface="Century Gothic"/>
                <a:cs typeface="Century Gothic"/>
                <a:sym typeface="Century Gothic"/>
              </a:defRPr>
            </a:lvl9pPr>
          </a:lstStyle>
          <a:p>
            <a:endParaRPr/>
          </a:p>
        </p:txBody>
      </p:sp>
    </p:spTree>
    <p:extLst>
      <p:ext uri="{BB962C8B-B14F-4D97-AF65-F5344CB8AC3E}">
        <p14:creationId xmlns:p14="http://schemas.microsoft.com/office/powerpoint/2010/main" val="6303800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wo Column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1"/>
            <a:ext cx="10515600" cy="1325033"/>
          </a:xfrm>
        </p:spPr>
        <p:txBody>
          <a:bodyPr>
            <a:noAutofit/>
          </a:bodyPr>
          <a:lstStyle>
            <a:lvl1pPr algn="l">
              <a:defRPr sz="3733"/>
            </a:lvl1pPr>
          </a:lstStyle>
          <a:p>
            <a:r>
              <a:rPr lang="en-US" dirty="0"/>
              <a:t>Click to add slide title</a:t>
            </a:r>
          </a:p>
        </p:txBody>
      </p:sp>
      <p:sp>
        <p:nvSpPr>
          <p:cNvPr id="3" name="Content Placeholder 2"/>
          <p:cNvSpPr>
            <a:spLocks noGrp="1"/>
          </p:cNvSpPr>
          <p:nvPr>
            <p:ph sz="half" idx="1"/>
          </p:nvPr>
        </p:nvSpPr>
        <p:spPr>
          <a:xfrm>
            <a:off x="838200" y="1746899"/>
            <a:ext cx="5156200" cy="4349749"/>
          </a:xfrm>
        </p:spPr>
        <p:txBody>
          <a:bodyPr>
            <a:noAutofit/>
          </a:bodyPr>
          <a:lstStyle>
            <a:lvl1pPr marL="380990" indent="-380990" algn="l">
              <a:buFontTx/>
              <a:buBlip>
                <a:blip r:embed="rId2"/>
              </a:buBlip>
              <a:tabLst/>
              <a:defRPr sz="2400">
                <a:solidFill>
                  <a:schemeClr val="tx2"/>
                </a:solidFill>
              </a:defRPr>
            </a:lvl1pPr>
            <a:lvl2pPr marL="846646" indent="-237061">
              <a:buFont typeface="Arial" charset="0"/>
              <a:buChar char="•"/>
              <a:tabLst/>
              <a:defRPr sz="2133">
                <a:solidFill>
                  <a:schemeClr val="tx2"/>
                </a:solidFill>
              </a:defRPr>
            </a:lvl2pPr>
            <a:lvl3pPr marL="1454114" indent="-234945">
              <a:buFontTx/>
              <a:buBlip>
                <a:blip r:embed="rId3"/>
              </a:buBlip>
              <a:tabLst/>
              <a:defRPr sz="1867">
                <a:solidFill>
                  <a:schemeClr val="tx2"/>
                </a:solidFill>
              </a:defRPr>
            </a:lvl3pPr>
            <a:lvl4pPr marL="2063699" indent="-234945">
              <a:buFont typeface="Wingdings" charset="2"/>
              <a:buChar char="§"/>
              <a:tabLst/>
              <a:defRPr sz="1600">
                <a:solidFill>
                  <a:schemeClr val="tx2"/>
                </a:solidFill>
              </a:defRPr>
            </a:lvl4pPr>
            <a:lvl5pPr marL="2673284" indent="-234945">
              <a:buFont typeface="Wingdings" charset="2"/>
              <a:buChar char="§"/>
              <a:tabLst/>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97600" y="1746899"/>
            <a:ext cx="5156200" cy="4349749"/>
          </a:xfrm>
        </p:spPr>
        <p:txBody>
          <a:bodyPr>
            <a:noAutofit/>
          </a:bodyPr>
          <a:lstStyle>
            <a:lvl1pPr marL="380990" indent="-380990" algn="l">
              <a:buFontTx/>
              <a:buBlip>
                <a:blip r:embed="rId2"/>
              </a:buBlip>
              <a:tabLst/>
              <a:defRPr sz="2400">
                <a:solidFill>
                  <a:schemeClr val="tx2"/>
                </a:solidFill>
              </a:defRPr>
            </a:lvl1pPr>
            <a:lvl2pPr marL="846646" indent="-237061" algn="l">
              <a:buFont typeface="Arial" charset="0"/>
              <a:buChar char="•"/>
              <a:tabLst/>
              <a:defRPr sz="2133">
                <a:solidFill>
                  <a:schemeClr val="tx2"/>
                </a:solidFill>
              </a:defRPr>
            </a:lvl2pPr>
            <a:lvl3pPr marL="1454114" indent="-234945" algn="l">
              <a:buFontTx/>
              <a:buBlip>
                <a:blip r:embed="rId3"/>
              </a:buBlip>
              <a:tabLst/>
              <a:defRPr sz="1867">
                <a:solidFill>
                  <a:schemeClr val="tx2"/>
                </a:solidFill>
              </a:defRPr>
            </a:lvl3pPr>
            <a:lvl4pPr marL="2063699" indent="-234945" algn="l">
              <a:buFont typeface="Wingdings" charset="2"/>
              <a:buChar char="§"/>
              <a:tabLst/>
              <a:defRPr sz="1600">
                <a:solidFill>
                  <a:schemeClr val="tx2"/>
                </a:solidFill>
              </a:defRPr>
            </a:lvl4pPr>
            <a:lvl5pPr marL="2673284" indent="-234945" algn="l">
              <a:buFont typeface="Wingdings" charset="2"/>
              <a:buChar char="§"/>
              <a:tabLst/>
              <a:defRPr sz="16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5DBA7737-E890-7245-AFC2-69624109A389}"/>
              </a:ext>
            </a:extLst>
          </p:cNvPr>
          <p:cNvSpPr>
            <a:spLocks noGrp="1"/>
          </p:cNvSpPr>
          <p:nvPr>
            <p:ph type="sldNum" sz="quarter" idx="4"/>
          </p:nvPr>
        </p:nvSpPr>
        <p:spPr>
          <a:xfrm>
            <a:off x="4722593" y="6518514"/>
            <a:ext cx="2743200" cy="366183"/>
          </a:xfrm>
          <a:prstGeom prst="rect">
            <a:avLst/>
          </a:prstGeom>
        </p:spPr>
        <p:txBody>
          <a:bodyPr vert="horz" lIns="91440" tIns="45720" rIns="91440" bIns="45720" rtlCol="0" anchor="ctr"/>
          <a:lstStyle>
            <a:lvl1pPr algn="ctr">
              <a:defRPr sz="1400">
                <a:solidFill>
                  <a:schemeClr val="bg1">
                    <a:lumMod val="85000"/>
                  </a:schemeClr>
                </a:solidFill>
              </a:defRPr>
            </a:lvl1pPr>
          </a:lstStyle>
          <a:p>
            <a:fld id="{9B39456E-6A9C-D646-9303-BAB628CAE014}" type="slidenum">
              <a:rPr lang="en-US" smtClean="0"/>
              <a:pPr/>
              <a:t>‹#›</a:t>
            </a:fld>
            <a:endParaRPr lang="en-US"/>
          </a:p>
        </p:txBody>
      </p:sp>
      <p:sp>
        <p:nvSpPr>
          <p:cNvPr id="6" name="Text Placeholder 8">
            <a:extLst>
              <a:ext uri="{FF2B5EF4-FFF2-40B4-BE49-F238E27FC236}">
                <a16:creationId xmlns:a16="http://schemas.microsoft.com/office/drawing/2014/main" id="{7BF7BCE1-1F7B-EA48-9ABE-6371A5B6F2D9}"/>
              </a:ext>
            </a:extLst>
          </p:cNvPr>
          <p:cNvSpPr>
            <a:spLocks noGrp="1"/>
          </p:cNvSpPr>
          <p:nvPr>
            <p:ph type="body" sz="quarter" idx="12" hasCustomPrompt="1"/>
          </p:nvPr>
        </p:nvSpPr>
        <p:spPr>
          <a:xfrm>
            <a:off x="838200" y="924985"/>
            <a:ext cx="10515600" cy="400049"/>
          </a:xfrm>
        </p:spPr>
        <p:txBody>
          <a:bodyPr/>
          <a:lstStyle>
            <a:lvl1pPr algn="l">
              <a:defRPr sz="2133" i="1">
                <a:solidFill>
                  <a:schemeClr val="accent2"/>
                </a:solidFill>
              </a:defRPr>
            </a:lvl1pPr>
          </a:lstStyle>
          <a:p>
            <a:pPr lvl="0"/>
            <a:r>
              <a:rPr lang="en-US" dirty="0"/>
              <a:t>Click to add subtitle</a:t>
            </a:r>
          </a:p>
        </p:txBody>
      </p:sp>
    </p:spTree>
    <p:extLst>
      <p:ext uri="{BB962C8B-B14F-4D97-AF65-F5344CB8AC3E}">
        <p14:creationId xmlns:p14="http://schemas.microsoft.com/office/powerpoint/2010/main" val="3493741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BA435658-2B81-3940-BC8A-142D00486858}"/>
              </a:ext>
            </a:extLst>
          </p:cNvPr>
          <p:cNvPicPr>
            <a:picLocks noChangeAspect="1"/>
          </p:cNvPicPr>
          <p:nvPr userDrawn="1"/>
        </p:nvPicPr>
        <p:blipFill>
          <a:blip r:embed="rId2"/>
          <a:src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090F14D-D7C6-4744-9649-46967A3603D7}"/>
              </a:ext>
            </a:extLst>
          </p:cNvPr>
          <p:cNvSpPr>
            <a:spLocks noGrp="1"/>
          </p:cNvSpPr>
          <p:nvPr>
            <p:ph type="title" hasCustomPrompt="1"/>
          </p:nvPr>
        </p:nvSpPr>
        <p:spPr>
          <a:xfrm>
            <a:off x="564874" y="365125"/>
            <a:ext cx="11062252" cy="1325563"/>
          </a:xfrm>
        </p:spPr>
        <p:txBody>
          <a:bodyPr>
            <a:noAutofit/>
          </a:bodyPr>
          <a:lstStyle>
            <a:lvl1pPr>
              <a:defRPr sz="4500" b="0" i="0">
                <a:solidFill>
                  <a:srgbClr val="EA5E29"/>
                </a:solidFill>
                <a:latin typeface="Calibri Light" panose="020F0302020204030204" pitchFamily="34" charset="0"/>
                <a:cs typeface="Calibri Light" panose="020F0302020204030204" pitchFamily="34" charset="0"/>
              </a:defRPr>
            </a:lvl1pPr>
          </a:lstStyle>
          <a:p>
            <a:r>
              <a:rPr lang="en-US" dirty="0"/>
              <a:t>Set Title Font Between 35-55pt</a:t>
            </a:r>
          </a:p>
        </p:txBody>
      </p:sp>
      <p:sp>
        <p:nvSpPr>
          <p:cNvPr id="3" name="Content Placeholder 2">
            <a:extLst>
              <a:ext uri="{FF2B5EF4-FFF2-40B4-BE49-F238E27FC236}">
                <a16:creationId xmlns:a16="http://schemas.microsoft.com/office/drawing/2014/main" id="{E0AD1DA2-A021-7142-B956-10996DCC09D1}"/>
              </a:ext>
            </a:extLst>
          </p:cNvPr>
          <p:cNvSpPr>
            <a:spLocks noGrp="1"/>
          </p:cNvSpPr>
          <p:nvPr>
            <p:ph idx="1" hasCustomPrompt="1"/>
          </p:nvPr>
        </p:nvSpPr>
        <p:spPr>
          <a:xfrm>
            <a:off x="564874" y="1825625"/>
            <a:ext cx="11062252" cy="4018584"/>
          </a:xfrm>
        </p:spPr>
        <p:txBody>
          <a:bodyPr>
            <a:noAutofit/>
          </a:bodyPr>
          <a:lstStyle>
            <a:lvl1pPr marL="0" indent="0">
              <a:buNone/>
              <a:defRPr sz="2200" b="0" i="0">
                <a:latin typeface="Calibri Light" panose="020F0302020204030204" pitchFamily="34" charset="0"/>
                <a:cs typeface="Calibri Light" panose="020F0302020204030204" pitchFamily="34" charset="0"/>
              </a:defRPr>
            </a:lvl1pPr>
          </a:lstStyle>
          <a:p>
            <a:pPr lvl="0"/>
            <a:r>
              <a:rPr lang="en-US" dirty="0"/>
              <a:t>Set body text font between 18-22pt. If body text cannot fit within these ranges, push text to second slide or copy edits may be necessary.</a:t>
            </a:r>
          </a:p>
          <a:p>
            <a:pPr lvl="0"/>
            <a:endParaRPr lang="en-US" dirty="0"/>
          </a:p>
        </p:txBody>
      </p:sp>
      <p:sp>
        <p:nvSpPr>
          <p:cNvPr id="6" name="Slide Number Placeholder 5">
            <a:extLst>
              <a:ext uri="{FF2B5EF4-FFF2-40B4-BE49-F238E27FC236}">
                <a16:creationId xmlns:a16="http://schemas.microsoft.com/office/drawing/2014/main" id="{37FE8183-5489-2A49-9A6F-02B2ED2B448E}"/>
              </a:ext>
            </a:extLst>
          </p:cNvPr>
          <p:cNvSpPr>
            <a:spLocks noGrp="1"/>
          </p:cNvSpPr>
          <p:nvPr>
            <p:ph type="sldNum" sz="quarter" idx="12"/>
          </p:nvPr>
        </p:nvSpPr>
        <p:spPr>
          <a:xfrm>
            <a:off x="9448800" y="6492875"/>
            <a:ext cx="2743200" cy="365125"/>
          </a:xfrm>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931100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7C477-A744-A64A-A692-71EE06AFB02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5EE790-1786-8349-89E6-3C07E13B35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2FE8626-9C1B-FF43-8AAA-1207A5F4AB75}"/>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5" name="Footer Placeholder 4">
            <a:extLst>
              <a:ext uri="{FF2B5EF4-FFF2-40B4-BE49-F238E27FC236}">
                <a16:creationId xmlns:a16="http://schemas.microsoft.com/office/drawing/2014/main" id="{E37BA9A0-6CA9-014C-8A1D-C6459898ED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F353FB-5DE6-1044-A383-D3856AAD35FD}"/>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680139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EEAC10-D300-BD46-9679-F8E2272D654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7906DB-83BD-6C47-B6A4-A94ACD60BCF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B29A26C-206B-6344-8299-4A5F98C258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92961F-B116-D444-8F64-AF767696CAB7}"/>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6" name="Footer Placeholder 5">
            <a:extLst>
              <a:ext uri="{FF2B5EF4-FFF2-40B4-BE49-F238E27FC236}">
                <a16:creationId xmlns:a16="http://schemas.microsoft.com/office/drawing/2014/main" id="{31F057B0-99B2-754E-AAE2-7B8A465B737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5C14A52-B0E5-C447-9F69-98A8143F59F9}"/>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787515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92B32-7DD0-6840-9D76-89EA118035D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F030410-7F4A-1944-82BA-5B23A02F5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A032C3-928A-2E48-8545-6F8C5D5B08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9BD89F-CFE6-0140-B528-E416CD2A23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640DDA-050A-E441-9554-2DBE7591064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C296A34-DBE8-4F49-9003-FF8B55A9716B}"/>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8" name="Footer Placeholder 7">
            <a:extLst>
              <a:ext uri="{FF2B5EF4-FFF2-40B4-BE49-F238E27FC236}">
                <a16:creationId xmlns:a16="http://schemas.microsoft.com/office/drawing/2014/main" id="{B564170C-36DE-7B45-BC19-1CFEC7C320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A5788E8-E58A-F54A-983D-8ECA932EEE11}"/>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89777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E336E-6AA0-154E-B50C-A797F984307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14D01E2-EB03-8B4C-B53C-6015AFE832C6}"/>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4" name="Footer Placeholder 3">
            <a:extLst>
              <a:ext uri="{FF2B5EF4-FFF2-40B4-BE49-F238E27FC236}">
                <a16:creationId xmlns:a16="http://schemas.microsoft.com/office/drawing/2014/main" id="{23E6F6AA-6EB4-F346-A629-60BA13FC15C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9730DD-AC28-C844-8721-CD3F87A0CDC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916831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FBFF09-B5B9-7D4C-9409-022588356670}"/>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3" name="Footer Placeholder 2">
            <a:extLst>
              <a:ext uri="{FF2B5EF4-FFF2-40B4-BE49-F238E27FC236}">
                <a16:creationId xmlns:a16="http://schemas.microsoft.com/office/drawing/2014/main" id="{742392EF-F9A7-AA4A-824D-7D4F67BB4B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038E9AA-176C-4342-BE50-790B3110A60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959753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1AE26-5A3C-5D4F-A744-CDFB9BEF37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AA1C979-822C-924E-B3FB-A02876058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270275-0A6C-F145-BF29-DD225BCBFD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204813-4A48-E540-B5BC-3EA76A386FBF}"/>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6" name="Footer Placeholder 5">
            <a:extLst>
              <a:ext uri="{FF2B5EF4-FFF2-40B4-BE49-F238E27FC236}">
                <a16:creationId xmlns:a16="http://schemas.microsoft.com/office/drawing/2014/main" id="{63E7008E-56CF-F941-8AA4-1FC4CB3C54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3B0082-2812-C648-B177-90AAEC2EA499}"/>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2656880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C4F90-B777-6A42-A136-62B95B051F0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60E9F2-635E-A446-9FC9-C6FA6729F9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11CFAF-595B-3348-AED7-FA0A357110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4A3ED4-EC41-9B4F-ABB9-CD4C6135B6ED}"/>
              </a:ext>
            </a:extLst>
          </p:cNvPr>
          <p:cNvSpPr>
            <a:spLocks noGrp="1"/>
          </p:cNvSpPr>
          <p:nvPr>
            <p:ph type="dt" sz="half" idx="10"/>
          </p:nvPr>
        </p:nvSpPr>
        <p:spPr/>
        <p:txBody>
          <a:bodyPr/>
          <a:lstStyle/>
          <a:p>
            <a:fld id="{13746214-5550-7C43-AB36-F5FA31A12F1C}" type="datetimeFigureOut">
              <a:rPr lang="en-US" smtClean="0"/>
              <a:t>9/21/2021</a:t>
            </a:fld>
            <a:endParaRPr lang="en-US"/>
          </a:p>
        </p:txBody>
      </p:sp>
      <p:sp>
        <p:nvSpPr>
          <p:cNvPr id="6" name="Footer Placeholder 5">
            <a:extLst>
              <a:ext uri="{FF2B5EF4-FFF2-40B4-BE49-F238E27FC236}">
                <a16:creationId xmlns:a16="http://schemas.microsoft.com/office/drawing/2014/main" id="{B01D2566-9A6F-DE48-B0D3-8F6D92EF488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1BA6D34-1D1A-2349-8502-A82467BD014B}"/>
              </a:ext>
            </a:extLst>
          </p:cNvPr>
          <p:cNvSpPr>
            <a:spLocks noGrp="1"/>
          </p:cNvSpPr>
          <p:nvPr>
            <p:ph type="sldNum" sz="quarter" idx="12"/>
          </p:nvPr>
        </p:nvSpPr>
        <p:spPr/>
        <p:txBody>
          <a:bodyPr/>
          <a:lstStyle/>
          <a:p>
            <a:fld id="{73E3F615-0371-7B44-8B36-5A304F524AD2}" type="slidenum">
              <a:rPr lang="en-US" smtClean="0"/>
              <a:t>‹#›</a:t>
            </a:fld>
            <a:endParaRPr lang="en-US"/>
          </a:p>
        </p:txBody>
      </p:sp>
    </p:spTree>
    <p:extLst>
      <p:ext uri="{BB962C8B-B14F-4D97-AF65-F5344CB8AC3E}">
        <p14:creationId xmlns:p14="http://schemas.microsoft.com/office/powerpoint/2010/main" val="1050068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CFAB1E-1DCF-084E-AF8A-EB63ED4C0C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5DE003-1416-0943-B751-76EB793B8F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AEC401-84AA-DA45-98ED-029205FBAAB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746214-5550-7C43-AB36-F5FA31A12F1C}" type="datetimeFigureOut">
              <a:rPr lang="en-US" smtClean="0"/>
              <a:t>9/21/2021</a:t>
            </a:fld>
            <a:endParaRPr lang="en-US"/>
          </a:p>
        </p:txBody>
      </p:sp>
      <p:sp>
        <p:nvSpPr>
          <p:cNvPr id="5" name="Footer Placeholder 4">
            <a:extLst>
              <a:ext uri="{FF2B5EF4-FFF2-40B4-BE49-F238E27FC236}">
                <a16:creationId xmlns:a16="http://schemas.microsoft.com/office/drawing/2014/main" id="{2E7561BC-D6DD-5E48-85C7-D8DCA93C11F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3E3EE7F-2D09-EC4F-8996-BE5EE8B27A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E3F615-0371-7B44-8B36-5A304F524AD2}" type="slidenum">
              <a:rPr lang="en-US" smtClean="0"/>
              <a:t>‹#›</a:t>
            </a:fld>
            <a:endParaRPr lang="en-US"/>
          </a:p>
        </p:txBody>
      </p:sp>
    </p:spTree>
    <p:extLst>
      <p:ext uri="{BB962C8B-B14F-4D97-AF65-F5344CB8AC3E}">
        <p14:creationId xmlns:p14="http://schemas.microsoft.com/office/powerpoint/2010/main" val="1737162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hyperlink" Target="https://www.healthit.gov/isa/united-states-core-data-interoperability-uscdi" TargetMode="Externa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96E0A1-9D43-EA4B-9DB3-6FFE70159C2D}"/>
              </a:ext>
            </a:extLst>
          </p:cNvPr>
          <p:cNvSpPr>
            <a:spLocks noGrp="1"/>
          </p:cNvSpPr>
          <p:nvPr>
            <p:ph type="ctrTitle"/>
          </p:nvPr>
        </p:nvSpPr>
        <p:spPr>
          <a:xfrm>
            <a:off x="586740" y="2601118"/>
            <a:ext cx="11018520" cy="1655763"/>
          </a:xfrm>
        </p:spPr>
        <p:txBody>
          <a:bodyPr/>
          <a:lstStyle/>
          <a:p>
            <a:r>
              <a:rPr lang="en-US" dirty="0"/>
              <a:t>Open Notes</a:t>
            </a:r>
          </a:p>
        </p:txBody>
      </p:sp>
      <p:sp>
        <p:nvSpPr>
          <p:cNvPr id="3" name="Subtitle 2">
            <a:extLst>
              <a:ext uri="{FF2B5EF4-FFF2-40B4-BE49-F238E27FC236}">
                <a16:creationId xmlns:a16="http://schemas.microsoft.com/office/drawing/2014/main" id="{79DD2ACD-BBB5-CB4F-93DA-ECD9CCFBAD59}"/>
              </a:ext>
            </a:extLst>
          </p:cNvPr>
          <p:cNvSpPr>
            <a:spLocks noGrp="1"/>
          </p:cNvSpPr>
          <p:nvPr>
            <p:ph type="subTitle" idx="1"/>
          </p:nvPr>
        </p:nvSpPr>
        <p:spPr>
          <a:xfrm>
            <a:off x="525780" y="4678967"/>
            <a:ext cx="11018520" cy="1026533"/>
          </a:xfrm>
        </p:spPr>
        <p:txBody>
          <a:bodyPr/>
          <a:lstStyle/>
          <a:p>
            <a:r>
              <a:rPr lang="en-US" dirty="0"/>
              <a:t>Regulatory Basis, Research, and Operational Considerations</a:t>
            </a:r>
          </a:p>
        </p:txBody>
      </p:sp>
    </p:spTree>
    <p:extLst>
      <p:ext uri="{BB962C8B-B14F-4D97-AF65-F5344CB8AC3E}">
        <p14:creationId xmlns:p14="http://schemas.microsoft.com/office/powerpoint/2010/main" val="35448596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D9475-46FB-41D8-861F-BF3C4923DBA4}"/>
              </a:ext>
            </a:extLst>
          </p:cNvPr>
          <p:cNvSpPr>
            <a:spLocks noGrp="1"/>
          </p:cNvSpPr>
          <p:nvPr>
            <p:ph type="title"/>
          </p:nvPr>
        </p:nvSpPr>
        <p:spPr/>
        <p:txBody>
          <a:bodyPr/>
          <a:lstStyle/>
          <a:p>
            <a:r>
              <a:rPr lang="en-US" dirty="0"/>
              <a:t> Psychotherapy with content that is considered medical record notes cannot be blocked. </a:t>
            </a:r>
          </a:p>
        </p:txBody>
      </p:sp>
      <p:sp>
        <p:nvSpPr>
          <p:cNvPr id="3" name="Content Placeholder 2">
            <a:extLst>
              <a:ext uri="{FF2B5EF4-FFF2-40B4-BE49-F238E27FC236}">
                <a16:creationId xmlns:a16="http://schemas.microsoft.com/office/drawing/2014/main" id="{32812EA7-5B00-4E5C-81A7-E7BD157B8F72}"/>
              </a:ext>
            </a:extLst>
          </p:cNvPr>
          <p:cNvSpPr>
            <a:spLocks noGrp="1"/>
          </p:cNvSpPr>
          <p:nvPr>
            <p:ph idx="1"/>
          </p:nvPr>
        </p:nvSpPr>
        <p:spPr/>
        <p:txBody>
          <a:bodyPr/>
          <a:lstStyle/>
          <a:p>
            <a:pPr marL="342900" indent="-342900">
              <a:buFont typeface="Arial" panose="020B0604020202020204" pitchFamily="34" charset="0"/>
              <a:buChar char="•"/>
            </a:pPr>
            <a:r>
              <a:rPr lang="en-US" dirty="0"/>
              <a:t>Diagnosis</a:t>
            </a:r>
          </a:p>
          <a:p>
            <a:pPr marL="342900" indent="-342900">
              <a:buFont typeface="Arial" panose="020B0604020202020204" pitchFamily="34" charset="0"/>
              <a:buChar char="•"/>
            </a:pPr>
            <a:r>
              <a:rPr lang="en-US" dirty="0"/>
              <a:t>Symptoms</a:t>
            </a:r>
          </a:p>
          <a:p>
            <a:pPr marL="342900" indent="-342900">
              <a:buFont typeface="Arial" panose="020B0604020202020204" pitchFamily="34" charset="0"/>
              <a:buChar char="•"/>
            </a:pPr>
            <a:r>
              <a:rPr lang="en-US" dirty="0"/>
              <a:t>Functional status</a:t>
            </a:r>
          </a:p>
          <a:p>
            <a:pPr marL="342900" indent="-342900">
              <a:buFont typeface="Arial" panose="020B0604020202020204" pitchFamily="34" charset="0"/>
              <a:buChar char="•"/>
            </a:pPr>
            <a:r>
              <a:rPr lang="en-US" dirty="0"/>
              <a:t>Treatment plans</a:t>
            </a:r>
          </a:p>
          <a:p>
            <a:pPr marL="342900" indent="-342900">
              <a:buFont typeface="Arial" panose="020B0604020202020204" pitchFamily="34" charset="0"/>
              <a:buChar char="•"/>
            </a:pPr>
            <a:r>
              <a:rPr lang="en-US" dirty="0"/>
              <a:t>Prognosis</a:t>
            </a:r>
          </a:p>
          <a:p>
            <a:pPr marL="342900" indent="-342900">
              <a:buFont typeface="Arial" panose="020B0604020202020204" pitchFamily="34" charset="0"/>
              <a:buChar char="•"/>
            </a:pPr>
            <a:r>
              <a:rPr lang="en-US" dirty="0"/>
              <a:t>Progress to date</a:t>
            </a:r>
          </a:p>
          <a:p>
            <a:pPr marL="342900" indent="-342900">
              <a:buFont typeface="Arial" panose="020B0604020202020204" pitchFamily="34" charset="0"/>
              <a:buChar char="•"/>
            </a:pPr>
            <a:r>
              <a:rPr lang="en-US" dirty="0"/>
              <a:t>Session start and stop times</a:t>
            </a:r>
          </a:p>
          <a:p>
            <a:pPr marL="342900" indent="-342900">
              <a:buFont typeface="Arial" panose="020B0604020202020204" pitchFamily="34" charset="0"/>
              <a:buChar char="•"/>
            </a:pPr>
            <a:r>
              <a:rPr lang="en-US" dirty="0"/>
              <a:t>Test results</a:t>
            </a:r>
          </a:p>
          <a:p>
            <a:pPr marL="342900" indent="-342900">
              <a:buFont typeface="Arial" panose="020B0604020202020204" pitchFamily="34" charset="0"/>
              <a:buChar char="•"/>
            </a:pPr>
            <a:r>
              <a:rPr lang="en-US" dirty="0"/>
              <a:t>The modalities and frequencies of treatment furnished</a:t>
            </a:r>
          </a:p>
          <a:p>
            <a:pPr marL="342900" indent="-342900">
              <a:buFont typeface="Arial" panose="020B0604020202020204" pitchFamily="34" charset="0"/>
              <a:buChar char="•"/>
            </a:pPr>
            <a:r>
              <a:rPr lang="en-US" dirty="0"/>
              <a:t>Medication prescription and monitoring </a:t>
            </a:r>
          </a:p>
        </p:txBody>
      </p:sp>
    </p:spTree>
    <p:extLst>
      <p:ext uri="{BB962C8B-B14F-4D97-AF65-F5344CB8AC3E}">
        <p14:creationId xmlns:p14="http://schemas.microsoft.com/office/powerpoint/2010/main" val="20870180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27F7E-6F94-4671-AB34-A2EAA4727687}"/>
              </a:ext>
            </a:extLst>
          </p:cNvPr>
          <p:cNvSpPr>
            <a:spLocks noGrp="1"/>
          </p:cNvSpPr>
          <p:nvPr>
            <p:ph type="title"/>
          </p:nvPr>
        </p:nvSpPr>
        <p:spPr>
          <a:xfrm>
            <a:off x="564874" y="44644"/>
            <a:ext cx="11062252" cy="1325563"/>
          </a:xfrm>
        </p:spPr>
        <p:txBody>
          <a:bodyPr/>
          <a:lstStyle/>
          <a:p>
            <a:r>
              <a:rPr lang="en-US" dirty="0"/>
              <a:t>IT Considerations</a:t>
            </a:r>
          </a:p>
        </p:txBody>
      </p:sp>
      <p:sp>
        <p:nvSpPr>
          <p:cNvPr id="3" name="Content Placeholder 2">
            <a:extLst>
              <a:ext uri="{FF2B5EF4-FFF2-40B4-BE49-F238E27FC236}">
                <a16:creationId xmlns:a16="http://schemas.microsoft.com/office/drawing/2014/main" id="{6924F393-E1BA-4852-ACBF-BA242CAEE0D9}"/>
              </a:ext>
            </a:extLst>
          </p:cNvPr>
          <p:cNvSpPr>
            <a:spLocks noGrp="1"/>
          </p:cNvSpPr>
          <p:nvPr>
            <p:ph idx="1"/>
          </p:nvPr>
        </p:nvSpPr>
        <p:spPr>
          <a:xfrm>
            <a:off x="564874" y="1370207"/>
            <a:ext cx="11062252" cy="4322626"/>
          </a:xfrm>
        </p:spPr>
        <p:txBody>
          <a:bodyPr/>
          <a:lstStyle/>
          <a:p>
            <a:pPr marL="342900" indent="-342900">
              <a:buFont typeface="Arial" panose="020B0604020202020204" pitchFamily="34" charset="0"/>
              <a:buChar char="•"/>
            </a:pPr>
            <a:r>
              <a:rPr lang="en-US" sz="2000" dirty="0">
                <a:latin typeface="+mj-lt"/>
              </a:rPr>
              <a:t>EMR Vendors are required to have their EMR capable of meeting the ONC requirements in order to be ONC/CMS certified which is a requirement for submitting billing to CMS</a:t>
            </a:r>
          </a:p>
          <a:p>
            <a:pPr marL="1028700" lvl="1" indent="-342900"/>
            <a:r>
              <a:rPr lang="en-US" sz="2000" dirty="0">
                <a:latin typeface="+mj-lt"/>
              </a:rPr>
              <a:t>The EMR internal capability to extract and export patient information is likely to be implemented as part of a regular EMR update without additional cost</a:t>
            </a:r>
          </a:p>
          <a:p>
            <a:pPr marL="1028700" lvl="1" indent="-342900"/>
            <a:r>
              <a:rPr lang="en-US" sz="2000" dirty="0">
                <a:latin typeface="+mj-lt"/>
              </a:rPr>
              <a:t>The ability to provide access to the exported data via a patient portal or connection to an HIE is usually a functional module that must be purchase/subscribe to separately from the basic EMR package</a:t>
            </a:r>
          </a:p>
          <a:p>
            <a:pPr marL="342900" indent="-342900">
              <a:buFont typeface="Arial" panose="020B0604020202020204" pitchFamily="34" charset="0"/>
              <a:buChar char="•"/>
            </a:pPr>
            <a:r>
              <a:rPr lang="en-US" sz="2000" dirty="0">
                <a:solidFill>
                  <a:srgbClr val="000000"/>
                </a:solidFill>
                <a:latin typeface="+mj-lt"/>
              </a:rPr>
              <a:t>The information blocking exception for privacy requires specific documentation that the patient has requested that their information not be shared. Uniformly encouraging patients to exercise this is considered information blocking.</a:t>
            </a:r>
          </a:p>
          <a:p>
            <a:pPr marL="342900" indent="-342900">
              <a:buFont typeface="Arial" panose="020B0604020202020204" pitchFamily="34" charset="0"/>
              <a:buChar char="•"/>
            </a:pPr>
            <a:r>
              <a:rPr lang="en-US" sz="2000" dirty="0">
                <a:solidFill>
                  <a:srgbClr val="000000"/>
                </a:solidFill>
                <a:latin typeface="+mj-lt"/>
              </a:rPr>
              <a:t>There are currently no penalties for providers not complying with the interoperability requirements. CMS has stated that disincentives for noncompliance will be implemented in the future</a:t>
            </a:r>
            <a:endParaRPr lang="en-US" sz="2000" dirty="0">
              <a:latin typeface="+mj-lt"/>
            </a:endParaRPr>
          </a:p>
        </p:txBody>
      </p:sp>
    </p:spTree>
    <p:extLst>
      <p:ext uri="{BB962C8B-B14F-4D97-AF65-F5344CB8AC3E}">
        <p14:creationId xmlns:p14="http://schemas.microsoft.com/office/powerpoint/2010/main" val="1780986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DA6C0-C432-401C-9B16-00068A5ECBD3}"/>
              </a:ext>
            </a:extLst>
          </p:cNvPr>
          <p:cNvSpPr>
            <a:spLocks noGrp="1"/>
          </p:cNvSpPr>
          <p:nvPr>
            <p:ph type="title"/>
          </p:nvPr>
        </p:nvSpPr>
        <p:spPr>
          <a:xfrm>
            <a:off x="564874" y="16782"/>
            <a:ext cx="11062252" cy="1325563"/>
          </a:xfrm>
        </p:spPr>
        <p:txBody>
          <a:bodyPr/>
          <a:lstStyle/>
          <a:p>
            <a:r>
              <a:rPr lang="en-US" sz="3600" dirty="0"/>
              <a:t>OpenNotes (aka Concurrent Documentation) Research</a:t>
            </a:r>
          </a:p>
        </p:txBody>
      </p:sp>
      <p:sp>
        <p:nvSpPr>
          <p:cNvPr id="3" name="Content Placeholder 2">
            <a:extLst>
              <a:ext uri="{FF2B5EF4-FFF2-40B4-BE49-F238E27FC236}">
                <a16:creationId xmlns:a16="http://schemas.microsoft.com/office/drawing/2014/main" id="{339893AE-4367-4F21-8CA1-DD5DF76FB8D6}"/>
              </a:ext>
            </a:extLst>
          </p:cNvPr>
          <p:cNvSpPr>
            <a:spLocks noGrp="1"/>
          </p:cNvSpPr>
          <p:nvPr>
            <p:ph idx="1"/>
          </p:nvPr>
        </p:nvSpPr>
        <p:spPr>
          <a:xfrm>
            <a:off x="496389" y="1128939"/>
            <a:ext cx="11130737" cy="4984478"/>
          </a:xfrm>
        </p:spPr>
        <p:txBody>
          <a:bodyPr/>
          <a:lstStyle/>
          <a:p>
            <a:pPr marL="342900" indent="-342900">
              <a:buFont typeface="Arial" panose="020B0604020202020204" pitchFamily="34" charset="0"/>
              <a:buChar char="•"/>
            </a:pPr>
            <a:r>
              <a:rPr lang="en-US" sz="1800" dirty="0">
                <a:latin typeface="+mj-lt"/>
              </a:rPr>
              <a:t>In 2010, Beth Israel Deaconess, Geisinger Health System, and Seattle's Harborview Medical Center did a study involving 105 primary care doctors with 20,000 of their patients able to read their clinical notes via secure online patient portals. </a:t>
            </a:r>
          </a:p>
          <a:p>
            <a:pPr marL="1028700" lvl="1" indent="-342900"/>
            <a:r>
              <a:rPr lang="en-US" sz="1800" dirty="0">
                <a:latin typeface="+mj-lt"/>
              </a:rPr>
              <a:t>Doctors reported little change in workload and clinician fears were unfounded.</a:t>
            </a:r>
          </a:p>
          <a:p>
            <a:pPr marL="1028700" lvl="1" indent="-342900"/>
            <a:r>
              <a:rPr lang="en-US" sz="1800" dirty="0">
                <a:latin typeface="+mj-lt"/>
              </a:rPr>
              <a:t> Patients overwhelmingly approved of note sharing; few were worried or confused by their notes. </a:t>
            </a:r>
          </a:p>
          <a:p>
            <a:pPr marL="1028700" lvl="1" indent="-342900"/>
            <a:r>
              <a:rPr lang="en-US" sz="1800" dirty="0">
                <a:latin typeface="+mj-lt"/>
              </a:rPr>
              <a:t>patients reported that reading notes helped them feel more in control of their health and health care.</a:t>
            </a:r>
          </a:p>
          <a:p>
            <a:pPr marL="1028700" lvl="1" indent="-342900"/>
            <a:r>
              <a:rPr lang="en-US" sz="1800" dirty="0">
                <a:solidFill>
                  <a:srgbClr val="000000"/>
                </a:solidFill>
                <a:latin typeface="+mj-lt"/>
              </a:rPr>
              <a:t>25% reported finding errors- most commonly diagnosis, history and medication</a:t>
            </a:r>
          </a:p>
          <a:p>
            <a:pPr lvl="1" indent="0">
              <a:buNone/>
            </a:pPr>
            <a:endParaRPr lang="en-US" sz="1800" dirty="0">
              <a:latin typeface="+mj-lt"/>
            </a:endParaRPr>
          </a:p>
          <a:p>
            <a:pPr marL="342900" indent="-342900">
              <a:buFont typeface="Arial" panose="020B0604020202020204" pitchFamily="34" charset="0"/>
              <a:buChar char="•"/>
            </a:pPr>
            <a:r>
              <a:rPr lang="en-US" sz="1800" dirty="0">
                <a:latin typeface="+mj-lt"/>
              </a:rPr>
              <a:t>OpenNotes in Mental Health</a:t>
            </a:r>
          </a:p>
          <a:p>
            <a:pPr marL="1028700" lvl="1" indent="-342900"/>
            <a:r>
              <a:rPr lang="en-US" sz="1800" dirty="0">
                <a:latin typeface="+mj-lt"/>
              </a:rPr>
              <a:t>VA study -  patient experiences are more positive than negative when reading mental health notes</a:t>
            </a:r>
          </a:p>
          <a:p>
            <a:pPr marL="1028700" lvl="1" indent="-342900"/>
            <a:r>
              <a:rPr lang="en-US" sz="1800" dirty="0">
                <a:latin typeface="+mj-lt"/>
              </a:rPr>
              <a:t> Beth Israel Deaconess Medical Center study </a:t>
            </a:r>
          </a:p>
          <a:p>
            <a:pPr marL="1485900" lvl="2" indent="-342900"/>
            <a:r>
              <a:rPr lang="en-US" sz="1800" dirty="0">
                <a:latin typeface="+mj-lt"/>
              </a:rPr>
              <a:t>94% agreed that having open therapy notes is a good idea and 87% wanted it to continue. </a:t>
            </a:r>
          </a:p>
          <a:p>
            <a:pPr marL="1485900" lvl="2" indent="-342900"/>
            <a:r>
              <a:rPr lang="en-US" sz="1800" dirty="0">
                <a:latin typeface="+mj-lt"/>
              </a:rPr>
              <a:t>More than half reported therapy notes were 'very important'... for feeling in control of their care, trusting their providers and taking care of themselves. </a:t>
            </a:r>
          </a:p>
          <a:p>
            <a:pPr marL="1485900" lvl="2" indent="-342900"/>
            <a:r>
              <a:rPr lang="en-US" sz="1800" dirty="0">
                <a:latin typeface="+mj-lt"/>
              </a:rPr>
              <a:t>Two felt offended, and 7 (11%) felt judged by something they read in a note.</a:t>
            </a:r>
          </a:p>
        </p:txBody>
      </p:sp>
    </p:spTree>
    <p:extLst>
      <p:ext uri="{BB962C8B-B14F-4D97-AF65-F5344CB8AC3E}">
        <p14:creationId xmlns:p14="http://schemas.microsoft.com/office/powerpoint/2010/main" val="6600231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99D77-9430-4C1C-A28D-D2408AD3F978}"/>
              </a:ext>
            </a:extLst>
          </p:cNvPr>
          <p:cNvSpPr>
            <a:spLocks noGrp="1"/>
          </p:cNvSpPr>
          <p:nvPr>
            <p:ph type="title"/>
          </p:nvPr>
        </p:nvSpPr>
        <p:spPr/>
        <p:txBody>
          <a:bodyPr/>
          <a:lstStyle/>
          <a:p>
            <a:r>
              <a:rPr lang="en-US" dirty="0"/>
              <a:t>Collaborative Documentation</a:t>
            </a:r>
          </a:p>
        </p:txBody>
      </p:sp>
      <p:sp>
        <p:nvSpPr>
          <p:cNvPr id="3" name="Content Placeholder 2">
            <a:extLst>
              <a:ext uri="{FF2B5EF4-FFF2-40B4-BE49-F238E27FC236}">
                <a16:creationId xmlns:a16="http://schemas.microsoft.com/office/drawing/2014/main" id="{BD0B6715-C899-4CA4-B804-287781940455}"/>
              </a:ext>
            </a:extLst>
          </p:cNvPr>
          <p:cNvSpPr>
            <a:spLocks noGrp="1"/>
          </p:cNvSpPr>
          <p:nvPr>
            <p:ph idx="1"/>
          </p:nvPr>
        </p:nvSpPr>
        <p:spPr>
          <a:xfrm>
            <a:off x="564874" y="1555659"/>
            <a:ext cx="11062252" cy="4018584"/>
          </a:xfrm>
        </p:spPr>
        <p:txBody>
          <a:bodyPr/>
          <a:lstStyle/>
          <a:p>
            <a:pPr marL="342900" indent="-342900">
              <a:buFont typeface="Arial" panose="020B0604020202020204" pitchFamily="34" charset="0"/>
              <a:buChar char="•"/>
            </a:pPr>
            <a:r>
              <a:rPr lang="en-US" dirty="0"/>
              <a:t>Collaborative documentation is a practice where clinician and patient document together, during the session. </a:t>
            </a:r>
          </a:p>
          <a:p>
            <a:pPr marL="342900" indent="-342900">
              <a:buFont typeface="Arial" panose="020B0604020202020204" pitchFamily="34" charset="0"/>
              <a:buChar char="•"/>
            </a:pPr>
            <a:r>
              <a:rPr lang="en-US" dirty="0"/>
              <a:t>Collaborative documentation = (Concurrent Documentation + Shared Decision-Making)             						X Patient centered</a:t>
            </a:r>
          </a:p>
          <a:p>
            <a:pPr marL="342900" indent="-342900">
              <a:buFont typeface="Arial" panose="020B0604020202020204" pitchFamily="34" charset="0"/>
              <a:buChar char="•"/>
            </a:pPr>
            <a:r>
              <a:rPr lang="en-US" dirty="0">
                <a:latin typeface="+mj-lt"/>
              </a:rPr>
              <a:t>Advantages</a:t>
            </a:r>
          </a:p>
          <a:p>
            <a:pPr marL="1028700" lvl="1" indent="-342900"/>
            <a:r>
              <a:rPr lang="en-US" dirty="0">
                <a:latin typeface="+mj-lt"/>
              </a:rPr>
              <a:t>Reduces errors and misunderstandings</a:t>
            </a:r>
          </a:p>
          <a:p>
            <a:pPr marL="1028700" lvl="1" indent="-342900"/>
            <a:r>
              <a:rPr lang="en-US" dirty="0">
                <a:latin typeface="+mj-lt"/>
              </a:rPr>
              <a:t>Enhances patient engagement and empowerment</a:t>
            </a:r>
          </a:p>
          <a:p>
            <a:pPr marL="1028700" lvl="1" indent="-342900"/>
            <a:r>
              <a:rPr lang="en-US" dirty="0">
                <a:latin typeface="+mj-lt"/>
              </a:rPr>
              <a:t>Documentation is always completed on time by the end of the session</a:t>
            </a:r>
          </a:p>
          <a:p>
            <a:pPr marL="1028700" lvl="1" indent="-342900"/>
            <a:r>
              <a:rPr lang="en-US" dirty="0">
                <a:latin typeface="+mj-lt"/>
              </a:rPr>
              <a:t>Patients are never surprised when they read the note</a:t>
            </a:r>
          </a:p>
          <a:p>
            <a:pPr lvl="1" indent="0">
              <a:buNone/>
            </a:pPr>
            <a:endParaRPr lang="en-US" dirty="0">
              <a:latin typeface="+mj-lt"/>
            </a:endParaRPr>
          </a:p>
          <a:p>
            <a:pPr lvl="1" indent="0">
              <a:buNone/>
            </a:pPr>
            <a:r>
              <a:rPr lang="en-US" dirty="0">
                <a:latin typeface="+mj-lt"/>
              </a:rPr>
              <a:t>Training available Through MTM and the National Council</a:t>
            </a:r>
          </a:p>
        </p:txBody>
      </p:sp>
    </p:spTree>
    <p:extLst>
      <p:ext uri="{BB962C8B-B14F-4D97-AF65-F5344CB8AC3E}">
        <p14:creationId xmlns:p14="http://schemas.microsoft.com/office/powerpoint/2010/main" val="31522756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85CCC1-2277-420C-9466-AD39131C5478}"/>
              </a:ext>
            </a:extLst>
          </p:cNvPr>
          <p:cNvSpPr>
            <a:spLocks noGrp="1"/>
          </p:cNvSpPr>
          <p:nvPr>
            <p:ph type="title"/>
          </p:nvPr>
        </p:nvSpPr>
        <p:spPr>
          <a:xfrm>
            <a:off x="564874" y="111941"/>
            <a:ext cx="11062252" cy="1325563"/>
          </a:xfrm>
        </p:spPr>
        <p:txBody>
          <a:bodyPr/>
          <a:lstStyle/>
          <a:p>
            <a:r>
              <a:rPr lang="en-US" dirty="0"/>
              <a:t>Implementation to Do List</a:t>
            </a:r>
          </a:p>
        </p:txBody>
      </p:sp>
      <p:sp>
        <p:nvSpPr>
          <p:cNvPr id="3" name="Content Placeholder 2">
            <a:extLst>
              <a:ext uri="{FF2B5EF4-FFF2-40B4-BE49-F238E27FC236}">
                <a16:creationId xmlns:a16="http://schemas.microsoft.com/office/drawing/2014/main" id="{8CF75B9B-7974-42E0-B2D0-C4D971C25021}"/>
              </a:ext>
            </a:extLst>
          </p:cNvPr>
          <p:cNvSpPr>
            <a:spLocks noGrp="1"/>
          </p:cNvSpPr>
          <p:nvPr>
            <p:ph idx="1"/>
          </p:nvPr>
        </p:nvSpPr>
        <p:spPr>
          <a:xfrm>
            <a:off x="564874" y="1460455"/>
            <a:ext cx="11062252" cy="4018584"/>
          </a:xfrm>
        </p:spPr>
        <p:txBody>
          <a:bodyPr/>
          <a:lstStyle/>
          <a:p>
            <a:pPr marL="342900" indent="-342900">
              <a:buFont typeface="Arial" panose="020B0604020202020204" pitchFamily="34" charset="0"/>
              <a:buChar char="•"/>
            </a:pPr>
            <a:r>
              <a:rPr lang="en-US" sz="2400" dirty="0">
                <a:latin typeface="+mj-lt"/>
              </a:rPr>
              <a:t>Contact your EMR vendor find out the details of how they will be implementing the interoperability requirements</a:t>
            </a:r>
          </a:p>
          <a:p>
            <a:pPr marL="342900" indent="-342900">
              <a:buFont typeface="Arial" panose="020B0604020202020204" pitchFamily="34" charset="0"/>
              <a:buChar char="•"/>
            </a:pPr>
            <a:r>
              <a:rPr lang="en-US" sz="2400" dirty="0">
                <a:latin typeface="+mj-lt"/>
              </a:rPr>
              <a:t>Review and Revise</a:t>
            </a:r>
            <a:r>
              <a:rPr lang="en-US" sz="2400" dirty="0">
                <a:solidFill>
                  <a:srgbClr val="000000"/>
                </a:solidFill>
                <a:latin typeface="+mj-lt"/>
              </a:rPr>
              <a:t> Policies forms and procedures for:</a:t>
            </a:r>
          </a:p>
          <a:p>
            <a:pPr marL="1028700" lvl="1" indent="-342900"/>
            <a:r>
              <a:rPr lang="en-US" dirty="0">
                <a:latin typeface="+mj-lt"/>
              </a:rPr>
              <a:t>Providing information to patients and other healthcare providers</a:t>
            </a:r>
            <a:endParaRPr lang="en-US" dirty="0">
              <a:solidFill>
                <a:srgbClr val="000000"/>
              </a:solidFill>
              <a:latin typeface="+mj-lt"/>
            </a:endParaRPr>
          </a:p>
          <a:p>
            <a:pPr marL="1028700" lvl="1" indent="-342900"/>
            <a:r>
              <a:rPr lang="en-US" dirty="0">
                <a:latin typeface="+mj-lt"/>
              </a:rPr>
              <a:t>Requesting information from other healthcare providers including ADT from hospitals</a:t>
            </a:r>
            <a:endParaRPr lang="en-US" dirty="0">
              <a:solidFill>
                <a:srgbClr val="000000"/>
              </a:solidFill>
              <a:latin typeface="+mj-lt"/>
            </a:endParaRPr>
          </a:p>
          <a:p>
            <a:pPr marL="1028700" lvl="1" indent="-342900"/>
            <a:r>
              <a:rPr lang="en-US" dirty="0">
                <a:latin typeface="+mj-lt"/>
              </a:rPr>
              <a:t>Documenting privacy exemption to information blocking</a:t>
            </a:r>
          </a:p>
          <a:p>
            <a:pPr marL="342900" indent="-342900">
              <a:buFont typeface="Arial" panose="020B0604020202020204" pitchFamily="34" charset="0"/>
              <a:buChar char="•"/>
            </a:pPr>
            <a:r>
              <a:rPr lang="en-US" sz="2400" dirty="0">
                <a:latin typeface="+mj-lt"/>
              </a:rPr>
              <a:t>Review and Revise Patient education materials</a:t>
            </a:r>
          </a:p>
          <a:p>
            <a:pPr marL="342900" indent="-342900">
              <a:buFont typeface="Arial" panose="020B0604020202020204" pitchFamily="34" charset="0"/>
              <a:buChar char="•"/>
            </a:pPr>
            <a:r>
              <a:rPr lang="en-US" sz="2400" dirty="0">
                <a:latin typeface="+mj-lt"/>
              </a:rPr>
              <a:t>Staff training program</a:t>
            </a:r>
          </a:p>
          <a:p>
            <a:pPr marL="1028700" lvl="1" indent="-342900"/>
            <a:r>
              <a:rPr lang="en-US" dirty="0">
                <a:latin typeface="+mj-lt"/>
              </a:rPr>
              <a:t>Policies and procedures listed above</a:t>
            </a:r>
          </a:p>
          <a:p>
            <a:pPr marL="1028700" lvl="1" indent="-342900"/>
            <a:r>
              <a:rPr lang="en-US" dirty="0">
                <a:latin typeface="+mj-lt"/>
              </a:rPr>
              <a:t>Open notes and/or collaborative documentation</a:t>
            </a:r>
          </a:p>
        </p:txBody>
      </p:sp>
    </p:spTree>
    <p:extLst>
      <p:ext uri="{BB962C8B-B14F-4D97-AF65-F5344CB8AC3E}">
        <p14:creationId xmlns:p14="http://schemas.microsoft.com/office/powerpoint/2010/main" val="1698499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C5BAB-48D1-4835-8EE2-AD6AFF575356}"/>
              </a:ext>
            </a:extLst>
          </p:cNvPr>
          <p:cNvSpPr>
            <a:spLocks noGrp="1"/>
          </p:cNvSpPr>
          <p:nvPr>
            <p:ph type="title"/>
          </p:nvPr>
        </p:nvSpPr>
        <p:spPr/>
        <p:txBody>
          <a:bodyPr/>
          <a:lstStyle/>
          <a:p>
            <a:r>
              <a:rPr lang="en-US" sz="8000" dirty="0"/>
              <a:t>            Disclaimer</a:t>
            </a:r>
          </a:p>
        </p:txBody>
      </p:sp>
      <p:sp>
        <p:nvSpPr>
          <p:cNvPr id="3" name="Content Placeholder 2">
            <a:extLst>
              <a:ext uri="{FF2B5EF4-FFF2-40B4-BE49-F238E27FC236}">
                <a16:creationId xmlns:a16="http://schemas.microsoft.com/office/drawing/2014/main" id="{9FD2EBF7-090F-44CD-9309-11871D9D03F8}"/>
              </a:ext>
            </a:extLst>
          </p:cNvPr>
          <p:cNvSpPr>
            <a:spLocks noGrp="1"/>
          </p:cNvSpPr>
          <p:nvPr>
            <p:ph idx="1"/>
          </p:nvPr>
        </p:nvSpPr>
        <p:spPr/>
        <p:txBody>
          <a:bodyPr/>
          <a:lstStyle/>
          <a:p>
            <a:r>
              <a:rPr lang="en-US" sz="4400" dirty="0"/>
              <a:t>None of the information presented should be construed or </a:t>
            </a:r>
            <a:r>
              <a:rPr lang="en-US" sz="4400"/>
              <a:t>relied upon </a:t>
            </a:r>
            <a:r>
              <a:rPr lang="en-US" sz="4400" dirty="0"/>
              <a:t>as </a:t>
            </a:r>
            <a:r>
              <a:rPr lang="en-US" sz="4400"/>
              <a:t>legal advice.</a:t>
            </a:r>
            <a:endParaRPr lang="en-US" sz="4400" dirty="0"/>
          </a:p>
        </p:txBody>
      </p:sp>
    </p:spTree>
    <p:extLst>
      <p:ext uri="{BB962C8B-B14F-4D97-AF65-F5344CB8AC3E}">
        <p14:creationId xmlns:p14="http://schemas.microsoft.com/office/powerpoint/2010/main" val="17074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A7875CE1-E467-4B0B-84D9-37703961FB95}"/>
              </a:ext>
            </a:extLst>
          </p:cNvPr>
          <p:cNvSpPr>
            <a:spLocks noGrp="1"/>
          </p:cNvSpPr>
          <p:nvPr>
            <p:ph type="title"/>
          </p:nvPr>
        </p:nvSpPr>
        <p:spPr>
          <a:xfrm>
            <a:off x="263525" y="288721"/>
            <a:ext cx="11306175" cy="502920"/>
          </a:xfrm>
        </p:spPr>
        <p:txBody>
          <a:bodyPr>
            <a:normAutofit fontScale="90000"/>
          </a:bodyPr>
          <a:lstStyle/>
          <a:p>
            <a:r>
              <a:rPr lang="en-US" dirty="0"/>
              <a:t>Overall goals of the new Interoperability rules</a:t>
            </a:r>
          </a:p>
        </p:txBody>
      </p:sp>
      <p:sp>
        <p:nvSpPr>
          <p:cNvPr id="3" name="Subtitle 2">
            <a:extLst>
              <a:ext uri="{FF2B5EF4-FFF2-40B4-BE49-F238E27FC236}">
                <a16:creationId xmlns:a16="http://schemas.microsoft.com/office/drawing/2014/main" id="{6AF8B26B-AB9C-49EC-9550-EDDC1E33A386}"/>
              </a:ext>
            </a:extLst>
          </p:cNvPr>
          <p:cNvSpPr>
            <a:spLocks noGrp="1"/>
          </p:cNvSpPr>
          <p:nvPr>
            <p:ph type="subTitle" idx="16"/>
          </p:nvPr>
        </p:nvSpPr>
        <p:spPr/>
        <p:txBody>
          <a:bodyPr/>
          <a:lstStyle/>
          <a:p>
            <a:r>
              <a:rPr lang="en-US" sz="2000" dirty="0"/>
              <a:t>This is a regulatory push by CMS and ONC that aims to shift the way the healthcare system shares data, moving from a system where healthcare organizations </a:t>
            </a:r>
            <a:r>
              <a:rPr lang="en-US" sz="2000" b="1" i="1" dirty="0">
                <a:solidFill>
                  <a:schemeClr val="accent1"/>
                </a:solidFill>
              </a:rPr>
              <a:t>may</a:t>
            </a:r>
            <a:r>
              <a:rPr lang="en-US" sz="2000" dirty="0"/>
              <a:t> share data under HIPAA to one where they </a:t>
            </a:r>
            <a:r>
              <a:rPr lang="en-US" sz="2000" b="1" i="1" dirty="0">
                <a:solidFill>
                  <a:schemeClr val="accent5">
                    <a:lumMod val="75000"/>
                  </a:schemeClr>
                </a:solidFill>
              </a:rPr>
              <a:t>must</a:t>
            </a:r>
            <a:r>
              <a:rPr lang="en-US" sz="2000" dirty="0">
                <a:solidFill>
                  <a:schemeClr val="accent5">
                    <a:lumMod val="75000"/>
                  </a:schemeClr>
                </a:solidFill>
              </a:rPr>
              <a:t> </a:t>
            </a:r>
            <a:r>
              <a:rPr lang="en-US" sz="2000" dirty="0"/>
              <a:t>share data</a:t>
            </a:r>
          </a:p>
          <a:p>
            <a:endParaRPr lang="en-US" sz="2800" dirty="0"/>
          </a:p>
        </p:txBody>
      </p:sp>
      <p:sp>
        <p:nvSpPr>
          <p:cNvPr id="6" name="Date Placeholder 5">
            <a:extLst>
              <a:ext uri="{FF2B5EF4-FFF2-40B4-BE49-F238E27FC236}">
                <a16:creationId xmlns:a16="http://schemas.microsoft.com/office/drawing/2014/main" id="{F08EC5EF-C020-4156-B092-D128FF8FE9BA}"/>
              </a:ext>
            </a:extLst>
          </p:cNvPr>
          <p:cNvSpPr>
            <a:spLocks noGrp="1"/>
          </p:cNvSpPr>
          <p:nvPr>
            <p:ph type="dt" sz="half"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000000"/>
                </a:solidFill>
                <a:effectLst/>
                <a:uLnTx/>
                <a:uFillTx/>
                <a:latin typeface="Arial"/>
                <a:ea typeface="+mn-ea"/>
                <a:cs typeface="+mn-cs"/>
              </a:rPr>
              <a:t>March 2020</a:t>
            </a:r>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Slide Number Placeholder 6">
            <a:extLst>
              <a:ext uri="{FF2B5EF4-FFF2-40B4-BE49-F238E27FC236}">
                <a16:creationId xmlns:a16="http://schemas.microsoft.com/office/drawing/2014/main" id="{BE0473F9-6AAC-4800-A85C-FA482390B59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0704B-CE94-48CC-AF30-84932A1262A7}" type="slidenum">
              <a:rPr kumimoji="0" lang="en-US" sz="75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10" name="Google Shape;551;p74">
            <a:extLst>
              <a:ext uri="{FF2B5EF4-FFF2-40B4-BE49-F238E27FC236}">
                <a16:creationId xmlns:a16="http://schemas.microsoft.com/office/drawing/2014/main" id="{EE4CF135-8429-482B-A502-E01F849DDA46}"/>
              </a:ext>
            </a:extLst>
          </p:cNvPr>
          <p:cNvSpPr/>
          <p:nvPr/>
        </p:nvSpPr>
        <p:spPr>
          <a:xfrm>
            <a:off x="-21773" y="2242481"/>
            <a:ext cx="6839891" cy="3506272"/>
          </a:xfrm>
          <a:prstGeom prst="rect">
            <a:avLst/>
          </a:prstGeom>
          <a:solidFill>
            <a:schemeClr val="accent6"/>
          </a:solidFill>
          <a:ln>
            <a:noFill/>
          </a:ln>
        </p:spPr>
        <p:txBody>
          <a:bodyPr spcFirstLastPara="1" wrap="square" lIns="182880" tIns="182880" rIns="182880" bIns="182880" anchor="ctr" anchorCtr="0">
            <a:noAutofit/>
          </a:bodyPr>
          <a:lstStyle/>
          <a:p>
            <a:pPr marL="0" marR="0" lvl="0" indent="0" algn="ctr" defTabSz="914400" rtl="0" eaLnBrk="1" fontAlgn="auto" latinLnBrk="0" hangingPunct="1">
              <a:lnSpc>
                <a:spcPct val="100000"/>
              </a:lnSpc>
              <a:spcBef>
                <a:spcPts val="0"/>
              </a:spcBef>
              <a:spcAft>
                <a:spcPts val="0"/>
              </a:spcAft>
              <a:buClr>
                <a:srgbClr val="000000"/>
              </a:buClr>
              <a:buSzPts val="1400"/>
              <a:buFont typeface="Arial"/>
              <a:buNone/>
              <a:tabLst/>
              <a:defRPr/>
            </a:pPr>
            <a:endParaRPr kumimoji="0" sz="14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11" name="Google Shape;554;p74">
            <a:extLst>
              <a:ext uri="{FF2B5EF4-FFF2-40B4-BE49-F238E27FC236}">
                <a16:creationId xmlns:a16="http://schemas.microsoft.com/office/drawing/2014/main" id="{93E4756E-B9A3-4CE5-B3E3-E6ABCDF08395}"/>
              </a:ext>
            </a:extLst>
          </p:cNvPr>
          <p:cNvSpPr txBox="1">
            <a:spLocks/>
          </p:cNvSpPr>
          <p:nvPr/>
        </p:nvSpPr>
        <p:spPr>
          <a:xfrm>
            <a:off x="421140" y="2526325"/>
            <a:ext cx="5674860" cy="3540034"/>
          </a:xfrm>
          <a:prstGeom prst="rect">
            <a:avLst/>
          </a:prstGeom>
          <a:noFill/>
          <a:ln>
            <a:noFill/>
          </a:ln>
        </p:spPr>
        <p:txBody>
          <a:bodyPr spcFirstLastPara="1" vert="horz" wrap="square" lIns="0" tIns="0" rIns="0" bIns="0" rtlCol="0" anchor="t" anchorCtr="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marL="324697" marR="0" lvl="0" indent="-342900" algn="l" defTabSz="914400" rtl="0" eaLnBrk="1" fontAlgn="auto" latinLnBrk="0" hangingPunct="1">
              <a:lnSpc>
                <a:spcPct val="100000"/>
              </a:lnSpc>
              <a:spcBef>
                <a:spcPts val="0"/>
              </a:spcBef>
              <a:spcAft>
                <a:spcPts val="600"/>
              </a:spcAft>
              <a:buClr>
                <a:srgbClr val="FFFFFF"/>
              </a:buClr>
              <a:buSzPts val="1800"/>
              <a:buFont typeface="Arial"/>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Data moves with patient from provider to provider, and from health plan to health plan</a:t>
            </a:r>
          </a:p>
          <a:p>
            <a:pPr marL="324697" marR="0" lvl="0" indent="-342900" algn="l" defTabSz="914400" rtl="0" eaLnBrk="1" fontAlgn="auto" latinLnBrk="0" hangingPunct="1">
              <a:lnSpc>
                <a:spcPct val="100000"/>
              </a:lnSpc>
              <a:spcBef>
                <a:spcPts val="600"/>
              </a:spcBef>
              <a:spcAft>
                <a:spcPts val="600"/>
              </a:spcAft>
              <a:buClr>
                <a:srgbClr val="FFFFFF"/>
              </a:buClr>
              <a:buSzPts val="1800"/>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Patient data is made available through mobile and web-based apps</a:t>
            </a:r>
          </a:p>
          <a:p>
            <a:pPr marL="324697" marR="0" lvl="0" indent="-342900" algn="l" defTabSz="914400" rtl="0" eaLnBrk="1" fontAlgn="auto" latinLnBrk="0" hangingPunct="1">
              <a:lnSpc>
                <a:spcPct val="100000"/>
              </a:lnSpc>
              <a:spcBef>
                <a:spcPts val="600"/>
              </a:spcBef>
              <a:spcAft>
                <a:spcPts val="600"/>
              </a:spcAft>
              <a:buClr>
                <a:srgbClr val="FFFFFF"/>
              </a:buClr>
              <a:buSzPts val="1800"/>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Freer flow of data empowers patients and helps improve value-based care efforts</a:t>
            </a:r>
          </a:p>
          <a:p>
            <a:pPr marL="0" marR="0" lvl="0" indent="0" algn="l" defTabSz="914400" rtl="0" eaLnBrk="1" fontAlgn="auto" latinLnBrk="0" hangingPunct="1">
              <a:lnSpc>
                <a:spcPct val="100000"/>
              </a:lnSpc>
              <a:spcBef>
                <a:spcPts val="600"/>
              </a:spcBef>
              <a:spcAft>
                <a:spcPts val="600"/>
              </a:spcAft>
              <a:buClr>
                <a:srgbClr val="FFFFFF"/>
              </a:buClr>
              <a:buSzPts val="1800"/>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457200" marR="0" lvl="0" indent="0" algn="l" defTabSz="914400" rtl="0" eaLnBrk="1" fontAlgn="auto" latinLnBrk="0" hangingPunct="1">
              <a:lnSpc>
                <a:spcPct val="100000"/>
              </a:lnSpc>
              <a:spcBef>
                <a:spcPts val="600"/>
              </a:spcBef>
              <a:spcAft>
                <a:spcPts val="60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pic>
        <p:nvPicPr>
          <p:cNvPr id="12" name="Google Shape;555;p74">
            <a:extLst>
              <a:ext uri="{FF2B5EF4-FFF2-40B4-BE49-F238E27FC236}">
                <a16:creationId xmlns:a16="http://schemas.microsoft.com/office/drawing/2014/main" id="{41680EC8-C8D0-4F28-84A8-62A2DD68A200}"/>
              </a:ext>
            </a:extLst>
          </p:cNvPr>
          <p:cNvPicPr preferRelativeResize="0"/>
          <p:nvPr/>
        </p:nvPicPr>
        <p:blipFill rotWithShape="1">
          <a:blip r:embed="rId3">
            <a:alphaModFix/>
          </a:blip>
          <a:srcRect/>
          <a:stretch/>
        </p:blipFill>
        <p:spPr>
          <a:xfrm>
            <a:off x="6511253" y="2307324"/>
            <a:ext cx="4748929" cy="3759035"/>
          </a:xfrm>
          <a:prstGeom prst="rect">
            <a:avLst/>
          </a:prstGeom>
          <a:noFill/>
          <a:ln>
            <a:noFill/>
          </a:ln>
        </p:spPr>
      </p:pic>
    </p:spTree>
    <p:extLst>
      <p:ext uri="{BB962C8B-B14F-4D97-AF65-F5344CB8AC3E}">
        <p14:creationId xmlns:p14="http://schemas.microsoft.com/office/powerpoint/2010/main" val="373959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5">
            <a:extLst>
              <a:ext uri="{FF2B5EF4-FFF2-40B4-BE49-F238E27FC236}">
                <a16:creationId xmlns:a16="http://schemas.microsoft.com/office/drawing/2014/main" id="{F08EC5EF-C020-4156-B092-D128FF8FE9BA}"/>
              </a:ext>
            </a:extLst>
          </p:cNvPr>
          <p:cNvSpPr>
            <a:spLocks noGrp="1"/>
          </p:cNvSpPr>
          <p:nvPr>
            <p:ph type="dt" sz="half"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000000"/>
                </a:solidFill>
                <a:effectLst/>
                <a:uLnTx/>
                <a:uFillTx/>
                <a:latin typeface="Arial"/>
                <a:ea typeface="+mn-ea"/>
                <a:cs typeface="+mn-cs"/>
              </a:rPr>
              <a:t>March 2020</a:t>
            </a:r>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Slide Number Placeholder 6">
            <a:extLst>
              <a:ext uri="{FF2B5EF4-FFF2-40B4-BE49-F238E27FC236}">
                <a16:creationId xmlns:a16="http://schemas.microsoft.com/office/drawing/2014/main" id="{BE0473F9-6AAC-4800-A85C-FA482390B59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0704B-CE94-48CC-AF30-84932A1262A7}" type="slidenum">
              <a:rPr kumimoji="0" lang="en-US" sz="75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10" name="Google Shape;562;p75">
            <a:extLst>
              <a:ext uri="{FF2B5EF4-FFF2-40B4-BE49-F238E27FC236}">
                <a16:creationId xmlns:a16="http://schemas.microsoft.com/office/drawing/2014/main" id="{5EC3A743-224C-4CEC-B42F-2CE2315DEEE0}"/>
              </a:ext>
            </a:extLst>
          </p:cNvPr>
          <p:cNvSpPr txBox="1">
            <a:spLocks/>
          </p:cNvSpPr>
          <p:nvPr/>
        </p:nvSpPr>
        <p:spPr>
          <a:xfrm>
            <a:off x="362505" y="932186"/>
            <a:ext cx="6329864" cy="5523314"/>
          </a:xfrm>
          <a:prstGeom prst="rect">
            <a:avLst/>
          </a:prstGeom>
          <a:solidFill>
            <a:schemeClr val="tx1">
              <a:lumMod val="75000"/>
              <a:lumOff val="25000"/>
            </a:schemeClr>
          </a:solidFill>
          <a:ln>
            <a:noFill/>
          </a:ln>
        </p:spPr>
        <p:txBody>
          <a:bodyPr spcFirstLastPara="1" vert="horz" wrap="square" lIns="182880" tIns="182880" rIns="182880" bIns="182880" rtlCol="0" anchor="t" anchorCtr="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marL="0" marR="0" lvl="0" indent="0" algn="l" defTabSz="914400" rtl="0" eaLnBrk="1" fontAlgn="auto" latinLnBrk="0" hangingPunct="1">
              <a:lnSpc>
                <a:spcPct val="102000"/>
              </a:lnSpc>
              <a:spcBef>
                <a:spcPts val="0"/>
              </a:spcBef>
              <a:spcAft>
                <a:spcPts val="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B600"/>
                </a:solidFill>
                <a:effectLst/>
                <a:uLnTx/>
                <a:uFillTx/>
                <a:latin typeface="Arial"/>
                <a:ea typeface="+mn-ea"/>
                <a:cs typeface="+mn-cs"/>
              </a:rPr>
              <a:t>  </a:t>
            </a:r>
            <a:r>
              <a:rPr kumimoji="0" lang="en-US" sz="2000" b="1" i="0" u="none" strike="noStrike" kern="1200" cap="none" spc="0" normalizeH="0" baseline="0" noProof="0" dirty="0">
                <a:ln>
                  <a:noFill/>
                </a:ln>
                <a:solidFill>
                  <a:srgbClr val="FFB600"/>
                </a:solidFill>
                <a:effectLst/>
                <a:uLnTx/>
                <a:uFillTx/>
                <a:latin typeface="Arial"/>
                <a:ea typeface="+mn-ea"/>
                <a:cs typeface="+mn-cs"/>
              </a:rPr>
              <a:t>Providers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Make Patient health information (EHI) available through Application Programming Interfaces (APIs)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Provide electronic notification to other providers when a patient is admitted, discharged or transferred (ADT)</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Information blocking prohibited</a:t>
            </a:r>
          </a:p>
          <a:p>
            <a:pPr marL="0" marR="0" lvl="0"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800" b="1" i="0" u="none" strike="noStrike" kern="1200" cap="none" spc="0" normalizeH="0" baseline="0" noProof="0" dirty="0">
                <a:ln>
                  <a:noFill/>
                </a:ln>
                <a:solidFill>
                  <a:srgbClr val="FFB600"/>
                </a:solidFill>
                <a:effectLst/>
                <a:uLnTx/>
                <a:uFillTx/>
                <a:latin typeface="Arial"/>
                <a:ea typeface="+mn-ea"/>
                <a:cs typeface="+mn-cs"/>
              </a:rPr>
              <a:t>  </a:t>
            </a:r>
            <a:r>
              <a:rPr kumimoji="0" lang="en-US" sz="2000" b="1" i="0" u="none" strike="noStrike" kern="1200" cap="none" spc="0" normalizeH="0" baseline="0" noProof="0" dirty="0">
                <a:ln>
                  <a:noFill/>
                </a:ln>
                <a:solidFill>
                  <a:srgbClr val="FFB600"/>
                </a:solidFill>
                <a:effectLst/>
                <a:uLnTx/>
                <a:uFillTx/>
                <a:latin typeface="Arial"/>
                <a:ea typeface="+mn-ea"/>
                <a:cs typeface="+mn-cs"/>
              </a:rPr>
              <a:t>Payers</a:t>
            </a:r>
            <a:endParaRPr kumimoji="0" lang="en-US" sz="1800" b="1" i="0" u="none" strike="noStrike" kern="1200" cap="none" spc="0" normalizeH="0" baseline="0" noProof="0" dirty="0">
              <a:ln>
                <a:noFill/>
              </a:ln>
              <a:solidFill>
                <a:srgbClr val="FFB600"/>
              </a:solidFill>
              <a:effectLst/>
              <a:uLnTx/>
              <a:uFillTx/>
              <a:latin typeface="Arial"/>
              <a:ea typeface="+mn-ea"/>
              <a:cs typeface="+mn-cs"/>
            </a:endParaRP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Patient claim /health data (EHI) made available through APIs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Patient data shared with other payers as they move from health plan to health plan</a:t>
            </a:r>
          </a:p>
          <a:p>
            <a:pPr marL="127000" marR="0" lvl="0" indent="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None/>
              <a:tabLst/>
              <a:defRPr/>
            </a:pPr>
            <a:r>
              <a:rPr kumimoji="0" lang="en-US" sz="2000" b="1" i="0" u="none" strike="noStrike" kern="1200" cap="none" spc="0" normalizeH="0" baseline="0" noProof="0" dirty="0">
                <a:ln>
                  <a:noFill/>
                </a:ln>
                <a:solidFill>
                  <a:srgbClr val="FFB600"/>
                </a:solidFill>
                <a:effectLst/>
                <a:uLnTx/>
                <a:uFillTx/>
                <a:latin typeface="Arial"/>
                <a:ea typeface="+mn-ea"/>
                <a:cs typeface="+mn-cs"/>
              </a:rPr>
              <a:t>HIT Developers </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Use APIs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New Certification requirements</a:t>
            </a:r>
          </a:p>
          <a:p>
            <a:pPr marL="127000" marR="0" lvl="0" indent="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None/>
              <a:tabLst/>
              <a:defRPr/>
            </a:pPr>
            <a:r>
              <a:rPr kumimoji="0" lang="en-US" sz="2000" b="1" i="0" u="none" strike="noStrike" kern="1200" cap="none" spc="0" normalizeH="0" baseline="0" noProof="0" dirty="0">
                <a:ln>
                  <a:noFill/>
                </a:ln>
                <a:solidFill>
                  <a:srgbClr val="FFB600"/>
                </a:solidFill>
                <a:effectLst/>
                <a:uLnTx/>
                <a:uFillTx/>
                <a:latin typeface="Arial"/>
                <a:ea typeface="+mn-ea"/>
                <a:cs typeface="+mn-cs"/>
              </a:rPr>
              <a:t>Third-Party Apps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Use APIs</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r>
              <a:rPr kumimoji="0" lang="en-US" sz="1600" b="0" i="0" u="none" strike="noStrike" kern="1200" cap="none" spc="0" normalizeH="0" baseline="0" noProof="0" dirty="0">
                <a:ln>
                  <a:noFill/>
                </a:ln>
                <a:solidFill>
                  <a:srgbClr val="FFFFFF"/>
                </a:solidFill>
                <a:effectLst/>
                <a:uLnTx/>
                <a:uFillTx/>
                <a:latin typeface="Arial"/>
                <a:ea typeface="+mn-ea"/>
                <a:cs typeface="+mn-cs"/>
              </a:rPr>
              <a:t>Transition from use of CCDA to the new USCDI</a:t>
            </a: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a:p>
            <a:pPr marL="457200" marR="0" lvl="0" indent="-330200" algn="l" defTabSz="914400" rtl="0" eaLnBrk="1" fontAlgn="auto" latinLnBrk="0" hangingPunct="1">
              <a:lnSpc>
                <a:spcPct val="102000"/>
              </a:lnSpc>
              <a:spcBef>
                <a:spcPts val="0"/>
              </a:spcBef>
              <a:spcAft>
                <a:spcPts val="600"/>
              </a:spcAft>
              <a:buClr>
                <a:srgbClr val="FFFFFF"/>
              </a:buClr>
              <a:buSzPts val="1600"/>
              <a:buFont typeface="Arial" panose="020B0604020202020204" pitchFamily="34" charset="0"/>
              <a:buChar char="•"/>
              <a:tabLst/>
              <a:defRPr/>
            </a:pPr>
            <a:endParaRPr kumimoji="0" lang="en-US" sz="16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2000"/>
              </a:lnSpc>
              <a:spcBef>
                <a:spcPts val="0"/>
              </a:spcBef>
              <a:spcAft>
                <a:spcPts val="0"/>
              </a:spcAft>
              <a:buClrTx/>
              <a:buSzTx/>
              <a:buFont typeface="Arial" panose="020B0604020202020204" pitchFamily="34" charset="0"/>
              <a:buNone/>
              <a:tabLst/>
              <a:defRPr/>
            </a:pPr>
            <a:endParaRPr kumimoji="0" lang="en-US" sz="12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a:p>
            <a:pPr marL="285750" marR="0" lvl="0" indent="-171450" algn="l" defTabSz="914400" rtl="0" eaLnBrk="1" fontAlgn="auto" latinLnBrk="0" hangingPunct="1">
              <a:lnSpc>
                <a:spcPct val="100000"/>
              </a:lnSpc>
              <a:spcBef>
                <a:spcPts val="1200"/>
              </a:spcBef>
              <a:spcAft>
                <a:spcPts val="1200"/>
              </a:spcAft>
              <a:buClr>
                <a:srgbClr val="FFFFFF"/>
              </a:buClr>
              <a:buSzPts val="1800"/>
              <a:buFont typeface="Arial"/>
              <a:buNone/>
              <a:tabLst/>
              <a:defRPr/>
            </a:pPr>
            <a:endParaRPr kumimoji="0" lang="en-US" sz="1800" b="0" i="0" u="none" strike="noStrike" kern="1200" cap="none" spc="0" normalizeH="0" baseline="0" noProof="0" dirty="0">
              <a:ln>
                <a:noFill/>
              </a:ln>
              <a:solidFill>
                <a:srgbClr val="FFFFFF"/>
              </a:solidFill>
              <a:effectLst/>
              <a:uLnTx/>
              <a:uFillTx/>
              <a:latin typeface="Arial"/>
              <a:ea typeface="+mn-ea"/>
              <a:cs typeface="+mn-cs"/>
            </a:endParaRPr>
          </a:p>
        </p:txBody>
      </p:sp>
      <p:sp>
        <p:nvSpPr>
          <p:cNvPr id="11" name="Google Shape;563;p75">
            <a:extLst>
              <a:ext uri="{FF2B5EF4-FFF2-40B4-BE49-F238E27FC236}">
                <a16:creationId xmlns:a16="http://schemas.microsoft.com/office/drawing/2014/main" id="{4686A550-B3F1-460B-8D7F-A9C26FB737D7}"/>
              </a:ext>
            </a:extLst>
          </p:cNvPr>
          <p:cNvSpPr txBox="1">
            <a:spLocks noGrp="1"/>
          </p:cNvSpPr>
          <p:nvPr>
            <p:ph type="title"/>
          </p:nvPr>
        </p:nvSpPr>
        <p:spPr>
          <a:xfrm>
            <a:off x="263563" y="402500"/>
            <a:ext cx="11306100" cy="466575"/>
          </a:xfrm>
          <a:prstGeom prst="rect">
            <a:avLst/>
          </a:prstGeom>
          <a:solidFill>
            <a:schemeClr val="bg1"/>
          </a:solidFill>
          <a:ln>
            <a:noFill/>
          </a:ln>
        </p:spPr>
        <p:txBody>
          <a:bodyPr spcFirstLastPara="1" wrap="square" lIns="0" tIns="0" rIns="0" bIns="0" anchor="t" anchorCtr="0">
            <a:noAutofit/>
          </a:bodyPr>
          <a:lstStyle/>
          <a:p>
            <a:pPr marL="0" lvl="0" indent="0" algn="l" rtl="0">
              <a:lnSpc>
                <a:spcPct val="85000"/>
              </a:lnSpc>
              <a:spcBef>
                <a:spcPts val="0"/>
              </a:spcBef>
              <a:spcAft>
                <a:spcPts val="0"/>
              </a:spcAft>
              <a:buSzPts val="3200"/>
              <a:buNone/>
            </a:pPr>
            <a:r>
              <a:rPr lang="en-US" dirty="0"/>
              <a:t>The ONC and CMS rules apply to….</a:t>
            </a:r>
            <a:endParaRPr dirty="0"/>
          </a:p>
        </p:txBody>
      </p:sp>
      <p:grpSp>
        <p:nvGrpSpPr>
          <p:cNvPr id="2" name="Group 1">
            <a:extLst>
              <a:ext uri="{FF2B5EF4-FFF2-40B4-BE49-F238E27FC236}">
                <a16:creationId xmlns:a16="http://schemas.microsoft.com/office/drawing/2014/main" id="{796A8660-88FC-41FA-8B8A-8F38E58F60F7}"/>
              </a:ext>
            </a:extLst>
          </p:cNvPr>
          <p:cNvGrpSpPr/>
          <p:nvPr/>
        </p:nvGrpSpPr>
        <p:grpSpPr>
          <a:xfrm>
            <a:off x="7070003" y="1002977"/>
            <a:ext cx="4534625" cy="4567140"/>
            <a:chOff x="7175975" y="1399768"/>
            <a:chExt cx="4352922" cy="4352925"/>
          </a:xfrm>
        </p:grpSpPr>
        <p:sp>
          <p:nvSpPr>
            <p:cNvPr id="16" name="Google Shape;523;p73">
              <a:extLst>
                <a:ext uri="{FF2B5EF4-FFF2-40B4-BE49-F238E27FC236}">
                  <a16:creationId xmlns:a16="http://schemas.microsoft.com/office/drawing/2014/main" id="{13FC6F80-9DA9-47F0-9566-27B30D648DDA}"/>
                </a:ext>
              </a:extLst>
            </p:cNvPr>
            <p:cNvSpPr/>
            <p:nvPr/>
          </p:nvSpPr>
          <p:spPr>
            <a:xfrm>
              <a:off x="9402829" y="1399768"/>
              <a:ext cx="2126068" cy="2126071"/>
            </a:xfrm>
            <a:custGeom>
              <a:avLst/>
              <a:gdLst/>
              <a:ahLst/>
              <a:cxnLst/>
              <a:rect l="l" t="t" r="r" b="b"/>
              <a:pathLst>
                <a:path w="286" h="286" extrusionOk="0">
                  <a:moveTo>
                    <a:pt x="102" y="264"/>
                  </a:moveTo>
                  <a:cubicBezTo>
                    <a:pt x="104" y="271"/>
                    <a:pt x="105" y="278"/>
                    <a:pt x="106" y="286"/>
                  </a:cubicBezTo>
                  <a:cubicBezTo>
                    <a:pt x="286" y="286"/>
                    <a:pt x="286" y="286"/>
                    <a:pt x="286" y="286"/>
                  </a:cubicBezTo>
                  <a:cubicBezTo>
                    <a:pt x="282" y="130"/>
                    <a:pt x="156" y="4"/>
                    <a:pt x="0" y="0"/>
                  </a:cubicBezTo>
                  <a:cubicBezTo>
                    <a:pt x="0" y="181"/>
                    <a:pt x="0" y="181"/>
                    <a:pt x="0" y="181"/>
                  </a:cubicBezTo>
                  <a:cubicBezTo>
                    <a:pt x="17" y="182"/>
                    <a:pt x="34" y="187"/>
                    <a:pt x="49" y="195"/>
                  </a:cubicBezTo>
                  <a:cubicBezTo>
                    <a:pt x="75" y="211"/>
                    <a:pt x="94" y="235"/>
                    <a:pt x="102" y="264"/>
                  </a:cubicBezTo>
                  <a:close/>
                </a:path>
              </a:pathLst>
            </a:custGeom>
            <a:solidFill>
              <a:srgbClr val="DB536A"/>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7" name="Google Shape;524;p73">
              <a:extLst>
                <a:ext uri="{FF2B5EF4-FFF2-40B4-BE49-F238E27FC236}">
                  <a16:creationId xmlns:a16="http://schemas.microsoft.com/office/drawing/2014/main" id="{9B1656B2-24F4-42E3-90D8-24F22F550B1C}"/>
                </a:ext>
              </a:extLst>
            </p:cNvPr>
            <p:cNvSpPr/>
            <p:nvPr/>
          </p:nvSpPr>
          <p:spPr>
            <a:xfrm>
              <a:off x="7175975" y="1399768"/>
              <a:ext cx="2121270" cy="2126071"/>
            </a:xfrm>
            <a:custGeom>
              <a:avLst/>
              <a:gdLst/>
              <a:ahLst/>
              <a:cxnLst/>
              <a:rect l="l" t="t" r="r" b="b"/>
              <a:pathLst>
                <a:path w="286" h="286" extrusionOk="0">
                  <a:moveTo>
                    <a:pt x="264" y="184"/>
                  </a:moveTo>
                  <a:cubicBezTo>
                    <a:pt x="271" y="182"/>
                    <a:pt x="278" y="181"/>
                    <a:pt x="286" y="181"/>
                  </a:cubicBezTo>
                  <a:cubicBezTo>
                    <a:pt x="286" y="0"/>
                    <a:pt x="286" y="0"/>
                    <a:pt x="286" y="0"/>
                  </a:cubicBezTo>
                  <a:cubicBezTo>
                    <a:pt x="130" y="4"/>
                    <a:pt x="4" y="130"/>
                    <a:pt x="0" y="286"/>
                  </a:cubicBezTo>
                  <a:cubicBezTo>
                    <a:pt x="180" y="286"/>
                    <a:pt x="180" y="286"/>
                    <a:pt x="180" y="286"/>
                  </a:cubicBezTo>
                  <a:cubicBezTo>
                    <a:pt x="182" y="269"/>
                    <a:pt x="186" y="252"/>
                    <a:pt x="195" y="237"/>
                  </a:cubicBezTo>
                  <a:cubicBezTo>
                    <a:pt x="210" y="211"/>
                    <a:pt x="235" y="192"/>
                    <a:pt x="264" y="184"/>
                  </a:cubicBezTo>
                  <a:close/>
                </a:path>
              </a:pathLst>
            </a:custGeom>
            <a:solidFill>
              <a:srgbClr val="EB8C00"/>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8" name="Google Shape;525;p73">
              <a:extLst>
                <a:ext uri="{FF2B5EF4-FFF2-40B4-BE49-F238E27FC236}">
                  <a16:creationId xmlns:a16="http://schemas.microsoft.com/office/drawing/2014/main" id="{51DB9AC6-B85E-4926-81F3-89369EE4DEAC}"/>
                </a:ext>
              </a:extLst>
            </p:cNvPr>
            <p:cNvSpPr/>
            <p:nvPr/>
          </p:nvSpPr>
          <p:spPr>
            <a:xfrm>
              <a:off x="9402829" y="3626622"/>
              <a:ext cx="2126068" cy="2126071"/>
            </a:xfrm>
            <a:custGeom>
              <a:avLst/>
              <a:gdLst/>
              <a:ahLst/>
              <a:cxnLst/>
              <a:rect l="l" t="t" r="r" b="b"/>
              <a:pathLst>
                <a:path w="286" h="286" extrusionOk="0">
                  <a:moveTo>
                    <a:pt x="106" y="0"/>
                  </a:moveTo>
                  <a:cubicBezTo>
                    <a:pt x="105" y="17"/>
                    <a:pt x="100" y="34"/>
                    <a:pt x="91" y="50"/>
                  </a:cubicBezTo>
                  <a:cubicBezTo>
                    <a:pt x="76" y="76"/>
                    <a:pt x="51" y="94"/>
                    <a:pt x="22" y="102"/>
                  </a:cubicBezTo>
                  <a:cubicBezTo>
                    <a:pt x="15" y="104"/>
                    <a:pt x="8" y="105"/>
                    <a:pt x="0" y="106"/>
                  </a:cubicBezTo>
                  <a:cubicBezTo>
                    <a:pt x="0" y="286"/>
                    <a:pt x="0" y="286"/>
                    <a:pt x="0" y="286"/>
                  </a:cubicBezTo>
                  <a:cubicBezTo>
                    <a:pt x="156" y="282"/>
                    <a:pt x="282" y="156"/>
                    <a:pt x="286" y="0"/>
                  </a:cubicBezTo>
                  <a:lnTo>
                    <a:pt x="106" y="0"/>
                  </a:lnTo>
                  <a:close/>
                </a:path>
              </a:pathLst>
            </a:custGeom>
            <a:solidFill>
              <a:srgbClr val="464646"/>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19" name="Google Shape;526;p73">
              <a:extLst>
                <a:ext uri="{FF2B5EF4-FFF2-40B4-BE49-F238E27FC236}">
                  <a16:creationId xmlns:a16="http://schemas.microsoft.com/office/drawing/2014/main" id="{251528C8-A304-4CBA-B7FE-19502584D410}"/>
                </a:ext>
              </a:extLst>
            </p:cNvPr>
            <p:cNvSpPr/>
            <p:nvPr/>
          </p:nvSpPr>
          <p:spPr>
            <a:xfrm>
              <a:off x="7175975" y="3626622"/>
              <a:ext cx="2121270" cy="2126071"/>
            </a:xfrm>
            <a:custGeom>
              <a:avLst/>
              <a:gdLst/>
              <a:ahLst/>
              <a:cxnLst/>
              <a:rect l="l" t="t" r="r" b="b"/>
              <a:pathLst>
                <a:path w="286" h="286" extrusionOk="0">
                  <a:moveTo>
                    <a:pt x="180" y="0"/>
                  </a:moveTo>
                  <a:cubicBezTo>
                    <a:pt x="0" y="0"/>
                    <a:pt x="0" y="0"/>
                    <a:pt x="0" y="0"/>
                  </a:cubicBezTo>
                  <a:cubicBezTo>
                    <a:pt x="4" y="156"/>
                    <a:pt x="130" y="282"/>
                    <a:pt x="286" y="286"/>
                  </a:cubicBezTo>
                  <a:cubicBezTo>
                    <a:pt x="286" y="106"/>
                    <a:pt x="286" y="106"/>
                    <a:pt x="286" y="106"/>
                  </a:cubicBezTo>
                  <a:cubicBezTo>
                    <a:pt x="269" y="105"/>
                    <a:pt x="252" y="100"/>
                    <a:pt x="237" y="91"/>
                  </a:cubicBezTo>
                  <a:cubicBezTo>
                    <a:pt x="203" y="71"/>
                    <a:pt x="183" y="37"/>
                    <a:pt x="180" y="0"/>
                  </a:cubicBezTo>
                  <a:close/>
                </a:path>
              </a:pathLst>
            </a:custGeom>
            <a:solidFill>
              <a:srgbClr val="D04A02"/>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9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0" name="Google Shape;527;p73">
              <a:extLst>
                <a:ext uri="{FF2B5EF4-FFF2-40B4-BE49-F238E27FC236}">
                  <a16:creationId xmlns:a16="http://schemas.microsoft.com/office/drawing/2014/main" id="{C45C9235-D6B7-423A-9592-C08932F4F37D}"/>
                </a:ext>
              </a:extLst>
            </p:cNvPr>
            <p:cNvSpPr/>
            <p:nvPr/>
          </p:nvSpPr>
          <p:spPr>
            <a:xfrm>
              <a:off x="8615751" y="2844345"/>
              <a:ext cx="1468500" cy="1468500"/>
            </a:xfrm>
            <a:prstGeom prst="ellipse">
              <a:avLst/>
            </a:prstGeom>
            <a:solidFill>
              <a:srgbClr val="DEDEDE"/>
            </a:solidFill>
            <a:ln>
              <a:noFill/>
            </a:ln>
          </p:spPr>
          <p:txBody>
            <a:bodyPr spcFirstLastPara="1" wrap="square" lIns="0" tIns="0" rIns="0" bIns="0" anchor="ctr" anchorCtr="0">
              <a:noAutofit/>
            </a:bodyPr>
            <a:lstStyle/>
            <a:p>
              <a:pPr marL="152024" marR="0" lvl="0" indent="-152024" algn="ctr" defTabSz="914400" rtl="0" eaLnBrk="1" fontAlgn="auto" latinLnBrk="0" hangingPunct="1">
                <a:lnSpc>
                  <a:spcPct val="100000"/>
                </a:lnSpc>
                <a:spcBef>
                  <a:spcPts val="0"/>
                </a:spcBef>
                <a:spcAft>
                  <a:spcPts val="0"/>
                </a:spcAft>
                <a:buClrTx/>
                <a:buSzTx/>
                <a:buFontTx/>
                <a:buNone/>
                <a:tabLst/>
                <a:defRPr/>
              </a:pPr>
              <a:endParaRPr kumimoji="0" sz="900" b="1"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21" name="Google Shape;528;p73">
              <a:extLst>
                <a:ext uri="{FF2B5EF4-FFF2-40B4-BE49-F238E27FC236}">
                  <a16:creationId xmlns:a16="http://schemas.microsoft.com/office/drawing/2014/main" id="{6D361372-8F4C-4BA9-81C3-68CEE1CA8202}"/>
                </a:ext>
              </a:extLst>
            </p:cNvPr>
            <p:cNvSpPr/>
            <p:nvPr/>
          </p:nvSpPr>
          <p:spPr>
            <a:xfrm flipH="1">
              <a:off x="10203505" y="2195917"/>
              <a:ext cx="511836" cy="511759"/>
            </a:xfrm>
            <a:custGeom>
              <a:avLst/>
              <a:gdLst/>
              <a:ahLst/>
              <a:cxnLst/>
              <a:rect l="l" t="t" r="r" b="b"/>
              <a:pathLst>
                <a:path w="6673" h="6672" extrusionOk="0">
                  <a:moveTo>
                    <a:pt x="0" y="0"/>
                  </a:moveTo>
                  <a:lnTo>
                    <a:pt x="0" y="6672"/>
                  </a:lnTo>
                  <a:lnTo>
                    <a:pt x="6673" y="6672"/>
                  </a:lnTo>
                  <a:lnTo>
                    <a:pt x="6673" y="0"/>
                  </a:lnTo>
                  <a:lnTo>
                    <a:pt x="0" y="0"/>
                  </a:lnTo>
                  <a:close/>
                  <a:moveTo>
                    <a:pt x="2260" y="1734"/>
                  </a:moveTo>
                  <a:lnTo>
                    <a:pt x="2260" y="1734"/>
                  </a:lnTo>
                  <a:lnTo>
                    <a:pt x="2264" y="1688"/>
                  </a:lnTo>
                  <a:lnTo>
                    <a:pt x="2270" y="1644"/>
                  </a:lnTo>
                  <a:lnTo>
                    <a:pt x="2280" y="1600"/>
                  </a:lnTo>
                  <a:lnTo>
                    <a:pt x="2296" y="1560"/>
                  </a:lnTo>
                  <a:lnTo>
                    <a:pt x="2316" y="1520"/>
                  </a:lnTo>
                  <a:lnTo>
                    <a:pt x="2338" y="1482"/>
                  </a:lnTo>
                  <a:lnTo>
                    <a:pt x="2364" y="1448"/>
                  </a:lnTo>
                  <a:lnTo>
                    <a:pt x="2392" y="1416"/>
                  </a:lnTo>
                  <a:lnTo>
                    <a:pt x="2424" y="1386"/>
                  </a:lnTo>
                  <a:lnTo>
                    <a:pt x="2460" y="1360"/>
                  </a:lnTo>
                  <a:lnTo>
                    <a:pt x="2496" y="1338"/>
                  </a:lnTo>
                  <a:lnTo>
                    <a:pt x="2536" y="1320"/>
                  </a:lnTo>
                  <a:lnTo>
                    <a:pt x="2578" y="1304"/>
                  </a:lnTo>
                  <a:lnTo>
                    <a:pt x="2620" y="1294"/>
                  </a:lnTo>
                  <a:lnTo>
                    <a:pt x="2666" y="1286"/>
                  </a:lnTo>
                  <a:lnTo>
                    <a:pt x="2712" y="1284"/>
                  </a:lnTo>
                  <a:lnTo>
                    <a:pt x="2712" y="1284"/>
                  </a:lnTo>
                  <a:lnTo>
                    <a:pt x="2758" y="1286"/>
                  </a:lnTo>
                  <a:lnTo>
                    <a:pt x="2802" y="1294"/>
                  </a:lnTo>
                  <a:lnTo>
                    <a:pt x="2846" y="1304"/>
                  </a:lnTo>
                  <a:lnTo>
                    <a:pt x="2886" y="1320"/>
                  </a:lnTo>
                  <a:lnTo>
                    <a:pt x="2926" y="1338"/>
                  </a:lnTo>
                  <a:lnTo>
                    <a:pt x="2964" y="1360"/>
                  </a:lnTo>
                  <a:lnTo>
                    <a:pt x="2998" y="1386"/>
                  </a:lnTo>
                  <a:lnTo>
                    <a:pt x="3030" y="1416"/>
                  </a:lnTo>
                  <a:lnTo>
                    <a:pt x="3058" y="1448"/>
                  </a:lnTo>
                  <a:lnTo>
                    <a:pt x="3084" y="1482"/>
                  </a:lnTo>
                  <a:lnTo>
                    <a:pt x="3108" y="1520"/>
                  </a:lnTo>
                  <a:lnTo>
                    <a:pt x="3126" y="1560"/>
                  </a:lnTo>
                  <a:lnTo>
                    <a:pt x="3142" y="1600"/>
                  </a:lnTo>
                  <a:lnTo>
                    <a:pt x="3152" y="1644"/>
                  </a:lnTo>
                  <a:lnTo>
                    <a:pt x="3160" y="1688"/>
                  </a:lnTo>
                  <a:lnTo>
                    <a:pt x="3162" y="1734"/>
                  </a:lnTo>
                  <a:lnTo>
                    <a:pt x="3162" y="1734"/>
                  </a:lnTo>
                  <a:lnTo>
                    <a:pt x="3160" y="1780"/>
                  </a:lnTo>
                  <a:lnTo>
                    <a:pt x="3152" y="1826"/>
                  </a:lnTo>
                  <a:lnTo>
                    <a:pt x="3142" y="1868"/>
                  </a:lnTo>
                  <a:lnTo>
                    <a:pt x="3126" y="1910"/>
                  </a:lnTo>
                  <a:lnTo>
                    <a:pt x="3108" y="1950"/>
                  </a:lnTo>
                  <a:lnTo>
                    <a:pt x="3084" y="1986"/>
                  </a:lnTo>
                  <a:lnTo>
                    <a:pt x="3058" y="2022"/>
                  </a:lnTo>
                  <a:lnTo>
                    <a:pt x="3030" y="2054"/>
                  </a:lnTo>
                  <a:lnTo>
                    <a:pt x="2998" y="2082"/>
                  </a:lnTo>
                  <a:lnTo>
                    <a:pt x="2964" y="2108"/>
                  </a:lnTo>
                  <a:lnTo>
                    <a:pt x="2926" y="2130"/>
                  </a:lnTo>
                  <a:lnTo>
                    <a:pt x="2886" y="2150"/>
                  </a:lnTo>
                  <a:lnTo>
                    <a:pt x="2846" y="2164"/>
                  </a:lnTo>
                  <a:lnTo>
                    <a:pt x="2802" y="2176"/>
                  </a:lnTo>
                  <a:lnTo>
                    <a:pt x="2758" y="2182"/>
                  </a:lnTo>
                  <a:lnTo>
                    <a:pt x="2712" y="2186"/>
                  </a:lnTo>
                  <a:lnTo>
                    <a:pt x="2712" y="2186"/>
                  </a:lnTo>
                  <a:lnTo>
                    <a:pt x="2666" y="2182"/>
                  </a:lnTo>
                  <a:lnTo>
                    <a:pt x="2620" y="2176"/>
                  </a:lnTo>
                  <a:lnTo>
                    <a:pt x="2578" y="2164"/>
                  </a:lnTo>
                  <a:lnTo>
                    <a:pt x="2536" y="2150"/>
                  </a:lnTo>
                  <a:lnTo>
                    <a:pt x="2496" y="2130"/>
                  </a:lnTo>
                  <a:lnTo>
                    <a:pt x="2460" y="2108"/>
                  </a:lnTo>
                  <a:lnTo>
                    <a:pt x="2424" y="2082"/>
                  </a:lnTo>
                  <a:lnTo>
                    <a:pt x="2392" y="2054"/>
                  </a:lnTo>
                  <a:lnTo>
                    <a:pt x="2364" y="2022"/>
                  </a:lnTo>
                  <a:lnTo>
                    <a:pt x="2338" y="1986"/>
                  </a:lnTo>
                  <a:lnTo>
                    <a:pt x="2316" y="1950"/>
                  </a:lnTo>
                  <a:lnTo>
                    <a:pt x="2296" y="1910"/>
                  </a:lnTo>
                  <a:lnTo>
                    <a:pt x="2280" y="1868"/>
                  </a:lnTo>
                  <a:lnTo>
                    <a:pt x="2270" y="1826"/>
                  </a:lnTo>
                  <a:lnTo>
                    <a:pt x="2264" y="1780"/>
                  </a:lnTo>
                  <a:lnTo>
                    <a:pt x="2260" y="1734"/>
                  </a:lnTo>
                  <a:lnTo>
                    <a:pt x="2260" y="1734"/>
                  </a:lnTo>
                  <a:close/>
                  <a:moveTo>
                    <a:pt x="6389" y="6388"/>
                  </a:moveTo>
                  <a:lnTo>
                    <a:pt x="4183" y="6388"/>
                  </a:lnTo>
                  <a:lnTo>
                    <a:pt x="4183" y="5708"/>
                  </a:lnTo>
                  <a:lnTo>
                    <a:pt x="5355" y="4732"/>
                  </a:lnTo>
                  <a:lnTo>
                    <a:pt x="5355" y="2584"/>
                  </a:lnTo>
                  <a:lnTo>
                    <a:pt x="5355" y="2584"/>
                  </a:lnTo>
                  <a:lnTo>
                    <a:pt x="5387" y="2578"/>
                  </a:lnTo>
                  <a:lnTo>
                    <a:pt x="5419" y="2568"/>
                  </a:lnTo>
                  <a:lnTo>
                    <a:pt x="5449" y="2560"/>
                  </a:lnTo>
                  <a:lnTo>
                    <a:pt x="5479" y="2548"/>
                  </a:lnTo>
                  <a:lnTo>
                    <a:pt x="5507" y="2536"/>
                  </a:lnTo>
                  <a:lnTo>
                    <a:pt x="5535" y="2524"/>
                  </a:lnTo>
                  <a:lnTo>
                    <a:pt x="5563" y="2510"/>
                  </a:lnTo>
                  <a:lnTo>
                    <a:pt x="5591" y="2494"/>
                  </a:lnTo>
                  <a:lnTo>
                    <a:pt x="5617" y="2476"/>
                  </a:lnTo>
                  <a:lnTo>
                    <a:pt x="5643" y="2460"/>
                  </a:lnTo>
                  <a:lnTo>
                    <a:pt x="5667" y="2440"/>
                  </a:lnTo>
                  <a:lnTo>
                    <a:pt x="5691" y="2420"/>
                  </a:lnTo>
                  <a:lnTo>
                    <a:pt x="5715" y="2400"/>
                  </a:lnTo>
                  <a:lnTo>
                    <a:pt x="5737" y="2378"/>
                  </a:lnTo>
                  <a:lnTo>
                    <a:pt x="5759" y="2356"/>
                  </a:lnTo>
                  <a:lnTo>
                    <a:pt x="5779" y="2332"/>
                  </a:lnTo>
                  <a:lnTo>
                    <a:pt x="5799" y="2308"/>
                  </a:lnTo>
                  <a:lnTo>
                    <a:pt x="5817" y="2282"/>
                  </a:lnTo>
                  <a:lnTo>
                    <a:pt x="5833" y="2258"/>
                  </a:lnTo>
                  <a:lnTo>
                    <a:pt x="5851" y="2230"/>
                  </a:lnTo>
                  <a:lnTo>
                    <a:pt x="5865" y="2204"/>
                  </a:lnTo>
                  <a:lnTo>
                    <a:pt x="5879" y="2174"/>
                  </a:lnTo>
                  <a:lnTo>
                    <a:pt x="5891" y="2146"/>
                  </a:lnTo>
                  <a:lnTo>
                    <a:pt x="5903" y="2116"/>
                  </a:lnTo>
                  <a:lnTo>
                    <a:pt x="5913" y="2086"/>
                  </a:lnTo>
                  <a:lnTo>
                    <a:pt x="5923" y="2056"/>
                  </a:lnTo>
                  <a:lnTo>
                    <a:pt x="5931" y="2026"/>
                  </a:lnTo>
                  <a:lnTo>
                    <a:pt x="5937" y="1994"/>
                  </a:lnTo>
                  <a:lnTo>
                    <a:pt x="5943" y="1962"/>
                  </a:lnTo>
                  <a:lnTo>
                    <a:pt x="5945" y="1930"/>
                  </a:lnTo>
                  <a:lnTo>
                    <a:pt x="5947" y="1896"/>
                  </a:lnTo>
                  <a:lnTo>
                    <a:pt x="5949" y="1864"/>
                  </a:lnTo>
                  <a:lnTo>
                    <a:pt x="5949" y="1864"/>
                  </a:lnTo>
                  <a:lnTo>
                    <a:pt x="5947" y="1826"/>
                  </a:lnTo>
                  <a:lnTo>
                    <a:pt x="5945" y="1788"/>
                  </a:lnTo>
                  <a:lnTo>
                    <a:pt x="5941" y="1752"/>
                  </a:lnTo>
                  <a:lnTo>
                    <a:pt x="5933" y="1716"/>
                  </a:lnTo>
                  <a:lnTo>
                    <a:pt x="5925" y="1680"/>
                  </a:lnTo>
                  <a:lnTo>
                    <a:pt x="5915" y="1644"/>
                  </a:lnTo>
                  <a:lnTo>
                    <a:pt x="5903" y="1610"/>
                  </a:lnTo>
                  <a:lnTo>
                    <a:pt x="5891" y="1578"/>
                  </a:lnTo>
                  <a:lnTo>
                    <a:pt x="5877" y="1544"/>
                  </a:lnTo>
                  <a:lnTo>
                    <a:pt x="5859" y="1512"/>
                  </a:lnTo>
                  <a:lnTo>
                    <a:pt x="5843" y="1482"/>
                  </a:lnTo>
                  <a:lnTo>
                    <a:pt x="5823" y="1452"/>
                  </a:lnTo>
                  <a:lnTo>
                    <a:pt x="5803" y="1424"/>
                  </a:lnTo>
                  <a:lnTo>
                    <a:pt x="5781" y="1396"/>
                  </a:lnTo>
                  <a:lnTo>
                    <a:pt x="5757" y="1368"/>
                  </a:lnTo>
                  <a:lnTo>
                    <a:pt x="5733" y="1344"/>
                  </a:lnTo>
                  <a:lnTo>
                    <a:pt x="5707" y="1320"/>
                  </a:lnTo>
                  <a:lnTo>
                    <a:pt x="5681" y="1296"/>
                  </a:lnTo>
                  <a:lnTo>
                    <a:pt x="5653" y="1274"/>
                  </a:lnTo>
                  <a:lnTo>
                    <a:pt x="5625" y="1254"/>
                  </a:lnTo>
                  <a:lnTo>
                    <a:pt x="5595" y="1234"/>
                  </a:lnTo>
                  <a:lnTo>
                    <a:pt x="5563" y="1216"/>
                  </a:lnTo>
                  <a:lnTo>
                    <a:pt x="5531" y="1200"/>
                  </a:lnTo>
                  <a:lnTo>
                    <a:pt x="5499" y="1186"/>
                  </a:lnTo>
                  <a:lnTo>
                    <a:pt x="5465" y="1172"/>
                  </a:lnTo>
                  <a:lnTo>
                    <a:pt x="5431" y="1160"/>
                  </a:lnTo>
                  <a:lnTo>
                    <a:pt x="5397" y="1150"/>
                  </a:lnTo>
                  <a:lnTo>
                    <a:pt x="5361" y="1142"/>
                  </a:lnTo>
                  <a:lnTo>
                    <a:pt x="5325" y="1136"/>
                  </a:lnTo>
                  <a:lnTo>
                    <a:pt x="5289" y="1132"/>
                  </a:lnTo>
                  <a:lnTo>
                    <a:pt x="5251" y="1128"/>
                  </a:lnTo>
                  <a:lnTo>
                    <a:pt x="5213" y="1128"/>
                  </a:lnTo>
                  <a:lnTo>
                    <a:pt x="5213" y="1128"/>
                  </a:lnTo>
                  <a:lnTo>
                    <a:pt x="5175" y="1128"/>
                  </a:lnTo>
                  <a:lnTo>
                    <a:pt x="5139" y="1132"/>
                  </a:lnTo>
                  <a:lnTo>
                    <a:pt x="5101" y="1136"/>
                  </a:lnTo>
                  <a:lnTo>
                    <a:pt x="5065" y="1142"/>
                  </a:lnTo>
                  <a:lnTo>
                    <a:pt x="5029" y="1150"/>
                  </a:lnTo>
                  <a:lnTo>
                    <a:pt x="4995" y="1160"/>
                  </a:lnTo>
                  <a:lnTo>
                    <a:pt x="4961" y="1172"/>
                  </a:lnTo>
                  <a:lnTo>
                    <a:pt x="4927" y="1186"/>
                  </a:lnTo>
                  <a:lnTo>
                    <a:pt x="4895" y="1200"/>
                  </a:lnTo>
                  <a:lnTo>
                    <a:pt x="4863" y="1216"/>
                  </a:lnTo>
                  <a:lnTo>
                    <a:pt x="4833" y="1234"/>
                  </a:lnTo>
                  <a:lnTo>
                    <a:pt x="4803" y="1254"/>
                  </a:lnTo>
                  <a:lnTo>
                    <a:pt x="4773" y="1274"/>
                  </a:lnTo>
                  <a:lnTo>
                    <a:pt x="4747" y="1296"/>
                  </a:lnTo>
                  <a:lnTo>
                    <a:pt x="4719" y="1320"/>
                  </a:lnTo>
                  <a:lnTo>
                    <a:pt x="4693" y="1344"/>
                  </a:lnTo>
                  <a:lnTo>
                    <a:pt x="4669" y="1368"/>
                  </a:lnTo>
                  <a:lnTo>
                    <a:pt x="4647" y="1396"/>
                  </a:lnTo>
                  <a:lnTo>
                    <a:pt x="4625" y="1424"/>
                  </a:lnTo>
                  <a:lnTo>
                    <a:pt x="4603" y="1452"/>
                  </a:lnTo>
                  <a:lnTo>
                    <a:pt x="4585" y="1482"/>
                  </a:lnTo>
                  <a:lnTo>
                    <a:pt x="4567" y="1512"/>
                  </a:lnTo>
                  <a:lnTo>
                    <a:pt x="4551" y="1544"/>
                  </a:lnTo>
                  <a:lnTo>
                    <a:pt x="4537" y="1578"/>
                  </a:lnTo>
                  <a:lnTo>
                    <a:pt x="4523" y="1610"/>
                  </a:lnTo>
                  <a:lnTo>
                    <a:pt x="4511" y="1644"/>
                  </a:lnTo>
                  <a:lnTo>
                    <a:pt x="4501" y="1680"/>
                  </a:lnTo>
                  <a:lnTo>
                    <a:pt x="4493" y="1716"/>
                  </a:lnTo>
                  <a:lnTo>
                    <a:pt x="4487" y="1752"/>
                  </a:lnTo>
                  <a:lnTo>
                    <a:pt x="4483" y="1788"/>
                  </a:lnTo>
                  <a:lnTo>
                    <a:pt x="4479" y="1826"/>
                  </a:lnTo>
                  <a:lnTo>
                    <a:pt x="4479" y="1864"/>
                  </a:lnTo>
                  <a:lnTo>
                    <a:pt x="4479" y="1864"/>
                  </a:lnTo>
                  <a:lnTo>
                    <a:pt x="4479" y="1896"/>
                  </a:lnTo>
                  <a:lnTo>
                    <a:pt x="4481" y="1930"/>
                  </a:lnTo>
                  <a:lnTo>
                    <a:pt x="4485" y="1962"/>
                  </a:lnTo>
                  <a:lnTo>
                    <a:pt x="4489" y="1994"/>
                  </a:lnTo>
                  <a:lnTo>
                    <a:pt x="4497" y="2026"/>
                  </a:lnTo>
                  <a:lnTo>
                    <a:pt x="4505" y="2056"/>
                  </a:lnTo>
                  <a:lnTo>
                    <a:pt x="4513" y="2086"/>
                  </a:lnTo>
                  <a:lnTo>
                    <a:pt x="4523" y="2116"/>
                  </a:lnTo>
                  <a:lnTo>
                    <a:pt x="4535" y="2146"/>
                  </a:lnTo>
                  <a:lnTo>
                    <a:pt x="4547" y="2174"/>
                  </a:lnTo>
                  <a:lnTo>
                    <a:pt x="4561" y="2204"/>
                  </a:lnTo>
                  <a:lnTo>
                    <a:pt x="4577" y="2230"/>
                  </a:lnTo>
                  <a:lnTo>
                    <a:pt x="4593" y="2258"/>
                  </a:lnTo>
                  <a:lnTo>
                    <a:pt x="4611" y="2282"/>
                  </a:lnTo>
                  <a:lnTo>
                    <a:pt x="4629" y="2308"/>
                  </a:lnTo>
                  <a:lnTo>
                    <a:pt x="4649" y="2332"/>
                  </a:lnTo>
                  <a:lnTo>
                    <a:pt x="4669" y="2356"/>
                  </a:lnTo>
                  <a:lnTo>
                    <a:pt x="4689" y="2378"/>
                  </a:lnTo>
                  <a:lnTo>
                    <a:pt x="4713" y="2400"/>
                  </a:lnTo>
                  <a:lnTo>
                    <a:pt x="4735" y="2420"/>
                  </a:lnTo>
                  <a:lnTo>
                    <a:pt x="4759" y="2440"/>
                  </a:lnTo>
                  <a:lnTo>
                    <a:pt x="4785" y="2460"/>
                  </a:lnTo>
                  <a:lnTo>
                    <a:pt x="4809" y="2476"/>
                  </a:lnTo>
                  <a:lnTo>
                    <a:pt x="4837" y="2494"/>
                  </a:lnTo>
                  <a:lnTo>
                    <a:pt x="4863" y="2510"/>
                  </a:lnTo>
                  <a:lnTo>
                    <a:pt x="4891" y="2524"/>
                  </a:lnTo>
                  <a:lnTo>
                    <a:pt x="4919" y="2536"/>
                  </a:lnTo>
                  <a:lnTo>
                    <a:pt x="4949" y="2548"/>
                  </a:lnTo>
                  <a:lnTo>
                    <a:pt x="4979" y="2560"/>
                  </a:lnTo>
                  <a:lnTo>
                    <a:pt x="5009" y="2568"/>
                  </a:lnTo>
                  <a:lnTo>
                    <a:pt x="5039" y="2578"/>
                  </a:lnTo>
                  <a:lnTo>
                    <a:pt x="5071" y="2584"/>
                  </a:lnTo>
                  <a:lnTo>
                    <a:pt x="5071" y="4600"/>
                  </a:lnTo>
                  <a:lnTo>
                    <a:pt x="3899" y="5576"/>
                  </a:lnTo>
                  <a:lnTo>
                    <a:pt x="3899" y="6388"/>
                  </a:lnTo>
                  <a:lnTo>
                    <a:pt x="3567" y="6388"/>
                  </a:lnTo>
                  <a:lnTo>
                    <a:pt x="3567" y="4988"/>
                  </a:lnTo>
                  <a:lnTo>
                    <a:pt x="4105" y="4526"/>
                  </a:lnTo>
                  <a:lnTo>
                    <a:pt x="4105" y="3818"/>
                  </a:lnTo>
                  <a:lnTo>
                    <a:pt x="4105" y="3818"/>
                  </a:lnTo>
                  <a:lnTo>
                    <a:pt x="4137" y="3810"/>
                  </a:lnTo>
                  <a:lnTo>
                    <a:pt x="4167" y="3802"/>
                  </a:lnTo>
                  <a:lnTo>
                    <a:pt x="4197" y="3792"/>
                  </a:lnTo>
                  <a:lnTo>
                    <a:pt x="4227" y="3782"/>
                  </a:lnTo>
                  <a:lnTo>
                    <a:pt x="4257" y="3770"/>
                  </a:lnTo>
                  <a:lnTo>
                    <a:pt x="4285" y="3756"/>
                  </a:lnTo>
                  <a:lnTo>
                    <a:pt x="4313" y="3742"/>
                  </a:lnTo>
                  <a:lnTo>
                    <a:pt x="4341" y="3726"/>
                  </a:lnTo>
                  <a:lnTo>
                    <a:pt x="4367" y="3710"/>
                  </a:lnTo>
                  <a:lnTo>
                    <a:pt x="4393" y="3692"/>
                  </a:lnTo>
                  <a:lnTo>
                    <a:pt x="4417" y="3674"/>
                  </a:lnTo>
                  <a:lnTo>
                    <a:pt x="4441" y="3654"/>
                  </a:lnTo>
                  <a:lnTo>
                    <a:pt x="4465" y="3634"/>
                  </a:lnTo>
                  <a:lnTo>
                    <a:pt x="4487" y="3612"/>
                  </a:lnTo>
                  <a:lnTo>
                    <a:pt x="4507" y="3590"/>
                  </a:lnTo>
                  <a:lnTo>
                    <a:pt x="4529" y="3566"/>
                  </a:lnTo>
                  <a:lnTo>
                    <a:pt x="4547" y="3542"/>
                  </a:lnTo>
                  <a:lnTo>
                    <a:pt x="4565" y="3516"/>
                  </a:lnTo>
                  <a:lnTo>
                    <a:pt x="4583" y="3490"/>
                  </a:lnTo>
                  <a:lnTo>
                    <a:pt x="4599" y="3464"/>
                  </a:lnTo>
                  <a:lnTo>
                    <a:pt x="4615" y="3436"/>
                  </a:lnTo>
                  <a:lnTo>
                    <a:pt x="4629" y="3408"/>
                  </a:lnTo>
                  <a:lnTo>
                    <a:pt x="4641" y="3380"/>
                  </a:lnTo>
                  <a:lnTo>
                    <a:pt x="4653" y="3350"/>
                  </a:lnTo>
                  <a:lnTo>
                    <a:pt x="4663" y="3320"/>
                  </a:lnTo>
                  <a:lnTo>
                    <a:pt x="4673" y="3290"/>
                  </a:lnTo>
                  <a:lnTo>
                    <a:pt x="4681" y="3258"/>
                  </a:lnTo>
                  <a:lnTo>
                    <a:pt x="4687" y="3228"/>
                  </a:lnTo>
                  <a:lnTo>
                    <a:pt x="4691" y="3196"/>
                  </a:lnTo>
                  <a:lnTo>
                    <a:pt x="4695" y="3162"/>
                  </a:lnTo>
                  <a:lnTo>
                    <a:pt x="4697" y="3130"/>
                  </a:lnTo>
                  <a:lnTo>
                    <a:pt x="4699" y="3096"/>
                  </a:lnTo>
                  <a:lnTo>
                    <a:pt x="4699" y="3096"/>
                  </a:lnTo>
                  <a:lnTo>
                    <a:pt x="4697" y="3058"/>
                  </a:lnTo>
                  <a:lnTo>
                    <a:pt x="4695" y="3022"/>
                  </a:lnTo>
                  <a:lnTo>
                    <a:pt x="4689" y="2984"/>
                  </a:lnTo>
                  <a:lnTo>
                    <a:pt x="4683" y="2948"/>
                  </a:lnTo>
                  <a:lnTo>
                    <a:pt x="4675" y="2912"/>
                  </a:lnTo>
                  <a:lnTo>
                    <a:pt x="4665" y="2878"/>
                  </a:lnTo>
                  <a:lnTo>
                    <a:pt x="4653" y="2844"/>
                  </a:lnTo>
                  <a:lnTo>
                    <a:pt x="4641" y="2810"/>
                  </a:lnTo>
                  <a:lnTo>
                    <a:pt x="4625" y="2778"/>
                  </a:lnTo>
                  <a:lnTo>
                    <a:pt x="4609" y="2746"/>
                  </a:lnTo>
                  <a:lnTo>
                    <a:pt x="4591" y="2716"/>
                  </a:lnTo>
                  <a:lnTo>
                    <a:pt x="4573" y="2686"/>
                  </a:lnTo>
                  <a:lnTo>
                    <a:pt x="4551" y="2656"/>
                  </a:lnTo>
                  <a:lnTo>
                    <a:pt x="4531" y="2630"/>
                  </a:lnTo>
                  <a:lnTo>
                    <a:pt x="4507" y="2602"/>
                  </a:lnTo>
                  <a:lnTo>
                    <a:pt x="4483" y="2576"/>
                  </a:lnTo>
                  <a:lnTo>
                    <a:pt x="4457" y="2552"/>
                  </a:lnTo>
                  <a:lnTo>
                    <a:pt x="4431" y="2530"/>
                  </a:lnTo>
                  <a:lnTo>
                    <a:pt x="4403" y="2508"/>
                  </a:lnTo>
                  <a:lnTo>
                    <a:pt x="4373" y="2486"/>
                  </a:lnTo>
                  <a:lnTo>
                    <a:pt x="4343" y="2468"/>
                  </a:lnTo>
                  <a:lnTo>
                    <a:pt x="4313" y="2450"/>
                  </a:lnTo>
                  <a:lnTo>
                    <a:pt x="4281" y="2434"/>
                  </a:lnTo>
                  <a:lnTo>
                    <a:pt x="4249" y="2420"/>
                  </a:lnTo>
                  <a:lnTo>
                    <a:pt x="4215" y="2406"/>
                  </a:lnTo>
                  <a:lnTo>
                    <a:pt x="4181" y="2394"/>
                  </a:lnTo>
                  <a:lnTo>
                    <a:pt x="4147" y="2384"/>
                  </a:lnTo>
                  <a:lnTo>
                    <a:pt x="4111" y="2376"/>
                  </a:lnTo>
                  <a:lnTo>
                    <a:pt x="4075" y="2370"/>
                  </a:lnTo>
                  <a:lnTo>
                    <a:pt x="4037" y="2366"/>
                  </a:lnTo>
                  <a:lnTo>
                    <a:pt x="4001" y="2362"/>
                  </a:lnTo>
                  <a:lnTo>
                    <a:pt x="3963" y="2362"/>
                  </a:lnTo>
                  <a:lnTo>
                    <a:pt x="3963" y="2362"/>
                  </a:lnTo>
                  <a:lnTo>
                    <a:pt x="3925" y="2362"/>
                  </a:lnTo>
                  <a:lnTo>
                    <a:pt x="3887" y="2366"/>
                  </a:lnTo>
                  <a:lnTo>
                    <a:pt x="3851" y="2370"/>
                  </a:lnTo>
                  <a:lnTo>
                    <a:pt x="3815" y="2376"/>
                  </a:lnTo>
                  <a:lnTo>
                    <a:pt x="3779" y="2384"/>
                  </a:lnTo>
                  <a:lnTo>
                    <a:pt x="3745" y="2394"/>
                  </a:lnTo>
                  <a:lnTo>
                    <a:pt x="3711" y="2406"/>
                  </a:lnTo>
                  <a:lnTo>
                    <a:pt x="3677" y="2420"/>
                  </a:lnTo>
                  <a:lnTo>
                    <a:pt x="3645" y="2434"/>
                  </a:lnTo>
                  <a:lnTo>
                    <a:pt x="3613" y="2450"/>
                  </a:lnTo>
                  <a:lnTo>
                    <a:pt x="3581" y="2468"/>
                  </a:lnTo>
                  <a:lnTo>
                    <a:pt x="3553" y="2486"/>
                  </a:lnTo>
                  <a:lnTo>
                    <a:pt x="3523" y="2508"/>
                  </a:lnTo>
                  <a:lnTo>
                    <a:pt x="3495" y="2530"/>
                  </a:lnTo>
                  <a:lnTo>
                    <a:pt x="3469" y="2552"/>
                  </a:lnTo>
                  <a:lnTo>
                    <a:pt x="3443" y="2576"/>
                  </a:lnTo>
                  <a:lnTo>
                    <a:pt x="3419" y="2602"/>
                  </a:lnTo>
                  <a:lnTo>
                    <a:pt x="3395" y="2630"/>
                  </a:lnTo>
                  <a:lnTo>
                    <a:pt x="3373" y="2656"/>
                  </a:lnTo>
                  <a:lnTo>
                    <a:pt x="3353" y="2686"/>
                  </a:lnTo>
                  <a:lnTo>
                    <a:pt x="3334" y="2716"/>
                  </a:lnTo>
                  <a:lnTo>
                    <a:pt x="3316" y="2746"/>
                  </a:lnTo>
                  <a:lnTo>
                    <a:pt x="3300" y="2778"/>
                  </a:lnTo>
                  <a:lnTo>
                    <a:pt x="3284" y="2810"/>
                  </a:lnTo>
                  <a:lnTo>
                    <a:pt x="3272" y="2844"/>
                  </a:lnTo>
                  <a:lnTo>
                    <a:pt x="3260" y="2878"/>
                  </a:lnTo>
                  <a:lnTo>
                    <a:pt x="3250" y="2912"/>
                  </a:lnTo>
                  <a:lnTo>
                    <a:pt x="3242" y="2948"/>
                  </a:lnTo>
                  <a:lnTo>
                    <a:pt x="3236" y="2984"/>
                  </a:lnTo>
                  <a:lnTo>
                    <a:pt x="3230" y="3022"/>
                  </a:lnTo>
                  <a:lnTo>
                    <a:pt x="3228" y="3058"/>
                  </a:lnTo>
                  <a:lnTo>
                    <a:pt x="3226" y="3096"/>
                  </a:lnTo>
                  <a:lnTo>
                    <a:pt x="3226" y="3096"/>
                  </a:lnTo>
                  <a:lnTo>
                    <a:pt x="3228" y="3130"/>
                  </a:lnTo>
                  <a:lnTo>
                    <a:pt x="3230" y="3162"/>
                  </a:lnTo>
                  <a:lnTo>
                    <a:pt x="3234" y="3196"/>
                  </a:lnTo>
                  <a:lnTo>
                    <a:pt x="3238" y="3228"/>
                  </a:lnTo>
                  <a:lnTo>
                    <a:pt x="3244" y="3258"/>
                  </a:lnTo>
                  <a:lnTo>
                    <a:pt x="3252" y="3290"/>
                  </a:lnTo>
                  <a:lnTo>
                    <a:pt x="3262" y="3320"/>
                  </a:lnTo>
                  <a:lnTo>
                    <a:pt x="3272" y="3350"/>
                  </a:lnTo>
                  <a:lnTo>
                    <a:pt x="3284" y="3380"/>
                  </a:lnTo>
                  <a:lnTo>
                    <a:pt x="3296" y="3408"/>
                  </a:lnTo>
                  <a:lnTo>
                    <a:pt x="3310" y="3436"/>
                  </a:lnTo>
                  <a:lnTo>
                    <a:pt x="3326" y="3464"/>
                  </a:lnTo>
                  <a:lnTo>
                    <a:pt x="3343" y="3490"/>
                  </a:lnTo>
                  <a:lnTo>
                    <a:pt x="3359" y="3516"/>
                  </a:lnTo>
                  <a:lnTo>
                    <a:pt x="3379" y="3542"/>
                  </a:lnTo>
                  <a:lnTo>
                    <a:pt x="3397" y="3566"/>
                  </a:lnTo>
                  <a:lnTo>
                    <a:pt x="3417" y="3590"/>
                  </a:lnTo>
                  <a:lnTo>
                    <a:pt x="3439" y="3612"/>
                  </a:lnTo>
                  <a:lnTo>
                    <a:pt x="3461" y="3634"/>
                  </a:lnTo>
                  <a:lnTo>
                    <a:pt x="3485" y="3654"/>
                  </a:lnTo>
                  <a:lnTo>
                    <a:pt x="3509" y="3674"/>
                  </a:lnTo>
                  <a:lnTo>
                    <a:pt x="3533" y="3692"/>
                  </a:lnTo>
                  <a:lnTo>
                    <a:pt x="3559" y="3710"/>
                  </a:lnTo>
                  <a:lnTo>
                    <a:pt x="3585" y="3726"/>
                  </a:lnTo>
                  <a:lnTo>
                    <a:pt x="3613" y="3742"/>
                  </a:lnTo>
                  <a:lnTo>
                    <a:pt x="3641" y="3756"/>
                  </a:lnTo>
                  <a:lnTo>
                    <a:pt x="3669" y="3770"/>
                  </a:lnTo>
                  <a:lnTo>
                    <a:pt x="3699" y="3782"/>
                  </a:lnTo>
                  <a:lnTo>
                    <a:pt x="3729" y="3792"/>
                  </a:lnTo>
                  <a:lnTo>
                    <a:pt x="3759" y="3802"/>
                  </a:lnTo>
                  <a:lnTo>
                    <a:pt x="3789" y="3810"/>
                  </a:lnTo>
                  <a:lnTo>
                    <a:pt x="3821" y="3818"/>
                  </a:lnTo>
                  <a:lnTo>
                    <a:pt x="3821" y="4394"/>
                  </a:lnTo>
                  <a:lnTo>
                    <a:pt x="3282" y="4858"/>
                  </a:lnTo>
                  <a:lnTo>
                    <a:pt x="3282" y="6388"/>
                  </a:lnTo>
                  <a:lnTo>
                    <a:pt x="2948" y="6388"/>
                  </a:lnTo>
                  <a:lnTo>
                    <a:pt x="2856" y="2456"/>
                  </a:lnTo>
                  <a:lnTo>
                    <a:pt x="2856" y="2456"/>
                  </a:lnTo>
                  <a:lnTo>
                    <a:pt x="2888" y="2448"/>
                  </a:lnTo>
                  <a:lnTo>
                    <a:pt x="2918" y="2440"/>
                  </a:lnTo>
                  <a:lnTo>
                    <a:pt x="2948" y="2430"/>
                  </a:lnTo>
                  <a:lnTo>
                    <a:pt x="2978" y="2420"/>
                  </a:lnTo>
                  <a:lnTo>
                    <a:pt x="3008" y="2408"/>
                  </a:lnTo>
                  <a:lnTo>
                    <a:pt x="3036" y="2394"/>
                  </a:lnTo>
                  <a:lnTo>
                    <a:pt x="3064" y="2380"/>
                  </a:lnTo>
                  <a:lnTo>
                    <a:pt x="3090" y="2364"/>
                  </a:lnTo>
                  <a:lnTo>
                    <a:pt x="3116" y="2348"/>
                  </a:lnTo>
                  <a:lnTo>
                    <a:pt x="3142" y="2330"/>
                  </a:lnTo>
                  <a:lnTo>
                    <a:pt x="3168" y="2310"/>
                  </a:lnTo>
                  <a:lnTo>
                    <a:pt x="3190" y="2292"/>
                  </a:lnTo>
                  <a:lnTo>
                    <a:pt x="3214" y="2270"/>
                  </a:lnTo>
                  <a:lnTo>
                    <a:pt x="3236" y="2248"/>
                  </a:lnTo>
                  <a:lnTo>
                    <a:pt x="3258" y="2226"/>
                  </a:lnTo>
                  <a:lnTo>
                    <a:pt x="3278" y="2202"/>
                  </a:lnTo>
                  <a:lnTo>
                    <a:pt x="3296" y="2178"/>
                  </a:lnTo>
                  <a:lnTo>
                    <a:pt x="3316" y="2154"/>
                  </a:lnTo>
                  <a:lnTo>
                    <a:pt x="3332" y="2128"/>
                  </a:lnTo>
                  <a:lnTo>
                    <a:pt x="3349" y="2102"/>
                  </a:lnTo>
                  <a:lnTo>
                    <a:pt x="3365" y="2074"/>
                  </a:lnTo>
                  <a:lnTo>
                    <a:pt x="3379" y="2046"/>
                  </a:lnTo>
                  <a:lnTo>
                    <a:pt x="3391" y="2016"/>
                  </a:lnTo>
                  <a:lnTo>
                    <a:pt x="3403" y="1988"/>
                  </a:lnTo>
                  <a:lnTo>
                    <a:pt x="3413" y="1958"/>
                  </a:lnTo>
                  <a:lnTo>
                    <a:pt x="3421" y="1928"/>
                  </a:lnTo>
                  <a:lnTo>
                    <a:pt x="3429" y="1896"/>
                  </a:lnTo>
                  <a:lnTo>
                    <a:pt x="3435" y="1864"/>
                  </a:lnTo>
                  <a:lnTo>
                    <a:pt x="3441" y="1832"/>
                  </a:lnTo>
                  <a:lnTo>
                    <a:pt x="3445" y="1800"/>
                  </a:lnTo>
                  <a:lnTo>
                    <a:pt x="3447" y="1768"/>
                  </a:lnTo>
                  <a:lnTo>
                    <a:pt x="3447" y="1734"/>
                  </a:lnTo>
                  <a:lnTo>
                    <a:pt x="3447" y="1734"/>
                  </a:lnTo>
                  <a:lnTo>
                    <a:pt x="3447" y="1696"/>
                  </a:lnTo>
                  <a:lnTo>
                    <a:pt x="3443" y="1660"/>
                  </a:lnTo>
                  <a:lnTo>
                    <a:pt x="3439" y="1622"/>
                  </a:lnTo>
                  <a:lnTo>
                    <a:pt x="3433" y="1586"/>
                  </a:lnTo>
                  <a:lnTo>
                    <a:pt x="3425" y="1552"/>
                  </a:lnTo>
                  <a:lnTo>
                    <a:pt x="3415" y="1516"/>
                  </a:lnTo>
                  <a:lnTo>
                    <a:pt x="3403" y="1482"/>
                  </a:lnTo>
                  <a:lnTo>
                    <a:pt x="3389" y="1448"/>
                  </a:lnTo>
                  <a:lnTo>
                    <a:pt x="3375" y="1416"/>
                  </a:lnTo>
                  <a:lnTo>
                    <a:pt x="3359" y="1384"/>
                  </a:lnTo>
                  <a:lnTo>
                    <a:pt x="3341" y="1354"/>
                  </a:lnTo>
                  <a:lnTo>
                    <a:pt x="3320" y="1324"/>
                  </a:lnTo>
                  <a:lnTo>
                    <a:pt x="3300" y="1294"/>
                  </a:lnTo>
                  <a:lnTo>
                    <a:pt x="3278" y="1268"/>
                  </a:lnTo>
                  <a:lnTo>
                    <a:pt x="3256" y="1240"/>
                  </a:lnTo>
                  <a:lnTo>
                    <a:pt x="3230" y="1214"/>
                  </a:lnTo>
                  <a:lnTo>
                    <a:pt x="3206" y="1190"/>
                  </a:lnTo>
                  <a:lnTo>
                    <a:pt x="3178" y="1168"/>
                  </a:lnTo>
                  <a:lnTo>
                    <a:pt x="3150" y="1146"/>
                  </a:lnTo>
                  <a:lnTo>
                    <a:pt x="3122" y="1126"/>
                  </a:lnTo>
                  <a:lnTo>
                    <a:pt x="3092" y="1106"/>
                  </a:lnTo>
                  <a:lnTo>
                    <a:pt x="3062" y="1088"/>
                  </a:lnTo>
                  <a:lnTo>
                    <a:pt x="3030" y="1072"/>
                  </a:lnTo>
                  <a:lnTo>
                    <a:pt x="2998" y="1058"/>
                  </a:lnTo>
                  <a:lnTo>
                    <a:pt x="2964" y="1044"/>
                  </a:lnTo>
                  <a:lnTo>
                    <a:pt x="2930" y="1032"/>
                  </a:lnTo>
                  <a:lnTo>
                    <a:pt x="2894" y="1022"/>
                  </a:lnTo>
                  <a:lnTo>
                    <a:pt x="2860" y="1014"/>
                  </a:lnTo>
                  <a:lnTo>
                    <a:pt x="2824" y="1008"/>
                  </a:lnTo>
                  <a:lnTo>
                    <a:pt x="2786" y="1004"/>
                  </a:lnTo>
                  <a:lnTo>
                    <a:pt x="2750" y="1000"/>
                  </a:lnTo>
                  <a:lnTo>
                    <a:pt x="2712" y="1000"/>
                  </a:lnTo>
                  <a:lnTo>
                    <a:pt x="2712" y="1000"/>
                  </a:lnTo>
                  <a:lnTo>
                    <a:pt x="2674" y="1000"/>
                  </a:lnTo>
                  <a:lnTo>
                    <a:pt x="2636" y="1004"/>
                  </a:lnTo>
                  <a:lnTo>
                    <a:pt x="2600" y="1008"/>
                  </a:lnTo>
                  <a:lnTo>
                    <a:pt x="2564" y="1014"/>
                  </a:lnTo>
                  <a:lnTo>
                    <a:pt x="2528" y="1022"/>
                  </a:lnTo>
                  <a:lnTo>
                    <a:pt x="2492" y="1032"/>
                  </a:lnTo>
                  <a:lnTo>
                    <a:pt x="2458" y="1044"/>
                  </a:lnTo>
                  <a:lnTo>
                    <a:pt x="2426" y="1058"/>
                  </a:lnTo>
                  <a:lnTo>
                    <a:pt x="2392" y="1072"/>
                  </a:lnTo>
                  <a:lnTo>
                    <a:pt x="2362" y="1088"/>
                  </a:lnTo>
                  <a:lnTo>
                    <a:pt x="2330" y="1106"/>
                  </a:lnTo>
                  <a:lnTo>
                    <a:pt x="2300" y="1126"/>
                  </a:lnTo>
                  <a:lnTo>
                    <a:pt x="2272" y="1146"/>
                  </a:lnTo>
                  <a:lnTo>
                    <a:pt x="2244" y="1168"/>
                  </a:lnTo>
                  <a:lnTo>
                    <a:pt x="2218" y="1190"/>
                  </a:lnTo>
                  <a:lnTo>
                    <a:pt x="2192" y="1214"/>
                  </a:lnTo>
                  <a:lnTo>
                    <a:pt x="2168" y="1240"/>
                  </a:lnTo>
                  <a:lnTo>
                    <a:pt x="2144" y="1268"/>
                  </a:lnTo>
                  <a:lnTo>
                    <a:pt x="2122" y="1294"/>
                  </a:lnTo>
                  <a:lnTo>
                    <a:pt x="2102" y="1324"/>
                  </a:lnTo>
                  <a:lnTo>
                    <a:pt x="2082" y="1354"/>
                  </a:lnTo>
                  <a:lnTo>
                    <a:pt x="2066" y="1384"/>
                  </a:lnTo>
                  <a:lnTo>
                    <a:pt x="2048" y="1416"/>
                  </a:lnTo>
                  <a:lnTo>
                    <a:pt x="2034" y="1448"/>
                  </a:lnTo>
                  <a:lnTo>
                    <a:pt x="2020" y="1482"/>
                  </a:lnTo>
                  <a:lnTo>
                    <a:pt x="2010" y="1516"/>
                  </a:lnTo>
                  <a:lnTo>
                    <a:pt x="2000" y="1552"/>
                  </a:lnTo>
                  <a:lnTo>
                    <a:pt x="1992" y="1586"/>
                  </a:lnTo>
                  <a:lnTo>
                    <a:pt x="1984" y="1622"/>
                  </a:lnTo>
                  <a:lnTo>
                    <a:pt x="1980" y="1660"/>
                  </a:lnTo>
                  <a:lnTo>
                    <a:pt x="1978" y="1696"/>
                  </a:lnTo>
                  <a:lnTo>
                    <a:pt x="1976" y="1734"/>
                  </a:lnTo>
                  <a:lnTo>
                    <a:pt x="1976" y="1734"/>
                  </a:lnTo>
                  <a:lnTo>
                    <a:pt x="1976" y="1768"/>
                  </a:lnTo>
                  <a:lnTo>
                    <a:pt x="1980" y="1800"/>
                  </a:lnTo>
                  <a:lnTo>
                    <a:pt x="1982" y="1834"/>
                  </a:lnTo>
                  <a:lnTo>
                    <a:pt x="1988" y="1866"/>
                  </a:lnTo>
                  <a:lnTo>
                    <a:pt x="1994" y="1898"/>
                  </a:lnTo>
                  <a:lnTo>
                    <a:pt x="2002" y="1928"/>
                  </a:lnTo>
                  <a:lnTo>
                    <a:pt x="2012" y="1958"/>
                  </a:lnTo>
                  <a:lnTo>
                    <a:pt x="2022" y="1990"/>
                  </a:lnTo>
                  <a:lnTo>
                    <a:pt x="2034" y="2018"/>
                  </a:lnTo>
                  <a:lnTo>
                    <a:pt x="2046" y="2048"/>
                  </a:lnTo>
                  <a:lnTo>
                    <a:pt x="2060" y="2076"/>
                  </a:lnTo>
                  <a:lnTo>
                    <a:pt x="2076" y="2102"/>
                  </a:lnTo>
                  <a:lnTo>
                    <a:pt x="2092" y="2130"/>
                  </a:lnTo>
                  <a:lnTo>
                    <a:pt x="2110" y="2156"/>
                  </a:lnTo>
                  <a:lnTo>
                    <a:pt x="2128" y="2180"/>
                  </a:lnTo>
                  <a:lnTo>
                    <a:pt x="2146" y="2204"/>
                  </a:lnTo>
                  <a:lnTo>
                    <a:pt x="2168" y="2228"/>
                  </a:lnTo>
                  <a:lnTo>
                    <a:pt x="2188" y="2252"/>
                  </a:lnTo>
                  <a:lnTo>
                    <a:pt x="2212" y="2272"/>
                  </a:lnTo>
                  <a:lnTo>
                    <a:pt x="2234" y="2294"/>
                  </a:lnTo>
                  <a:lnTo>
                    <a:pt x="2258" y="2314"/>
                  </a:lnTo>
                  <a:lnTo>
                    <a:pt x="2284" y="2332"/>
                  </a:lnTo>
                  <a:lnTo>
                    <a:pt x="2310" y="2350"/>
                  </a:lnTo>
                  <a:lnTo>
                    <a:pt x="2336" y="2366"/>
                  </a:lnTo>
                  <a:lnTo>
                    <a:pt x="2364" y="2382"/>
                  </a:lnTo>
                  <a:lnTo>
                    <a:pt x="2392" y="2396"/>
                  </a:lnTo>
                  <a:lnTo>
                    <a:pt x="2420" y="2410"/>
                  </a:lnTo>
                  <a:lnTo>
                    <a:pt x="2450" y="2422"/>
                  </a:lnTo>
                  <a:lnTo>
                    <a:pt x="2480" y="2432"/>
                  </a:lnTo>
                  <a:lnTo>
                    <a:pt x="2510" y="2442"/>
                  </a:lnTo>
                  <a:lnTo>
                    <a:pt x="2540" y="2450"/>
                  </a:lnTo>
                  <a:lnTo>
                    <a:pt x="2572" y="2456"/>
                  </a:lnTo>
                  <a:lnTo>
                    <a:pt x="2662" y="6388"/>
                  </a:lnTo>
                  <a:lnTo>
                    <a:pt x="2332" y="6388"/>
                  </a:lnTo>
                  <a:lnTo>
                    <a:pt x="2332" y="4562"/>
                  </a:lnTo>
                  <a:lnTo>
                    <a:pt x="1724" y="3834"/>
                  </a:lnTo>
                  <a:lnTo>
                    <a:pt x="1724" y="3834"/>
                  </a:lnTo>
                  <a:lnTo>
                    <a:pt x="1774" y="3812"/>
                  </a:lnTo>
                  <a:lnTo>
                    <a:pt x="1824" y="3786"/>
                  </a:lnTo>
                  <a:lnTo>
                    <a:pt x="1870" y="3758"/>
                  </a:lnTo>
                  <a:lnTo>
                    <a:pt x="1914" y="3726"/>
                  </a:lnTo>
                  <a:lnTo>
                    <a:pt x="1956" y="3690"/>
                  </a:lnTo>
                  <a:lnTo>
                    <a:pt x="1994" y="3652"/>
                  </a:lnTo>
                  <a:lnTo>
                    <a:pt x="2030" y="3612"/>
                  </a:lnTo>
                  <a:lnTo>
                    <a:pt x="2064" y="3568"/>
                  </a:lnTo>
                  <a:lnTo>
                    <a:pt x="2092" y="3522"/>
                  </a:lnTo>
                  <a:lnTo>
                    <a:pt x="2120" y="3474"/>
                  </a:lnTo>
                  <a:lnTo>
                    <a:pt x="2142" y="3424"/>
                  </a:lnTo>
                  <a:lnTo>
                    <a:pt x="2160" y="3372"/>
                  </a:lnTo>
                  <a:lnTo>
                    <a:pt x="2176" y="3318"/>
                  </a:lnTo>
                  <a:lnTo>
                    <a:pt x="2188" y="3262"/>
                  </a:lnTo>
                  <a:lnTo>
                    <a:pt x="2194" y="3206"/>
                  </a:lnTo>
                  <a:lnTo>
                    <a:pt x="2196" y="3148"/>
                  </a:lnTo>
                  <a:lnTo>
                    <a:pt x="2196" y="3148"/>
                  </a:lnTo>
                  <a:lnTo>
                    <a:pt x="2196" y="3110"/>
                  </a:lnTo>
                  <a:lnTo>
                    <a:pt x="2192" y="3072"/>
                  </a:lnTo>
                  <a:lnTo>
                    <a:pt x="2188" y="3036"/>
                  </a:lnTo>
                  <a:lnTo>
                    <a:pt x="2182" y="3000"/>
                  </a:lnTo>
                  <a:lnTo>
                    <a:pt x="2172" y="2964"/>
                  </a:lnTo>
                  <a:lnTo>
                    <a:pt x="2162" y="2930"/>
                  </a:lnTo>
                  <a:lnTo>
                    <a:pt x="2152" y="2896"/>
                  </a:lnTo>
                  <a:lnTo>
                    <a:pt x="2138" y="2862"/>
                  </a:lnTo>
                  <a:lnTo>
                    <a:pt x="2124" y="2830"/>
                  </a:lnTo>
                  <a:lnTo>
                    <a:pt x="2108" y="2798"/>
                  </a:lnTo>
                  <a:lnTo>
                    <a:pt x="2090" y="2766"/>
                  </a:lnTo>
                  <a:lnTo>
                    <a:pt x="2070" y="2738"/>
                  </a:lnTo>
                  <a:lnTo>
                    <a:pt x="2050" y="2708"/>
                  </a:lnTo>
                  <a:lnTo>
                    <a:pt x="2028" y="2680"/>
                  </a:lnTo>
                  <a:lnTo>
                    <a:pt x="2004" y="2654"/>
                  </a:lnTo>
                  <a:lnTo>
                    <a:pt x="1980" y="2628"/>
                  </a:lnTo>
                  <a:lnTo>
                    <a:pt x="1954" y="2604"/>
                  </a:lnTo>
                  <a:lnTo>
                    <a:pt x="1928" y="2580"/>
                  </a:lnTo>
                  <a:lnTo>
                    <a:pt x="1900" y="2558"/>
                  </a:lnTo>
                  <a:lnTo>
                    <a:pt x="1872" y="2538"/>
                  </a:lnTo>
                  <a:lnTo>
                    <a:pt x="1842" y="2520"/>
                  </a:lnTo>
                  <a:lnTo>
                    <a:pt x="1810" y="2502"/>
                  </a:lnTo>
                  <a:lnTo>
                    <a:pt x="1780" y="2486"/>
                  </a:lnTo>
                  <a:lnTo>
                    <a:pt x="1746" y="2470"/>
                  </a:lnTo>
                  <a:lnTo>
                    <a:pt x="1714" y="2458"/>
                  </a:lnTo>
                  <a:lnTo>
                    <a:pt x="1680" y="2446"/>
                  </a:lnTo>
                  <a:lnTo>
                    <a:pt x="1644" y="2436"/>
                  </a:lnTo>
                  <a:lnTo>
                    <a:pt x="1608" y="2428"/>
                  </a:lnTo>
                  <a:lnTo>
                    <a:pt x="1572" y="2422"/>
                  </a:lnTo>
                  <a:lnTo>
                    <a:pt x="1536" y="2416"/>
                  </a:lnTo>
                  <a:lnTo>
                    <a:pt x="1498" y="2414"/>
                  </a:lnTo>
                  <a:lnTo>
                    <a:pt x="1460" y="2412"/>
                  </a:lnTo>
                  <a:lnTo>
                    <a:pt x="1460" y="2412"/>
                  </a:lnTo>
                  <a:lnTo>
                    <a:pt x="1424" y="2414"/>
                  </a:lnTo>
                  <a:lnTo>
                    <a:pt x="1386" y="2416"/>
                  </a:lnTo>
                  <a:lnTo>
                    <a:pt x="1348" y="2422"/>
                  </a:lnTo>
                  <a:lnTo>
                    <a:pt x="1312" y="2428"/>
                  </a:lnTo>
                  <a:lnTo>
                    <a:pt x="1278" y="2436"/>
                  </a:lnTo>
                  <a:lnTo>
                    <a:pt x="1242" y="2446"/>
                  </a:lnTo>
                  <a:lnTo>
                    <a:pt x="1208" y="2458"/>
                  </a:lnTo>
                  <a:lnTo>
                    <a:pt x="1174" y="2470"/>
                  </a:lnTo>
                  <a:lnTo>
                    <a:pt x="1142" y="2486"/>
                  </a:lnTo>
                  <a:lnTo>
                    <a:pt x="1110" y="2502"/>
                  </a:lnTo>
                  <a:lnTo>
                    <a:pt x="1080" y="2520"/>
                  </a:lnTo>
                  <a:lnTo>
                    <a:pt x="1050" y="2538"/>
                  </a:lnTo>
                  <a:lnTo>
                    <a:pt x="1022" y="2558"/>
                  </a:lnTo>
                  <a:lnTo>
                    <a:pt x="994" y="2580"/>
                  </a:lnTo>
                  <a:lnTo>
                    <a:pt x="966" y="2604"/>
                  </a:lnTo>
                  <a:lnTo>
                    <a:pt x="942" y="2628"/>
                  </a:lnTo>
                  <a:lnTo>
                    <a:pt x="916" y="2654"/>
                  </a:lnTo>
                  <a:lnTo>
                    <a:pt x="894" y="2680"/>
                  </a:lnTo>
                  <a:lnTo>
                    <a:pt x="872" y="2708"/>
                  </a:lnTo>
                  <a:lnTo>
                    <a:pt x="852" y="2738"/>
                  </a:lnTo>
                  <a:lnTo>
                    <a:pt x="832" y="2766"/>
                  </a:lnTo>
                  <a:lnTo>
                    <a:pt x="814" y="2798"/>
                  </a:lnTo>
                  <a:lnTo>
                    <a:pt x="798" y="2830"/>
                  </a:lnTo>
                  <a:lnTo>
                    <a:pt x="784" y="2862"/>
                  </a:lnTo>
                  <a:lnTo>
                    <a:pt x="770" y="2896"/>
                  </a:lnTo>
                  <a:lnTo>
                    <a:pt x="758" y="2930"/>
                  </a:lnTo>
                  <a:lnTo>
                    <a:pt x="748" y="2964"/>
                  </a:lnTo>
                  <a:lnTo>
                    <a:pt x="740" y="3000"/>
                  </a:lnTo>
                  <a:lnTo>
                    <a:pt x="734" y="3036"/>
                  </a:lnTo>
                  <a:lnTo>
                    <a:pt x="730" y="3072"/>
                  </a:lnTo>
                  <a:lnTo>
                    <a:pt x="726" y="3110"/>
                  </a:lnTo>
                  <a:lnTo>
                    <a:pt x="726" y="3148"/>
                  </a:lnTo>
                  <a:lnTo>
                    <a:pt x="726" y="3148"/>
                  </a:lnTo>
                  <a:lnTo>
                    <a:pt x="726" y="3184"/>
                  </a:lnTo>
                  <a:lnTo>
                    <a:pt x="730" y="3218"/>
                  </a:lnTo>
                  <a:lnTo>
                    <a:pt x="734" y="3254"/>
                  </a:lnTo>
                  <a:lnTo>
                    <a:pt x="738" y="3288"/>
                  </a:lnTo>
                  <a:lnTo>
                    <a:pt x="746" y="3322"/>
                  </a:lnTo>
                  <a:lnTo>
                    <a:pt x="756" y="3354"/>
                  </a:lnTo>
                  <a:lnTo>
                    <a:pt x="766" y="3386"/>
                  </a:lnTo>
                  <a:lnTo>
                    <a:pt x="778" y="3418"/>
                  </a:lnTo>
                  <a:lnTo>
                    <a:pt x="790" y="3450"/>
                  </a:lnTo>
                  <a:lnTo>
                    <a:pt x="804" y="3480"/>
                  </a:lnTo>
                  <a:lnTo>
                    <a:pt x="820" y="3510"/>
                  </a:lnTo>
                  <a:lnTo>
                    <a:pt x="838" y="3538"/>
                  </a:lnTo>
                  <a:lnTo>
                    <a:pt x="856" y="3566"/>
                  </a:lnTo>
                  <a:lnTo>
                    <a:pt x="876" y="3592"/>
                  </a:lnTo>
                  <a:lnTo>
                    <a:pt x="896" y="3618"/>
                  </a:lnTo>
                  <a:lnTo>
                    <a:pt x="918" y="3644"/>
                  </a:lnTo>
                  <a:lnTo>
                    <a:pt x="942" y="3668"/>
                  </a:lnTo>
                  <a:lnTo>
                    <a:pt x="966" y="3690"/>
                  </a:lnTo>
                  <a:lnTo>
                    <a:pt x="990" y="3712"/>
                  </a:lnTo>
                  <a:lnTo>
                    <a:pt x="1016" y="3734"/>
                  </a:lnTo>
                  <a:lnTo>
                    <a:pt x="1044" y="3752"/>
                  </a:lnTo>
                  <a:lnTo>
                    <a:pt x="1072" y="3772"/>
                  </a:lnTo>
                  <a:lnTo>
                    <a:pt x="1100" y="3788"/>
                  </a:lnTo>
                  <a:lnTo>
                    <a:pt x="1130" y="3804"/>
                  </a:lnTo>
                  <a:lnTo>
                    <a:pt x="1160" y="3818"/>
                  </a:lnTo>
                  <a:lnTo>
                    <a:pt x="1192" y="3832"/>
                  </a:lnTo>
                  <a:lnTo>
                    <a:pt x="1224" y="3844"/>
                  </a:lnTo>
                  <a:lnTo>
                    <a:pt x="1256" y="3854"/>
                  </a:lnTo>
                  <a:lnTo>
                    <a:pt x="1288" y="3862"/>
                  </a:lnTo>
                  <a:lnTo>
                    <a:pt x="1322" y="3870"/>
                  </a:lnTo>
                  <a:lnTo>
                    <a:pt x="1356" y="3876"/>
                  </a:lnTo>
                  <a:lnTo>
                    <a:pt x="1392" y="3880"/>
                  </a:lnTo>
                  <a:lnTo>
                    <a:pt x="2048" y="4666"/>
                  </a:lnTo>
                  <a:lnTo>
                    <a:pt x="2048" y="6388"/>
                  </a:lnTo>
                  <a:lnTo>
                    <a:pt x="284" y="6388"/>
                  </a:lnTo>
                  <a:lnTo>
                    <a:pt x="284" y="284"/>
                  </a:lnTo>
                  <a:lnTo>
                    <a:pt x="6389" y="284"/>
                  </a:lnTo>
                  <a:lnTo>
                    <a:pt x="6389" y="6388"/>
                  </a:lnTo>
                  <a:close/>
                  <a:moveTo>
                    <a:pt x="5213" y="2314"/>
                  </a:moveTo>
                  <a:lnTo>
                    <a:pt x="5213" y="2314"/>
                  </a:lnTo>
                  <a:lnTo>
                    <a:pt x="5167" y="2312"/>
                  </a:lnTo>
                  <a:lnTo>
                    <a:pt x="5123" y="2304"/>
                  </a:lnTo>
                  <a:lnTo>
                    <a:pt x="5079" y="2294"/>
                  </a:lnTo>
                  <a:lnTo>
                    <a:pt x="5039" y="2278"/>
                  </a:lnTo>
                  <a:lnTo>
                    <a:pt x="4999" y="2260"/>
                  </a:lnTo>
                  <a:lnTo>
                    <a:pt x="4961" y="2236"/>
                  </a:lnTo>
                  <a:lnTo>
                    <a:pt x="4927" y="2210"/>
                  </a:lnTo>
                  <a:lnTo>
                    <a:pt x="4895" y="2182"/>
                  </a:lnTo>
                  <a:lnTo>
                    <a:pt x="4865" y="2150"/>
                  </a:lnTo>
                  <a:lnTo>
                    <a:pt x="4839" y="2114"/>
                  </a:lnTo>
                  <a:lnTo>
                    <a:pt x="4817" y="2078"/>
                  </a:lnTo>
                  <a:lnTo>
                    <a:pt x="4799" y="2038"/>
                  </a:lnTo>
                  <a:lnTo>
                    <a:pt x="4783" y="1996"/>
                  </a:lnTo>
                  <a:lnTo>
                    <a:pt x="4771" y="1954"/>
                  </a:lnTo>
                  <a:lnTo>
                    <a:pt x="4765" y="1910"/>
                  </a:lnTo>
                  <a:lnTo>
                    <a:pt x="4763" y="1864"/>
                  </a:lnTo>
                  <a:lnTo>
                    <a:pt x="4763" y="1864"/>
                  </a:lnTo>
                  <a:lnTo>
                    <a:pt x="4765" y="1818"/>
                  </a:lnTo>
                  <a:lnTo>
                    <a:pt x="4771" y="1772"/>
                  </a:lnTo>
                  <a:lnTo>
                    <a:pt x="4783" y="1730"/>
                  </a:lnTo>
                  <a:lnTo>
                    <a:pt x="4799" y="1688"/>
                  </a:lnTo>
                  <a:lnTo>
                    <a:pt x="4817" y="1648"/>
                  </a:lnTo>
                  <a:lnTo>
                    <a:pt x="4839" y="1612"/>
                  </a:lnTo>
                  <a:lnTo>
                    <a:pt x="4865" y="1576"/>
                  </a:lnTo>
                  <a:lnTo>
                    <a:pt x="4895" y="1544"/>
                  </a:lnTo>
                  <a:lnTo>
                    <a:pt x="4927" y="1516"/>
                  </a:lnTo>
                  <a:lnTo>
                    <a:pt x="4961" y="1490"/>
                  </a:lnTo>
                  <a:lnTo>
                    <a:pt x="4999" y="1466"/>
                  </a:lnTo>
                  <a:lnTo>
                    <a:pt x="5039" y="1448"/>
                  </a:lnTo>
                  <a:lnTo>
                    <a:pt x="5079" y="1432"/>
                  </a:lnTo>
                  <a:lnTo>
                    <a:pt x="5123" y="1422"/>
                  </a:lnTo>
                  <a:lnTo>
                    <a:pt x="5167" y="1414"/>
                  </a:lnTo>
                  <a:lnTo>
                    <a:pt x="5213" y="1412"/>
                  </a:lnTo>
                  <a:lnTo>
                    <a:pt x="5213" y="1412"/>
                  </a:lnTo>
                  <a:lnTo>
                    <a:pt x="5259" y="1414"/>
                  </a:lnTo>
                  <a:lnTo>
                    <a:pt x="5305" y="1422"/>
                  </a:lnTo>
                  <a:lnTo>
                    <a:pt x="5347" y="1432"/>
                  </a:lnTo>
                  <a:lnTo>
                    <a:pt x="5389" y="1448"/>
                  </a:lnTo>
                  <a:lnTo>
                    <a:pt x="5429" y="1466"/>
                  </a:lnTo>
                  <a:lnTo>
                    <a:pt x="5465" y="1490"/>
                  </a:lnTo>
                  <a:lnTo>
                    <a:pt x="5499" y="1516"/>
                  </a:lnTo>
                  <a:lnTo>
                    <a:pt x="5531" y="1544"/>
                  </a:lnTo>
                  <a:lnTo>
                    <a:pt x="5561" y="1576"/>
                  </a:lnTo>
                  <a:lnTo>
                    <a:pt x="5587" y="1612"/>
                  </a:lnTo>
                  <a:lnTo>
                    <a:pt x="5609" y="1648"/>
                  </a:lnTo>
                  <a:lnTo>
                    <a:pt x="5629" y="1688"/>
                  </a:lnTo>
                  <a:lnTo>
                    <a:pt x="5643" y="1730"/>
                  </a:lnTo>
                  <a:lnTo>
                    <a:pt x="5655" y="1772"/>
                  </a:lnTo>
                  <a:lnTo>
                    <a:pt x="5661" y="1818"/>
                  </a:lnTo>
                  <a:lnTo>
                    <a:pt x="5665" y="1864"/>
                  </a:lnTo>
                  <a:lnTo>
                    <a:pt x="5665" y="1864"/>
                  </a:lnTo>
                  <a:lnTo>
                    <a:pt x="5661" y="1910"/>
                  </a:lnTo>
                  <a:lnTo>
                    <a:pt x="5655" y="1954"/>
                  </a:lnTo>
                  <a:lnTo>
                    <a:pt x="5643" y="1996"/>
                  </a:lnTo>
                  <a:lnTo>
                    <a:pt x="5629" y="2038"/>
                  </a:lnTo>
                  <a:lnTo>
                    <a:pt x="5609" y="2078"/>
                  </a:lnTo>
                  <a:lnTo>
                    <a:pt x="5587" y="2114"/>
                  </a:lnTo>
                  <a:lnTo>
                    <a:pt x="5561" y="2150"/>
                  </a:lnTo>
                  <a:lnTo>
                    <a:pt x="5531" y="2182"/>
                  </a:lnTo>
                  <a:lnTo>
                    <a:pt x="5499" y="2210"/>
                  </a:lnTo>
                  <a:lnTo>
                    <a:pt x="5465" y="2236"/>
                  </a:lnTo>
                  <a:lnTo>
                    <a:pt x="5429" y="2260"/>
                  </a:lnTo>
                  <a:lnTo>
                    <a:pt x="5389" y="2278"/>
                  </a:lnTo>
                  <a:lnTo>
                    <a:pt x="5347" y="2294"/>
                  </a:lnTo>
                  <a:lnTo>
                    <a:pt x="5305" y="2304"/>
                  </a:lnTo>
                  <a:lnTo>
                    <a:pt x="5259" y="2312"/>
                  </a:lnTo>
                  <a:lnTo>
                    <a:pt x="5213" y="2314"/>
                  </a:lnTo>
                  <a:lnTo>
                    <a:pt x="5213" y="2314"/>
                  </a:lnTo>
                  <a:close/>
                  <a:moveTo>
                    <a:pt x="3963" y="3548"/>
                  </a:moveTo>
                  <a:lnTo>
                    <a:pt x="3963" y="3548"/>
                  </a:lnTo>
                  <a:lnTo>
                    <a:pt x="3917" y="3544"/>
                  </a:lnTo>
                  <a:lnTo>
                    <a:pt x="3873" y="3538"/>
                  </a:lnTo>
                  <a:lnTo>
                    <a:pt x="3829" y="3526"/>
                  </a:lnTo>
                  <a:lnTo>
                    <a:pt x="3787" y="3512"/>
                  </a:lnTo>
                  <a:lnTo>
                    <a:pt x="3749" y="3492"/>
                  </a:lnTo>
                  <a:lnTo>
                    <a:pt x="3711" y="3470"/>
                  </a:lnTo>
                  <a:lnTo>
                    <a:pt x="3677" y="3444"/>
                  </a:lnTo>
                  <a:lnTo>
                    <a:pt x="3645" y="3414"/>
                  </a:lnTo>
                  <a:lnTo>
                    <a:pt x="3615" y="3382"/>
                  </a:lnTo>
                  <a:lnTo>
                    <a:pt x="3589" y="3348"/>
                  </a:lnTo>
                  <a:lnTo>
                    <a:pt x="3567" y="3312"/>
                  </a:lnTo>
                  <a:lnTo>
                    <a:pt x="3547" y="3272"/>
                  </a:lnTo>
                  <a:lnTo>
                    <a:pt x="3533" y="3230"/>
                  </a:lnTo>
                  <a:lnTo>
                    <a:pt x="3521" y="3188"/>
                  </a:lnTo>
                  <a:lnTo>
                    <a:pt x="3515" y="3142"/>
                  </a:lnTo>
                  <a:lnTo>
                    <a:pt x="3513" y="3096"/>
                  </a:lnTo>
                  <a:lnTo>
                    <a:pt x="3513" y="3096"/>
                  </a:lnTo>
                  <a:lnTo>
                    <a:pt x="3515" y="3050"/>
                  </a:lnTo>
                  <a:lnTo>
                    <a:pt x="3521" y="3006"/>
                  </a:lnTo>
                  <a:lnTo>
                    <a:pt x="3533" y="2962"/>
                  </a:lnTo>
                  <a:lnTo>
                    <a:pt x="3547" y="2922"/>
                  </a:lnTo>
                  <a:lnTo>
                    <a:pt x="3567" y="2882"/>
                  </a:lnTo>
                  <a:lnTo>
                    <a:pt x="3589" y="2844"/>
                  </a:lnTo>
                  <a:lnTo>
                    <a:pt x="3615" y="2810"/>
                  </a:lnTo>
                  <a:lnTo>
                    <a:pt x="3645" y="2778"/>
                  </a:lnTo>
                  <a:lnTo>
                    <a:pt x="3677" y="2748"/>
                  </a:lnTo>
                  <a:lnTo>
                    <a:pt x="3711" y="2722"/>
                  </a:lnTo>
                  <a:lnTo>
                    <a:pt x="3749" y="2700"/>
                  </a:lnTo>
                  <a:lnTo>
                    <a:pt x="3787" y="2682"/>
                  </a:lnTo>
                  <a:lnTo>
                    <a:pt x="3829" y="2666"/>
                  </a:lnTo>
                  <a:lnTo>
                    <a:pt x="3873" y="2654"/>
                  </a:lnTo>
                  <a:lnTo>
                    <a:pt x="3917" y="2648"/>
                  </a:lnTo>
                  <a:lnTo>
                    <a:pt x="3963" y="2646"/>
                  </a:lnTo>
                  <a:lnTo>
                    <a:pt x="3963" y="2646"/>
                  </a:lnTo>
                  <a:lnTo>
                    <a:pt x="4009" y="2648"/>
                  </a:lnTo>
                  <a:lnTo>
                    <a:pt x="4053" y="2654"/>
                  </a:lnTo>
                  <a:lnTo>
                    <a:pt x="4097" y="2666"/>
                  </a:lnTo>
                  <a:lnTo>
                    <a:pt x="4139" y="2682"/>
                  </a:lnTo>
                  <a:lnTo>
                    <a:pt x="4177" y="2700"/>
                  </a:lnTo>
                  <a:lnTo>
                    <a:pt x="4215" y="2722"/>
                  </a:lnTo>
                  <a:lnTo>
                    <a:pt x="4249" y="2748"/>
                  </a:lnTo>
                  <a:lnTo>
                    <a:pt x="4281" y="2778"/>
                  </a:lnTo>
                  <a:lnTo>
                    <a:pt x="4311" y="2810"/>
                  </a:lnTo>
                  <a:lnTo>
                    <a:pt x="4337" y="2844"/>
                  </a:lnTo>
                  <a:lnTo>
                    <a:pt x="4359" y="2882"/>
                  </a:lnTo>
                  <a:lnTo>
                    <a:pt x="4379" y="2922"/>
                  </a:lnTo>
                  <a:lnTo>
                    <a:pt x="4393" y="2962"/>
                  </a:lnTo>
                  <a:lnTo>
                    <a:pt x="4405" y="3006"/>
                  </a:lnTo>
                  <a:lnTo>
                    <a:pt x="4411" y="3050"/>
                  </a:lnTo>
                  <a:lnTo>
                    <a:pt x="4413" y="3096"/>
                  </a:lnTo>
                  <a:lnTo>
                    <a:pt x="4413" y="3096"/>
                  </a:lnTo>
                  <a:lnTo>
                    <a:pt x="4411" y="3142"/>
                  </a:lnTo>
                  <a:lnTo>
                    <a:pt x="4405" y="3188"/>
                  </a:lnTo>
                  <a:lnTo>
                    <a:pt x="4393" y="3230"/>
                  </a:lnTo>
                  <a:lnTo>
                    <a:pt x="4379" y="3272"/>
                  </a:lnTo>
                  <a:lnTo>
                    <a:pt x="4359" y="3312"/>
                  </a:lnTo>
                  <a:lnTo>
                    <a:pt x="4337" y="3348"/>
                  </a:lnTo>
                  <a:lnTo>
                    <a:pt x="4311" y="3382"/>
                  </a:lnTo>
                  <a:lnTo>
                    <a:pt x="4281" y="3414"/>
                  </a:lnTo>
                  <a:lnTo>
                    <a:pt x="4249" y="3444"/>
                  </a:lnTo>
                  <a:lnTo>
                    <a:pt x="4215" y="3470"/>
                  </a:lnTo>
                  <a:lnTo>
                    <a:pt x="4177" y="3492"/>
                  </a:lnTo>
                  <a:lnTo>
                    <a:pt x="4139" y="3512"/>
                  </a:lnTo>
                  <a:lnTo>
                    <a:pt x="4097" y="3526"/>
                  </a:lnTo>
                  <a:lnTo>
                    <a:pt x="4053" y="3538"/>
                  </a:lnTo>
                  <a:lnTo>
                    <a:pt x="4009" y="3544"/>
                  </a:lnTo>
                  <a:lnTo>
                    <a:pt x="3963" y="3548"/>
                  </a:lnTo>
                  <a:lnTo>
                    <a:pt x="3963" y="3548"/>
                  </a:lnTo>
                  <a:close/>
                  <a:moveTo>
                    <a:pt x="1010" y="3148"/>
                  </a:moveTo>
                  <a:lnTo>
                    <a:pt x="1010" y="3148"/>
                  </a:lnTo>
                  <a:lnTo>
                    <a:pt x="1012" y="3102"/>
                  </a:lnTo>
                  <a:lnTo>
                    <a:pt x="1020" y="3058"/>
                  </a:lnTo>
                  <a:lnTo>
                    <a:pt x="1030" y="3014"/>
                  </a:lnTo>
                  <a:lnTo>
                    <a:pt x="1046" y="2972"/>
                  </a:lnTo>
                  <a:lnTo>
                    <a:pt x="1064" y="2934"/>
                  </a:lnTo>
                  <a:lnTo>
                    <a:pt x="1088" y="2896"/>
                  </a:lnTo>
                  <a:lnTo>
                    <a:pt x="1114" y="2862"/>
                  </a:lnTo>
                  <a:lnTo>
                    <a:pt x="1142" y="2830"/>
                  </a:lnTo>
                  <a:lnTo>
                    <a:pt x="1174" y="2800"/>
                  </a:lnTo>
                  <a:lnTo>
                    <a:pt x="1210" y="2774"/>
                  </a:lnTo>
                  <a:lnTo>
                    <a:pt x="1246" y="2752"/>
                  </a:lnTo>
                  <a:lnTo>
                    <a:pt x="1286" y="2732"/>
                  </a:lnTo>
                  <a:lnTo>
                    <a:pt x="1326" y="2718"/>
                  </a:lnTo>
                  <a:lnTo>
                    <a:pt x="1370" y="2706"/>
                  </a:lnTo>
                  <a:lnTo>
                    <a:pt x="1414" y="2700"/>
                  </a:lnTo>
                  <a:lnTo>
                    <a:pt x="1460" y="2698"/>
                  </a:lnTo>
                  <a:lnTo>
                    <a:pt x="1460" y="2698"/>
                  </a:lnTo>
                  <a:lnTo>
                    <a:pt x="1506" y="2700"/>
                  </a:lnTo>
                  <a:lnTo>
                    <a:pt x="1552" y="2706"/>
                  </a:lnTo>
                  <a:lnTo>
                    <a:pt x="1594" y="2718"/>
                  </a:lnTo>
                  <a:lnTo>
                    <a:pt x="1636" y="2732"/>
                  </a:lnTo>
                  <a:lnTo>
                    <a:pt x="1676" y="2752"/>
                  </a:lnTo>
                  <a:lnTo>
                    <a:pt x="1712" y="2774"/>
                  </a:lnTo>
                  <a:lnTo>
                    <a:pt x="1748" y="2800"/>
                  </a:lnTo>
                  <a:lnTo>
                    <a:pt x="1780" y="2830"/>
                  </a:lnTo>
                  <a:lnTo>
                    <a:pt x="1808" y="2862"/>
                  </a:lnTo>
                  <a:lnTo>
                    <a:pt x="1834" y="2896"/>
                  </a:lnTo>
                  <a:lnTo>
                    <a:pt x="1856" y="2934"/>
                  </a:lnTo>
                  <a:lnTo>
                    <a:pt x="1876" y="2972"/>
                  </a:lnTo>
                  <a:lnTo>
                    <a:pt x="1892" y="3014"/>
                  </a:lnTo>
                  <a:lnTo>
                    <a:pt x="1902" y="3058"/>
                  </a:lnTo>
                  <a:lnTo>
                    <a:pt x="1910" y="3102"/>
                  </a:lnTo>
                  <a:lnTo>
                    <a:pt x="1912" y="3148"/>
                  </a:lnTo>
                  <a:lnTo>
                    <a:pt x="1912" y="3148"/>
                  </a:lnTo>
                  <a:lnTo>
                    <a:pt x="1910" y="3194"/>
                  </a:lnTo>
                  <a:lnTo>
                    <a:pt x="1902" y="3238"/>
                  </a:lnTo>
                  <a:lnTo>
                    <a:pt x="1892" y="3282"/>
                  </a:lnTo>
                  <a:lnTo>
                    <a:pt x="1876" y="3324"/>
                  </a:lnTo>
                  <a:lnTo>
                    <a:pt x="1856" y="3362"/>
                  </a:lnTo>
                  <a:lnTo>
                    <a:pt x="1834" y="3400"/>
                  </a:lnTo>
                  <a:lnTo>
                    <a:pt x="1808" y="3434"/>
                  </a:lnTo>
                  <a:lnTo>
                    <a:pt x="1780" y="3466"/>
                  </a:lnTo>
                  <a:lnTo>
                    <a:pt x="1748" y="3496"/>
                  </a:lnTo>
                  <a:lnTo>
                    <a:pt x="1712" y="3522"/>
                  </a:lnTo>
                  <a:lnTo>
                    <a:pt x="1676" y="3544"/>
                  </a:lnTo>
                  <a:lnTo>
                    <a:pt x="1636" y="3564"/>
                  </a:lnTo>
                  <a:lnTo>
                    <a:pt x="1594" y="3578"/>
                  </a:lnTo>
                  <a:lnTo>
                    <a:pt x="1552" y="3590"/>
                  </a:lnTo>
                  <a:lnTo>
                    <a:pt x="1506" y="3596"/>
                  </a:lnTo>
                  <a:lnTo>
                    <a:pt x="1460" y="3598"/>
                  </a:lnTo>
                  <a:lnTo>
                    <a:pt x="1460" y="3598"/>
                  </a:lnTo>
                  <a:lnTo>
                    <a:pt x="1414" y="3596"/>
                  </a:lnTo>
                  <a:lnTo>
                    <a:pt x="1370" y="3590"/>
                  </a:lnTo>
                  <a:lnTo>
                    <a:pt x="1326" y="3578"/>
                  </a:lnTo>
                  <a:lnTo>
                    <a:pt x="1286" y="3564"/>
                  </a:lnTo>
                  <a:lnTo>
                    <a:pt x="1246" y="3544"/>
                  </a:lnTo>
                  <a:lnTo>
                    <a:pt x="1210" y="3522"/>
                  </a:lnTo>
                  <a:lnTo>
                    <a:pt x="1174" y="3496"/>
                  </a:lnTo>
                  <a:lnTo>
                    <a:pt x="1142" y="3466"/>
                  </a:lnTo>
                  <a:lnTo>
                    <a:pt x="1114" y="3434"/>
                  </a:lnTo>
                  <a:lnTo>
                    <a:pt x="1088" y="3400"/>
                  </a:lnTo>
                  <a:lnTo>
                    <a:pt x="1064" y="3362"/>
                  </a:lnTo>
                  <a:lnTo>
                    <a:pt x="1046" y="3324"/>
                  </a:lnTo>
                  <a:lnTo>
                    <a:pt x="1030" y="3282"/>
                  </a:lnTo>
                  <a:lnTo>
                    <a:pt x="1020" y="3238"/>
                  </a:lnTo>
                  <a:lnTo>
                    <a:pt x="1012" y="3194"/>
                  </a:lnTo>
                  <a:lnTo>
                    <a:pt x="1010" y="3148"/>
                  </a:lnTo>
                  <a:lnTo>
                    <a:pt x="1010" y="3148"/>
                  </a:lnTo>
                  <a:close/>
                </a:path>
              </a:pathLst>
            </a:custGeom>
            <a:solidFill>
              <a:srgbClr val="FFFFFF"/>
            </a:solidFill>
            <a:ln>
              <a:noFill/>
            </a:ln>
          </p:spPr>
          <p:txBody>
            <a:bodyPr spcFirstLastPara="1" wrap="square" lIns="78175" tIns="39075" rIns="78175" bIns="39075"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22" name="Google Shape;529;p73">
              <a:extLst>
                <a:ext uri="{FF2B5EF4-FFF2-40B4-BE49-F238E27FC236}">
                  <a16:creationId xmlns:a16="http://schemas.microsoft.com/office/drawing/2014/main" id="{EC74942D-4F5E-4DE1-9F89-F25B5A9B5B66}"/>
                </a:ext>
              </a:extLst>
            </p:cNvPr>
            <p:cNvSpPr txBox="1"/>
            <p:nvPr/>
          </p:nvSpPr>
          <p:spPr>
            <a:xfrm flipH="1">
              <a:off x="9847970" y="2769036"/>
              <a:ext cx="1222800" cy="43080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 </a:t>
              </a:r>
              <a:r>
                <a:rPr kumimoji="0" lang="en-GB" sz="1800" b="0" i="0" u="none" strike="noStrike" kern="1200" cap="none" spc="0" normalizeH="0" baseline="0" noProof="0">
                  <a:ln>
                    <a:noFill/>
                  </a:ln>
                  <a:solidFill>
                    <a:srgbClr val="FFFFFF"/>
                  </a:solidFill>
                  <a:effectLst/>
                  <a:uLnTx/>
                  <a:uFillTx/>
                  <a:latin typeface="Arial"/>
                  <a:ea typeface="+mn-ea"/>
                  <a:cs typeface="+mn-cs"/>
                </a:rPr>
                <a:t>V</a:t>
              </a: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endors</a:t>
              </a:r>
              <a:endParaRPr kumimoji="0" sz="14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23" name="Google Shape;530;p73">
              <a:extLst>
                <a:ext uri="{FF2B5EF4-FFF2-40B4-BE49-F238E27FC236}">
                  <a16:creationId xmlns:a16="http://schemas.microsoft.com/office/drawing/2014/main" id="{3FB30144-BE8F-4709-870C-03E5480289EF}"/>
                </a:ext>
              </a:extLst>
            </p:cNvPr>
            <p:cNvSpPr/>
            <p:nvPr/>
          </p:nvSpPr>
          <p:spPr>
            <a:xfrm flipH="1">
              <a:off x="10203511" y="4207688"/>
              <a:ext cx="511830" cy="511753"/>
            </a:xfrm>
            <a:custGeom>
              <a:avLst/>
              <a:gdLst/>
              <a:ahLst/>
              <a:cxnLst/>
              <a:rect l="l" t="t" r="r" b="b"/>
              <a:pathLst>
                <a:path w="6709" h="6708" extrusionOk="0">
                  <a:moveTo>
                    <a:pt x="6709" y="0"/>
                  </a:moveTo>
                  <a:lnTo>
                    <a:pt x="0" y="0"/>
                  </a:lnTo>
                  <a:lnTo>
                    <a:pt x="0" y="6708"/>
                  </a:lnTo>
                  <a:lnTo>
                    <a:pt x="6709" y="6708"/>
                  </a:lnTo>
                  <a:lnTo>
                    <a:pt x="6709" y="6708"/>
                  </a:lnTo>
                  <a:lnTo>
                    <a:pt x="6709" y="0"/>
                  </a:lnTo>
                  <a:lnTo>
                    <a:pt x="6709" y="0"/>
                  </a:lnTo>
                  <a:close/>
                  <a:moveTo>
                    <a:pt x="1574" y="4746"/>
                  </a:moveTo>
                  <a:lnTo>
                    <a:pt x="1618" y="4708"/>
                  </a:lnTo>
                  <a:lnTo>
                    <a:pt x="2926" y="5432"/>
                  </a:lnTo>
                  <a:lnTo>
                    <a:pt x="2530" y="5772"/>
                  </a:lnTo>
                  <a:lnTo>
                    <a:pt x="2530" y="5772"/>
                  </a:lnTo>
                  <a:lnTo>
                    <a:pt x="2520" y="5780"/>
                  </a:lnTo>
                  <a:lnTo>
                    <a:pt x="2508" y="5788"/>
                  </a:lnTo>
                  <a:lnTo>
                    <a:pt x="2496" y="5794"/>
                  </a:lnTo>
                  <a:lnTo>
                    <a:pt x="2484" y="5798"/>
                  </a:lnTo>
                  <a:lnTo>
                    <a:pt x="2470" y="5802"/>
                  </a:lnTo>
                  <a:lnTo>
                    <a:pt x="2456" y="5804"/>
                  </a:lnTo>
                  <a:lnTo>
                    <a:pt x="2444" y="5806"/>
                  </a:lnTo>
                  <a:lnTo>
                    <a:pt x="2430" y="5806"/>
                  </a:lnTo>
                  <a:lnTo>
                    <a:pt x="2430" y="5806"/>
                  </a:lnTo>
                  <a:lnTo>
                    <a:pt x="2416" y="5804"/>
                  </a:lnTo>
                  <a:lnTo>
                    <a:pt x="2402" y="5800"/>
                  </a:lnTo>
                  <a:lnTo>
                    <a:pt x="2390" y="5796"/>
                  </a:lnTo>
                  <a:lnTo>
                    <a:pt x="2376" y="5790"/>
                  </a:lnTo>
                  <a:lnTo>
                    <a:pt x="2364" y="5784"/>
                  </a:lnTo>
                  <a:lnTo>
                    <a:pt x="2352" y="5774"/>
                  </a:lnTo>
                  <a:lnTo>
                    <a:pt x="2342" y="5764"/>
                  </a:lnTo>
                  <a:lnTo>
                    <a:pt x="2330" y="5752"/>
                  </a:lnTo>
                  <a:lnTo>
                    <a:pt x="1560" y="4940"/>
                  </a:lnTo>
                  <a:lnTo>
                    <a:pt x="1560" y="4940"/>
                  </a:lnTo>
                  <a:lnTo>
                    <a:pt x="1552" y="4930"/>
                  </a:lnTo>
                  <a:lnTo>
                    <a:pt x="1544" y="4918"/>
                  </a:lnTo>
                  <a:lnTo>
                    <a:pt x="1538" y="4906"/>
                  </a:lnTo>
                  <a:lnTo>
                    <a:pt x="1534" y="4892"/>
                  </a:lnTo>
                  <a:lnTo>
                    <a:pt x="1530" y="4880"/>
                  </a:lnTo>
                  <a:lnTo>
                    <a:pt x="1528" y="4866"/>
                  </a:lnTo>
                  <a:lnTo>
                    <a:pt x="1526" y="4854"/>
                  </a:lnTo>
                  <a:lnTo>
                    <a:pt x="1528" y="4840"/>
                  </a:lnTo>
                  <a:lnTo>
                    <a:pt x="1528" y="4828"/>
                  </a:lnTo>
                  <a:lnTo>
                    <a:pt x="1532" y="4814"/>
                  </a:lnTo>
                  <a:lnTo>
                    <a:pt x="1536" y="4802"/>
                  </a:lnTo>
                  <a:lnTo>
                    <a:pt x="1540" y="4790"/>
                  </a:lnTo>
                  <a:lnTo>
                    <a:pt x="1548" y="4778"/>
                  </a:lnTo>
                  <a:lnTo>
                    <a:pt x="1554" y="4766"/>
                  </a:lnTo>
                  <a:lnTo>
                    <a:pt x="1564" y="4756"/>
                  </a:lnTo>
                  <a:lnTo>
                    <a:pt x="1574" y="4746"/>
                  </a:lnTo>
                  <a:lnTo>
                    <a:pt x="1574" y="4746"/>
                  </a:lnTo>
                  <a:close/>
                  <a:moveTo>
                    <a:pt x="1658" y="4404"/>
                  </a:moveTo>
                  <a:lnTo>
                    <a:pt x="1658" y="4404"/>
                  </a:lnTo>
                  <a:lnTo>
                    <a:pt x="1630" y="4386"/>
                  </a:lnTo>
                  <a:lnTo>
                    <a:pt x="1602" y="4368"/>
                  </a:lnTo>
                  <a:lnTo>
                    <a:pt x="1576" y="4348"/>
                  </a:lnTo>
                  <a:lnTo>
                    <a:pt x="1550" y="4326"/>
                  </a:lnTo>
                  <a:lnTo>
                    <a:pt x="1526" y="4304"/>
                  </a:lnTo>
                  <a:lnTo>
                    <a:pt x="1504" y="4280"/>
                  </a:lnTo>
                  <a:lnTo>
                    <a:pt x="1484" y="4254"/>
                  </a:lnTo>
                  <a:lnTo>
                    <a:pt x="1464" y="4228"/>
                  </a:lnTo>
                  <a:lnTo>
                    <a:pt x="1446" y="4202"/>
                  </a:lnTo>
                  <a:lnTo>
                    <a:pt x="1428" y="4174"/>
                  </a:lnTo>
                  <a:lnTo>
                    <a:pt x="1414" y="4144"/>
                  </a:lnTo>
                  <a:lnTo>
                    <a:pt x="1400" y="4114"/>
                  </a:lnTo>
                  <a:lnTo>
                    <a:pt x="1388" y="4084"/>
                  </a:lnTo>
                  <a:lnTo>
                    <a:pt x="1378" y="4052"/>
                  </a:lnTo>
                  <a:lnTo>
                    <a:pt x="1368" y="4020"/>
                  </a:lnTo>
                  <a:lnTo>
                    <a:pt x="1362" y="3988"/>
                  </a:lnTo>
                  <a:lnTo>
                    <a:pt x="1238" y="3310"/>
                  </a:lnTo>
                  <a:lnTo>
                    <a:pt x="286" y="2752"/>
                  </a:lnTo>
                  <a:lnTo>
                    <a:pt x="286" y="1148"/>
                  </a:lnTo>
                  <a:lnTo>
                    <a:pt x="1868" y="2096"/>
                  </a:lnTo>
                  <a:lnTo>
                    <a:pt x="2494" y="1794"/>
                  </a:lnTo>
                  <a:lnTo>
                    <a:pt x="2494" y="1794"/>
                  </a:lnTo>
                  <a:lnTo>
                    <a:pt x="2532" y="1776"/>
                  </a:lnTo>
                  <a:lnTo>
                    <a:pt x="2570" y="1762"/>
                  </a:lnTo>
                  <a:lnTo>
                    <a:pt x="2608" y="1752"/>
                  </a:lnTo>
                  <a:lnTo>
                    <a:pt x="2646" y="1742"/>
                  </a:lnTo>
                  <a:lnTo>
                    <a:pt x="2684" y="1736"/>
                  </a:lnTo>
                  <a:lnTo>
                    <a:pt x="2724" y="1730"/>
                  </a:lnTo>
                  <a:lnTo>
                    <a:pt x="2764" y="1728"/>
                  </a:lnTo>
                  <a:lnTo>
                    <a:pt x="2802" y="1730"/>
                  </a:lnTo>
                  <a:lnTo>
                    <a:pt x="2842" y="1732"/>
                  </a:lnTo>
                  <a:lnTo>
                    <a:pt x="2880" y="1738"/>
                  </a:lnTo>
                  <a:lnTo>
                    <a:pt x="2918" y="1744"/>
                  </a:lnTo>
                  <a:lnTo>
                    <a:pt x="2958" y="1754"/>
                  </a:lnTo>
                  <a:lnTo>
                    <a:pt x="2994" y="1766"/>
                  </a:lnTo>
                  <a:lnTo>
                    <a:pt x="3032" y="1782"/>
                  </a:lnTo>
                  <a:lnTo>
                    <a:pt x="3068" y="1798"/>
                  </a:lnTo>
                  <a:lnTo>
                    <a:pt x="3104" y="1818"/>
                  </a:lnTo>
                  <a:lnTo>
                    <a:pt x="3162" y="1850"/>
                  </a:lnTo>
                  <a:lnTo>
                    <a:pt x="1732" y="3102"/>
                  </a:lnTo>
                  <a:lnTo>
                    <a:pt x="1732" y="3102"/>
                  </a:lnTo>
                  <a:lnTo>
                    <a:pt x="1698" y="3134"/>
                  </a:lnTo>
                  <a:lnTo>
                    <a:pt x="1666" y="3172"/>
                  </a:lnTo>
                  <a:lnTo>
                    <a:pt x="1638" y="3212"/>
                  </a:lnTo>
                  <a:lnTo>
                    <a:pt x="1616" y="3254"/>
                  </a:lnTo>
                  <a:lnTo>
                    <a:pt x="1596" y="3296"/>
                  </a:lnTo>
                  <a:lnTo>
                    <a:pt x="1582" y="3342"/>
                  </a:lnTo>
                  <a:lnTo>
                    <a:pt x="1572" y="3390"/>
                  </a:lnTo>
                  <a:lnTo>
                    <a:pt x="1566" y="3438"/>
                  </a:lnTo>
                  <a:lnTo>
                    <a:pt x="1566" y="3438"/>
                  </a:lnTo>
                  <a:lnTo>
                    <a:pt x="1564" y="3488"/>
                  </a:lnTo>
                  <a:lnTo>
                    <a:pt x="1568" y="3536"/>
                  </a:lnTo>
                  <a:lnTo>
                    <a:pt x="1578" y="3582"/>
                  </a:lnTo>
                  <a:lnTo>
                    <a:pt x="1590" y="3628"/>
                  </a:lnTo>
                  <a:lnTo>
                    <a:pt x="1608" y="3674"/>
                  </a:lnTo>
                  <a:lnTo>
                    <a:pt x="1630" y="3716"/>
                  </a:lnTo>
                  <a:lnTo>
                    <a:pt x="1656" y="3756"/>
                  </a:lnTo>
                  <a:lnTo>
                    <a:pt x="1686" y="3794"/>
                  </a:lnTo>
                  <a:lnTo>
                    <a:pt x="1686" y="3794"/>
                  </a:lnTo>
                  <a:lnTo>
                    <a:pt x="1704" y="3814"/>
                  </a:lnTo>
                  <a:lnTo>
                    <a:pt x="1722" y="3832"/>
                  </a:lnTo>
                  <a:lnTo>
                    <a:pt x="1740" y="3848"/>
                  </a:lnTo>
                  <a:lnTo>
                    <a:pt x="1760" y="3862"/>
                  </a:lnTo>
                  <a:lnTo>
                    <a:pt x="1778" y="3878"/>
                  </a:lnTo>
                  <a:lnTo>
                    <a:pt x="1800" y="3890"/>
                  </a:lnTo>
                  <a:lnTo>
                    <a:pt x="1842" y="3914"/>
                  </a:lnTo>
                  <a:lnTo>
                    <a:pt x="1886" y="3932"/>
                  </a:lnTo>
                  <a:lnTo>
                    <a:pt x="1930" y="3946"/>
                  </a:lnTo>
                  <a:lnTo>
                    <a:pt x="1978" y="3956"/>
                  </a:lnTo>
                  <a:lnTo>
                    <a:pt x="2024" y="3962"/>
                  </a:lnTo>
                  <a:lnTo>
                    <a:pt x="2072" y="3962"/>
                  </a:lnTo>
                  <a:lnTo>
                    <a:pt x="2118" y="3958"/>
                  </a:lnTo>
                  <a:lnTo>
                    <a:pt x="2166" y="3950"/>
                  </a:lnTo>
                  <a:lnTo>
                    <a:pt x="2212" y="3938"/>
                  </a:lnTo>
                  <a:lnTo>
                    <a:pt x="2256" y="3920"/>
                  </a:lnTo>
                  <a:lnTo>
                    <a:pt x="2278" y="3910"/>
                  </a:lnTo>
                  <a:lnTo>
                    <a:pt x="2300" y="3898"/>
                  </a:lnTo>
                  <a:lnTo>
                    <a:pt x="2320" y="3886"/>
                  </a:lnTo>
                  <a:lnTo>
                    <a:pt x="2342" y="3872"/>
                  </a:lnTo>
                  <a:lnTo>
                    <a:pt x="2362" y="3856"/>
                  </a:lnTo>
                  <a:lnTo>
                    <a:pt x="2382" y="3840"/>
                  </a:lnTo>
                  <a:lnTo>
                    <a:pt x="2882" y="3398"/>
                  </a:lnTo>
                  <a:lnTo>
                    <a:pt x="2882" y="3398"/>
                  </a:lnTo>
                  <a:lnTo>
                    <a:pt x="2928" y="3360"/>
                  </a:lnTo>
                  <a:lnTo>
                    <a:pt x="2976" y="3326"/>
                  </a:lnTo>
                  <a:lnTo>
                    <a:pt x="3024" y="3296"/>
                  </a:lnTo>
                  <a:lnTo>
                    <a:pt x="3074" y="3272"/>
                  </a:lnTo>
                  <a:lnTo>
                    <a:pt x="3122" y="3252"/>
                  </a:lnTo>
                  <a:lnTo>
                    <a:pt x="3148" y="3244"/>
                  </a:lnTo>
                  <a:lnTo>
                    <a:pt x="3172" y="3238"/>
                  </a:lnTo>
                  <a:lnTo>
                    <a:pt x="3198" y="3232"/>
                  </a:lnTo>
                  <a:lnTo>
                    <a:pt x="3222" y="3228"/>
                  </a:lnTo>
                  <a:lnTo>
                    <a:pt x="3248" y="3226"/>
                  </a:lnTo>
                  <a:lnTo>
                    <a:pt x="3274" y="3224"/>
                  </a:lnTo>
                  <a:lnTo>
                    <a:pt x="3298" y="3222"/>
                  </a:lnTo>
                  <a:lnTo>
                    <a:pt x="3324" y="3224"/>
                  </a:lnTo>
                  <a:lnTo>
                    <a:pt x="3377" y="3228"/>
                  </a:lnTo>
                  <a:lnTo>
                    <a:pt x="3429" y="3238"/>
                  </a:lnTo>
                  <a:lnTo>
                    <a:pt x="3483" y="3254"/>
                  </a:lnTo>
                  <a:lnTo>
                    <a:pt x="3537" y="3272"/>
                  </a:lnTo>
                  <a:lnTo>
                    <a:pt x="3591" y="3298"/>
                  </a:lnTo>
                  <a:lnTo>
                    <a:pt x="3645" y="3326"/>
                  </a:lnTo>
                  <a:lnTo>
                    <a:pt x="3701" y="3360"/>
                  </a:lnTo>
                  <a:lnTo>
                    <a:pt x="5341" y="4200"/>
                  </a:lnTo>
                  <a:lnTo>
                    <a:pt x="5341" y="4200"/>
                  </a:lnTo>
                  <a:lnTo>
                    <a:pt x="5349" y="4204"/>
                  </a:lnTo>
                  <a:lnTo>
                    <a:pt x="5357" y="4210"/>
                  </a:lnTo>
                  <a:lnTo>
                    <a:pt x="5365" y="4224"/>
                  </a:lnTo>
                  <a:lnTo>
                    <a:pt x="5371" y="4236"/>
                  </a:lnTo>
                  <a:lnTo>
                    <a:pt x="5373" y="4246"/>
                  </a:lnTo>
                  <a:lnTo>
                    <a:pt x="5373" y="4246"/>
                  </a:lnTo>
                  <a:lnTo>
                    <a:pt x="5373" y="4258"/>
                  </a:lnTo>
                  <a:lnTo>
                    <a:pt x="5373" y="4270"/>
                  </a:lnTo>
                  <a:lnTo>
                    <a:pt x="5367" y="4284"/>
                  </a:lnTo>
                  <a:lnTo>
                    <a:pt x="5363" y="4292"/>
                  </a:lnTo>
                  <a:lnTo>
                    <a:pt x="5359" y="4298"/>
                  </a:lnTo>
                  <a:lnTo>
                    <a:pt x="3997" y="5540"/>
                  </a:lnTo>
                  <a:lnTo>
                    <a:pt x="3985" y="5558"/>
                  </a:lnTo>
                  <a:lnTo>
                    <a:pt x="3985" y="5558"/>
                  </a:lnTo>
                  <a:lnTo>
                    <a:pt x="3979" y="5568"/>
                  </a:lnTo>
                  <a:lnTo>
                    <a:pt x="3971" y="5578"/>
                  </a:lnTo>
                  <a:lnTo>
                    <a:pt x="3953" y="5594"/>
                  </a:lnTo>
                  <a:lnTo>
                    <a:pt x="3933" y="5606"/>
                  </a:lnTo>
                  <a:lnTo>
                    <a:pt x="3911" y="5614"/>
                  </a:lnTo>
                  <a:lnTo>
                    <a:pt x="3889" y="5616"/>
                  </a:lnTo>
                  <a:lnTo>
                    <a:pt x="3865" y="5616"/>
                  </a:lnTo>
                  <a:lnTo>
                    <a:pt x="3841" y="5610"/>
                  </a:lnTo>
                  <a:lnTo>
                    <a:pt x="3831" y="5604"/>
                  </a:lnTo>
                  <a:lnTo>
                    <a:pt x="3819" y="5598"/>
                  </a:lnTo>
                  <a:lnTo>
                    <a:pt x="1658" y="4404"/>
                  </a:lnTo>
                  <a:close/>
                  <a:moveTo>
                    <a:pt x="5231" y="3404"/>
                  </a:moveTo>
                  <a:lnTo>
                    <a:pt x="5215" y="3814"/>
                  </a:lnTo>
                  <a:lnTo>
                    <a:pt x="3851" y="3116"/>
                  </a:lnTo>
                  <a:lnTo>
                    <a:pt x="3851" y="3116"/>
                  </a:lnTo>
                  <a:lnTo>
                    <a:pt x="3813" y="3092"/>
                  </a:lnTo>
                  <a:lnTo>
                    <a:pt x="3775" y="3070"/>
                  </a:lnTo>
                  <a:lnTo>
                    <a:pt x="3737" y="3050"/>
                  </a:lnTo>
                  <a:lnTo>
                    <a:pt x="3699" y="3032"/>
                  </a:lnTo>
                  <a:lnTo>
                    <a:pt x="3661" y="3014"/>
                  </a:lnTo>
                  <a:lnTo>
                    <a:pt x="3623" y="2998"/>
                  </a:lnTo>
                  <a:lnTo>
                    <a:pt x="3585" y="2986"/>
                  </a:lnTo>
                  <a:lnTo>
                    <a:pt x="3547" y="2974"/>
                  </a:lnTo>
                  <a:lnTo>
                    <a:pt x="3511" y="2962"/>
                  </a:lnTo>
                  <a:lnTo>
                    <a:pt x="3473" y="2954"/>
                  </a:lnTo>
                  <a:lnTo>
                    <a:pt x="3435" y="2946"/>
                  </a:lnTo>
                  <a:lnTo>
                    <a:pt x="3399" y="2942"/>
                  </a:lnTo>
                  <a:lnTo>
                    <a:pt x="3361" y="2938"/>
                  </a:lnTo>
                  <a:lnTo>
                    <a:pt x="3324" y="2936"/>
                  </a:lnTo>
                  <a:lnTo>
                    <a:pt x="3286" y="2936"/>
                  </a:lnTo>
                  <a:lnTo>
                    <a:pt x="3250" y="2936"/>
                  </a:lnTo>
                  <a:lnTo>
                    <a:pt x="3214" y="2940"/>
                  </a:lnTo>
                  <a:lnTo>
                    <a:pt x="3178" y="2944"/>
                  </a:lnTo>
                  <a:lnTo>
                    <a:pt x="3142" y="2950"/>
                  </a:lnTo>
                  <a:lnTo>
                    <a:pt x="3106" y="2958"/>
                  </a:lnTo>
                  <a:lnTo>
                    <a:pt x="3070" y="2968"/>
                  </a:lnTo>
                  <a:lnTo>
                    <a:pt x="3034" y="2980"/>
                  </a:lnTo>
                  <a:lnTo>
                    <a:pt x="2998" y="2992"/>
                  </a:lnTo>
                  <a:lnTo>
                    <a:pt x="2964" y="3006"/>
                  </a:lnTo>
                  <a:lnTo>
                    <a:pt x="2930" y="3024"/>
                  </a:lnTo>
                  <a:lnTo>
                    <a:pt x="2894" y="3042"/>
                  </a:lnTo>
                  <a:lnTo>
                    <a:pt x="2860" y="3060"/>
                  </a:lnTo>
                  <a:lnTo>
                    <a:pt x="2826" y="3082"/>
                  </a:lnTo>
                  <a:lnTo>
                    <a:pt x="2792" y="3106"/>
                  </a:lnTo>
                  <a:lnTo>
                    <a:pt x="2758" y="3130"/>
                  </a:lnTo>
                  <a:lnTo>
                    <a:pt x="2726" y="3156"/>
                  </a:lnTo>
                  <a:lnTo>
                    <a:pt x="2692" y="3184"/>
                  </a:lnTo>
                  <a:lnTo>
                    <a:pt x="2192" y="3626"/>
                  </a:lnTo>
                  <a:lnTo>
                    <a:pt x="2192" y="3626"/>
                  </a:lnTo>
                  <a:lnTo>
                    <a:pt x="2176" y="3638"/>
                  </a:lnTo>
                  <a:lnTo>
                    <a:pt x="2158" y="3650"/>
                  </a:lnTo>
                  <a:lnTo>
                    <a:pt x="2140" y="3660"/>
                  </a:lnTo>
                  <a:lnTo>
                    <a:pt x="2122" y="3666"/>
                  </a:lnTo>
                  <a:lnTo>
                    <a:pt x="2102" y="3672"/>
                  </a:lnTo>
                  <a:lnTo>
                    <a:pt x="2082" y="3676"/>
                  </a:lnTo>
                  <a:lnTo>
                    <a:pt x="2062" y="3676"/>
                  </a:lnTo>
                  <a:lnTo>
                    <a:pt x="2042" y="3676"/>
                  </a:lnTo>
                  <a:lnTo>
                    <a:pt x="2024" y="3674"/>
                  </a:lnTo>
                  <a:lnTo>
                    <a:pt x="2004" y="3670"/>
                  </a:lnTo>
                  <a:lnTo>
                    <a:pt x="1984" y="3664"/>
                  </a:lnTo>
                  <a:lnTo>
                    <a:pt x="1966" y="3656"/>
                  </a:lnTo>
                  <a:lnTo>
                    <a:pt x="1948" y="3646"/>
                  </a:lnTo>
                  <a:lnTo>
                    <a:pt x="1932" y="3634"/>
                  </a:lnTo>
                  <a:lnTo>
                    <a:pt x="1916" y="3622"/>
                  </a:lnTo>
                  <a:lnTo>
                    <a:pt x="1902" y="3606"/>
                  </a:lnTo>
                  <a:lnTo>
                    <a:pt x="1902" y="3606"/>
                  </a:lnTo>
                  <a:lnTo>
                    <a:pt x="1888" y="3590"/>
                  </a:lnTo>
                  <a:lnTo>
                    <a:pt x="1878" y="3574"/>
                  </a:lnTo>
                  <a:lnTo>
                    <a:pt x="1868" y="3556"/>
                  </a:lnTo>
                  <a:lnTo>
                    <a:pt x="1862" y="3538"/>
                  </a:lnTo>
                  <a:lnTo>
                    <a:pt x="1856" y="3518"/>
                  </a:lnTo>
                  <a:lnTo>
                    <a:pt x="1852" y="3498"/>
                  </a:lnTo>
                  <a:lnTo>
                    <a:pt x="1850" y="3478"/>
                  </a:lnTo>
                  <a:lnTo>
                    <a:pt x="1852" y="3458"/>
                  </a:lnTo>
                  <a:lnTo>
                    <a:pt x="1852" y="3458"/>
                  </a:lnTo>
                  <a:lnTo>
                    <a:pt x="1854" y="3438"/>
                  </a:lnTo>
                  <a:lnTo>
                    <a:pt x="1858" y="3418"/>
                  </a:lnTo>
                  <a:lnTo>
                    <a:pt x="1864" y="3398"/>
                  </a:lnTo>
                  <a:lnTo>
                    <a:pt x="1872" y="3380"/>
                  </a:lnTo>
                  <a:lnTo>
                    <a:pt x="1882" y="3362"/>
                  </a:lnTo>
                  <a:lnTo>
                    <a:pt x="1894" y="3346"/>
                  </a:lnTo>
                  <a:lnTo>
                    <a:pt x="1906" y="3330"/>
                  </a:lnTo>
                  <a:lnTo>
                    <a:pt x="1920" y="3316"/>
                  </a:lnTo>
                  <a:lnTo>
                    <a:pt x="3359" y="2060"/>
                  </a:lnTo>
                  <a:lnTo>
                    <a:pt x="3359" y="2060"/>
                  </a:lnTo>
                  <a:lnTo>
                    <a:pt x="3383" y="2038"/>
                  </a:lnTo>
                  <a:lnTo>
                    <a:pt x="3409" y="2020"/>
                  </a:lnTo>
                  <a:lnTo>
                    <a:pt x="3437" y="2004"/>
                  </a:lnTo>
                  <a:lnTo>
                    <a:pt x="3465" y="1990"/>
                  </a:lnTo>
                  <a:lnTo>
                    <a:pt x="3493" y="1978"/>
                  </a:lnTo>
                  <a:lnTo>
                    <a:pt x="3523" y="1970"/>
                  </a:lnTo>
                  <a:lnTo>
                    <a:pt x="3553" y="1962"/>
                  </a:lnTo>
                  <a:lnTo>
                    <a:pt x="3583" y="1956"/>
                  </a:lnTo>
                  <a:lnTo>
                    <a:pt x="3615" y="1954"/>
                  </a:lnTo>
                  <a:lnTo>
                    <a:pt x="3645" y="1952"/>
                  </a:lnTo>
                  <a:lnTo>
                    <a:pt x="3677" y="1954"/>
                  </a:lnTo>
                  <a:lnTo>
                    <a:pt x="3707" y="1956"/>
                  </a:lnTo>
                  <a:lnTo>
                    <a:pt x="3739" y="1962"/>
                  </a:lnTo>
                  <a:lnTo>
                    <a:pt x="3769" y="1970"/>
                  </a:lnTo>
                  <a:lnTo>
                    <a:pt x="3799" y="1982"/>
                  </a:lnTo>
                  <a:lnTo>
                    <a:pt x="3829" y="1994"/>
                  </a:lnTo>
                  <a:lnTo>
                    <a:pt x="4333" y="2234"/>
                  </a:lnTo>
                  <a:lnTo>
                    <a:pt x="6423" y="464"/>
                  </a:lnTo>
                  <a:lnTo>
                    <a:pt x="6423" y="2402"/>
                  </a:lnTo>
                  <a:lnTo>
                    <a:pt x="5231" y="3404"/>
                  </a:lnTo>
                  <a:close/>
                  <a:moveTo>
                    <a:pt x="6191" y="286"/>
                  </a:moveTo>
                  <a:lnTo>
                    <a:pt x="4289" y="1896"/>
                  </a:lnTo>
                  <a:lnTo>
                    <a:pt x="3951" y="1736"/>
                  </a:lnTo>
                  <a:lnTo>
                    <a:pt x="3951" y="1736"/>
                  </a:lnTo>
                  <a:lnTo>
                    <a:pt x="3921" y="1722"/>
                  </a:lnTo>
                  <a:lnTo>
                    <a:pt x="3891" y="1710"/>
                  </a:lnTo>
                  <a:lnTo>
                    <a:pt x="3861" y="1700"/>
                  </a:lnTo>
                  <a:lnTo>
                    <a:pt x="3831" y="1690"/>
                  </a:lnTo>
                  <a:lnTo>
                    <a:pt x="3799" y="1684"/>
                  </a:lnTo>
                  <a:lnTo>
                    <a:pt x="3769" y="1678"/>
                  </a:lnTo>
                  <a:lnTo>
                    <a:pt x="3737" y="1672"/>
                  </a:lnTo>
                  <a:lnTo>
                    <a:pt x="3705" y="1670"/>
                  </a:lnTo>
                  <a:lnTo>
                    <a:pt x="3675" y="1668"/>
                  </a:lnTo>
                  <a:lnTo>
                    <a:pt x="3643" y="1666"/>
                  </a:lnTo>
                  <a:lnTo>
                    <a:pt x="3611" y="1668"/>
                  </a:lnTo>
                  <a:lnTo>
                    <a:pt x="3579" y="1670"/>
                  </a:lnTo>
                  <a:lnTo>
                    <a:pt x="3549" y="1674"/>
                  </a:lnTo>
                  <a:lnTo>
                    <a:pt x="3517" y="1678"/>
                  </a:lnTo>
                  <a:lnTo>
                    <a:pt x="3487" y="1684"/>
                  </a:lnTo>
                  <a:lnTo>
                    <a:pt x="3457" y="1692"/>
                  </a:lnTo>
                  <a:lnTo>
                    <a:pt x="3248" y="1570"/>
                  </a:lnTo>
                  <a:lnTo>
                    <a:pt x="3248" y="1570"/>
                  </a:lnTo>
                  <a:lnTo>
                    <a:pt x="3196" y="1542"/>
                  </a:lnTo>
                  <a:lnTo>
                    <a:pt x="3144" y="1518"/>
                  </a:lnTo>
                  <a:lnTo>
                    <a:pt x="3092" y="1498"/>
                  </a:lnTo>
                  <a:lnTo>
                    <a:pt x="3036" y="1480"/>
                  </a:lnTo>
                  <a:lnTo>
                    <a:pt x="2982" y="1466"/>
                  </a:lnTo>
                  <a:lnTo>
                    <a:pt x="2926" y="1454"/>
                  </a:lnTo>
                  <a:lnTo>
                    <a:pt x="2870" y="1448"/>
                  </a:lnTo>
                  <a:lnTo>
                    <a:pt x="2814" y="1444"/>
                  </a:lnTo>
                  <a:lnTo>
                    <a:pt x="2758" y="1442"/>
                  </a:lnTo>
                  <a:lnTo>
                    <a:pt x="2700" y="1446"/>
                  </a:lnTo>
                  <a:lnTo>
                    <a:pt x="2644" y="1452"/>
                  </a:lnTo>
                  <a:lnTo>
                    <a:pt x="2588" y="1462"/>
                  </a:lnTo>
                  <a:lnTo>
                    <a:pt x="2532" y="1476"/>
                  </a:lnTo>
                  <a:lnTo>
                    <a:pt x="2478" y="1492"/>
                  </a:lnTo>
                  <a:lnTo>
                    <a:pt x="2424" y="1512"/>
                  </a:lnTo>
                  <a:lnTo>
                    <a:pt x="2370" y="1536"/>
                  </a:lnTo>
                  <a:lnTo>
                    <a:pt x="1884" y="1770"/>
                  </a:lnTo>
                  <a:lnTo>
                    <a:pt x="286" y="814"/>
                  </a:lnTo>
                  <a:lnTo>
                    <a:pt x="286" y="286"/>
                  </a:lnTo>
                  <a:lnTo>
                    <a:pt x="6191" y="286"/>
                  </a:lnTo>
                  <a:close/>
                  <a:moveTo>
                    <a:pt x="286" y="6422"/>
                  </a:moveTo>
                  <a:lnTo>
                    <a:pt x="286" y="3084"/>
                  </a:lnTo>
                  <a:lnTo>
                    <a:pt x="980" y="3492"/>
                  </a:lnTo>
                  <a:lnTo>
                    <a:pt x="1080" y="4038"/>
                  </a:lnTo>
                  <a:lnTo>
                    <a:pt x="1080" y="4038"/>
                  </a:lnTo>
                  <a:lnTo>
                    <a:pt x="1088" y="4076"/>
                  </a:lnTo>
                  <a:lnTo>
                    <a:pt x="1096" y="4112"/>
                  </a:lnTo>
                  <a:lnTo>
                    <a:pt x="1108" y="4148"/>
                  </a:lnTo>
                  <a:lnTo>
                    <a:pt x="1120" y="4184"/>
                  </a:lnTo>
                  <a:lnTo>
                    <a:pt x="1134" y="4218"/>
                  </a:lnTo>
                  <a:lnTo>
                    <a:pt x="1148" y="4252"/>
                  </a:lnTo>
                  <a:lnTo>
                    <a:pt x="1164" y="4286"/>
                  </a:lnTo>
                  <a:lnTo>
                    <a:pt x="1182" y="4318"/>
                  </a:lnTo>
                  <a:lnTo>
                    <a:pt x="1202" y="4350"/>
                  </a:lnTo>
                  <a:lnTo>
                    <a:pt x="1222" y="4382"/>
                  </a:lnTo>
                  <a:lnTo>
                    <a:pt x="1244" y="4412"/>
                  </a:lnTo>
                  <a:lnTo>
                    <a:pt x="1266" y="4440"/>
                  </a:lnTo>
                  <a:lnTo>
                    <a:pt x="1290" y="4468"/>
                  </a:lnTo>
                  <a:lnTo>
                    <a:pt x="1316" y="4496"/>
                  </a:lnTo>
                  <a:lnTo>
                    <a:pt x="1342" y="4522"/>
                  </a:lnTo>
                  <a:lnTo>
                    <a:pt x="1370" y="4548"/>
                  </a:lnTo>
                  <a:lnTo>
                    <a:pt x="1370" y="4548"/>
                  </a:lnTo>
                  <a:lnTo>
                    <a:pt x="1342" y="4578"/>
                  </a:lnTo>
                  <a:lnTo>
                    <a:pt x="1318" y="4610"/>
                  </a:lnTo>
                  <a:lnTo>
                    <a:pt x="1296" y="4644"/>
                  </a:lnTo>
                  <a:lnTo>
                    <a:pt x="1278" y="4680"/>
                  </a:lnTo>
                  <a:lnTo>
                    <a:pt x="1264" y="4716"/>
                  </a:lnTo>
                  <a:lnTo>
                    <a:pt x="1254" y="4754"/>
                  </a:lnTo>
                  <a:lnTo>
                    <a:pt x="1246" y="4794"/>
                  </a:lnTo>
                  <a:lnTo>
                    <a:pt x="1242" y="4832"/>
                  </a:lnTo>
                  <a:lnTo>
                    <a:pt x="1244" y="4872"/>
                  </a:lnTo>
                  <a:lnTo>
                    <a:pt x="1246" y="4912"/>
                  </a:lnTo>
                  <a:lnTo>
                    <a:pt x="1254" y="4950"/>
                  </a:lnTo>
                  <a:lnTo>
                    <a:pt x="1266" y="4988"/>
                  </a:lnTo>
                  <a:lnTo>
                    <a:pt x="1280" y="5026"/>
                  </a:lnTo>
                  <a:lnTo>
                    <a:pt x="1300" y="5062"/>
                  </a:lnTo>
                  <a:lnTo>
                    <a:pt x="1322" y="5098"/>
                  </a:lnTo>
                  <a:lnTo>
                    <a:pt x="1348" y="5132"/>
                  </a:lnTo>
                  <a:lnTo>
                    <a:pt x="2118" y="5944"/>
                  </a:lnTo>
                  <a:lnTo>
                    <a:pt x="2118" y="5944"/>
                  </a:lnTo>
                  <a:lnTo>
                    <a:pt x="2146" y="5976"/>
                  </a:lnTo>
                  <a:lnTo>
                    <a:pt x="2178" y="6002"/>
                  </a:lnTo>
                  <a:lnTo>
                    <a:pt x="2212" y="6026"/>
                  </a:lnTo>
                  <a:lnTo>
                    <a:pt x="2248" y="6046"/>
                  </a:lnTo>
                  <a:lnTo>
                    <a:pt x="2286" y="6064"/>
                  </a:lnTo>
                  <a:lnTo>
                    <a:pt x="2326" y="6076"/>
                  </a:lnTo>
                  <a:lnTo>
                    <a:pt x="2368" y="6086"/>
                  </a:lnTo>
                  <a:lnTo>
                    <a:pt x="2410" y="6090"/>
                  </a:lnTo>
                  <a:lnTo>
                    <a:pt x="2410" y="6090"/>
                  </a:lnTo>
                  <a:lnTo>
                    <a:pt x="2440" y="6092"/>
                  </a:lnTo>
                  <a:lnTo>
                    <a:pt x="2440" y="6092"/>
                  </a:lnTo>
                  <a:lnTo>
                    <a:pt x="2478" y="6090"/>
                  </a:lnTo>
                  <a:lnTo>
                    <a:pt x="2516" y="6086"/>
                  </a:lnTo>
                  <a:lnTo>
                    <a:pt x="2552" y="6076"/>
                  </a:lnTo>
                  <a:lnTo>
                    <a:pt x="2588" y="6066"/>
                  </a:lnTo>
                  <a:lnTo>
                    <a:pt x="2622" y="6050"/>
                  </a:lnTo>
                  <a:lnTo>
                    <a:pt x="2656" y="6032"/>
                  </a:lnTo>
                  <a:lnTo>
                    <a:pt x="2688" y="6012"/>
                  </a:lnTo>
                  <a:lnTo>
                    <a:pt x="2718" y="5988"/>
                  </a:lnTo>
                  <a:lnTo>
                    <a:pt x="3194" y="5580"/>
                  </a:lnTo>
                  <a:lnTo>
                    <a:pt x="3677" y="5848"/>
                  </a:lnTo>
                  <a:lnTo>
                    <a:pt x="3677" y="5848"/>
                  </a:lnTo>
                  <a:lnTo>
                    <a:pt x="3701" y="5860"/>
                  </a:lnTo>
                  <a:lnTo>
                    <a:pt x="3727" y="5872"/>
                  </a:lnTo>
                  <a:lnTo>
                    <a:pt x="3751" y="5882"/>
                  </a:lnTo>
                  <a:lnTo>
                    <a:pt x="3777" y="5890"/>
                  </a:lnTo>
                  <a:lnTo>
                    <a:pt x="3803" y="5896"/>
                  </a:lnTo>
                  <a:lnTo>
                    <a:pt x="3829" y="5900"/>
                  </a:lnTo>
                  <a:lnTo>
                    <a:pt x="3855" y="5902"/>
                  </a:lnTo>
                  <a:lnTo>
                    <a:pt x="3881" y="5904"/>
                  </a:lnTo>
                  <a:lnTo>
                    <a:pt x="3881" y="5904"/>
                  </a:lnTo>
                  <a:lnTo>
                    <a:pt x="3907" y="5902"/>
                  </a:lnTo>
                  <a:lnTo>
                    <a:pt x="3931" y="5900"/>
                  </a:lnTo>
                  <a:lnTo>
                    <a:pt x="3955" y="5896"/>
                  </a:lnTo>
                  <a:lnTo>
                    <a:pt x="3979" y="5892"/>
                  </a:lnTo>
                  <a:lnTo>
                    <a:pt x="4003" y="5886"/>
                  </a:lnTo>
                  <a:lnTo>
                    <a:pt x="4025" y="5878"/>
                  </a:lnTo>
                  <a:lnTo>
                    <a:pt x="4049" y="5868"/>
                  </a:lnTo>
                  <a:lnTo>
                    <a:pt x="4071" y="5858"/>
                  </a:lnTo>
                  <a:lnTo>
                    <a:pt x="4093" y="5846"/>
                  </a:lnTo>
                  <a:lnTo>
                    <a:pt x="4113" y="5832"/>
                  </a:lnTo>
                  <a:lnTo>
                    <a:pt x="4133" y="5816"/>
                  </a:lnTo>
                  <a:lnTo>
                    <a:pt x="4153" y="5800"/>
                  </a:lnTo>
                  <a:lnTo>
                    <a:pt x="4171" y="5784"/>
                  </a:lnTo>
                  <a:lnTo>
                    <a:pt x="4187" y="5766"/>
                  </a:lnTo>
                  <a:lnTo>
                    <a:pt x="4203" y="5746"/>
                  </a:lnTo>
                  <a:lnTo>
                    <a:pt x="4219" y="5724"/>
                  </a:lnTo>
                  <a:lnTo>
                    <a:pt x="5555" y="4506"/>
                  </a:lnTo>
                  <a:lnTo>
                    <a:pt x="5555" y="4506"/>
                  </a:lnTo>
                  <a:lnTo>
                    <a:pt x="5583" y="4476"/>
                  </a:lnTo>
                  <a:lnTo>
                    <a:pt x="5607" y="4442"/>
                  </a:lnTo>
                  <a:lnTo>
                    <a:pt x="5625" y="4408"/>
                  </a:lnTo>
                  <a:lnTo>
                    <a:pt x="5641" y="4370"/>
                  </a:lnTo>
                  <a:lnTo>
                    <a:pt x="5651" y="4332"/>
                  </a:lnTo>
                  <a:lnTo>
                    <a:pt x="5659" y="4292"/>
                  </a:lnTo>
                  <a:lnTo>
                    <a:pt x="5659" y="4252"/>
                  </a:lnTo>
                  <a:lnTo>
                    <a:pt x="5657" y="4210"/>
                  </a:lnTo>
                  <a:lnTo>
                    <a:pt x="5657" y="4210"/>
                  </a:lnTo>
                  <a:lnTo>
                    <a:pt x="5651" y="4172"/>
                  </a:lnTo>
                  <a:lnTo>
                    <a:pt x="5639" y="4136"/>
                  </a:lnTo>
                  <a:lnTo>
                    <a:pt x="5625" y="4102"/>
                  </a:lnTo>
                  <a:lnTo>
                    <a:pt x="5605" y="4068"/>
                  </a:lnTo>
                  <a:lnTo>
                    <a:pt x="5583" y="4038"/>
                  </a:lnTo>
                  <a:lnTo>
                    <a:pt x="5559" y="4010"/>
                  </a:lnTo>
                  <a:lnTo>
                    <a:pt x="5529" y="3984"/>
                  </a:lnTo>
                  <a:lnTo>
                    <a:pt x="5497" y="3960"/>
                  </a:lnTo>
                  <a:lnTo>
                    <a:pt x="5513" y="3540"/>
                  </a:lnTo>
                  <a:lnTo>
                    <a:pt x="6423" y="2774"/>
                  </a:lnTo>
                  <a:lnTo>
                    <a:pt x="6423" y="6422"/>
                  </a:lnTo>
                  <a:lnTo>
                    <a:pt x="286" y="6422"/>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24" name="Google Shape;531;p73">
              <a:extLst>
                <a:ext uri="{FF2B5EF4-FFF2-40B4-BE49-F238E27FC236}">
                  <a16:creationId xmlns:a16="http://schemas.microsoft.com/office/drawing/2014/main" id="{0E531112-6EC7-4195-AC67-CD4979DA5B9B}"/>
                </a:ext>
              </a:extLst>
            </p:cNvPr>
            <p:cNvSpPr txBox="1"/>
            <p:nvPr/>
          </p:nvSpPr>
          <p:spPr>
            <a:xfrm flipH="1">
              <a:off x="9847970" y="4780806"/>
              <a:ext cx="1222800" cy="21540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Insurers</a:t>
              </a:r>
              <a:endParaRPr kumimoji="0" sz="1400" b="0" i="0" u="none" strike="noStrike" kern="1200" cap="none" spc="0" normalizeH="0" baseline="0" noProof="0">
                <a:ln>
                  <a:noFill/>
                </a:ln>
                <a:solidFill>
                  <a:srgbClr val="FFFFFF"/>
                </a:solidFill>
                <a:effectLst/>
                <a:uLnTx/>
                <a:uFillTx/>
                <a:latin typeface="Arial"/>
                <a:ea typeface="Arial"/>
                <a:cs typeface="Arial"/>
                <a:sym typeface="Arial"/>
              </a:endParaRPr>
            </a:p>
          </p:txBody>
        </p:sp>
        <p:grpSp>
          <p:nvGrpSpPr>
            <p:cNvPr id="25" name="Google Shape;532;p73">
              <a:extLst>
                <a:ext uri="{FF2B5EF4-FFF2-40B4-BE49-F238E27FC236}">
                  <a16:creationId xmlns:a16="http://schemas.microsoft.com/office/drawing/2014/main" id="{ED9F8612-94BC-43AE-9148-6CF873B07DF7}"/>
                </a:ext>
              </a:extLst>
            </p:cNvPr>
            <p:cNvGrpSpPr/>
            <p:nvPr/>
          </p:nvGrpSpPr>
          <p:grpSpPr>
            <a:xfrm flipH="1">
              <a:off x="8020755" y="2195917"/>
              <a:ext cx="511832" cy="511754"/>
              <a:chOff x="986" y="0"/>
              <a:chExt cx="6696" cy="6695"/>
            </a:xfrm>
          </p:grpSpPr>
          <p:sp>
            <p:nvSpPr>
              <p:cNvPr id="26" name="Google Shape;533;p73">
                <a:extLst>
                  <a:ext uri="{FF2B5EF4-FFF2-40B4-BE49-F238E27FC236}">
                    <a16:creationId xmlns:a16="http://schemas.microsoft.com/office/drawing/2014/main" id="{3B465CB6-4AC5-4275-A66F-4EC7317ABABE}"/>
                  </a:ext>
                </a:extLst>
              </p:cNvPr>
              <p:cNvSpPr/>
              <p:nvPr/>
            </p:nvSpPr>
            <p:spPr>
              <a:xfrm>
                <a:off x="986" y="0"/>
                <a:ext cx="6696" cy="6695"/>
              </a:xfrm>
              <a:custGeom>
                <a:avLst/>
                <a:gdLst/>
                <a:ahLst/>
                <a:cxnLst/>
                <a:rect l="l" t="t" r="r" b="b"/>
                <a:pathLst>
                  <a:path w="6696" h="6695" extrusionOk="0">
                    <a:moveTo>
                      <a:pt x="0" y="0"/>
                    </a:moveTo>
                    <a:lnTo>
                      <a:pt x="0" y="6695"/>
                    </a:lnTo>
                    <a:lnTo>
                      <a:pt x="1044" y="6695"/>
                    </a:lnTo>
                    <a:lnTo>
                      <a:pt x="1236" y="5193"/>
                    </a:lnTo>
                    <a:lnTo>
                      <a:pt x="1236" y="5193"/>
                    </a:lnTo>
                    <a:lnTo>
                      <a:pt x="1254" y="5147"/>
                    </a:lnTo>
                    <a:lnTo>
                      <a:pt x="1272" y="5103"/>
                    </a:lnTo>
                    <a:lnTo>
                      <a:pt x="1294" y="5059"/>
                    </a:lnTo>
                    <a:lnTo>
                      <a:pt x="1320" y="5017"/>
                    </a:lnTo>
                    <a:lnTo>
                      <a:pt x="1346" y="4977"/>
                    </a:lnTo>
                    <a:lnTo>
                      <a:pt x="1374" y="4939"/>
                    </a:lnTo>
                    <a:lnTo>
                      <a:pt x="1406" y="4901"/>
                    </a:lnTo>
                    <a:lnTo>
                      <a:pt x="1438" y="4865"/>
                    </a:lnTo>
                    <a:lnTo>
                      <a:pt x="1474" y="4833"/>
                    </a:lnTo>
                    <a:lnTo>
                      <a:pt x="1510" y="4801"/>
                    </a:lnTo>
                    <a:lnTo>
                      <a:pt x="1548" y="4773"/>
                    </a:lnTo>
                    <a:lnTo>
                      <a:pt x="1588" y="4745"/>
                    </a:lnTo>
                    <a:lnTo>
                      <a:pt x="1630" y="4721"/>
                    </a:lnTo>
                    <a:lnTo>
                      <a:pt x="1675" y="4699"/>
                    </a:lnTo>
                    <a:lnTo>
                      <a:pt x="1719" y="4679"/>
                    </a:lnTo>
                    <a:lnTo>
                      <a:pt x="1767" y="4661"/>
                    </a:lnTo>
                    <a:lnTo>
                      <a:pt x="2767" y="4321"/>
                    </a:lnTo>
                    <a:lnTo>
                      <a:pt x="2767" y="4321"/>
                    </a:lnTo>
                    <a:lnTo>
                      <a:pt x="2777" y="4319"/>
                    </a:lnTo>
                    <a:lnTo>
                      <a:pt x="2785" y="4321"/>
                    </a:lnTo>
                    <a:lnTo>
                      <a:pt x="2793" y="4323"/>
                    </a:lnTo>
                    <a:lnTo>
                      <a:pt x="2801" y="4329"/>
                    </a:lnTo>
                    <a:lnTo>
                      <a:pt x="2879" y="4409"/>
                    </a:lnTo>
                    <a:lnTo>
                      <a:pt x="2879" y="4409"/>
                    </a:lnTo>
                    <a:lnTo>
                      <a:pt x="2903" y="4433"/>
                    </a:lnTo>
                    <a:lnTo>
                      <a:pt x="2927" y="4455"/>
                    </a:lnTo>
                    <a:lnTo>
                      <a:pt x="2953" y="4475"/>
                    </a:lnTo>
                    <a:lnTo>
                      <a:pt x="2979" y="4495"/>
                    </a:lnTo>
                    <a:lnTo>
                      <a:pt x="3007" y="4513"/>
                    </a:lnTo>
                    <a:lnTo>
                      <a:pt x="3035" y="4529"/>
                    </a:lnTo>
                    <a:lnTo>
                      <a:pt x="3063" y="4543"/>
                    </a:lnTo>
                    <a:lnTo>
                      <a:pt x="3093" y="4557"/>
                    </a:lnTo>
                    <a:lnTo>
                      <a:pt x="3123" y="4569"/>
                    </a:lnTo>
                    <a:lnTo>
                      <a:pt x="3153" y="4579"/>
                    </a:lnTo>
                    <a:lnTo>
                      <a:pt x="3185" y="4587"/>
                    </a:lnTo>
                    <a:lnTo>
                      <a:pt x="3217" y="4595"/>
                    </a:lnTo>
                    <a:lnTo>
                      <a:pt x="3249" y="4601"/>
                    </a:lnTo>
                    <a:lnTo>
                      <a:pt x="3281" y="4605"/>
                    </a:lnTo>
                    <a:lnTo>
                      <a:pt x="3315" y="4607"/>
                    </a:lnTo>
                    <a:lnTo>
                      <a:pt x="3347" y="4607"/>
                    </a:lnTo>
                    <a:lnTo>
                      <a:pt x="3347" y="4607"/>
                    </a:lnTo>
                    <a:lnTo>
                      <a:pt x="3381" y="4607"/>
                    </a:lnTo>
                    <a:lnTo>
                      <a:pt x="3413" y="4605"/>
                    </a:lnTo>
                    <a:lnTo>
                      <a:pt x="3447" y="4601"/>
                    </a:lnTo>
                    <a:lnTo>
                      <a:pt x="3479" y="4595"/>
                    </a:lnTo>
                    <a:lnTo>
                      <a:pt x="3509" y="4587"/>
                    </a:lnTo>
                    <a:lnTo>
                      <a:pt x="3541" y="4579"/>
                    </a:lnTo>
                    <a:lnTo>
                      <a:pt x="3571" y="4569"/>
                    </a:lnTo>
                    <a:lnTo>
                      <a:pt x="3601" y="4557"/>
                    </a:lnTo>
                    <a:lnTo>
                      <a:pt x="3631" y="4543"/>
                    </a:lnTo>
                    <a:lnTo>
                      <a:pt x="3659" y="4529"/>
                    </a:lnTo>
                    <a:lnTo>
                      <a:pt x="3687" y="4513"/>
                    </a:lnTo>
                    <a:lnTo>
                      <a:pt x="3715" y="4495"/>
                    </a:lnTo>
                    <a:lnTo>
                      <a:pt x="3741" y="4475"/>
                    </a:lnTo>
                    <a:lnTo>
                      <a:pt x="3767" y="4455"/>
                    </a:lnTo>
                    <a:lnTo>
                      <a:pt x="3791" y="4433"/>
                    </a:lnTo>
                    <a:lnTo>
                      <a:pt x="3815" y="4409"/>
                    </a:lnTo>
                    <a:lnTo>
                      <a:pt x="3893" y="4329"/>
                    </a:lnTo>
                    <a:lnTo>
                      <a:pt x="3893" y="4329"/>
                    </a:lnTo>
                    <a:lnTo>
                      <a:pt x="3901" y="4323"/>
                    </a:lnTo>
                    <a:lnTo>
                      <a:pt x="3909" y="4321"/>
                    </a:lnTo>
                    <a:lnTo>
                      <a:pt x="3919" y="4319"/>
                    </a:lnTo>
                    <a:lnTo>
                      <a:pt x="3927" y="4321"/>
                    </a:lnTo>
                    <a:lnTo>
                      <a:pt x="4929" y="4661"/>
                    </a:lnTo>
                    <a:lnTo>
                      <a:pt x="4929" y="4661"/>
                    </a:lnTo>
                    <a:lnTo>
                      <a:pt x="4975" y="4679"/>
                    </a:lnTo>
                    <a:lnTo>
                      <a:pt x="5019" y="4699"/>
                    </a:lnTo>
                    <a:lnTo>
                      <a:pt x="5064" y="4721"/>
                    </a:lnTo>
                    <a:lnTo>
                      <a:pt x="5106" y="4745"/>
                    </a:lnTo>
                    <a:lnTo>
                      <a:pt x="5146" y="4773"/>
                    </a:lnTo>
                    <a:lnTo>
                      <a:pt x="5184" y="4801"/>
                    </a:lnTo>
                    <a:lnTo>
                      <a:pt x="5222" y="4833"/>
                    </a:lnTo>
                    <a:lnTo>
                      <a:pt x="5256" y="4865"/>
                    </a:lnTo>
                    <a:lnTo>
                      <a:pt x="5290" y="4901"/>
                    </a:lnTo>
                    <a:lnTo>
                      <a:pt x="5320" y="4939"/>
                    </a:lnTo>
                    <a:lnTo>
                      <a:pt x="5350" y="4977"/>
                    </a:lnTo>
                    <a:lnTo>
                      <a:pt x="5376" y="5017"/>
                    </a:lnTo>
                    <a:lnTo>
                      <a:pt x="5400" y="5059"/>
                    </a:lnTo>
                    <a:lnTo>
                      <a:pt x="5422" y="5103"/>
                    </a:lnTo>
                    <a:lnTo>
                      <a:pt x="5442" y="5147"/>
                    </a:lnTo>
                    <a:lnTo>
                      <a:pt x="5458" y="5193"/>
                    </a:lnTo>
                    <a:lnTo>
                      <a:pt x="5650" y="6695"/>
                    </a:lnTo>
                    <a:lnTo>
                      <a:pt x="6696" y="6695"/>
                    </a:lnTo>
                    <a:lnTo>
                      <a:pt x="6696" y="0"/>
                    </a:lnTo>
                    <a:lnTo>
                      <a:pt x="0" y="0"/>
                    </a:lnTo>
                    <a:close/>
                    <a:moveTo>
                      <a:pt x="6410" y="6411"/>
                    </a:moveTo>
                    <a:lnTo>
                      <a:pt x="5902" y="6411"/>
                    </a:lnTo>
                    <a:lnTo>
                      <a:pt x="5740" y="5145"/>
                    </a:lnTo>
                    <a:lnTo>
                      <a:pt x="5734" y="5121"/>
                    </a:lnTo>
                    <a:lnTo>
                      <a:pt x="5734" y="5121"/>
                    </a:lnTo>
                    <a:lnTo>
                      <a:pt x="5712" y="5057"/>
                    </a:lnTo>
                    <a:lnTo>
                      <a:pt x="5686" y="4995"/>
                    </a:lnTo>
                    <a:lnTo>
                      <a:pt x="5658" y="4935"/>
                    </a:lnTo>
                    <a:lnTo>
                      <a:pt x="5626" y="4879"/>
                    </a:lnTo>
                    <a:lnTo>
                      <a:pt x="5590" y="4823"/>
                    </a:lnTo>
                    <a:lnTo>
                      <a:pt x="5552" y="4769"/>
                    </a:lnTo>
                    <a:lnTo>
                      <a:pt x="5510" y="4719"/>
                    </a:lnTo>
                    <a:lnTo>
                      <a:pt x="5464" y="4671"/>
                    </a:lnTo>
                    <a:lnTo>
                      <a:pt x="5418" y="4625"/>
                    </a:lnTo>
                    <a:lnTo>
                      <a:pt x="5368" y="4583"/>
                    </a:lnTo>
                    <a:lnTo>
                      <a:pt x="5316" y="4543"/>
                    </a:lnTo>
                    <a:lnTo>
                      <a:pt x="5260" y="4505"/>
                    </a:lnTo>
                    <a:lnTo>
                      <a:pt x="5204" y="4471"/>
                    </a:lnTo>
                    <a:lnTo>
                      <a:pt x="5146" y="4441"/>
                    </a:lnTo>
                    <a:lnTo>
                      <a:pt x="5084" y="4415"/>
                    </a:lnTo>
                    <a:lnTo>
                      <a:pt x="5021" y="4391"/>
                    </a:lnTo>
                    <a:lnTo>
                      <a:pt x="4019" y="4051"/>
                    </a:lnTo>
                    <a:lnTo>
                      <a:pt x="4019" y="4051"/>
                    </a:lnTo>
                    <a:lnTo>
                      <a:pt x="3997" y="4045"/>
                    </a:lnTo>
                    <a:lnTo>
                      <a:pt x="3975" y="4039"/>
                    </a:lnTo>
                    <a:lnTo>
                      <a:pt x="3953" y="4037"/>
                    </a:lnTo>
                    <a:lnTo>
                      <a:pt x="3931" y="4035"/>
                    </a:lnTo>
                    <a:lnTo>
                      <a:pt x="3909" y="4035"/>
                    </a:lnTo>
                    <a:lnTo>
                      <a:pt x="3887" y="4035"/>
                    </a:lnTo>
                    <a:lnTo>
                      <a:pt x="3865" y="4039"/>
                    </a:lnTo>
                    <a:lnTo>
                      <a:pt x="3843" y="4043"/>
                    </a:lnTo>
                    <a:lnTo>
                      <a:pt x="3821" y="4049"/>
                    </a:lnTo>
                    <a:lnTo>
                      <a:pt x="3801" y="4057"/>
                    </a:lnTo>
                    <a:lnTo>
                      <a:pt x="3781" y="4065"/>
                    </a:lnTo>
                    <a:lnTo>
                      <a:pt x="3761" y="4075"/>
                    </a:lnTo>
                    <a:lnTo>
                      <a:pt x="3741" y="4087"/>
                    </a:lnTo>
                    <a:lnTo>
                      <a:pt x="3723" y="4101"/>
                    </a:lnTo>
                    <a:lnTo>
                      <a:pt x="3705" y="4115"/>
                    </a:lnTo>
                    <a:lnTo>
                      <a:pt x="3689" y="4131"/>
                    </a:lnTo>
                    <a:lnTo>
                      <a:pt x="3611" y="4211"/>
                    </a:lnTo>
                    <a:lnTo>
                      <a:pt x="3611" y="4211"/>
                    </a:lnTo>
                    <a:lnTo>
                      <a:pt x="3583" y="4237"/>
                    </a:lnTo>
                    <a:lnTo>
                      <a:pt x="3555" y="4259"/>
                    </a:lnTo>
                    <a:lnTo>
                      <a:pt x="3523" y="4277"/>
                    </a:lnTo>
                    <a:lnTo>
                      <a:pt x="3491" y="4293"/>
                    </a:lnTo>
                    <a:lnTo>
                      <a:pt x="3457" y="4305"/>
                    </a:lnTo>
                    <a:lnTo>
                      <a:pt x="3421" y="4315"/>
                    </a:lnTo>
                    <a:lnTo>
                      <a:pt x="3385" y="4321"/>
                    </a:lnTo>
                    <a:lnTo>
                      <a:pt x="3347" y="4323"/>
                    </a:lnTo>
                    <a:lnTo>
                      <a:pt x="3347" y="4323"/>
                    </a:lnTo>
                    <a:lnTo>
                      <a:pt x="3311" y="4321"/>
                    </a:lnTo>
                    <a:lnTo>
                      <a:pt x="3273" y="4315"/>
                    </a:lnTo>
                    <a:lnTo>
                      <a:pt x="3239" y="4305"/>
                    </a:lnTo>
                    <a:lnTo>
                      <a:pt x="3205" y="4293"/>
                    </a:lnTo>
                    <a:lnTo>
                      <a:pt x="3171" y="4277"/>
                    </a:lnTo>
                    <a:lnTo>
                      <a:pt x="3141" y="4259"/>
                    </a:lnTo>
                    <a:lnTo>
                      <a:pt x="3111" y="4237"/>
                    </a:lnTo>
                    <a:lnTo>
                      <a:pt x="3083" y="4211"/>
                    </a:lnTo>
                    <a:lnTo>
                      <a:pt x="3005" y="4131"/>
                    </a:lnTo>
                    <a:lnTo>
                      <a:pt x="3005" y="4131"/>
                    </a:lnTo>
                    <a:lnTo>
                      <a:pt x="2989" y="4115"/>
                    </a:lnTo>
                    <a:lnTo>
                      <a:pt x="2971" y="4101"/>
                    </a:lnTo>
                    <a:lnTo>
                      <a:pt x="2953" y="4087"/>
                    </a:lnTo>
                    <a:lnTo>
                      <a:pt x="2935" y="4075"/>
                    </a:lnTo>
                    <a:lnTo>
                      <a:pt x="2915" y="4065"/>
                    </a:lnTo>
                    <a:lnTo>
                      <a:pt x="2895" y="4057"/>
                    </a:lnTo>
                    <a:lnTo>
                      <a:pt x="2873" y="4049"/>
                    </a:lnTo>
                    <a:lnTo>
                      <a:pt x="2853" y="4043"/>
                    </a:lnTo>
                    <a:lnTo>
                      <a:pt x="2831" y="4039"/>
                    </a:lnTo>
                    <a:lnTo>
                      <a:pt x="2809" y="4035"/>
                    </a:lnTo>
                    <a:lnTo>
                      <a:pt x="2787" y="4035"/>
                    </a:lnTo>
                    <a:lnTo>
                      <a:pt x="2763" y="4035"/>
                    </a:lnTo>
                    <a:lnTo>
                      <a:pt x="2741" y="4037"/>
                    </a:lnTo>
                    <a:lnTo>
                      <a:pt x="2719" y="4039"/>
                    </a:lnTo>
                    <a:lnTo>
                      <a:pt x="2697" y="4045"/>
                    </a:lnTo>
                    <a:lnTo>
                      <a:pt x="2675" y="4051"/>
                    </a:lnTo>
                    <a:lnTo>
                      <a:pt x="1675" y="4391"/>
                    </a:lnTo>
                    <a:lnTo>
                      <a:pt x="1675" y="4391"/>
                    </a:lnTo>
                    <a:lnTo>
                      <a:pt x="1610" y="4415"/>
                    </a:lnTo>
                    <a:lnTo>
                      <a:pt x="1550" y="4441"/>
                    </a:lnTo>
                    <a:lnTo>
                      <a:pt x="1490" y="4471"/>
                    </a:lnTo>
                    <a:lnTo>
                      <a:pt x="1434" y="4505"/>
                    </a:lnTo>
                    <a:lnTo>
                      <a:pt x="1380" y="4543"/>
                    </a:lnTo>
                    <a:lnTo>
                      <a:pt x="1328" y="4583"/>
                    </a:lnTo>
                    <a:lnTo>
                      <a:pt x="1278" y="4625"/>
                    </a:lnTo>
                    <a:lnTo>
                      <a:pt x="1230" y="4671"/>
                    </a:lnTo>
                    <a:lnTo>
                      <a:pt x="1186" y="4719"/>
                    </a:lnTo>
                    <a:lnTo>
                      <a:pt x="1144" y="4769"/>
                    </a:lnTo>
                    <a:lnTo>
                      <a:pt x="1106" y="4823"/>
                    </a:lnTo>
                    <a:lnTo>
                      <a:pt x="1070" y="4879"/>
                    </a:lnTo>
                    <a:lnTo>
                      <a:pt x="1038" y="4935"/>
                    </a:lnTo>
                    <a:lnTo>
                      <a:pt x="1008" y="4995"/>
                    </a:lnTo>
                    <a:lnTo>
                      <a:pt x="982" y="5057"/>
                    </a:lnTo>
                    <a:lnTo>
                      <a:pt x="960" y="5121"/>
                    </a:lnTo>
                    <a:lnTo>
                      <a:pt x="794" y="6411"/>
                    </a:lnTo>
                    <a:lnTo>
                      <a:pt x="284" y="6411"/>
                    </a:lnTo>
                    <a:lnTo>
                      <a:pt x="284" y="286"/>
                    </a:lnTo>
                    <a:lnTo>
                      <a:pt x="6410" y="286"/>
                    </a:lnTo>
                    <a:lnTo>
                      <a:pt x="6410" y="6411"/>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27" name="Google Shape;534;p73">
                <a:extLst>
                  <a:ext uri="{FF2B5EF4-FFF2-40B4-BE49-F238E27FC236}">
                    <a16:creationId xmlns:a16="http://schemas.microsoft.com/office/drawing/2014/main" id="{B5F1BF7C-80C2-4268-A39D-F13C5190F7FD}"/>
                  </a:ext>
                </a:extLst>
              </p:cNvPr>
              <p:cNvSpPr/>
              <p:nvPr/>
            </p:nvSpPr>
            <p:spPr>
              <a:xfrm>
                <a:off x="3429" y="1416"/>
                <a:ext cx="1810" cy="2483"/>
              </a:xfrm>
              <a:custGeom>
                <a:avLst/>
                <a:gdLst/>
                <a:ahLst/>
                <a:cxnLst/>
                <a:rect l="l" t="t" r="r" b="b"/>
                <a:pathLst>
                  <a:path w="1810" h="2483" extrusionOk="0">
                    <a:moveTo>
                      <a:pt x="904" y="2483"/>
                    </a:moveTo>
                    <a:lnTo>
                      <a:pt x="904" y="2483"/>
                    </a:lnTo>
                    <a:lnTo>
                      <a:pt x="956" y="2481"/>
                    </a:lnTo>
                    <a:lnTo>
                      <a:pt x="1004" y="2477"/>
                    </a:lnTo>
                    <a:lnTo>
                      <a:pt x="1050" y="2467"/>
                    </a:lnTo>
                    <a:lnTo>
                      <a:pt x="1092" y="2457"/>
                    </a:lnTo>
                    <a:lnTo>
                      <a:pt x="1134" y="2443"/>
                    </a:lnTo>
                    <a:lnTo>
                      <a:pt x="1174" y="2425"/>
                    </a:lnTo>
                    <a:lnTo>
                      <a:pt x="1212" y="2405"/>
                    </a:lnTo>
                    <a:lnTo>
                      <a:pt x="1248" y="2383"/>
                    </a:lnTo>
                    <a:lnTo>
                      <a:pt x="1284" y="2359"/>
                    </a:lnTo>
                    <a:lnTo>
                      <a:pt x="1318" y="2333"/>
                    </a:lnTo>
                    <a:lnTo>
                      <a:pt x="1350" y="2305"/>
                    </a:lnTo>
                    <a:lnTo>
                      <a:pt x="1382" y="2277"/>
                    </a:lnTo>
                    <a:lnTo>
                      <a:pt x="1414" y="2245"/>
                    </a:lnTo>
                    <a:lnTo>
                      <a:pt x="1446" y="2213"/>
                    </a:lnTo>
                    <a:lnTo>
                      <a:pt x="1506" y="2145"/>
                    </a:lnTo>
                    <a:lnTo>
                      <a:pt x="1506" y="2145"/>
                    </a:lnTo>
                    <a:lnTo>
                      <a:pt x="1544" y="2101"/>
                    </a:lnTo>
                    <a:lnTo>
                      <a:pt x="1578" y="2055"/>
                    </a:lnTo>
                    <a:lnTo>
                      <a:pt x="1610" y="2003"/>
                    </a:lnTo>
                    <a:lnTo>
                      <a:pt x="1638" y="1947"/>
                    </a:lnTo>
                    <a:lnTo>
                      <a:pt x="1666" y="1888"/>
                    </a:lnTo>
                    <a:lnTo>
                      <a:pt x="1690" y="1824"/>
                    </a:lnTo>
                    <a:lnTo>
                      <a:pt x="1714" y="1758"/>
                    </a:lnTo>
                    <a:lnTo>
                      <a:pt x="1734" y="1688"/>
                    </a:lnTo>
                    <a:lnTo>
                      <a:pt x="1750" y="1614"/>
                    </a:lnTo>
                    <a:lnTo>
                      <a:pt x="1766" y="1536"/>
                    </a:lnTo>
                    <a:lnTo>
                      <a:pt x="1780" y="1456"/>
                    </a:lnTo>
                    <a:lnTo>
                      <a:pt x="1790" y="1370"/>
                    </a:lnTo>
                    <a:lnTo>
                      <a:pt x="1798" y="1282"/>
                    </a:lnTo>
                    <a:lnTo>
                      <a:pt x="1804" y="1190"/>
                    </a:lnTo>
                    <a:lnTo>
                      <a:pt x="1808" y="1096"/>
                    </a:lnTo>
                    <a:lnTo>
                      <a:pt x="1810" y="996"/>
                    </a:lnTo>
                    <a:lnTo>
                      <a:pt x="1810" y="996"/>
                    </a:lnTo>
                    <a:lnTo>
                      <a:pt x="1808" y="946"/>
                    </a:lnTo>
                    <a:lnTo>
                      <a:pt x="1804" y="894"/>
                    </a:lnTo>
                    <a:lnTo>
                      <a:pt x="1798" y="844"/>
                    </a:lnTo>
                    <a:lnTo>
                      <a:pt x="1790" y="796"/>
                    </a:lnTo>
                    <a:lnTo>
                      <a:pt x="1780" y="748"/>
                    </a:lnTo>
                    <a:lnTo>
                      <a:pt x="1768" y="700"/>
                    </a:lnTo>
                    <a:lnTo>
                      <a:pt x="1754" y="654"/>
                    </a:lnTo>
                    <a:lnTo>
                      <a:pt x="1738" y="610"/>
                    </a:lnTo>
                    <a:lnTo>
                      <a:pt x="1720" y="564"/>
                    </a:lnTo>
                    <a:lnTo>
                      <a:pt x="1700" y="522"/>
                    </a:lnTo>
                    <a:lnTo>
                      <a:pt x="1678" y="480"/>
                    </a:lnTo>
                    <a:lnTo>
                      <a:pt x="1654" y="440"/>
                    </a:lnTo>
                    <a:lnTo>
                      <a:pt x="1630" y="400"/>
                    </a:lnTo>
                    <a:lnTo>
                      <a:pt x="1602" y="364"/>
                    </a:lnTo>
                    <a:lnTo>
                      <a:pt x="1574" y="328"/>
                    </a:lnTo>
                    <a:lnTo>
                      <a:pt x="1544" y="292"/>
                    </a:lnTo>
                    <a:lnTo>
                      <a:pt x="1512" y="260"/>
                    </a:lnTo>
                    <a:lnTo>
                      <a:pt x="1480" y="228"/>
                    </a:lnTo>
                    <a:lnTo>
                      <a:pt x="1446" y="198"/>
                    </a:lnTo>
                    <a:lnTo>
                      <a:pt x="1410" y="170"/>
                    </a:lnTo>
                    <a:lnTo>
                      <a:pt x="1374" y="144"/>
                    </a:lnTo>
                    <a:lnTo>
                      <a:pt x="1336" y="120"/>
                    </a:lnTo>
                    <a:lnTo>
                      <a:pt x="1296" y="98"/>
                    </a:lnTo>
                    <a:lnTo>
                      <a:pt x="1256" y="78"/>
                    </a:lnTo>
                    <a:lnTo>
                      <a:pt x="1216" y="62"/>
                    </a:lnTo>
                    <a:lnTo>
                      <a:pt x="1174" y="46"/>
                    </a:lnTo>
                    <a:lnTo>
                      <a:pt x="1130" y="32"/>
                    </a:lnTo>
                    <a:lnTo>
                      <a:pt x="1086" y="20"/>
                    </a:lnTo>
                    <a:lnTo>
                      <a:pt x="1042" y="12"/>
                    </a:lnTo>
                    <a:lnTo>
                      <a:pt x="996" y="6"/>
                    </a:lnTo>
                    <a:lnTo>
                      <a:pt x="950" y="2"/>
                    </a:lnTo>
                    <a:lnTo>
                      <a:pt x="904" y="0"/>
                    </a:lnTo>
                    <a:lnTo>
                      <a:pt x="904" y="0"/>
                    </a:lnTo>
                    <a:lnTo>
                      <a:pt x="858" y="2"/>
                    </a:lnTo>
                    <a:lnTo>
                      <a:pt x="812" y="6"/>
                    </a:lnTo>
                    <a:lnTo>
                      <a:pt x="766" y="12"/>
                    </a:lnTo>
                    <a:lnTo>
                      <a:pt x="722" y="20"/>
                    </a:lnTo>
                    <a:lnTo>
                      <a:pt x="678" y="32"/>
                    </a:lnTo>
                    <a:lnTo>
                      <a:pt x="636" y="46"/>
                    </a:lnTo>
                    <a:lnTo>
                      <a:pt x="594" y="62"/>
                    </a:lnTo>
                    <a:lnTo>
                      <a:pt x="552" y="78"/>
                    </a:lnTo>
                    <a:lnTo>
                      <a:pt x="512" y="98"/>
                    </a:lnTo>
                    <a:lnTo>
                      <a:pt x="474" y="120"/>
                    </a:lnTo>
                    <a:lnTo>
                      <a:pt x="436" y="144"/>
                    </a:lnTo>
                    <a:lnTo>
                      <a:pt x="400" y="170"/>
                    </a:lnTo>
                    <a:lnTo>
                      <a:pt x="364" y="198"/>
                    </a:lnTo>
                    <a:lnTo>
                      <a:pt x="330" y="228"/>
                    </a:lnTo>
                    <a:lnTo>
                      <a:pt x="296" y="260"/>
                    </a:lnTo>
                    <a:lnTo>
                      <a:pt x="266" y="292"/>
                    </a:lnTo>
                    <a:lnTo>
                      <a:pt x="236" y="328"/>
                    </a:lnTo>
                    <a:lnTo>
                      <a:pt x="206" y="364"/>
                    </a:lnTo>
                    <a:lnTo>
                      <a:pt x="180" y="400"/>
                    </a:lnTo>
                    <a:lnTo>
                      <a:pt x="154" y="440"/>
                    </a:lnTo>
                    <a:lnTo>
                      <a:pt x="130" y="480"/>
                    </a:lnTo>
                    <a:lnTo>
                      <a:pt x="110" y="522"/>
                    </a:lnTo>
                    <a:lnTo>
                      <a:pt x="90" y="564"/>
                    </a:lnTo>
                    <a:lnTo>
                      <a:pt x="72" y="610"/>
                    </a:lnTo>
                    <a:lnTo>
                      <a:pt x="54" y="654"/>
                    </a:lnTo>
                    <a:lnTo>
                      <a:pt x="40" y="700"/>
                    </a:lnTo>
                    <a:lnTo>
                      <a:pt x="28" y="748"/>
                    </a:lnTo>
                    <a:lnTo>
                      <a:pt x="18" y="796"/>
                    </a:lnTo>
                    <a:lnTo>
                      <a:pt x="10" y="844"/>
                    </a:lnTo>
                    <a:lnTo>
                      <a:pt x="4" y="894"/>
                    </a:lnTo>
                    <a:lnTo>
                      <a:pt x="2" y="946"/>
                    </a:lnTo>
                    <a:lnTo>
                      <a:pt x="0" y="996"/>
                    </a:lnTo>
                    <a:lnTo>
                      <a:pt x="0" y="996"/>
                    </a:lnTo>
                    <a:lnTo>
                      <a:pt x="2" y="1096"/>
                    </a:lnTo>
                    <a:lnTo>
                      <a:pt x="4" y="1190"/>
                    </a:lnTo>
                    <a:lnTo>
                      <a:pt x="10" y="1282"/>
                    </a:lnTo>
                    <a:lnTo>
                      <a:pt x="18" y="1370"/>
                    </a:lnTo>
                    <a:lnTo>
                      <a:pt x="30" y="1456"/>
                    </a:lnTo>
                    <a:lnTo>
                      <a:pt x="42" y="1536"/>
                    </a:lnTo>
                    <a:lnTo>
                      <a:pt x="58" y="1614"/>
                    </a:lnTo>
                    <a:lnTo>
                      <a:pt x="76" y="1688"/>
                    </a:lnTo>
                    <a:lnTo>
                      <a:pt x="96" y="1758"/>
                    </a:lnTo>
                    <a:lnTo>
                      <a:pt x="118" y="1824"/>
                    </a:lnTo>
                    <a:lnTo>
                      <a:pt x="144" y="1888"/>
                    </a:lnTo>
                    <a:lnTo>
                      <a:pt x="170" y="1947"/>
                    </a:lnTo>
                    <a:lnTo>
                      <a:pt x="200" y="2003"/>
                    </a:lnTo>
                    <a:lnTo>
                      <a:pt x="232" y="2055"/>
                    </a:lnTo>
                    <a:lnTo>
                      <a:pt x="266" y="2101"/>
                    </a:lnTo>
                    <a:lnTo>
                      <a:pt x="302" y="2145"/>
                    </a:lnTo>
                    <a:lnTo>
                      <a:pt x="302" y="2145"/>
                    </a:lnTo>
                    <a:lnTo>
                      <a:pt x="364" y="2213"/>
                    </a:lnTo>
                    <a:lnTo>
                      <a:pt x="396" y="2245"/>
                    </a:lnTo>
                    <a:lnTo>
                      <a:pt x="426" y="2277"/>
                    </a:lnTo>
                    <a:lnTo>
                      <a:pt x="458" y="2305"/>
                    </a:lnTo>
                    <a:lnTo>
                      <a:pt x="492" y="2333"/>
                    </a:lnTo>
                    <a:lnTo>
                      <a:pt x="526" y="2359"/>
                    </a:lnTo>
                    <a:lnTo>
                      <a:pt x="560" y="2383"/>
                    </a:lnTo>
                    <a:lnTo>
                      <a:pt x="598" y="2405"/>
                    </a:lnTo>
                    <a:lnTo>
                      <a:pt x="636" y="2425"/>
                    </a:lnTo>
                    <a:lnTo>
                      <a:pt x="674" y="2443"/>
                    </a:lnTo>
                    <a:lnTo>
                      <a:pt x="716" y="2457"/>
                    </a:lnTo>
                    <a:lnTo>
                      <a:pt x="760" y="2467"/>
                    </a:lnTo>
                    <a:lnTo>
                      <a:pt x="806" y="2477"/>
                    </a:lnTo>
                    <a:lnTo>
                      <a:pt x="854" y="2481"/>
                    </a:lnTo>
                    <a:lnTo>
                      <a:pt x="904" y="2483"/>
                    </a:lnTo>
                    <a:lnTo>
                      <a:pt x="904" y="2483"/>
                    </a:lnTo>
                    <a:close/>
                    <a:moveTo>
                      <a:pt x="904" y="286"/>
                    </a:moveTo>
                    <a:lnTo>
                      <a:pt x="904" y="286"/>
                    </a:lnTo>
                    <a:lnTo>
                      <a:pt x="936" y="288"/>
                    </a:lnTo>
                    <a:lnTo>
                      <a:pt x="968" y="290"/>
                    </a:lnTo>
                    <a:lnTo>
                      <a:pt x="998" y="294"/>
                    </a:lnTo>
                    <a:lnTo>
                      <a:pt x="1030" y="300"/>
                    </a:lnTo>
                    <a:lnTo>
                      <a:pt x="1060" y="308"/>
                    </a:lnTo>
                    <a:lnTo>
                      <a:pt x="1088" y="318"/>
                    </a:lnTo>
                    <a:lnTo>
                      <a:pt x="1118" y="330"/>
                    </a:lnTo>
                    <a:lnTo>
                      <a:pt x="1146" y="342"/>
                    </a:lnTo>
                    <a:lnTo>
                      <a:pt x="1172" y="356"/>
                    </a:lnTo>
                    <a:lnTo>
                      <a:pt x="1200" y="372"/>
                    </a:lnTo>
                    <a:lnTo>
                      <a:pt x="1226" y="390"/>
                    </a:lnTo>
                    <a:lnTo>
                      <a:pt x="1250" y="408"/>
                    </a:lnTo>
                    <a:lnTo>
                      <a:pt x="1274" y="428"/>
                    </a:lnTo>
                    <a:lnTo>
                      <a:pt x="1298" y="448"/>
                    </a:lnTo>
                    <a:lnTo>
                      <a:pt x="1320" y="470"/>
                    </a:lnTo>
                    <a:lnTo>
                      <a:pt x="1342" y="494"/>
                    </a:lnTo>
                    <a:lnTo>
                      <a:pt x="1362" y="518"/>
                    </a:lnTo>
                    <a:lnTo>
                      <a:pt x="1382" y="544"/>
                    </a:lnTo>
                    <a:lnTo>
                      <a:pt x="1400" y="572"/>
                    </a:lnTo>
                    <a:lnTo>
                      <a:pt x="1418" y="600"/>
                    </a:lnTo>
                    <a:lnTo>
                      <a:pt x="1434" y="628"/>
                    </a:lnTo>
                    <a:lnTo>
                      <a:pt x="1448" y="658"/>
                    </a:lnTo>
                    <a:lnTo>
                      <a:pt x="1462" y="688"/>
                    </a:lnTo>
                    <a:lnTo>
                      <a:pt x="1474" y="720"/>
                    </a:lnTo>
                    <a:lnTo>
                      <a:pt x="1486" y="752"/>
                    </a:lnTo>
                    <a:lnTo>
                      <a:pt x="1496" y="786"/>
                    </a:lnTo>
                    <a:lnTo>
                      <a:pt x="1504" y="818"/>
                    </a:lnTo>
                    <a:lnTo>
                      <a:pt x="1512" y="854"/>
                    </a:lnTo>
                    <a:lnTo>
                      <a:pt x="1516" y="888"/>
                    </a:lnTo>
                    <a:lnTo>
                      <a:pt x="1520" y="924"/>
                    </a:lnTo>
                    <a:lnTo>
                      <a:pt x="1522" y="960"/>
                    </a:lnTo>
                    <a:lnTo>
                      <a:pt x="1524" y="996"/>
                    </a:lnTo>
                    <a:lnTo>
                      <a:pt x="1524" y="996"/>
                    </a:lnTo>
                    <a:lnTo>
                      <a:pt x="1522" y="1080"/>
                    </a:lnTo>
                    <a:lnTo>
                      <a:pt x="1520" y="1160"/>
                    </a:lnTo>
                    <a:lnTo>
                      <a:pt x="1516" y="1238"/>
                    </a:lnTo>
                    <a:lnTo>
                      <a:pt x="1508" y="1314"/>
                    </a:lnTo>
                    <a:lnTo>
                      <a:pt x="1500" y="1386"/>
                    </a:lnTo>
                    <a:lnTo>
                      <a:pt x="1490" y="1454"/>
                    </a:lnTo>
                    <a:lnTo>
                      <a:pt x="1478" y="1520"/>
                    </a:lnTo>
                    <a:lnTo>
                      <a:pt x="1464" y="1582"/>
                    </a:lnTo>
                    <a:lnTo>
                      <a:pt x="1448" y="1642"/>
                    </a:lnTo>
                    <a:lnTo>
                      <a:pt x="1432" y="1698"/>
                    </a:lnTo>
                    <a:lnTo>
                      <a:pt x="1412" y="1750"/>
                    </a:lnTo>
                    <a:lnTo>
                      <a:pt x="1392" y="1798"/>
                    </a:lnTo>
                    <a:lnTo>
                      <a:pt x="1370" y="1844"/>
                    </a:lnTo>
                    <a:lnTo>
                      <a:pt x="1346" y="1884"/>
                    </a:lnTo>
                    <a:lnTo>
                      <a:pt x="1320" y="1922"/>
                    </a:lnTo>
                    <a:lnTo>
                      <a:pt x="1294" y="1955"/>
                    </a:lnTo>
                    <a:lnTo>
                      <a:pt x="1294" y="1955"/>
                    </a:lnTo>
                    <a:lnTo>
                      <a:pt x="1234" y="2021"/>
                    </a:lnTo>
                    <a:lnTo>
                      <a:pt x="1180" y="2073"/>
                    </a:lnTo>
                    <a:lnTo>
                      <a:pt x="1156" y="2097"/>
                    </a:lnTo>
                    <a:lnTo>
                      <a:pt x="1132" y="2115"/>
                    </a:lnTo>
                    <a:lnTo>
                      <a:pt x="1108" y="2133"/>
                    </a:lnTo>
                    <a:lnTo>
                      <a:pt x="1086" y="2147"/>
                    </a:lnTo>
                    <a:lnTo>
                      <a:pt x="1064" y="2161"/>
                    </a:lnTo>
                    <a:lnTo>
                      <a:pt x="1042" y="2171"/>
                    </a:lnTo>
                    <a:lnTo>
                      <a:pt x="1020" y="2179"/>
                    </a:lnTo>
                    <a:lnTo>
                      <a:pt x="998" y="2187"/>
                    </a:lnTo>
                    <a:lnTo>
                      <a:pt x="976" y="2191"/>
                    </a:lnTo>
                    <a:lnTo>
                      <a:pt x="954" y="2195"/>
                    </a:lnTo>
                    <a:lnTo>
                      <a:pt x="930" y="2197"/>
                    </a:lnTo>
                    <a:lnTo>
                      <a:pt x="904" y="2197"/>
                    </a:lnTo>
                    <a:lnTo>
                      <a:pt x="904" y="2197"/>
                    </a:lnTo>
                    <a:lnTo>
                      <a:pt x="880" y="2197"/>
                    </a:lnTo>
                    <a:lnTo>
                      <a:pt x="856" y="2195"/>
                    </a:lnTo>
                    <a:lnTo>
                      <a:pt x="832" y="2191"/>
                    </a:lnTo>
                    <a:lnTo>
                      <a:pt x="810" y="2187"/>
                    </a:lnTo>
                    <a:lnTo>
                      <a:pt x="788" y="2179"/>
                    </a:lnTo>
                    <a:lnTo>
                      <a:pt x="766" y="2171"/>
                    </a:lnTo>
                    <a:lnTo>
                      <a:pt x="744" y="2161"/>
                    </a:lnTo>
                    <a:lnTo>
                      <a:pt x="722" y="2147"/>
                    </a:lnTo>
                    <a:lnTo>
                      <a:pt x="700" y="2133"/>
                    </a:lnTo>
                    <a:lnTo>
                      <a:pt x="676" y="2115"/>
                    </a:lnTo>
                    <a:lnTo>
                      <a:pt x="654" y="2097"/>
                    </a:lnTo>
                    <a:lnTo>
                      <a:pt x="628" y="2073"/>
                    </a:lnTo>
                    <a:lnTo>
                      <a:pt x="574" y="2021"/>
                    </a:lnTo>
                    <a:lnTo>
                      <a:pt x="516" y="1955"/>
                    </a:lnTo>
                    <a:lnTo>
                      <a:pt x="516" y="1955"/>
                    </a:lnTo>
                    <a:lnTo>
                      <a:pt x="488" y="1922"/>
                    </a:lnTo>
                    <a:lnTo>
                      <a:pt x="462" y="1884"/>
                    </a:lnTo>
                    <a:lnTo>
                      <a:pt x="438" y="1844"/>
                    </a:lnTo>
                    <a:lnTo>
                      <a:pt x="416" y="1798"/>
                    </a:lnTo>
                    <a:lnTo>
                      <a:pt x="396" y="1750"/>
                    </a:lnTo>
                    <a:lnTo>
                      <a:pt x="378" y="1698"/>
                    </a:lnTo>
                    <a:lnTo>
                      <a:pt x="360" y="1642"/>
                    </a:lnTo>
                    <a:lnTo>
                      <a:pt x="344" y="1582"/>
                    </a:lnTo>
                    <a:lnTo>
                      <a:pt x="330" y="1520"/>
                    </a:lnTo>
                    <a:lnTo>
                      <a:pt x="318" y="1454"/>
                    </a:lnTo>
                    <a:lnTo>
                      <a:pt x="308" y="1386"/>
                    </a:lnTo>
                    <a:lnTo>
                      <a:pt x="300" y="1314"/>
                    </a:lnTo>
                    <a:lnTo>
                      <a:pt x="294" y="1238"/>
                    </a:lnTo>
                    <a:lnTo>
                      <a:pt x="290" y="1160"/>
                    </a:lnTo>
                    <a:lnTo>
                      <a:pt x="286" y="1080"/>
                    </a:lnTo>
                    <a:lnTo>
                      <a:pt x="286" y="996"/>
                    </a:lnTo>
                    <a:lnTo>
                      <a:pt x="286" y="996"/>
                    </a:lnTo>
                    <a:lnTo>
                      <a:pt x="286" y="960"/>
                    </a:lnTo>
                    <a:lnTo>
                      <a:pt x="288" y="924"/>
                    </a:lnTo>
                    <a:lnTo>
                      <a:pt x="292" y="888"/>
                    </a:lnTo>
                    <a:lnTo>
                      <a:pt x="298" y="854"/>
                    </a:lnTo>
                    <a:lnTo>
                      <a:pt x="304" y="818"/>
                    </a:lnTo>
                    <a:lnTo>
                      <a:pt x="314" y="786"/>
                    </a:lnTo>
                    <a:lnTo>
                      <a:pt x="322" y="752"/>
                    </a:lnTo>
                    <a:lnTo>
                      <a:pt x="334" y="720"/>
                    </a:lnTo>
                    <a:lnTo>
                      <a:pt x="346" y="688"/>
                    </a:lnTo>
                    <a:lnTo>
                      <a:pt x="360" y="658"/>
                    </a:lnTo>
                    <a:lnTo>
                      <a:pt x="376" y="628"/>
                    </a:lnTo>
                    <a:lnTo>
                      <a:pt x="392" y="600"/>
                    </a:lnTo>
                    <a:lnTo>
                      <a:pt x="408" y="572"/>
                    </a:lnTo>
                    <a:lnTo>
                      <a:pt x="426" y="544"/>
                    </a:lnTo>
                    <a:lnTo>
                      <a:pt x="446" y="518"/>
                    </a:lnTo>
                    <a:lnTo>
                      <a:pt x="466" y="494"/>
                    </a:lnTo>
                    <a:lnTo>
                      <a:pt x="488" y="470"/>
                    </a:lnTo>
                    <a:lnTo>
                      <a:pt x="510" y="448"/>
                    </a:lnTo>
                    <a:lnTo>
                      <a:pt x="534" y="428"/>
                    </a:lnTo>
                    <a:lnTo>
                      <a:pt x="558" y="408"/>
                    </a:lnTo>
                    <a:lnTo>
                      <a:pt x="584" y="390"/>
                    </a:lnTo>
                    <a:lnTo>
                      <a:pt x="610" y="372"/>
                    </a:lnTo>
                    <a:lnTo>
                      <a:pt x="636" y="356"/>
                    </a:lnTo>
                    <a:lnTo>
                      <a:pt x="664" y="342"/>
                    </a:lnTo>
                    <a:lnTo>
                      <a:pt x="692" y="330"/>
                    </a:lnTo>
                    <a:lnTo>
                      <a:pt x="720" y="318"/>
                    </a:lnTo>
                    <a:lnTo>
                      <a:pt x="750" y="308"/>
                    </a:lnTo>
                    <a:lnTo>
                      <a:pt x="780" y="300"/>
                    </a:lnTo>
                    <a:lnTo>
                      <a:pt x="810" y="294"/>
                    </a:lnTo>
                    <a:lnTo>
                      <a:pt x="842" y="290"/>
                    </a:lnTo>
                    <a:lnTo>
                      <a:pt x="872" y="288"/>
                    </a:lnTo>
                    <a:lnTo>
                      <a:pt x="904" y="286"/>
                    </a:lnTo>
                    <a:lnTo>
                      <a:pt x="904" y="286"/>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28" name="Google Shape;535;p73">
              <a:extLst>
                <a:ext uri="{FF2B5EF4-FFF2-40B4-BE49-F238E27FC236}">
                  <a16:creationId xmlns:a16="http://schemas.microsoft.com/office/drawing/2014/main" id="{E793E266-58CD-4D79-BCDF-EB4CD92ABB18}"/>
                </a:ext>
              </a:extLst>
            </p:cNvPr>
            <p:cNvSpPr txBox="1"/>
            <p:nvPr/>
          </p:nvSpPr>
          <p:spPr>
            <a:xfrm flipH="1">
              <a:off x="7645520" y="2769035"/>
              <a:ext cx="1222800" cy="21540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Provider</a:t>
              </a:r>
              <a:endParaRPr kumimoji="0" sz="1400" b="0" i="0" u="none" strike="noStrike" kern="1200" cap="none" spc="0" normalizeH="0" baseline="0" noProof="0">
                <a:ln>
                  <a:noFill/>
                </a:ln>
                <a:solidFill>
                  <a:srgbClr val="FFFFFF"/>
                </a:solidFill>
                <a:effectLst/>
                <a:uLnTx/>
                <a:uFillTx/>
                <a:latin typeface="Arial"/>
                <a:ea typeface="Arial"/>
                <a:cs typeface="Arial"/>
                <a:sym typeface="Arial"/>
              </a:endParaRPr>
            </a:p>
          </p:txBody>
        </p:sp>
        <p:grpSp>
          <p:nvGrpSpPr>
            <p:cNvPr id="29" name="Google Shape;536;p73">
              <a:extLst>
                <a:ext uri="{FF2B5EF4-FFF2-40B4-BE49-F238E27FC236}">
                  <a16:creationId xmlns:a16="http://schemas.microsoft.com/office/drawing/2014/main" id="{5EF4E65C-38D0-494F-BDDD-890A022251E6}"/>
                </a:ext>
              </a:extLst>
            </p:cNvPr>
            <p:cNvGrpSpPr/>
            <p:nvPr/>
          </p:nvGrpSpPr>
          <p:grpSpPr>
            <a:xfrm flipH="1">
              <a:off x="8001058" y="4207687"/>
              <a:ext cx="511832" cy="511755"/>
              <a:chOff x="986" y="0"/>
              <a:chExt cx="6691" cy="6690"/>
            </a:xfrm>
          </p:grpSpPr>
          <p:sp>
            <p:nvSpPr>
              <p:cNvPr id="30" name="Google Shape;537;p73">
                <a:extLst>
                  <a:ext uri="{FF2B5EF4-FFF2-40B4-BE49-F238E27FC236}">
                    <a16:creationId xmlns:a16="http://schemas.microsoft.com/office/drawing/2014/main" id="{DE3E6101-729C-43B8-8CAA-462E5C23E015}"/>
                  </a:ext>
                </a:extLst>
              </p:cNvPr>
              <p:cNvSpPr/>
              <p:nvPr/>
            </p:nvSpPr>
            <p:spPr>
              <a:xfrm>
                <a:off x="986" y="0"/>
                <a:ext cx="6691" cy="6690"/>
              </a:xfrm>
              <a:custGeom>
                <a:avLst/>
                <a:gdLst/>
                <a:ahLst/>
                <a:cxnLst/>
                <a:rect l="l" t="t" r="r" b="b"/>
                <a:pathLst>
                  <a:path w="6691" h="6690" extrusionOk="0">
                    <a:moveTo>
                      <a:pt x="0" y="0"/>
                    </a:moveTo>
                    <a:lnTo>
                      <a:pt x="0" y="6690"/>
                    </a:lnTo>
                    <a:lnTo>
                      <a:pt x="6691" y="6690"/>
                    </a:lnTo>
                    <a:lnTo>
                      <a:pt x="6691" y="0"/>
                    </a:lnTo>
                    <a:lnTo>
                      <a:pt x="0" y="0"/>
                    </a:lnTo>
                    <a:close/>
                    <a:moveTo>
                      <a:pt x="6405" y="6406"/>
                    </a:moveTo>
                    <a:lnTo>
                      <a:pt x="286" y="6406"/>
                    </a:lnTo>
                    <a:lnTo>
                      <a:pt x="286" y="284"/>
                    </a:lnTo>
                    <a:lnTo>
                      <a:pt x="6405" y="284"/>
                    </a:lnTo>
                    <a:lnTo>
                      <a:pt x="6405" y="6406"/>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31" name="Google Shape;538;p73">
                <a:extLst>
                  <a:ext uri="{FF2B5EF4-FFF2-40B4-BE49-F238E27FC236}">
                    <a16:creationId xmlns:a16="http://schemas.microsoft.com/office/drawing/2014/main" id="{751A4626-547C-4CD0-AB82-AA428A884154}"/>
                  </a:ext>
                </a:extLst>
              </p:cNvPr>
              <p:cNvSpPr/>
              <p:nvPr/>
            </p:nvSpPr>
            <p:spPr>
              <a:xfrm>
                <a:off x="1500" y="1906"/>
                <a:ext cx="5663" cy="3192"/>
              </a:xfrm>
              <a:custGeom>
                <a:avLst/>
                <a:gdLst/>
                <a:ahLst/>
                <a:cxnLst/>
                <a:rect l="l" t="t" r="r" b="b"/>
                <a:pathLst>
                  <a:path w="5663" h="3192" extrusionOk="0">
                    <a:moveTo>
                      <a:pt x="1108" y="3192"/>
                    </a:moveTo>
                    <a:lnTo>
                      <a:pt x="1994" y="3192"/>
                    </a:lnTo>
                    <a:lnTo>
                      <a:pt x="1994" y="2906"/>
                    </a:lnTo>
                    <a:lnTo>
                      <a:pt x="1102" y="2906"/>
                    </a:lnTo>
                    <a:lnTo>
                      <a:pt x="1102" y="2906"/>
                    </a:lnTo>
                    <a:lnTo>
                      <a:pt x="1060" y="2904"/>
                    </a:lnTo>
                    <a:lnTo>
                      <a:pt x="1018" y="2902"/>
                    </a:lnTo>
                    <a:lnTo>
                      <a:pt x="978" y="2896"/>
                    </a:lnTo>
                    <a:lnTo>
                      <a:pt x="938" y="2890"/>
                    </a:lnTo>
                    <a:lnTo>
                      <a:pt x="898" y="2880"/>
                    </a:lnTo>
                    <a:lnTo>
                      <a:pt x="860" y="2870"/>
                    </a:lnTo>
                    <a:lnTo>
                      <a:pt x="822" y="2856"/>
                    </a:lnTo>
                    <a:lnTo>
                      <a:pt x="784" y="2842"/>
                    </a:lnTo>
                    <a:lnTo>
                      <a:pt x="748" y="2826"/>
                    </a:lnTo>
                    <a:lnTo>
                      <a:pt x="712" y="2808"/>
                    </a:lnTo>
                    <a:lnTo>
                      <a:pt x="678" y="2788"/>
                    </a:lnTo>
                    <a:lnTo>
                      <a:pt x="646" y="2766"/>
                    </a:lnTo>
                    <a:lnTo>
                      <a:pt x="614" y="2744"/>
                    </a:lnTo>
                    <a:lnTo>
                      <a:pt x="582" y="2720"/>
                    </a:lnTo>
                    <a:lnTo>
                      <a:pt x="554" y="2694"/>
                    </a:lnTo>
                    <a:lnTo>
                      <a:pt x="524" y="2666"/>
                    </a:lnTo>
                    <a:lnTo>
                      <a:pt x="498" y="2638"/>
                    </a:lnTo>
                    <a:lnTo>
                      <a:pt x="472" y="2608"/>
                    </a:lnTo>
                    <a:lnTo>
                      <a:pt x="448" y="2578"/>
                    </a:lnTo>
                    <a:lnTo>
                      <a:pt x="424" y="2546"/>
                    </a:lnTo>
                    <a:lnTo>
                      <a:pt x="404" y="2512"/>
                    </a:lnTo>
                    <a:lnTo>
                      <a:pt x="384" y="2478"/>
                    </a:lnTo>
                    <a:lnTo>
                      <a:pt x="366" y="2444"/>
                    </a:lnTo>
                    <a:lnTo>
                      <a:pt x="350" y="2406"/>
                    </a:lnTo>
                    <a:lnTo>
                      <a:pt x="334" y="2370"/>
                    </a:lnTo>
                    <a:lnTo>
                      <a:pt x="322" y="2332"/>
                    </a:lnTo>
                    <a:lnTo>
                      <a:pt x="310" y="2294"/>
                    </a:lnTo>
                    <a:lnTo>
                      <a:pt x="302" y="2254"/>
                    </a:lnTo>
                    <a:lnTo>
                      <a:pt x="294" y="2214"/>
                    </a:lnTo>
                    <a:lnTo>
                      <a:pt x="290" y="2172"/>
                    </a:lnTo>
                    <a:lnTo>
                      <a:pt x="286" y="2132"/>
                    </a:lnTo>
                    <a:lnTo>
                      <a:pt x="286" y="2090"/>
                    </a:lnTo>
                    <a:lnTo>
                      <a:pt x="286" y="2090"/>
                    </a:lnTo>
                    <a:lnTo>
                      <a:pt x="286" y="2048"/>
                    </a:lnTo>
                    <a:lnTo>
                      <a:pt x="290" y="2006"/>
                    </a:lnTo>
                    <a:lnTo>
                      <a:pt x="294" y="1964"/>
                    </a:lnTo>
                    <a:lnTo>
                      <a:pt x="302" y="1924"/>
                    </a:lnTo>
                    <a:lnTo>
                      <a:pt x="310" y="1886"/>
                    </a:lnTo>
                    <a:lnTo>
                      <a:pt x="322" y="1846"/>
                    </a:lnTo>
                    <a:lnTo>
                      <a:pt x="334" y="1808"/>
                    </a:lnTo>
                    <a:lnTo>
                      <a:pt x="350" y="1772"/>
                    </a:lnTo>
                    <a:lnTo>
                      <a:pt x="366" y="1736"/>
                    </a:lnTo>
                    <a:lnTo>
                      <a:pt x="384" y="1700"/>
                    </a:lnTo>
                    <a:lnTo>
                      <a:pt x="404" y="1666"/>
                    </a:lnTo>
                    <a:lnTo>
                      <a:pt x="424" y="1632"/>
                    </a:lnTo>
                    <a:lnTo>
                      <a:pt x="448" y="1600"/>
                    </a:lnTo>
                    <a:lnTo>
                      <a:pt x="472" y="1570"/>
                    </a:lnTo>
                    <a:lnTo>
                      <a:pt x="498" y="1540"/>
                    </a:lnTo>
                    <a:lnTo>
                      <a:pt x="524" y="1512"/>
                    </a:lnTo>
                    <a:lnTo>
                      <a:pt x="554" y="1484"/>
                    </a:lnTo>
                    <a:lnTo>
                      <a:pt x="582" y="1460"/>
                    </a:lnTo>
                    <a:lnTo>
                      <a:pt x="614" y="1434"/>
                    </a:lnTo>
                    <a:lnTo>
                      <a:pt x="646" y="1412"/>
                    </a:lnTo>
                    <a:lnTo>
                      <a:pt x="678" y="1390"/>
                    </a:lnTo>
                    <a:lnTo>
                      <a:pt x="712" y="1372"/>
                    </a:lnTo>
                    <a:lnTo>
                      <a:pt x="748" y="1354"/>
                    </a:lnTo>
                    <a:lnTo>
                      <a:pt x="784" y="1336"/>
                    </a:lnTo>
                    <a:lnTo>
                      <a:pt x="822" y="1322"/>
                    </a:lnTo>
                    <a:lnTo>
                      <a:pt x="860" y="1310"/>
                    </a:lnTo>
                    <a:lnTo>
                      <a:pt x="898" y="1298"/>
                    </a:lnTo>
                    <a:lnTo>
                      <a:pt x="938" y="1290"/>
                    </a:lnTo>
                    <a:lnTo>
                      <a:pt x="978" y="1282"/>
                    </a:lnTo>
                    <a:lnTo>
                      <a:pt x="1018" y="1276"/>
                    </a:lnTo>
                    <a:lnTo>
                      <a:pt x="1060" y="1274"/>
                    </a:lnTo>
                    <a:lnTo>
                      <a:pt x="1102" y="1272"/>
                    </a:lnTo>
                    <a:lnTo>
                      <a:pt x="1102" y="1272"/>
                    </a:lnTo>
                    <a:lnTo>
                      <a:pt x="1138" y="1274"/>
                    </a:lnTo>
                    <a:lnTo>
                      <a:pt x="1172" y="1276"/>
                    </a:lnTo>
                    <a:lnTo>
                      <a:pt x="1284" y="1286"/>
                    </a:lnTo>
                    <a:lnTo>
                      <a:pt x="1320" y="1180"/>
                    </a:lnTo>
                    <a:lnTo>
                      <a:pt x="1320" y="1180"/>
                    </a:lnTo>
                    <a:lnTo>
                      <a:pt x="1338" y="1130"/>
                    </a:lnTo>
                    <a:lnTo>
                      <a:pt x="1356" y="1082"/>
                    </a:lnTo>
                    <a:lnTo>
                      <a:pt x="1378" y="1034"/>
                    </a:lnTo>
                    <a:lnTo>
                      <a:pt x="1402" y="988"/>
                    </a:lnTo>
                    <a:lnTo>
                      <a:pt x="1426" y="942"/>
                    </a:lnTo>
                    <a:lnTo>
                      <a:pt x="1452" y="898"/>
                    </a:lnTo>
                    <a:lnTo>
                      <a:pt x="1480" y="856"/>
                    </a:lnTo>
                    <a:lnTo>
                      <a:pt x="1510" y="814"/>
                    </a:lnTo>
                    <a:lnTo>
                      <a:pt x="1542" y="774"/>
                    </a:lnTo>
                    <a:lnTo>
                      <a:pt x="1574" y="734"/>
                    </a:lnTo>
                    <a:lnTo>
                      <a:pt x="1608" y="698"/>
                    </a:lnTo>
                    <a:lnTo>
                      <a:pt x="1642" y="662"/>
                    </a:lnTo>
                    <a:lnTo>
                      <a:pt x="1680" y="626"/>
                    </a:lnTo>
                    <a:lnTo>
                      <a:pt x="1718" y="594"/>
                    </a:lnTo>
                    <a:lnTo>
                      <a:pt x="1756" y="562"/>
                    </a:lnTo>
                    <a:lnTo>
                      <a:pt x="1796" y="532"/>
                    </a:lnTo>
                    <a:lnTo>
                      <a:pt x="1838" y="504"/>
                    </a:lnTo>
                    <a:lnTo>
                      <a:pt x="1880" y="476"/>
                    </a:lnTo>
                    <a:lnTo>
                      <a:pt x="1924" y="450"/>
                    </a:lnTo>
                    <a:lnTo>
                      <a:pt x="1968" y="428"/>
                    </a:lnTo>
                    <a:lnTo>
                      <a:pt x="2014" y="406"/>
                    </a:lnTo>
                    <a:lnTo>
                      <a:pt x="2060" y="384"/>
                    </a:lnTo>
                    <a:lnTo>
                      <a:pt x="2108" y="366"/>
                    </a:lnTo>
                    <a:lnTo>
                      <a:pt x="2156" y="350"/>
                    </a:lnTo>
                    <a:lnTo>
                      <a:pt x="2204" y="334"/>
                    </a:lnTo>
                    <a:lnTo>
                      <a:pt x="2254" y="322"/>
                    </a:lnTo>
                    <a:lnTo>
                      <a:pt x="2304" y="310"/>
                    </a:lnTo>
                    <a:lnTo>
                      <a:pt x="2354" y="302"/>
                    </a:lnTo>
                    <a:lnTo>
                      <a:pt x="2406" y="294"/>
                    </a:lnTo>
                    <a:lnTo>
                      <a:pt x="2458" y="290"/>
                    </a:lnTo>
                    <a:lnTo>
                      <a:pt x="2510" y="286"/>
                    </a:lnTo>
                    <a:lnTo>
                      <a:pt x="2562" y="286"/>
                    </a:lnTo>
                    <a:lnTo>
                      <a:pt x="2562" y="286"/>
                    </a:lnTo>
                    <a:lnTo>
                      <a:pt x="2610" y="286"/>
                    </a:lnTo>
                    <a:lnTo>
                      <a:pt x="2656" y="288"/>
                    </a:lnTo>
                    <a:lnTo>
                      <a:pt x="2704" y="292"/>
                    </a:lnTo>
                    <a:lnTo>
                      <a:pt x="2750" y="298"/>
                    </a:lnTo>
                    <a:lnTo>
                      <a:pt x="2796" y="306"/>
                    </a:lnTo>
                    <a:lnTo>
                      <a:pt x="2841" y="316"/>
                    </a:lnTo>
                    <a:lnTo>
                      <a:pt x="2885" y="326"/>
                    </a:lnTo>
                    <a:lnTo>
                      <a:pt x="2931" y="338"/>
                    </a:lnTo>
                    <a:lnTo>
                      <a:pt x="2975" y="352"/>
                    </a:lnTo>
                    <a:lnTo>
                      <a:pt x="3017" y="368"/>
                    </a:lnTo>
                    <a:lnTo>
                      <a:pt x="3061" y="384"/>
                    </a:lnTo>
                    <a:lnTo>
                      <a:pt x="3103" y="404"/>
                    </a:lnTo>
                    <a:lnTo>
                      <a:pt x="3145" y="424"/>
                    </a:lnTo>
                    <a:lnTo>
                      <a:pt x="3185" y="444"/>
                    </a:lnTo>
                    <a:lnTo>
                      <a:pt x="3225" y="468"/>
                    </a:lnTo>
                    <a:lnTo>
                      <a:pt x="3265" y="492"/>
                    </a:lnTo>
                    <a:lnTo>
                      <a:pt x="3303" y="516"/>
                    </a:lnTo>
                    <a:lnTo>
                      <a:pt x="3341" y="544"/>
                    </a:lnTo>
                    <a:lnTo>
                      <a:pt x="3377" y="572"/>
                    </a:lnTo>
                    <a:lnTo>
                      <a:pt x="3413" y="600"/>
                    </a:lnTo>
                    <a:lnTo>
                      <a:pt x="3447" y="630"/>
                    </a:lnTo>
                    <a:lnTo>
                      <a:pt x="3481" y="662"/>
                    </a:lnTo>
                    <a:lnTo>
                      <a:pt x="3513" y="696"/>
                    </a:lnTo>
                    <a:lnTo>
                      <a:pt x="3543" y="730"/>
                    </a:lnTo>
                    <a:lnTo>
                      <a:pt x="3573" y="764"/>
                    </a:lnTo>
                    <a:lnTo>
                      <a:pt x="3603" y="802"/>
                    </a:lnTo>
                    <a:lnTo>
                      <a:pt x="3631" y="838"/>
                    </a:lnTo>
                    <a:lnTo>
                      <a:pt x="3657" y="878"/>
                    </a:lnTo>
                    <a:lnTo>
                      <a:pt x="3681" y="916"/>
                    </a:lnTo>
                    <a:lnTo>
                      <a:pt x="3705" y="958"/>
                    </a:lnTo>
                    <a:lnTo>
                      <a:pt x="3727" y="1000"/>
                    </a:lnTo>
                    <a:lnTo>
                      <a:pt x="3749" y="1042"/>
                    </a:lnTo>
                    <a:lnTo>
                      <a:pt x="3845" y="1250"/>
                    </a:lnTo>
                    <a:lnTo>
                      <a:pt x="3989" y="1070"/>
                    </a:lnTo>
                    <a:lnTo>
                      <a:pt x="3989" y="1070"/>
                    </a:lnTo>
                    <a:lnTo>
                      <a:pt x="4005" y="1054"/>
                    </a:lnTo>
                    <a:lnTo>
                      <a:pt x="4021" y="1036"/>
                    </a:lnTo>
                    <a:lnTo>
                      <a:pt x="4037" y="1020"/>
                    </a:lnTo>
                    <a:lnTo>
                      <a:pt x="4055" y="1006"/>
                    </a:lnTo>
                    <a:lnTo>
                      <a:pt x="4073" y="992"/>
                    </a:lnTo>
                    <a:lnTo>
                      <a:pt x="4091" y="980"/>
                    </a:lnTo>
                    <a:lnTo>
                      <a:pt x="4111" y="968"/>
                    </a:lnTo>
                    <a:lnTo>
                      <a:pt x="4131" y="958"/>
                    </a:lnTo>
                    <a:lnTo>
                      <a:pt x="4151" y="950"/>
                    </a:lnTo>
                    <a:lnTo>
                      <a:pt x="4173" y="942"/>
                    </a:lnTo>
                    <a:lnTo>
                      <a:pt x="4193" y="934"/>
                    </a:lnTo>
                    <a:lnTo>
                      <a:pt x="4215" y="928"/>
                    </a:lnTo>
                    <a:lnTo>
                      <a:pt x="4239" y="924"/>
                    </a:lnTo>
                    <a:lnTo>
                      <a:pt x="4261" y="920"/>
                    </a:lnTo>
                    <a:lnTo>
                      <a:pt x="4283" y="918"/>
                    </a:lnTo>
                    <a:lnTo>
                      <a:pt x="4307" y="918"/>
                    </a:lnTo>
                    <a:lnTo>
                      <a:pt x="4307" y="918"/>
                    </a:lnTo>
                    <a:lnTo>
                      <a:pt x="4349" y="920"/>
                    </a:lnTo>
                    <a:lnTo>
                      <a:pt x="4389" y="926"/>
                    </a:lnTo>
                    <a:lnTo>
                      <a:pt x="4427" y="936"/>
                    </a:lnTo>
                    <a:lnTo>
                      <a:pt x="4465" y="950"/>
                    </a:lnTo>
                    <a:lnTo>
                      <a:pt x="4501" y="968"/>
                    </a:lnTo>
                    <a:lnTo>
                      <a:pt x="4535" y="988"/>
                    </a:lnTo>
                    <a:lnTo>
                      <a:pt x="4567" y="1012"/>
                    </a:lnTo>
                    <a:lnTo>
                      <a:pt x="4595" y="1038"/>
                    </a:lnTo>
                    <a:lnTo>
                      <a:pt x="4621" y="1066"/>
                    </a:lnTo>
                    <a:lnTo>
                      <a:pt x="4645" y="1098"/>
                    </a:lnTo>
                    <a:lnTo>
                      <a:pt x="4665" y="1132"/>
                    </a:lnTo>
                    <a:lnTo>
                      <a:pt x="4683" y="1168"/>
                    </a:lnTo>
                    <a:lnTo>
                      <a:pt x="4697" y="1204"/>
                    </a:lnTo>
                    <a:lnTo>
                      <a:pt x="4707" y="1244"/>
                    </a:lnTo>
                    <a:lnTo>
                      <a:pt x="4713" y="1284"/>
                    </a:lnTo>
                    <a:lnTo>
                      <a:pt x="4715" y="1326"/>
                    </a:lnTo>
                    <a:lnTo>
                      <a:pt x="4715" y="1326"/>
                    </a:lnTo>
                    <a:lnTo>
                      <a:pt x="4713" y="1368"/>
                    </a:lnTo>
                    <a:lnTo>
                      <a:pt x="4707" y="1408"/>
                    </a:lnTo>
                    <a:lnTo>
                      <a:pt x="4695" y="1450"/>
                    </a:lnTo>
                    <a:lnTo>
                      <a:pt x="4681" y="1488"/>
                    </a:lnTo>
                    <a:lnTo>
                      <a:pt x="4599" y="1676"/>
                    </a:lnTo>
                    <a:lnTo>
                      <a:pt x="4803" y="1688"/>
                    </a:lnTo>
                    <a:lnTo>
                      <a:pt x="4803" y="1688"/>
                    </a:lnTo>
                    <a:lnTo>
                      <a:pt x="4833" y="1690"/>
                    </a:lnTo>
                    <a:lnTo>
                      <a:pt x="4863" y="1694"/>
                    </a:lnTo>
                    <a:lnTo>
                      <a:pt x="4891" y="1700"/>
                    </a:lnTo>
                    <a:lnTo>
                      <a:pt x="4921" y="1706"/>
                    </a:lnTo>
                    <a:lnTo>
                      <a:pt x="4949" y="1714"/>
                    </a:lnTo>
                    <a:lnTo>
                      <a:pt x="4975" y="1724"/>
                    </a:lnTo>
                    <a:lnTo>
                      <a:pt x="5003" y="1734"/>
                    </a:lnTo>
                    <a:lnTo>
                      <a:pt x="5029" y="1746"/>
                    </a:lnTo>
                    <a:lnTo>
                      <a:pt x="5055" y="1758"/>
                    </a:lnTo>
                    <a:lnTo>
                      <a:pt x="5079" y="1772"/>
                    </a:lnTo>
                    <a:lnTo>
                      <a:pt x="5103" y="1788"/>
                    </a:lnTo>
                    <a:lnTo>
                      <a:pt x="5127" y="1804"/>
                    </a:lnTo>
                    <a:lnTo>
                      <a:pt x="5149" y="1820"/>
                    </a:lnTo>
                    <a:lnTo>
                      <a:pt x="5171" y="1838"/>
                    </a:lnTo>
                    <a:lnTo>
                      <a:pt x="5191" y="1858"/>
                    </a:lnTo>
                    <a:lnTo>
                      <a:pt x="5211" y="1878"/>
                    </a:lnTo>
                    <a:lnTo>
                      <a:pt x="5229" y="1898"/>
                    </a:lnTo>
                    <a:lnTo>
                      <a:pt x="5247" y="1920"/>
                    </a:lnTo>
                    <a:lnTo>
                      <a:pt x="5265" y="1944"/>
                    </a:lnTo>
                    <a:lnTo>
                      <a:pt x="5281" y="1966"/>
                    </a:lnTo>
                    <a:lnTo>
                      <a:pt x="5295" y="1990"/>
                    </a:lnTo>
                    <a:lnTo>
                      <a:pt x="5309" y="2016"/>
                    </a:lnTo>
                    <a:lnTo>
                      <a:pt x="5321" y="2042"/>
                    </a:lnTo>
                    <a:lnTo>
                      <a:pt x="5333" y="2068"/>
                    </a:lnTo>
                    <a:lnTo>
                      <a:pt x="5343" y="2094"/>
                    </a:lnTo>
                    <a:lnTo>
                      <a:pt x="5351" y="2122"/>
                    </a:lnTo>
                    <a:lnTo>
                      <a:pt x="5359" y="2150"/>
                    </a:lnTo>
                    <a:lnTo>
                      <a:pt x="5365" y="2178"/>
                    </a:lnTo>
                    <a:lnTo>
                      <a:pt x="5371" y="2206"/>
                    </a:lnTo>
                    <a:lnTo>
                      <a:pt x="5375" y="2236"/>
                    </a:lnTo>
                    <a:lnTo>
                      <a:pt x="5377" y="2266"/>
                    </a:lnTo>
                    <a:lnTo>
                      <a:pt x="5377" y="2296"/>
                    </a:lnTo>
                    <a:lnTo>
                      <a:pt x="5377" y="2296"/>
                    </a:lnTo>
                    <a:lnTo>
                      <a:pt x="5377" y="2328"/>
                    </a:lnTo>
                    <a:lnTo>
                      <a:pt x="5375" y="2358"/>
                    </a:lnTo>
                    <a:lnTo>
                      <a:pt x="5371" y="2388"/>
                    </a:lnTo>
                    <a:lnTo>
                      <a:pt x="5365" y="2418"/>
                    </a:lnTo>
                    <a:lnTo>
                      <a:pt x="5357" y="2448"/>
                    </a:lnTo>
                    <a:lnTo>
                      <a:pt x="5349" y="2478"/>
                    </a:lnTo>
                    <a:lnTo>
                      <a:pt x="5341" y="2506"/>
                    </a:lnTo>
                    <a:lnTo>
                      <a:pt x="5329" y="2534"/>
                    </a:lnTo>
                    <a:lnTo>
                      <a:pt x="5317" y="2560"/>
                    </a:lnTo>
                    <a:lnTo>
                      <a:pt x="5303" y="2586"/>
                    </a:lnTo>
                    <a:lnTo>
                      <a:pt x="5289" y="2612"/>
                    </a:lnTo>
                    <a:lnTo>
                      <a:pt x="5273" y="2636"/>
                    </a:lnTo>
                    <a:lnTo>
                      <a:pt x="5255" y="2660"/>
                    </a:lnTo>
                    <a:lnTo>
                      <a:pt x="5237" y="2684"/>
                    </a:lnTo>
                    <a:lnTo>
                      <a:pt x="5219" y="2706"/>
                    </a:lnTo>
                    <a:lnTo>
                      <a:pt x="5199" y="2728"/>
                    </a:lnTo>
                    <a:lnTo>
                      <a:pt x="5177" y="2748"/>
                    </a:lnTo>
                    <a:lnTo>
                      <a:pt x="5155" y="2766"/>
                    </a:lnTo>
                    <a:lnTo>
                      <a:pt x="5131" y="2784"/>
                    </a:lnTo>
                    <a:lnTo>
                      <a:pt x="5107" y="2802"/>
                    </a:lnTo>
                    <a:lnTo>
                      <a:pt x="5083" y="2818"/>
                    </a:lnTo>
                    <a:lnTo>
                      <a:pt x="5057" y="2832"/>
                    </a:lnTo>
                    <a:lnTo>
                      <a:pt x="5031" y="2846"/>
                    </a:lnTo>
                    <a:lnTo>
                      <a:pt x="5005" y="2858"/>
                    </a:lnTo>
                    <a:lnTo>
                      <a:pt x="4977" y="2868"/>
                    </a:lnTo>
                    <a:lnTo>
                      <a:pt x="4949" y="2878"/>
                    </a:lnTo>
                    <a:lnTo>
                      <a:pt x="4919" y="2886"/>
                    </a:lnTo>
                    <a:lnTo>
                      <a:pt x="4889" y="2894"/>
                    </a:lnTo>
                    <a:lnTo>
                      <a:pt x="4859" y="2898"/>
                    </a:lnTo>
                    <a:lnTo>
                      <a:pt x="4829" y="2902"/>
                    </a:lnTo>
                    <a:lnTo>
                      <a:pt x="4799" y="2906"/>
                    </a:lnTo>
                    <a:lnTo>
                      <a:pt x="4767" y="2906"/>
                    </a:lnTo>
                    <a:lnTo>
                      <a:pt x="3779" y="2906"/>
                    </a:lnTo>
                    <a:lnTo>
                      <a:pt x="3779" y="3192"/>
                    </a:lnTo>
                    <a:lnTo>
                      <a:pt x="4767" y="3192"/>
                    </a:lnTo>
                    <a:lnTo>
                      <a:pt x="4767" y="3192"/>
                    </a:lnTo>
                    <a:lnTo>
                      <a:pt x="4813" y="3190"/>
                    </a:lnTo>
                    <a:lnTo>
                      <a:pt x="4859" y="3186"/>
                    </a:lnTo>
                    <a:lnTo>
                      <a:pt x="4903" y="3182"/>
                    </a:lnTo>
                    <a:lnTo>
                      <a:pt x="4947" y="3174"/>
                    </a:lnTo>
                    <a:lnTo>
                      <a:pt x="4991" y="3164"/>
                    </a:lnTo>
                    <a:lnTo>
                      <a:pt x="5033" y="3152"/>
                    </a:lnTo>
                    <a:lnTo>
                      <a:pt x="5075" y="3136"/>
                    </a:lnTo>
                    <a:lnTo>
                      <a:pt x="5115" y="3120"/>
                    </a:lnTo>
                    <a:lnTo>
                      <a:pt x="5155" y="3102"/>
                    </a:lnTo>
                    <a:lnTo>
                      <a:pt x="5193" y="3084"/>
                    </a:lnTo>
                    <a:lnTo>
                      <a:pt x="5231" y="3062"/>
                    </a:lnTo>
                    <a:lnTo>
                      <a:pt x="5267" y="3038"/>
                    </a:lnTo>
                    <a:lnTo>
                      <a:pt x="5303" y="3014"/>
                    </a:lnTo>
                    <a:lnTo>
                      <a:pt x="5337" y="2986"/>
                    </a:lnTo>
                    <a:lnTo>
                      <a:pt x="5369" y="2958"/>
                    </a:lnTo>
                    <a:lnTo>
                      <a:pt x="5399" y="2928"/>
                    </a:lnTo>
                    <a:lnTo>
                      <a:pt x="5429" y="2898"/>
                    </a:lnTo>
                    <a:lnTo>
                      <a:pt x="5457" y="2866"/>
                    </a:lnTo>
                    <a:lnTo>
                      <a:pt x="5485" y="2832"/>
                    </a:lnTo>
                    <a:lnTo>
                      <a:pt x="5509" y="2796"/>
                    </a:lnTo>
                    <a:lnTo>
                      <a:pt x="5533" y="2760"/>
                    </a:lnTo>
                    <a:lnTo>
                      <a:pt x="5555" y="2722"/>
                    </a:lnTo>
                    <a:lnTo>
                      <a:pt x="5575" y="2684"/>
                    </a:lnTo>
                    <a:lnTo>
                      <a:pt x="5593" y="2644"/>
                    </a:lnTo>
                    <a:lnTo>
                      <a:pt x="5609" y="2604"/>
                    </a:lnTo>
                    <a:lnTo>
                      <a:pt x="5623" y="2562"/>
                    </a:lnTo>
                    <a:lnTo>
                      <a:pt x="5635" y="2520"/>
                    </a:lnTo>
                    <a:lnTo>
                      <a:pt x="5645" y="2476"/>
                    </a:lnTo>
                    <a:lnTo>
                      <a:pt x="5653" y="2432"/>
                    </a:lnTo>
                    <a:lnTo>
                      <a:pt x="5657" y="2388"/>
                    </a:lnTo>
                    <a:lnTo>
                      <a:pt x="5661" y="2342"/>
                    </a:lnTo>
                    <a:lnTo>
                      <a:pt x="5663" y="2296"/>
                    </a:lnTo>
                    <a:lnTo>
                      <a:pt x="5663" y="2296"/>
                    </a:lnTo>
                    <a:lnTo>
                      <a:pt x="5661" y="2258"/>
                    </a:lnTo>
                    <a:lnTo>
                      <a:pt x="5659" y="2218"/>
                    </a:lnTo>
                    <a:lnTo>
                      <a:pt x="5655" y="2182"/>
                    </a:lnTo>
                    <a:lnTo>
                      <a:pt x="5649" y="2144"/>
                    </a:lnTo>
                    <a:lnTo>
                      <a:pt x="5643" y="2108"/>
                    </a:lnTo>
                    <a:lnTo>
                      <a:pt x="5633" y="2070"/>
                    </a:lnTo>
                    <a:lnTo>
                      <a:pt x="5623" y="2036"/>
                    </a:lnTo>
                    <a:lnTo>
                      <a:pt x="5613" y="2000"/>
                    </a:lnTo>
                    <a:lnTo>
                      <a:pt x="5599" y="1966"/>
                    </a:lnTo>
                    <a:lnTo>
                      <a:pt x="5585" y="1932"/>
                    </a:lnTo>
                    <a:lnTo>
                      <a:pt x="5569" y="1898"/>
                    </a:lnTo>
                    <a:lnTo>
                      <a:pt x="5553" y="1866"/>
                    </a:lnTo>
                    <a:lnTo>
                      <a:pt x="5535" y="1834"/>
                    </a:lnTo>
                    <a:lnTo>
                      <a:pt x="5515" y="1804"/>
                    </a:lnTo>
                    <a:lnTo>
                      <a:pt x="5495" y="1774"/>
                    </a:lnTo>
                    <a:lnTo>
                      <a:pt x="5473" y="1746"/>
                    </a:lnTo>
                    <a:lnTo>
                      <a:pt x="5449" y="1718"/>
                    </a:lnTo>
                    <a:lnTo>
                      <a:pt x="5425" y="1690"/>
                    </a:lnTo>
                    <a:lnTo>
                      <a:pt x="5401" y="1664"/>
                    </a:lnTo>
                    <a:lnTo>
                      <a:pt x="5375" y="1638"/>
                    </a:lnTo>
                    <a:lnTo>
                      <a:pt x="5347" y="1614"/>
                    </a:lnTo>
                    <a:lnTo>
                      <a:pt x="5319" y="1592"/>
                    </a:lnTo>
                    <a:lnTo>
                      <a:pt x="5291" y="1570"/>
                    </a:lnTo>
                    <a:lnTo>
                      <a:pt x="5261" y="1550"/>
                    </a:lnTo>
                    <a:lnTo>
                      <a:pt x="5229" y="1530"/>
                    </a:lnTo>
                    <a:lnTo>
                      <a:pt x="5197" y="1512"/>
                    </a:lnTo>
                    <a:lnTo>
                      <a:pt x="5165" y="1494"/>
                    </a:lnTo>
                    <a:lnTo>
                      <a:pt x="5133" y="1478"/>
                    </a:lnTo>
                    <a:lnTo>
                      <a:pt x="5099" y="1464"/>
                    </a:lnTo>
                    <a:lnTo>
                      <a:pt x="5063" y="1452"/>
                    </a:lnTo>
                    <a:lnTo>
                      <a:pt x="5029" y="1440"/>
                    </a:lnTo>
                    <a:lnTo>
                      <a:pt x="4993" y="1430"/>
                    </a:lnTo>
                    <a:lnTo>
                      <a:pt x="4993" y="1430"/>
                    </a:lnTo>
                    <a:lnTo>
                      <a:pt x="4997" y="1378"/>
                    </a:lnTo>
                    <a:lnTo>
                      <a:pt x="4999" y="1326"/>
                    </a:lnTo>
                    <a:lnTo>
                      <a:pt x="4999" y="1326"/>
                    </a:lnTo>
                    <a:lnTo>
                      <a:pt x="4999" y="1290"/>
                    </a:lnTo>
                    <a:lnTo>
                      <a:pt x="4997" y="1256"/>
                    </a:lnTo>
                    <a:lnTo>
                      <a:pt x="4991" y="1220"/>
                    </a:lnTo>
                    <a:lnTo>
                      <a:pt x="4985" y="1186"/>
                    </a:lnTo>
                    <a:lnTo>
                      <a:pt x="4977" y="1154"/>
                    </a:lnTo>
                    <a:lnTo>
                      <a:pt x="4969" y="1120"/>
                    </a:lnTo>
                    <a:lnTo>
                      <a:pt x="4957" y="1088"/>
                    </a:lnTo>
                    <a:lnTo>
                      <a:pt x="4945" y="1056"/>
                    </a:lnTo>
                    <a:lnTo>
                      <a:pt x="4931" y="1026"/>
                    </a:lnTo>
                    <a:lnTo>
                      <a:pt x="4917" y="996"/>
                    </a:lnTo>
                    <a:lnTo>
                      <a:pt x="4899" y="966"/>
                    </a:lnTo>
                    <a:lnTo>
                      <a:pt x="4881" y="938"/>
                    </a:lnTo>
                    <a:lnTo>
                      <a:pt x="4861" y="912"/>
                    </a:lnTo>
                    <a:lnTo>
                      <a:pt x="4841" y="886"/>
                    </a:lnTo>
                    <a:lnTo>
                      <a:pt x="4819" y="860"/>
                    </a:lnTo>
                    <a:lnTo>
                      <a:pt x="4797" y="836"/>
                    </a:lnTo>
                    <a:lnTo>
                      <a:pt x="4773" y="814"/>
                    </a:lnTo>
                    <a:lnTo>
                      <a:pt x="4747" y="792"/>
                    </a:lnTo>
                    <a:lnTo>
                      <a:pt x="4721" y="770"/>
                    </a:lnTo>
                    <a:lnTo>
                      <a:pt x="4695" y="752"/>
                    </a:lnTo>
                    <a:lnTo>
                      <a:pt x="4665" y="734"/>
                    </a:lnTo>
                    <a:lnTo>
                      <a:pt x="4637" y="716"/>
                    </a:lnTo>
                    <a:lnTo>
                      <a:pt x="4607" y="702"/>
                    </a:lnTo>
                    <a:lnTo>
                      <a:pt x="4577" y="688"/>
                    </a:lnTo>
                    <a:lnTo>
                      <a:pt x="4545" y="676"/>
                    </a:lnTo>
                    <a:lnTo>
                      <a:pt x="4513" y="664"/>
                    </a:lnTo>
                    <a:lnTo>
                      <a:pt x="4479" y="654"/>
                    </a:lnTo>
                    <a:lnTo>
                      <a:pt x="4447" y="648"/>
                    </a:lnTo>
                    <a:lnTo>
                      <a:pt x="4413" y="640"/>
                    </a:lnTo>
                    <a:lnTo>
                      <a:pt x="4377" y="636"/>
                    </a:lnTo>
                    <a:lnTo>
                      <a:pt x="4343" y="634"/>
                    </a:lnTo>
                    <a:lnTo>
                      <a:pt x="4307" y="632"/>
                    </a:lnTo>
                    <a:lnTo>
                      <a:pt x="4307" y="632"/>
                    </a:lnTo>
                    <a:lnTo>
                      <a:pt x="4255" y="634"/>
                    </a:lnTo>
                    <a:lnTo>
                      <a:pt x="4203" y="640"/>
                    </a:lnTo>
                    <a:lnTo>
                      <a:pt x="4151" y="650"/>
                    </a:lnTo>
                    <a:lnTo>
                      <a:pt x="4101" y="664"/>
                    </a:lnTo>
                    <a:lnTo>
                      <a:pt x="4053" y="682"/>
                    </a:lnTo>
                    <a:lnTo>
                      <a:pt x="4005" y="702"/>
                    </a:lnTo>
                    <a:lnTo>
                      <a:pt x="3959" y="726"/>
                    </a:lnTo>
                    <a:lnTo>
                      <a:pt x="3917" y="754"/>
                    </a:lnTo>
                    <a:lnTo>
                      <a:pt x="3917" y="754"/>
                    </a:lnTo>
                    <a:lnTo>
                      <a:pt x="3889" y="710"/>
                    </a:lnTo>
                    <a:lnTo>
                      <a:pt x="3859" y="668"/>
                    </a:lnTo>
                    <a:lnTo>
                      <a:pt x="3829" y="628"/>
                    </a:lnTo>
                    <a:lnTo>
                      <a:pt x="3797" y="588"/>
                    </a:lnTo>
                    <a:lnTo>
                      <a:pt x="3765" y="550"/>
                    </a:lnTo>
                    <a:lnTo>
                      <a:pt x="3731" y="512"/>
                    </a:lnTo>
                    <a:lnTo>
                      <a:pt x="3697" y="476"/>
                    </a:lnTo>
                    <a:lnTo>
                      <a:pt x="3661" y="440"/>
                    </a:lnTo>
                    <a:lnTo>
                      <a:pt x="3623" y="406"/>
                    </a:lnTo>
                    <a:lnTo>
                      <a:pt x="3585" y="374"/>
                    </a:lnTo>
                    <a:lnTo>
                      <a:pt x="3547" y="342"/>
                    </a:lnTo>
                    <a:lnTo>
                      <a:pt x="3507" y="312"/>
                    </a:lnTo>
                    <a:lnTo>
                      <a:pt x="3465" y="282"/>
                    </a:lnTo>
                    <a:lnTo>
                      <a:pt x="3423" y="254"/>
                    </a:lnTo>
                    <a:lnTo>
                      <a:pt x="3381" y="228"/>
                    </a:lnTo>
                    <a:lnTo>
                      <a:pt x="3337" y="202"/>
                    </a:lnTo>
                    <a:lnTo>
                      <a:pt x="3293" y="180"/>
                    </a:lnTo>
                    <a:lnTo>
                      <a:pt x="3249" y="156"/>
                    </a:lnTo>
                    <a:lnTo>
                      <a:pt x="3203" y="136"/>
                    </a:lnTo>
                    <a:lnTo>
                      <a:pt x="3157" y="116"/>
                    </a:lnTo>
                    <a:lnTo>
                      <a:pt x="3109" y="98"/>
                    </a:lnTo>
                    <a:lnTo>
                      <a:pt x="3063" y="82"/>
                    </a:lnTo>
                    <a:lnTo>
                      <a:pt x="3015" y="66"/>
                    </a:lnTo>
                    <a:lnTo>
                      <a:pt x="2965" y="52"/>
                    </a:lnTo>
                    <a:lnTo>
                      <a:pt x="2917" y="40"/>
                    </a:lnTo>
                    <a:lnTo>
                      <a:pt x="2867" y="30"/>
                    </a:lnTo>
                    <a:lnTo>
                      <a:pt x="2818" y="20"/>
                    </a:lnTo>
                    <a:lnTo>
                      <a:pt x="2768" y="14"/>
                    </a:lnTo>
                    <a:lnTo>
                      <a:pt x="2716" y="8"/>
                    </a:lnTo>
                    <a:lnTo>
                      <a:pt x="2666" y="4"/>
                    </a:lnTo>
                    <a:lnTo>
                      <a:pt x="2614" y="0"/>
                    </a:lnTo>
                    <a:lnTo>
                      <a:pt x="2562" y="0"/>
                    </a:lnTo>
                    <a:lnTo>
                      <a:pt x="2562" y="0"/>
                    </a:lnTo>
                    <a:lnTo>
                      <a:pt x="2502" y="0"/>
                    </a:lnTo>
                    <a:lnTo>
                      <a:pt x="2440" y="4"/>
                    </a:lnTo>
                    <a:lnTo>
                      <a:pt x="2382" y="10"/>
                    </a:lnTo>
                    <a:lnTo>
                      <a:pt x="2322" y="18"/>
                    </a:lnTo>
                    <a:lnTo>
                      <a:pt x="2264" y="28"/>
                    </a:lnTo>
                    <a:lnTo>
                      <a:pt x="2206" y="40"/>
                    </a:lnTo>
                    <a:lnTo>
                      <a:pt x="2148" y="54"/>
                    </a:lnTo>
                    <a:lnTo>
                      <a:pt x="2092" y="70"/>
                    </a:lnTo>
                    <a:lnTo>
                      <a:pt x="2036" y="88"/>
                    </a:lnTo>
                    <a:lnTo>
                      <a:pt x="1980" y="108"/>
                    </a:lnTo>
                    <a:lnTo>
                      <a:pt x="1926" y="132"/>
                    </a:lnTo>
                    <a:lnTo>
                      <a:pt x="1874" y="156"/>
                    </a:lnTo>
                    <a:lnTo>
                      <a:pt x="1822" y="182"/>
                    </a:lnTo>
                    <a:lnTo>
                      <a:pt x="1770" y="210"/>
                    </a:lnTo>
                    <a:lnTo>
                      <a:pt x="1722" y="238"/>
                    </a:lnTo>
                    <a:lnTo>
                      <a:pt x="1672" y="270"/>
                    </a:lnTo>
                    <a:lnTo>
                      <a:pt x="1624" y="304"/>
                    </a:lnTo>
                    <a:lnTo>
                      <a:pt x="1578" y="338"/>
                    </a:lnTo>
                    <a:lnTo>
                      <a:pt x="1534" y="376"/>
                    </a:lnTo>
                    <a:lnTo>
                      <a:pt x="1490" y="414"/>
                    </a:lnTo>
                    <a:lnTo>
                      <a:pt x="1448" y="454"/>
                    </a:lnTo>
                    <a:lnTo>
                      <a:pt x="1406" y="494"/>
                    </a:lnTo>
                    <a:lnTo>
                      <a:pt x="1368" y="538"/>
                    </a:lnTo>
                    <a:lnTo>
                      <a:pt x="1330" y="582"/>
                    </a:lnTo>
                    <a:lnTo>
                      <a:pt x="1292" y="628"/>
                    </a:lnTo>
                    <a:lnTo>
                      <a:pt x="1258" y="676"/>
                    </a:lnTo>
                    <a:lnTo>
                      <a:pt x="1226" y="724"/>
                    </a:lnTo>
                    <a:lnTo>
                      <a:pt x="1194" y="774"/>
                    </a:lnTo>
                    <a:lnTo>
                      <a:pt x="1164" y="826"/>
                    </a:lnTo>
                    <a:lnTo>
                      <a:pt x="1136" y="878"/>
                    </a:lnTo>
                    <a:lnTo>
                      <a:pt x="1110" y="932"/>
                    </a:lnTo>
                    <a:lnTo>
                      <a:pt x="1086" y="988"/>
                    </a:lnTo>
                    <a:lnTo>
                      <a:pt x="1086" y="988"/>
                    </a:lnTo>
                    <a:lnTo>
                      <a:pt x="1030" y="990"/>
                    </a:lnTo>
                    <a:lnTo>
                      <a:pt x="976" y="994"/>
                    </a:lnTo>
                    <a:lnTo>
                      <a:pt x="922" y="1002"/>
                    </a:lnTo>
                    <a:lnTo>
                      <a:pt x="868" y="1012"/>
                    </a:lnTo>
                    <a:lnTo>
                      <a:pt x="814" y="1024"/>
                    </a:lnTo>
                    <a:lnTo>
                      <a:pt x="764" y="1040"/>
                    </a:lnTo>
                    <a:lnTo>
                      <a:pt x="712" y="1058"/>
                    </a:lnTo>
                    <a:lnTo>
                      <a:pt x="664" y="1078"/>
                    </a:lnTo>
                    <a:lnTo>
                      <a:pt x="616" y="1100"/>
                    </a:lnTo>
                    <a:lnTo>
                      <a:pt x="568" y="1124"/>
                    </a:lnTo>
                    <a:lnTo>
                      <a:pt x="522" y="1152"/>
                    </a:lnTo>
                    <a:lnTo>
                      <a:pt x="478" y="1180"/>
                    </a:lnTo>
                    <a:lnTo>
                      <a:pt x="436" y="1212"/>
                    </a:lnTo>
                    <a:lnTo>
                      <a:pt x="396" y="1244"/>
                    </a:lnTo>
                    <a:lnTo>
                      <a:pt x="356" y="1278"/>
                    </a:lnTo>
                    <a:lnTo>
                      <a:pt x="318" y="1316"/>
                    </a:lnTo>
                    <a:lnTo>
                      <a:pt x="282" y="1354"/>
                    </a:lnTo>
                    <a:lnTo>
                      <a:pt x="248" y="1394"/>
                    </a:lnTo>
                    <a:lnTo>
                      <a:pt x="216" y="1434"/>
                    </a:lnTo>
                    <a:lnTo>
                      <a:pt x="186" y="1478"/>
                    </a:lnTo>
                    <a:lnTo>
                      <a:pt x="158" y="1522"/>
                    </a:lnTo>
                    <a:lnTo>
                      <a:pt x="130" y="1568"/>
                    </a:lnTo>
                    <a:lnTo>
                      <a:pt x="106" y="1616"/>
                    </a:lnTo>
                    <a:lnTo>
                      <a:pt x="86" y="1664"/>
                    </a:lnTo>
                    <a:lnTo>
                      <a:pt x="66" y="1714"/>
                    </a:lnTo>
                    <a:lnTo>
                      <a:pt x="48" y="1764"/>
                    </a:lnTo>
                    <a:lnTo>
                      <a:pt x="34" y="1816"/>
                    </a:lnTo>
                    <a:lnTo>
                      <a:pt x="22" y="1870"/>
                    </a:lnTo>
                    <a:lnTo>
                      <a:pt x="12" y="1922"/>
                    </a:lnTo>
                    <a:lnTo>
                      <a:pt x="6" y="1978"/>
                    </a:lnTo>
                    <a:lnTo>
                      <a:pt x="2" y="2034"/>
                    </a:lnTo>
                    <a:lnTo>
                      <a:pt x="0" y="2090"/>
                    </a:lnTo>
                    <a:lnTo>
                      <a:pt x="0" y="2090"/>
                    </a:lnTo>
                    <a:lnTo>
                      <a:pt x="2" y="2146"/>
                    </a:lnTo>
                    <a:lnTo>
                      <a:pt x="6" y="2202"/>
                    </a:lnTo>
                    <a:lnTo>
                      <a:pt x="12" y="2256"/>
                    </a:lnTo>
                    <a:lnTo>
                      <a:pt x="22" y="2312"/>
                    </a:lnTo>
                    <a:lnTo>
                      <a:pt x="34" y="2364"/>
                    </a:lnTo>
                    <a:lnTo>
                      <a:pt x="50" y="2416"/>
                    </a:lnTo>
                    <a:lnTo>
                      <a:pt x="66" y="2468"/>
                    </a:lnTo>
                    <a:lnTo>
                      <a:pt x="86" y="2518"/>
                    </a:lnTo>
                    <a:lnTo>
                      <a:pt x="108" y="2566"/>
                    </a:lnTo>
                    <a:lnTo>
                      <a:pt x="134" y="2614"/>
                    </a:lnTo>
                    <a:lnTo>
                      <a:pt x="160" y="2660"/>
                    </a:lnTo>
                    <a:lnTo>
                      <a:pt x="188" y="2706"/>
                    </a:lnTo>
                    <a:lnTo>
                      <a:pt x="220" y="2748"/>
                    </a:lnTo>
                    <a:lnTo>
                      <a:pt x="252" y="2790"/>
                    </a:lnTo>
                    <a:lnTo>
                      <a:pt x="288" y="2830"/>
                    </a:lnTo>
                    <a:lnTo>
                      <a:pt x="324" y="2868"/>
                    </a:lnTo>
                    <a:lnTo>
                      <a:pt x="362" y="2904"/>
                    </a:lnTo>
                    <a:lnTo>
                      <a:pt x="402" y="2940"/>
                    </a:lnTo>
                    <a:lnTo>
                      <a:pt x="444" y="2972"/>
                    </a:lnTo>
                    <a:lnTo>
                      <a:pt x="488" y="3002"/>
                    </a:lnTo>
                    <a:lnTo>
                      <a:pt x="532" y="3032"/>
                    </a:lnTo>
                    <a:lnTo>
                      <a:pt x="580" y="3058"/>
                    </a:lnTo>
                    <a:lnTo>
                      <a:pt x="628" y="3082"/>
                    </a:lnTo>
                    <a:lnTo>
                      <a:pt x="676" y="3104"/>
                    </a:lnTo>
                    <a:lnTo>
                      <a:pt x="726" y="3124"/>
                    </a:lnTo>
                    <a:lnTo>
                      <a:pt x="778" y="3142"/>
                    </a:lnTo>
                    <a:lnTo>
                      <a:pt x="832" y="3156"/>
                    </a:lnTo>
                    <a:lnTo>
                      <a:pt x="884" y="3168"/>
                    </a:lnTo>
                    <a:lnTo>
                      <a:pt x="940" y="3178"/>
                    </a:lnTo>
                    <a:lnTo>
                      <a:pt x="996" y="3186"/>
                    </a:lnTo>
                    <a:lnTo>
                      <a:pt x="1052" y="3190"/>
                    </a:lnTo>
                    <a:lnTo>
                      <a:pt x="1108" y="3192"/>
                    </a:lnTo>
                    <a:lnTo>
                      <a:pt x="1108" y="3192"/>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sp>
            <p:nvSpPr>
              <p:cNvPr id="32" name="Google Shape;539;p73">
                <a:extLst>
                  <a:ext uri="{FF2B5EF4-FFF2-40B4-BE49-F238E27FC236}">
                    <a16:creationId xmlns:a16="http://schemas.microsoft.com/office/drawing/2014/main" id="{B7CE2246-B6A6-4DF3-87BD-A08BBC4BFC4D}"/>
                  </a:ext>
                </a:extLst>
              </p:cNvPr>
              <p:cNvSpPr/>
              <p:nvPr/>
            </p:nvSpPr>
            <p:spPr>
              <a:xfrm>
                <a:off x="3490" y="3554"/>
                <a:ext cx="1683" cy="2170"/>
              </a:xfrm>
              <a:custGeom>
                <a:avLst/>
                <a:gdLst/>
                <a:ahLst/>
                <a:cxnLst/>
                <a:rect l="l" t="t" r="r" b="b"/>
                <a:pathLst>
                  <a:path w="1683" h="2170" extrusionOk="0">
                    <a:moveTo>
                      <a:pt x="0" y="842"/>
                    </a:moveTo>
                    <a:lnTo>
                      <a:pt x="202" y="1044"/>
                    </a:lnTo>
                    <a:lnTo>
                      <a:pt x="700" y="546"/>
                    </a:lnTo>
                    <a:lnTo>
                      <a:pt x="700" y="2170"/>
                    </a:lnTo>
                    <a:lnTo>
                      <a:pt x="983" y="2170"/>
                    </a:lnTo>
                    <a:lnTo>
                      <a:pt x="983" y="546"/>
                    </a:lnTo>
                    <a:lnTo>
                      <a:pt x="1481" y="1044"/>
                    </a:lnTo>
                    <a:lnTo>
                      <a:pt x="1683" y="842"/>
                    </a:lnTo>
                    <a:lnTo>
                      <a:pt x="842" y="0"/>
                    </a:lnTo>
                    <a:lnTo>
                      <a:pt x="0" y="842"/>
                    </a:lnTo>
                    <a:close/>
                  </a:path>
                </a:pathLst>
              </a:custGeom>
              <a:solidFill>
                <a:srgbClr val="FFFFFF"/>
              </a:solidFill>
              <a:ln>
                <a:noFill/>
              </a:ln>
            </p:spPr>
            <p:txBody>
              <a:bodyPr spcFirstLastPara="1" wrap="square" lIns="78175" tIns="39075" rIns="78175" bIns="39075"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800" b="0" i="0" u="none" strike="noStrike" kern="1200" cap="none" spc="0" normalizeH="0" baseline="0" noProof="0">
                  <a:ln>
                    <a:noFill/>
                  </a:ln>
                  <a:solidFill>
                    <a:srgbClr val="FFFFFF"/>
                  </a:solidFill>
                  <a:effectLst/>
                  <a:uLnTx/>
                  <a:uFillTx/>
                  <a:latin typeface="Arial"/>
                  <a:ea typeface="Arial"/>
                  <a:cs typeface="Arial"/>
                  <a:sym typeface="Arial"/>
                </a:endParaRPr>
              </a:p>
            </p:txBody>
          </p:sp>
        </p:grpSp>
        <p:sp>
          <p:nvSpPr>
            <p:cNvPr id="33" name="Google Shape;540;p73">
              <a:extLst>
                <a:ext uri="{FF2B5EF4-FFF2-40B4-BE49-F238E27FC236}">
                  <a16:creationId xmlns:a16="http://schemas.microsoft.com/office/drawing/2014/main" id="{AB8AF048-B3F5-431A-92DE-FEDEE53E8B46}"/>
                </a:ext>
              </a:extLst>
            </p:cNvPr>
            <p:cNvSpPr txBox="1"/>
            <p:nvPr/>
          </p:nvSpPr>
          <p:spPr>
            <a:xfrm flipH="1">
              <a:off x="7645520" y="4780806"/>
              <a:ext cx="1222800" cy="430800"/>
            </a:xfrm>
            <a:prstGeom prst="rect">
              <a:avLst/>
            </a:prstGeom>
            <a:noFill/>
            <a:ln>
              <a:noFill/>
            </a:ln>
          </p:spPr>
          <p:txBody>
            <a:bodyPr spcFirstLastPara="1" wrap="square" lIns="0" tIns="0" rIns="0" bIns="0" anchor="t"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Third-Party </a:t>
              </a:r>
              <a:br>
                <a:rPr kumimoji="0" lang="en-GB" sz="1400" b="0" i="0" u="none" strike="noStrike" kern="1200" cap="none" spc="0" normalizeH="0" baseline="0" noProof="0">
                  <a:ln>
                    <a:noFill/>
                  </a:ln>
                  <a:solidFill>
                    <a:srgbClr val="FFFFFF"/>
                  </a:solidFill>
                  <a:effectLst/>
                  <a:uLnTx/>
                  <a:uFillTx/>
                  <a:latin typeface="Arial"/>
                  <a:ea typeface="Arial"/>
                  <a:cs typeface="Arial"/>
                  <a:sym typeface="Arial"/>
                </a:rPr>
              </a:br>
              <a:r>
                <a:rPr kumimoji="0" lang="en-GB" sz="1400" b="0" i="0" u="none" strike="noStrike" kern="1200" cap="none" spc="0" normalizeH="0" baseline="0" noProof="0">
                  <a:ln>
                    <a:noFill/>
                  </a:ln>
                  <a:solidFill>
                    <a:srgbClr val="FFFFFF"/>
                  </a:solidFill>
                  <a:effectLst/>
                  <a:uLnTx/>
                  <a:uFillTx/>
                  <a:latin typeface="Arial"/>
                  <a:ea typeface="Arial"/>
                  <a:cs typeface="Arial"/>
                  <a:sym typeface="Arial"/>
                </a:rPr>
                <a:t>Apps</a:t>
              </a:r>
              <a:endParaRPr kumimoji="0" sz="1400" b="0" i="0" u="none" strike="noStrike" kern="1200" cap="none" spc="0" normalizeH="0" baseline="0" noProof="0">
                <a:ln>
                  <a:noFill/>
                </a:ln>
                <a:solidFill>
                  <a:srgbClr val="FFFFFF"/>
                </a:solidFill>
                <a:effectLst/>
                <a:uLnTx/>
                <a:uFillTx/>
                <a:latin typeface="Arial"/>
                <a:ea typeface="Arial"/>
                <a:cs typeface="Arial"/>
                <a:sym typeface="Arial"/>
              </a:endParaRPr>
            </a:p>
          </p:txBody>
        </p:sp>
        <p:grpSp>
          <p:nvGrpSpPr>
            <p:cNvPr id="34" name="Google Shape;541;p73">
              <a:extLst>
                <a:ext uri="{FF2B5EF4-FFF2-40B4-BE49-F238E27FC236}">
                  <a16:creationId xmlns:a16="http://schemas.microsoft.com/office/drawing/2014/main" id="{68C42346-F92E-49B0-8B13-55D9BC02AB26}"/>
                </a:ext>
              </a:extLst>
            </p:cNvPr>
            <p:cNvGrpSpPr/>
            <p:nvPr/>
          </p:nvGrpSpPr>
          <p:grpSpPr>
            <a:xfrm>
              <a:off x="8978695" y="3202335"/>
              <a:ext cx="743053" cy="752699"/>
              <a:chOff x="5380038" y="1219200"/>
              <a:chExt cx="122239" cy="123826"/>
            </a:xfrm>
          </p:grpSpPr>
          <p:sp>
            <p:nvSpPr>
              <p:cNvPr id="35" name="Google Shape;542;p73">
                <a:extLst>
                  <a:ext uri="{FF2B5EF4-FFF2-40B4-BE49-F238E27FC236}">
                    <a16:creationId xmlns:a16="http://schemas.microsoft.com/office/drawing/2014/main" id="{A29FE885-446D-4EE4-97AE-5B33981E27ED}"/>
                  </a:ext>
                </a:extLst>
              </p:cNvPr>
              <p:cNvSpPr/>
              <p:nvPr/>
            </p:nvSpPr>
            <p:spPr>
              <a:xfrm>
                <a:off x="5472113" y="1257300"/>
                <a:ext cx="17463" cy="23813"/>
              </a:xfrm>
              <a:custGeom>
                <a:avLst/>
                <a:gdLst/>
                <a:ahLst/>
                <a:cxnLst/>
                <a:rect l="l" t="t" r="r" b="b"/>
                <a:pathLst>
                  <a:path w="82" h="109" extrusionOk="0">
                    <a:moveTo>
                      <a:pt x="41" y="109"/>
                    </a:moveTo>
                    <a:cubicBezTo>
                      <a:pt x="54" y="109"/>
                      <a:pt x="62" y="101"/>
                      <a:pt x="69" y="94"/>
                    </a:cubicBezTo>
                    <a:cubicBezTo>
                      <a:pt x="77" y="84"/>
                      <a:pt x="82" y="67"/>
                      <a:pt x="82" y="45"/>
                    </a:cubicBezTo>
                    <a:cubicBezTo>
                      <a:pt x="82" y="20"/>
                      <a:pt x="63" y="0"/>
                      <a:pt x="41" y="0"/>
                    </a:cubicBezTo>
                    <a:cubicBezTo>
                      <a:pt x="18" y="0"/>
                      <a:pt x="0" y="20"/>
                      <a:pt x="0" y="45"/>
                    </a:cubicBezTo>
                    <a:cubicBezTo>
                      <a:pt x="0" y="67"/>
                      <a:pt x="4" y="84"/>
                      <a:pt x="13" y="94"/>
                    </a:cubicBezTo>
                    <a:cubicBezTo>
                      <a:pt x="20" y="101"/>
                      <a:pt x="27" y="109"/>
                      <a:pt x="41" y="109"/>
                    </a:cubicBezTo>
                    <a:close/>
                    <a:moveTo>
                      <a:pt x="41" y="23"/>
                    </a:moveTo>
                    <a:cubicBezTo>
                      <a:pt x="51" y="23"/>
                      <a:pt x="59" y="33"/>
                      <a:pt x="59" y="45"/>
                    </a:cubicBezTo>
                    <a:cubicBezTo>
                      <a:pt x="59" y="61"/>
                      <a:pt x="54" y="86"/>
                      <a:pt x="41" y="86"/>
                    </a:cubicBezTo>
                    <a:cubicBezTo>
                      <a:pt x="28" y="86"/>
                      <a:pt x="23" y="61"/>
                      <a:pt x="23" y="45"/>
                    </a:cubicBezTo>
                    <a:cubicBezTo>
                      <a:pt x="23" y="33"/>
                      <a:pt x="31" y="23"/>
                      <a:pt x="41" y="23"/>
                    </a:cubicBezTo>
                    <a:close/>
                  </a:path>
                </a:pathLst>
              </a:custGeom>
              <a:solidFill>
                <a:srgbClr val="595959"/>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6" name="Google Shape;543;p73">
                <a:extLst>
                  <a:ext uri="{FF2B5EF4-FFF2-40B4-BE49-F238E27FC236}">
                    <a16:creationId xmlns:a16="http://schemas.microsoft.com/office/drawing/2014/main" id="{80ABBA9B-11C8-4B60-83C9-040929F7A988}"/>
                  </a:ext>
                </a:extLst>
              </p:cNvPr>
              <p:cNvSpPr/>
              <p:nvPr/>
            </p:nvSpPr>
            <p:spPr>
              <a:xfrm>
                <a:off x="5392738" y="1257300"/>
                <a:ext cx="17463" cy="23813"/>
              </a:xfrm>
              <a:custGeom>
                <a:avLst/>
                <a:gdLst/>
                <a:ahLst/>
                <a:cxnLst/>
                <a:rect l="l" t="t" r="r" b="b"/>
                <a:pathLst>
                  <a:path w="82" h="109" extrusionOk="0">
                    <a:moveTo>
                      <a:pt x="41" y="109"/>
                    </a:moveTo>
                    <a:cubicBezTo>
                      <a:pt x="55" y="109"/>
                      <a:pt x="62" y="101"/>
                      <a:pt x="69" y="94"/>
                    </a:cubicBezTo>
                    <a:cubicBezTo>
                      <a:pt x="78" y="84"/>
                      <a:pt x="82" y="67"/>
                      <a:pt x="82" y="45"/>
                    </a:cubicBezTo>
                    <a:cubicBezTo>
                      <a:pt x="82" y="20"/>
                      <a:pt x="64" y="0"/>
                      <a:pt x="41" y="0"/>
                    </a:cubicBezTo>
                    <a:cubicBezTo>
                      <a:pt x="19" y="0"/>
                      <a:pt x="0" y="20"/>
                      <a:pt x="0" y="45"/>
                    </a:cubicBezTo>
                    <a:cubicBezTo>
                      <a:pt x="0" y="67"/>
                      <a:pt x="5" y="84"/>
                      <a:pt x="13" y="94"/>
                    </a:cubicBezTo>
                    <a:cubicBezTo>
                      <a:pt x="20" y="101"/>
                      <a:pt x="28" y="109"/>
                      <a:pt x="41" y="109"/>
                    </a:cubicBezTo>
                    <a:close/>
                    <a:moveTo>
                      <a:pt x="41" y="86"/>
                    </a:moveTo>
                    <a:cubicBezTo>
                      <a:pt x="28" y="86"/>
                      <a:pt x="23" y="61"/>
                      <a:pt x="23" y="45"/>
                    </a:cubicBezTo>
                    <a:cubicBezTo>
                      <a:pt x="23" y="33"/>
                      <a:pt x="31" y="23"/>
                      <a:pt x="41" y="23"/>
                    </a:cubicBezTo>
                    <a:cubicBezTo>
                      <a:pt x="51" y="23"/>
                      <a:pt x="59" y="33"/>
                      <a:pt x="59" y="45"/>
                    </a:cubicBezTo>
                    <a:cubicBezTo>
                      <a:pt x="59" y="61"/>
                      <a:pt x="54" y="86"/>
                      <a:pt x="41" y="86"/>
                    </a:cubicBezTo>
                    <a:close/>
                  </a:path>
                </a:pathLst>
              </a:custGeom>
              <a:solidFill>
                <a:srgbClr val="595959"/>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7" name="Google Shape;544;p73">
                <a:extLst>
                  <a:ext uri="{FF2B5EF4-FFF2-40B4-BE49-F238E27FC236}">
                    <a16:creationId xmlns:a16="http://schemas.microsoft.com/office/drawing/2014/main" id="{E466287F-80FD-4720-95D3-E5DD0565B6F3}"/>
                  </a:ext>
                </a:extLst>
              </p:cNvPr>
              <p:cNvSpPr/>
              <p:nvPr/>
            </p:nvSpPr>
            <p:spPr>
              <a:xfrm>
                <a:off x="5380038" y="1219200"/>
                <a:ext cx="122239" cy="123826"/>
              </a:xfrm>
              <a:custGeom>
                <a:avLst/>
                <a:gdLst/>
                <a:ahLst/>
                <a:cxnLst/>
                <a:rect l="l" t="t" r="r" b="b"/>
                <a:pathLst>
                  <a:path w="576" h="576" extrusionOk="0">
                    <a:moveTo>
                      <a:pt x="0" y="0"/>
                    </a:moveTo>
                    <a:cubicBezTo>
                      <a:pt x="0" y="576"/>
                      <a:pt x="0" y="576"/>
                      <a:pt x="0" y="576"/>
                    </a:cubicBezTo>
                    <a:cubicBezTo>
                      <a:pt x="90" y="576"/>
                      <a:pt x="90" y="576"/>
                      <a:pt x="90" y="576"/>
                    </a:cubicBezTo>
                    <a:cubicBezTo>
                      <a:pt x="106" y="419"/>
                      <a:pt x="106" y="419"/>
                      <a:pt x="106" y="419"/>
                    </a:cubicBezTo>
                    <a:cubicBezTo>
                      <a:pt x="114" y="397"/>
                      <a:pt x="131" y="380"/>
                      <a:pt x="152" y="373"/>
                    </a:cubicBezTo>
                    <a:cubicBezTo>
                      <a:pt x="238" y="344"/>
                      <a:pt x="238" y="344"/>
                      <a:pt x="238" y="344"/>
                    </a:cubicBezTo>
                    <a:cubicBezTo>
                      <a:pt x="239" y="343"/>
                      <a:pt x="240" y="344"/>
                      <a:pt x="241" y="344"/>
                    </a:cubicBezTo>
                    <a:cubicBezTo>
                      <a:pt x="248" y="351"/>
                      <a:pt x="248" y="351"/>
                      <a:pt x="248" y="351"/>
                    </a:cubicBezTo>
                    <a:cubicBezTo>
                      <a:pt x="258" y="362"/>
                      <a:pt x="273" y="368"/>
                      <a:pt x="288" y="368"/>
                    </a:cubicBezTo>
                    <a:cubicBezTo>
                      <a:pt x="303" y="368"/>
                      <a:pt x="318" y="362"/>
                      <a:pt x="328" y="351"/>
                    </a:cubicBezTo>
                    <a:cubicBezTo>
                      <a:pt x="335" y="344"/>
                      <a:pt x="335" y="344"/>
                      <a:pt x="335" y="344"/>
                    </a:cubicBezTo>
                    <a:cubicBezTo>
                      <a:pt x="336" y="344"/>
                      <a:pt x="337" y="343"/>
                      <a:pt x="338" y="344"/>
                    </a:cubicBezTo>
                    <a:cubicBezTo>
                      <a:pt x="424" y="373"/>
                      <a:pt x="424" y="373"/>
                      <a:pt x="424" y="373"/>
                    </a:cubicBezTo>
                    <a:cubicBezTo>
                      <a:pt x="446" y="380"/>
                      <a:pt x="462" y="397"/>
                      <a:pt x="470" y="419"/>
                    </a:cubicBezTo>
                    <a:cubicBezTo>
                      <a:pt x="486" y="576"/>
                      <a:pt x="486" y="576"/>
                      <a:pt x="486" y="576"/>
                    </a:cubicBezTo>
                    <a:cubicBezTo>
                      <a:pt x="576" y="576"/>
                      <a:pt x="576" y="576"/>
                      <a:pt x="576" y="576"/>
                    </a:cubicBezTo>
                    <a:cubicBezTo>
                      <a:pt x="576" y="0"/>
                      <a:pt x="576" y="0"/>
                      <a:pt x="576" y="0"/>
                    </a:cubicBezTo>
                    <a:lnTo>
                      <a:pt x="0" y="0"/>
                    </a:lnTo>
                    <a:close/>
                    <a:moveTo>
                      <a:pt x="144" y="350"/>
                    </a:moveTo>
                    <a:cubicBezTo>
                      <a:pt x="115" y="360"/>
                      <a:pt x="92" y="383"/>
                      <a:pt x="83" y="412"/>
                    </a:cubicBezTo>
                    <a:cubicBezTo>
                      <a:pt x="68" y="551"/>
                      <a:pt x="68" y="551"/>
                      <a:pt x="68" y="551"/>
                    </a:cubicBezTo>
                    <a:cubicBezTo>
                      <a:pt x="25" y="551"/>
                      <a:pt x="25" y="551"/>
                      <a:pt x="25" y="551"/>
                    </a:cubicBezTo>
                    <a:cubicBezTo>
                      <a:pt x="25" y="369"/>
                      <a:pt x="25" y="369"/>
                      <a:pt x="25" y="369"/>
                    </a:cubicBezTo>
                    <a:cubicBezTo>
                      <a:pt x="27" y="350"/>
                      <a:pt x="27" y="350"/>
                      <a:pt x="27" y="350"/>
                    </a:cubicBezTo>
                    <a:cubicBezTo>
                      <a:pt x="30" y="342"/>
                      <a:pt x="36" y="336"/>
                      <a:pt x="44" y="333"/>
                    </a:cubicBezTo>
                    <a:cubicBezTo>
                      <a:pt x="80" y="321"/>
                      <a:pt x="80" y="321"/>
                      <a:pt x="80" y="321"/>
                    </a:cubicBezTo>
                    <a:cubicBezTo>
                      <a:pt x="81" y="322"/>
                      <a:pt x="81" y="322"/>
                      <a:pt x="81" y="322"/>
                    </a:cubicBezTo>
                    <a:cubicBezTo>
                      <a:pt x="87" y="328"/>
                      <a:pt x="95" y="331"/>
                      <a:pt x="103" y="331"/>
                    </a:cubicBezTo>
                    <a:cubicBezTo>
                      <a:pt x="112" y="331"/>
                      <a:pt x="120" y="328"/>
                      <a:pt x="126" y="322"/>
                    </a:cubicBezTo>
                    <a:cubicBezTo>
                      <a:pt x="127" y="321"/>
                      <a:pt x="127" y="321"/>
                      <a:pt x="127" y="321"/>
                    </a:cubicBezTo>
                    <a:cubicBezTo>
                      <a:pt x="163" y="333"/>
                      <a:pt x="163" y="333"/>
                      <a:pt x="163" y="333"/>
                    </a:cubicBezTo>
                    <a:cubicBezTo>
                      <a:pt x="167" y="335"/>
                      <a:pt x="170" y="337"/>
                      <a:pt x="173" y="340"/>
                    </a:cubicBezTo>
                    <a:lnTo>
                      <a:pt x="144" y="350"/>
                    </a:lnTo>
                    <a:close/>
                    <a:moveTo>
                      <a:pt x="317" y="327"/>
                    </a:moveTo>
                    <a:cubicBezTo>
                      <a:pt x="311" y="334"/>
                      <a:pt x="311" y="334"/>
                      <a:pt x="311" y="334"/>
                    </a:cubicBezTo>
                    <a:cubicBezTo>
                      <a:pt x="305" y="340"/>
                      <a:pt x="297" y="344"/>
                      <a:pt x="288" y="344"/>
                    </a:cubicBezTo>
                    <a:cubicBezTo>
                      <a:pt x="279" y="344"/>
                      <a:pt x="271" y="340"/>
                      <a:pt x="265" y="334"/>
                    </a:cubicBezTo>
                    <a:cubicBezTo>
                      <a:pt x="259" y="327"/>
                      <a:pt x="259" y="327"/>
                      <a:pt x="259" y="327"/>
                    </a:cubicBezTo>
                    <a:cubicBezTo>
                      <a:pt x="251" y="320"/>
                      <a:pt x="240" y="317"/>
                      <a:pt x="230" y="320"/>
                    </a:cubicBezTo>
                    <a:cubicBezTo>
                      <a:pt x="196" y="332"/>
                      <a:pt x="196" y="332"/>
                      <a:pt x="196" y="332"/>
                    </a:cubicBezTo>
                    <a:cubicBezTo>
                      <a:pt x="190" y="322"/>
                      <a:pt x="181" y="315"/>
                      <a:pt x="170" y="311"/>
                    </a:cubicBezTo>
                    <a:cubicBezTo>
                      <a:pt x="131" y="298"/>
                      <a:pt x="131" y="298"/>
                      <a:pt x="131" y="298"/>
                    </a:cubicBezTo>
                    <a:cubicBezTo>
                      <a:pt x="125" y="296"/>
                      <a:pt x="117" y="298"/>
                      <a:pt x="112" y="303"/>
                    </a:cubicBezTo>
                    <a:cubicBezTo>
                      <a:pt x="109" y="306"/>
                      <a:pt x="109" y="306"/>
                      <a:pt x="109" y="306"/>
                    </a:cubicBezTo>
                    <a:cubicBezTo>
                      <a:pt x="106" y="309"/>
                      <a:pt x="100" y="309"/>
                      <a:pt x="97" y="306"/>
                    </a:cubicBezTo>
                    <a:cubicBezTo>
                      <a:pt x="94" y="303"/>
                      <a:pt x="94" y="303"/>
                      <a:pt x="94" y="303"/>
                    </a:cubicBezTo>
                    <a:cubicBezTo>
                      <a:pt x="89" y="298"/>
                      <a:pt x="82" y="296"/>
                      <a:pt x="75" y="298"/>
                    </a:cubicBezTo>
                    <a:cubicBezTo>
                      <a:pt x="36" y="311"/>
                      <a:pt x="36" y="311"/>
                      <a:pt x="36" y="311"/>
                    </a:cubicBezTo>
                    <a:cubicBezTo>
                      <a:pt x="32" y="313"/>
                      <a:pt x="28" y="315"/>
                      <a:pt x="25" y="317"/>
                    </a:cubicBezTo>
                    <a:cubicBezTo>
                      <a:pt x="25" y="25"/>
                      <a:pt x="25" y="25"/>
                      <a:pt x="25" y="25"/>
                    </a:cubicBezTo>
                    <a:cubicBezTo>
                      <a:pt x="551" y="25"/>
                      <a:pt x="551" y="25"/>
                      <a:pt x="551" y="25"/>
                    </a:cubicBezTo>
                    <a:cubicBezTo>
                      <a:pt x="551" y="317"/>
                      <a:pt x="551" y="317"/>
                      <a:pt x="551" y="317"/>
                    </a:cubicBezTo>
                    <a:cubicBezTo>
                      <a:pt x="548" y="315"/>
                      <a:pt x="544" y="313"/>
                      <a:pt x="540" y="311"/>
                    </a:cubicBezTo>
                    <a:cubicBezTo>
                      <a:pt x="501" y="298"/>
                      <a:pt x="501" y="298"/>
                      <a:pt x="501" y="298"/>
                    </a:cubicBezTo>
                    <a:cubicBezTo>
                      <a:pt x="494" y="296"/>
                      <a:pt x="487" y="298"/>
                      <a:pt x="482" y="303"/>
                    </a:cubicBezTo>
                    <a:cubicBezTo>
                      <a:pt x="479" y="306"/>
                      <a:pt x="479" y="306"/>
                      <a:pt x="479" y="306"/>
                    </a:cubicBezTo>
                    <a:cubicBezTo>
                      <a:pt x="476" y="309"/>
                      <a:pt x="470" y="309"/>
                      <a:pt x="467" y="306"/>
                    </a:cubicBezTo>
                    <a:cubicBezTo>
                      <a:pt x="464" y="303"/>
                      <a:pt x="464" y="303"/>
                      <a:pt x="464" y="303"/>
                    </a:cubicBezTo>
                    <a:cubicBezTo>
                      <a:pt x="459" y="298"/>
                      <a:pt x="451" y="296"/>
                      <a:pt x="445" y="298"/>
                    </a:cubicBezTo>
                    <a:cubicBezTo>
                      <a:pt x="406" y="311"/>
                      <a:pt x="406" y="311"/>
                      <a:pt x="406" y="311"/>
                    </a:cubicBezTo>
                    <a:cubicBezTo>
                      <a:pt x="395" y="315"/>
                      <a:pt x="386" y="322"/>
                      <a:pt x="380" y="332"/>
                    </a:cubicBezTo>
                    <a:cubicBezTo>
                      <a:pt x="346" y="320"/>
                      <a:pt x="346" y="320"/>
                      <a:pt x="346" y="320"/>
                    </a:cubicBezTo>
                    <a:cubicBezTo>
                      <a:pt x="336" y="317"/>
                      <a:pt x="325" y="320"/>
                      <a:pt x="317" y="327"/>
                    </a:cubicBezTo>
                    <a:close/>
                    <a:moveTo>
                      <a:pt x="508" y="551"/>
                    </a:moveTo>
                    <a:cubicBezTo>
                      <a:pt x="494" y="415"/>
                      <a:pt x="494" y="415"/>
                      <a:pt x="494" y="415"/>
                    </a:cubicBezTo>
                    <a:cubicBezTo>
                      <a:pt x="493" y="412"/>
                      <a:pt x="493" y="412"/>
                      <a:pt x="493" y="412"/>
                    </a:cubicBezTo>
                    <a:cubicBezTo>
                      <a:pt x="484" y="383"/>
                      <a:pt x="461" y="360"/>
                      <a:pt x="432" y="350"/>
                    </a:cubicBezTo>
                    <a:cubicBezTo>
                      <a:pt x="403" y="340"/>
                      <a:pt x="403" y="340"/>
                      <a:pt x="403" y="340"/>
                    </a:cubicBezTo>
                    <a:cubicBezTo>
                      <a:pt x="406" y="337"/>
                      <a:pt x="409" y="335"/>
                      <a:pt x="413" y="333"/>
                    </a:cubicBezTo>
                    <a:cubicBezTo>
                      <a:pt x="449" y="321"/>
                      <a:pt x="449" y="321"/>
                      <a:pt x="449" y="321"/>
                    </a:cubicBezTo>
                    <a:cubicBezTo>
                      <a:pt x="450" y="322"/>
                      <a:pt x="450" y="322"/>
                      <a:pt x="450" y="322"/>
                    </a:cubicBezTo>
                    <a:cubicBezTo>
                      <a:pt x="456" y="328"/>
                      <a:pt x="464" y="331"/>
                      <a:pt x="473" y="331"/>
                    </a:cubicBezTo>
                    <a:cubicBezTo>
                      <a:pt x="481" y="331"/>
                      <a:pt x="489" y="328"/>
                      <a:pt x="495" y="322"/>
                    </a:cubicBezTo>
                    <a:cubicBezTo>
                      <a:pt x="496" y="321"/>
                      <a:pt x="496" y="321"/>
                      <a:pt x="496" y="321"/>
                    </a:cubicBezTo>
                    <a:cubicBezTo>
                      <a:pt x="532" y="333"/>
                      <a:pt x="532" y="333"/>
                      <a:pt x="532" y="333"/>
                    </a:cubicBezTo>
                    <a:cubicBezTo>
                      <a:pt x="540" y="336"/>
                      <a:pt x="546" y="342"/>
                      <a:pt x="549" y="350"/>
                    </a:cubicBezTo>
                    <a:cubicBezTo>
                      <a:pt x="551" y="369"/>
                      <a:pt x="551" y="369"/>
                      <a:pt x="551" y="369"/>
                    </a:cubicBezTo>
                    <a:cubicBezTo>
                      <a:pt x="551" y="551"/>
                      <a:pt x="551" y="551"/>
                      <a:pt x="551" y="551"/>
                    </a:cubicBezTo>
                    <a:lnTo>
                      <a:pt x="508" y="551"/>
                    </a:lnTo>
                    <a:close/>
                  </a:path>
                </a:pathLst>
              </a:custGeom>
              <a:solidFill>
                <a:srgbClr val="595959"/>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sp>
            <p:nvSpPr>
              <p:cNvPr id="38" name="Google Shape;545;p73">
                <a:extLst>
                  <a:ext uri="{FF2B5EF4-FFF2-40B4-BE49-F238E27FC236}">
                    <a16:creationId xmlns:a16="http://schemas.microsoft.com/office/drawing/2014/main" id="{6838EAEA-7786-4F6C-9154-454D7D0645A5}"/>
                  </a:ext>
                </a:extLst>
              </p:cNvPr>
              <p:cNvSpPr/>
              <p:nvPr/>
            </p:nvSpPr>
            <p:spPr>
              <a:xfrm>
                <a:off x="5424488" y="1239838"/>
                <a:ext cx="33338" cy="44450"/>
              </a:xfrm>
              <a:custGeom>
                <a:avLst/>
                <a:gdLst/>
                <a:ahLst/>
                <a:cxnLst/>
                <a:rect l="l" t="t" r="r" b="b"/>
                <a:pathLst>
                  <a:path w="156" h="213" extrusionOk="0">
                    <a:moveTo>
                      <a:pt x="78" y="0"/>
                    </a:moveTo>
                    <a:cubicBezTo>
                      <a:pt x="35" y="0"/>
                      <a:pt x="0" y="38"/>
                      <a:pt x="0" y="86"/>
                    </a:cubicBezTo>
                    <a:cubicBezTo>
                      <a:pt x="0" y="132"/>
                      <a:pt x="9" y="165"/>
                      <a:pt x="26" y="184"/>
                    </a:cubicBezTo>
                    <a:cubicBezTo>
                      <a:pt x="40" y="200"/>
                      <a:pt x="54" y="213"/>
                      <a:pt x="78" y="213"/>
                    </a:cubicBezTo>
                    <a:cubicBezTo>
                      <a:pt x="102" y="213"/>
                      <a:pt x="116" y="200"/>
                      <a:pt x="130" y="184"/>
                    </a:cubicBezTo>
                    <a:cubicBezTo>
                      <a:pt x="147" y="165"/>
                      <a:pt x="156" y="132"/>
                      <a:pt x="156" y="86"/>
                    </a:cubicBezTo>
                    <a:cubicBezTo>
                      <a:pt x="156" y="38"/>
                      <a:pt x="121" y="0"/>
                      <a:pt x="78" y="0"/>
                    </a:cubicBezTo>
                    <a:close/>
                    <a:moveTo>
                      <a:pt x="112" y="168"/>
                    </a:moveTo>
                    <a:cubicBezTo>
                      <a:pt x="97" y="184"/>
                      <a:pt x="90" y="189"/>
                      <a:pt x="78" y="189"/>
                    </a:cubicBezTo>
                    <a:cubicBezTo>
                      <a:pt x="66" y="189"/>
                      <a:pt x="59" y="184"/>
                      <a:pt x="44" y="168"/>
                    </a:cubicBezTo>
                    <a:cubicBezTo>
                      <a:pt x="32" y="154"/>
                      <a:pt x="25" y="124"/>
                      <a:pt x="25" y="86"/>
                    </a:cubicBezTo>
                    <a:cubicBezTo>
                      <a:pt x="25" y="52"/>
                      <a:pt x="49" y="24"/>
                      <a:pt x="78" y="24"/>
                    </a:cubicBezTo>
                    <a:cubicBezTo>
                      <a:pt x="107" y="24"/>
                      <a:pt x="131" y="52"/>
                      <a:pt x="131" y="86"/>
                    </a:cubicBezTo>
                    <a:cubicBezTo>
                      <a:pt x="131" y="124"/>
                      <a:pt x="124" y="154"/>
                      <a:pt x="112" y="168"/>
                    </a:cubicBezTo>
                    <a:close/>
                  </a:path>
                </a:pathLst>
              </a:custGeom>
              <a:solidFill>
                <a:srgbClr val="595959"/>
              </a:solidFill>
              <a:ln>
                <a:noFill/>
              </a:ln>
            </p:spPr>
            <p:txBody>
              <a:bodyPr spcFirstLastPara="1" wrap="square" lIns="91425" tIns="45700" rIns="91425" bIns="45700" anchor="t" anchorCtr="0">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sz="1400" b="0" i="0" u="none" strike="noStrike" kern="1200" cap="none" spc="0" normalizeH="0" baseline="0" noProof="0">
                  <a:ln>
                    <a:noFill/>
                  </a:ln>
                  <a:solidFill>
                    <a:srgbClr val="000000"/>
                  </a:solidFill>
                  <a:effectLst/>
                  <a:uLnTx/>
                  <a:uFillTx/>
                  <a:latin typeface="Arial"/>
                  <a:ea typeface="Arial"/>
                  <a:cs typeface="Arial"/>
                  <a:sym typeface="Arial"/>
                </a:endParaRPr>
              </a:p>
            </p:txBody>
          </p:sp>
        </p:grpSp>
      </p:grpSp>
      <p:sp>
        <p:nvSpPr>
          <p:cNvPr id="3" name="TextBox 2">
            <a:extLst>
              <a:ext uri="{FF2B5EF4-FFF2-40B4-BE49-F238E27FC236}">
                <a16:creationId xmlns:a16="http://schemas.microsoft.com/office/drawing/2014/main" id="{2D6DB6B8-C1E3-46E2-893A-44F6839F37F2}"/>
              </a:ext>
            </a:extLst>
          </p:cNvPr>
          <p:cNvSpPr txBox="1"/>
          <p:nvPr/>
        </p:nvSpPr>
        <p:spPr>
          <a:xfrm>
            <a:off x="7173547" y="5927452"/>
            <a:ext cx="4534625" cy="430887"/>
          </a:xfrm>
          <a:prstGeom prst="rect">
            <a:avLst/>
          </a:prstGeom>
          <a:noFill/>
        </p:spPr>
        <p:txBody>
          <a:bodyPr wrap="square" lIns="0" tIns="0" rIns="0" bIns="0" rtlCol="0">
            <a:spAutoFit/>
          </a:bodyPr>
          <a:lstStyle/>
          <a:p>
            <a:pPr marL="0" marR="0" lvl="0" indent="0" algn="l" defTabSz="914400" rtl="0" eaLnBrk="1" fontAlgn="auto" latinLnBrk="0" hangingPunct="1">
              <a:lnSpc>
                <a:spcPct val="100000"/>
              </a:lnSpc>
              <a:spcBef>
                <a:spcPts val="0"/>
              </a:spcBef>
              <a:spcAft>
                <a:spcPts val="600"/>
              </a:spcAft>
              <a:buClrTx/>
              <a:buSzPct val="100000"/>
              <a:buFontTx/>
              <a:buNone/>
              <a:tabLst/>
              <a:defRPr/>
            </a:pPr>
            <a:r>
              <a:rPr kumimoji="0" lang="en-US" sz="1600" b="0" i="0" u="none" strike="noStrike" kern="1200" cap="none" spc="0" normalizeH="0" baseline="0" noProof="0" dirty="0">
                <a:ln>
                  <a:noFill/>
                </a:ln>
                <a:solidFill>
                  <a:srgbClr val="000000"/>
                </a:solidFill>
                <a:effectLst/>
                <a:uLnTx/>
                <a:uFillTx/>
                <a:latin typeface="Arial"/>
                <a:ea typeface="+mn-ea"/>
                <a:cs typeface="+mn-cs"/>
              </a:rPr>
              <a:t>*</a:t>
            </a:r>
            <a:r>
              <a:rPr kumimoji="0" lang="en-US" sz="1200" b="0" i="0" u="none" strike="noStrike" kern="1200" cap="none" spc="0" normalizeH="0" baseline="0" noProof="0" dirty="0">
                <a:ln>
                  <a:noFill/>
                </a:ln>
                <a:solidFill>
                  <a:srgbClr val="000000"/>
                </a:solidFill>
                <a:effectLst/>
                <a:uLnTx/>
                <a:uFillTx/>
                <a:latin typeface="Arial"/>
                <a:ea typeface="+mn-ea"/>
                <a:cs typeface="+mn-cs"/>
              </a:rPr>
              <a:t>EHI – (final rule) is defined as ePHI to the extent that it would be included in a designated record set.</a:t>
            </a:r>
            <a:endParaRPr kumimoji="0" lang="en-US" sz="1600" b="0" i="0" u="none" strike="noStrike" kern="1200" cap="none" spc="0" normalizeH="0" baseline="0" noProof="0" dirty="0">
              <a:ln>
                <a:noFill/>
              </a:ln>
              <a:solidFill>
                <a:srgbClr val="000000"/>
              </a:solidFill>
              <a:effectLst/>
              <a:uLnTx/>
              <a:uFillTx/>
              <a:latin typeface="Arial"/>
              <a:ea typeface="+mn-ea"/>
              <a:cs typeface="+mn-cs"/>
            </a:endParaRPr>
          </a:p>
        </p:txBody>
      </p:sp>
    </p:spTree>
    <p:extLst>
      <p:ext uri="{BB962C8B-B14F-4D97-AF65-F5344CB8AC3E}">
        <p14:creationId xmlns:p14="http://schemas.microsoft.com/office/powerpoint/2010/main" val="14498827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604DA-DFF5-4E5D-9F34-6CB254989609}"/>
              </a:ext>
            </a:extLst>
          </p:cNvPr>
          <p:cNvSpPr>
            <a:spLocks noGrp="1"/>
          </p:cNvSpPr>
          <p:nvPr>
            <p:ph type="title"/>
          </p:nvPr>
        </p:nvSpPr>
        <p:spPr/>
        <p:txBody>
          <a:bodyPr/>
          <a:lstStyle/>
          <a:p>
            <a:r>
              <a:rPr lang="en-US" dirty="0"/>
              <a:t>Important Dates</a:t>
            </a:r>
          </a:p>
        </p:txBody>
      </p:sp>
      <p:sp>
        <p:nvSpPr>
          <p:cNvPr id="3" name="Text Placeholder 2">
            <a:extLst>
              <a:ext uri="{FF2B5EF4-FFF2-40B4-BE49-F238E27FC236}">
                <a16:creationId xmlns:a16="http://schemas.microsoft.com/office/drawing/2014/main" id="{85744E23-FA85-4024-814A-F71C9C544E5A}"/>
              </a:ext>
            </a:extLst>
          </p:cNvPr>
          <p:cNvSpPr>
            <a:spLocks noGrp="1"/>
          </p:cNvSpPr>
          <p:nvPr>
            <p:ph type="body" idx="1"/>
          </p:nvPr>
        </p:nvSpPr>
        <p:spPr>
          <a:xfrm>
            <a:off x="913967" y="777629"/>
            <a:ext cx="10918525" cy="5716955"/>
          </a:xfrm>
        </p:spPr>
        <p:txBody>
          <a:bodyPr/>
          <a:lstStyle/>
          <a:p>
            <a:pPr marL="571500" indent="-342900">
              <a:buFont typeface="Arial" panose="020B0604020202020204" pitchFamily="34" charset="0"/>
              <a:buChar char="•"/>
            </a:pPr>
            <a:r>
              <a:rPr lang="en-US" dirty="0">
                <a:solidFill>
                  <a:schemeClr val="tx1"/>
                </a:solidFill>
              </a:rPr>
              <a:t>April 5, 2021  - </a:t>
            </a:r>
            <a:r>
              <a:rPr lang="en-US" b="1" dirty="0">
                <a:solidFill>
                  <a:srgbClr val="FF0000"/>
                </a:solidFill>
              </a:rPr>
              <a:t>Information blocking prohibited</a:t>
            </a:r>
          </a:p>
          <a:p>
            <a:pPr marL="1028700" lvl="1" indent="-342900">
              <a:buFont typeface="Arial" panose="020B0604020202020204" pitchFamily="34" charset="0"/>
              <a:buChar char="•"/>
            </a:pPr>
            <a:r>
              <a:rPr lang="en-US" sz="1800" dirty="0">
                <a:solidFill>
                  <a:schemeClr val="tx1"/>
                </a:solidFill>
              </a:rPr>
              <a:t>Electronic health information (EHI) definition is limited to only information defined in United States Core Data for Interoperability (USCDI) standards</a:t>
            </a:r>
          </a:p>
          <a:p>
            <a:pPr marL="1028700" lvl="1" indent="-342900">
              <a:buFont typeface="Arial" panose="020B0604020202020204" pitchFamily="34" charset="0"/>
              <a:buChar char="•"/>
            </a:pPr>
            <a:r>
              <a:rPr lang="en-US" sz="1800" dirty="0">
                <a:solidFill>
                  <a:srgbClr val="FF0000"/>
                </a:solidFill>
              </a:rPr>
              <a:t>USCDI standards expanded to include progress notes</a:t>
            </a:r>
          </a:p>
          <a:p>
            <a:pPr marL="1028700" lvl="1" indent="-342900">
              <a:buFont typeface="Arial" panose="020B0604020202020204" pitchFamily="34" charset="0"/>
              <a:buChar char="•"/>
            </a:pPr>
            <a:r>
              <a:rPr lang="en-US" sz="1800" dirty="0">
                <a:solidFill>
                  <a:schemeClr val="tx1"/>
                </a:solidFill>
              </a:rPr>
              <a:t>Only data in USCDI standards must meet interoperability requirements on HIEs</a:t>
            </a:r>
          </a:p>
          <a:p>
            <a:pPr marL="685800" lvl="1" indent="0">
              <a:buNone/>
            </a:pPr>
            <a:endParaRPr lang="en-US" sz="1800" dirty="0">
              <a:solidFill>
                <a:schemeClr val="tx1"/>
              </a:solidFill>
            </a:endParaRPr>
          </a:p>
          <a:p>
            <a:pPr marL="571500" indent="-342900">
              <a:buFont typeface="Arial" panose="020B0604020202020204" pitchFamily="34" charset="0"/>
              <a:buChar char="•"/>
            </a:pPr>
            <a:r>
              <a:rPr lang="en-US" dirty="0">
                <a:solidFill>
                  <a:schemeClr val="tx1"/>
                </a:solidFill>
              </a:rPr>
              <a:t>May 1, 2021 – </a:t>
            </a:r>
            <a:r>
              <a:rPr lang="en-US" dirty="0">
                <a:solidFill>
                  <a:srgbClr val="FF0000"/>
                </a:solidFill>
              </a:rPr>
              <a:t>ADT Notifications Required</a:t>
            </a:r>
          </a:p>
          <a:p>
            <a:pPr marL="1028700" lvl="1" indent="-342900">
              <a:buFont typeface="Arial" panose="020B0604020202020204" pitchFamily="34" charset="0"/>
              <a:buChar char="•"/>
            </a:pPr>
            <a:endParaRPr lang="en-US" dirty="0">
              <a:solidFill>
                <a:schemeClr val="tx1"/>
              </a:solidFill>
            </a:endParaRPr>
          </a:p>
          <a:p>
            <a:pPr marL="571500" indent="-342900">
              <a:buFont typeface="Arial" panose="020B0604020202020204" pitchFamily="34" charset="0"/>
              <a:buChar char="•"/>
            </a:pPr>
            <a:r>
              <a:rPr lang="en-US" dirty="0">
                <a:solidFill>
                  <a:schemeClr val="tx1"/>
                </a:solidFill>
              </a:rPr>
              <a:t>October 6, 2022</a:t>
            </a:r>
          </a:p>
          <a:p>
            <a:pPr marL="1028700" lvl="1" indent="-342900">
              <a:buFont typeface="Arial" panose="020B0604020202020204" pitchFamily="34" charset="0"/>
              <a:buChar char="•"/>
            </a:pPr>
            <a:r>
              <a:rPr lang="en-US" sz="1800" dirty="0">
                <a:solidFill>
                  <a:schemeClr val="tx1"/>
                </a:solidFill>
              </a:rPr>
              <a:t>EHI definition is expanded beyond defined elements in USCDI to include any information that an organization has that is:</a:t>
            </a:r>
          </a:p>
          <a:p>
            <a:pPr marL="1485900" lvl="2" indent="-342900">
              <a:buFont typeface="Arial" panose="020B0604020202020204" pitchFamily="34" charset="0"/>
              <a:buChar char="•"/>
            </a:pPr>
            <a:r>
              <a:rPr lang="en-US" sz="1800" dirty="0">
                <a:solidFill>
                  <a:schemeClr val="tx1"/>
                </a:solidFill>
              </a:rPr>
              <a:t>(i) Transmitted by electronic media;</a:t>
            </a:r>
          </a:p>
          <a:p>
            <a:pPr marL="1485900" lvl="2" indent="-342900">
              <a:buFont typeface="Arial" panose="020B0604020202020204" pitchFamily="34" charset="0"/>
              <a:buChar char="•"/>
            </a:pPr>
            <a:r>
              <a:rPr lang="en-US" sz="1800" dirty="0">
                <a:solidFill>
                  <a:schemeClr val="tx1"/>
                </a:solidFill>
              </a:rPr>
              <a:t>(ii) Maintained in electronic media; or</a:t>
            </a:r>
          </a:p>
          <a:p>
            <a:pPr marL="1028700" lvl="1" indent="-342900">
              <a:buFont typeface="Arial" panose="020B0604020202020204" pitchFamily="34" charset="0"/>
              <a:buChar char="•"/>
            </a:pPr>
            <a:r>
              <a:rPr lang="en-US" sz="1800" dirty="0">
                <a:solidFill>
                  <a:schemeClr val="tx1"/>
                </a:solidFill>
              </a:rPr>
              <a:t>The above definition includes information and other provider impaired data systems beyond the EMR alone</a:t>
            </a:r>
          </a:p>
          <a:p>
            <a:pPr marL="685800" lvl="1" indent="0">
              <a:buNone/>
            </a:pPr>
            <a:endParaRPr lang="en-US" sz="800" dirty="0">
              <a:solidFill>
                <a:schemeClr val="tx1"/>
              </a:solidFill>
            </a:endParaRPr>
          </a:p>
          <a:p>
            <a:pPr marL="571500" indent="-342900">
              <a:buFont typeface="Arial" panose="020B0604020202020204" pitchFamily="34" charset="0"/>
              <a:buChar char="•"/>
            </a:pPr>
            <a:r>
              <a:rPr lang="en-US" dirty="0">
                <a:solidFill>
                  <a:schemeClr val="tx1"/>
                </a:solidFill>
              </a:rPr>
              <a:t>December 31, 2021</a:t>
            </a:r>
          </a:p>
          <a:p>
            <a:pPr marL="1028700" lvl="1" indent="-342900">
              <a:buFont typeface="Arial" panose="020B0604020202020204" pitchFamily="34" charset="0"/>
              <a:buChar char="•"/>
            </a:pPr>
            <a:r>
              <a:rPr lang="en-US" sz="1800" dirty="0">
                <a:solidFill>
                  <a:schemeClr val="tx1"/>
                </a:solidFill>
              </a:rPr>
              <a:t>Providers and payers required to have full export capability for all their EHI</a:t>
            </a:r>
          </a:p>
          <a:p>
            <a:pPr marL="571500" indent="-342900">
              <a:buFont typeface="Arial" panose="020B0604020202020204" pitchFamily="34" charset="0"/>
              <a:buChar char="•"/>
            </a:pPr>
            <a:endParaRPr lang="en-US" sz="1800" dirty="0"/>
          </a:p>
          <a:p>
            <a:endParaRPr lang="en-US" dirty="0"/>
          </a:p>
        </p:txBody>
      </p:sp>
    </p:spTree>
    <p:extLst>
      <p:ext uri="{BB962C8B-B14F-4D97-AF65-F5344CB8AC3E}">
        <p14:creationId xmlns:p14="http://schemas.microsoft.com/office/powerpoint/2010/main" val="3160273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BF2B9-6510-4188-AD25-79A99DD25434}"/>
              </a:ext>
            </a:extLst>
          </p:cNvPr>
          <p:cNvSpPr>
            <a:spLocks noGrp="1"/>
          </p:cNvSpPr>
          <p:nvPr>
            <p:ph type="title"/>
          </p:nvPr>
        </p:nvSpPr>
        <p:spPr/>
        <p:txBody>
          <a:bodyPr/>
          <a:lstStyle/>
          <a:p>
            <a:r>
              <a:rPr lang="en-US" dirty="0"/>
              <a:t>What data needs to be shared?               </a:t>
            </a:r>
          </a:p>
        </p:txBody>
      </p:sp>
      <p:sp>
        <p:nvSpPr>
          <p:cNvPr id="3" name="Content Placeholder 2">
            <a:extLst>
              <a:ext uri="{FF2B5EF4-FFF2-40B4-BE49-F238E27FC236}">
                <a16:creationId xmlns:a16="http://schemas.microsoft.com/office/drawing/2014/main" id="{85C46913-72C4-4204-B68E-32389184DC34}"/>
              </a:ext>
            </a:extLst>
          </p:cNvPr>
          <p:cNvSpPr>
            <a:spLocks noGrp="1"/>
          </p:cNvSpPr>
          <p:nvPr>
            <p:ph sz="half" idx="1"/>
          </p:nvPr>
        </p:nvSpPr>
        <p:spPr>
          <a:xfrm>
            <a:off x="838200" y="1602894"/>
            <a:ext cx="5156200" cy="4349749"/>
          </a:xfrm>
        </p:spPr>
        <p:txBody>
          <a:bodyPr/>
          <a:lstStyle/>
          <a:p>
            <a:pPr>
              <a:lnSpc>
                <a:spcPct val="100000"/>
              </a:lnSpc>
              <a:spcBef>
                <a:spcPts val="0"/>
              </a:spcBef>
              <a:spcAft>
                <a:spcPts val="400"/>
              </a:spcAft>
            </a:pPr>
            <a:r>
              <a:rPr lang="en-US" sz="1867" dirty="0"/>
              <a:t>Allergies and intolerances</a:t>
            </a:r>
          </a:p>
          <a:p>
            <a:pPr>
              <a:lnSpc>
                <a:spcPct val="100000"/>
              </a:lnSpc>
              <a:spcBef>
                <a:spcPts val="0"/>
              </a:spcBef>
              <a:spcAft>
                <a:spcPts val="400"/>
              </a:spcAft>
            </a:pPr>
            <a:r>
              <a:rPr lang="en-US" sz="1867" dirty="0"/>
              <a:t>Assessment and Plan of Treatment</a:t>
            </a:r>
          </a:p>
          <a:p>
            <a:pPr>
              <a:lnSpc>
                <a:spcPct val="100000"/>
              </a:lnSpc>
              <a:spcBef>
                <a:spcPts val="0"/>
              </a:spcBef>
              <a:spcAft>
                <a:spcPts val="400"/>
              </a:spcAft>
            </a:pPr>
            <a:r>
              <a:rPr lang="en-US" sz="1867" dirty="0"/>
              <a:t>Care Team Members</a:t>
            </a:r>
          </a:p>
          <a:p>
            <a:pPr>
              <a:lnSpc>
                <a:spcPct val="100000"/>
              </a:lnSpc>
              <a:spcBef>
                <a:spcPts val="0"/>
              </a:spcBef>
              <a:spcAft>
                <a:spcPts val="400"/>
              </a:spcAft>
            </a:pPr>
            <a:r>
              <a:rPr lang="en-US" sz="1867" dirty="0"/>
              <a:t>Goals</a:t>
            </a:r>
          </a:p>
          <a:p>
            <a:pPr>
              <a:lnSpc>
                <a:spcPct val="100000"/>
              </a:lnSpc>
              <a:spcBef>
                <a:spcPts val="0"/>
              </a:spcBef>
              <a:spcAft>
                <a:spcPts val="400"/>
              </a:spcAft>
            </a:pPr>
            <a:r>
              <a:rPr lang="en-US" sz="1867" dirty="0"/>
              <a:t>Health Concerns</a:t>
            </a:r>
          </a:p>
          <a:p>
            <a:pPr>
              <a:lnSpc>
                <a:spcPct val="100000"/>
              </a:lnSpc>
              <a:spcBef>
                <a:spcPts val="0"/>
              </a:spcBef>
              <a:spcAft>
                <a:spcPts val="400"/>
              </a:spcAft>
            </a:pPr>
            <a:r>
              <a:rPr lang="en-US" sz="1867" dirty="0"/>
              <a:t>Immunizations</a:t>
            </a:r>
          </a:p>
          <a:p>
            <a:pPr>
              <a:lnSpc>
                <a:spcPct val="100000"/>
              </a:lnSpc>
              <a:spcBef>
                <a:spcPts val="0"/>
              </a:spcBef>
              <a:spcAft>
                <a:spcPts val="400"/>
              </a:spcAft>
            </a:pPr>
            <a:r>
              <a:rPr lang="en-US" sz="1867" dirty="0"/>
              <a:t>Laboratory</a:t>
            </a:r>
          </a:p>
          <a:p>
            <a:pPr>
              <a:lnSpc>
                <a:spcPct val="100000"/>
              </a:lnSpc>
              <a:spcBef>
                <a:spcPts val="0"/>
              </a:spcBef>
              <a:spcAft>
                <a:spcPts val="400"/>
              </a:spcAft>
            </a:pPr>
            <a:r>
              <a:rPr lang="en-US" sz="1867" dirty="0"/>
              <a:t>Medications</a:t>
            </a:r>
          </a:p>
          <a:p>
            <a:pPr>
              <a:lnSpc>
                <a:spcPct val="100000"/>
              </a:lnSpc>
              <a:spcBef>
                <a:spcPts val="0"/>
              </a:spcBef>
              <a:spcAft>
                <a:spcPts val="400"/>
              </a:spcAft>
            </a:pPr>
            <a:r>
              <a:rPr lang="en-US" sz="1867" dirty="0"/>
              <a:t>Patient Demographics</a:t>
            </a:r>
          </a:p>
          <a:p>
            <a:pPr>
              <a:lnSpc>
                <a:spcPct val="100000"/>
              </a:lnSpc>
              <a:spcBef>
                <a:spcPts val="0"/>
              </a:spcBef>
              <a:spcAft>
                <a:spcPts val="400"/>
              </a:spcAft>
            </a:pPr>
            <a:r>
              <a:rPr lang="en-US" sz="1867" dirty="0"/>
              <a:t>Problems</a:t>
            </a:r>
          </a:p>
          <a:p>
            <a:pPr>
              <a:lnSpc>
                <a:spcPct val="100000"/>
              </a:lnSpc>
              <a:spcBef>
                <a:spcPts val="0"/>
              </a:spcBef>
              <a:spcAft>
                <a:spcPts val="400"/>
              </a:spcAft>
            </a:pPr>
            <a:r>
              <a:rPr lang="en-US" sz="1867" dirty="0"/>
              <a:t>Procedures</a:t>
            </a:r>
          </a:p>
          <a:p>
            <a:pPr>
              <a:lnSpc>
                <a:spcPct val="100000"/>
              </a:lnSpc>
              <a:spcBef>
                <a:spcPts val="0"/>
              </a:spcBef>
              <a:spcAft>
                <a:spcPts val="400"/>
              </a:spcAft>
            </a:pPr>
            <a:r>
              <a:rPr lang="en-US" sz="1867" dirty="0"/>
              <a:t>Provenance</a:t>
            </a:r>
          </a:p>
          <a:p>
            <a:pPr>
              <a:lnSpc>
                <a:spcPct val="100000"/>
              </a:lnSpc>
              <a:spcBef>
                <a:spcPts val="0"/>
              </a:spcBef>
              <a:spcAft>
                <a:spcPts val="400"/>
              </a:spcAft>
            </a:pPr>
            <a:r>
              <a:rPr lang="en-US" sz="1867" dirty="0"/>
              <a:t>Smoking Status</a:t>
            </a:r>
          </a:p>
          <a:p>
            <a:pPr>
              <a:lnSpc>
                <a:spcPct val="100000"/>
              </a:lnSpc>
              <a:spcBef>
                <a:spcPts val="0"/>
              </a:spcBef>
              <a:spcAft>
                <a:spcPts val="400"/>
              </a:spcAft>
            </a:pPr>
            <a:r>
              <a:rPr lang="en-US" sz="1867" dirty="0"/>
              <a:t>Unique Device Identifier(s) </a:t>
            </a:r>
          </a:p>
          <a:p>
            <a:pPr marL="0" indent="0">
              <a:lnSpc>
                <a:spcPct val="100000"/>
              </a:lnSpc>
              <a:spcBef>
                <a:spcPts val="0"/>
              </a:spcBef>
              <a:spcAft>
                <a:spcPts val="400"/>
              </a:spcAft>
              <a:buNone/>
            </a:pPr>
            <a:endParaRPr lang="en-US" sz="1867" dirty="0"/>
          </a:p>
        </p:txBody>
      </p:sp>
      <p:sp>
        <p:nvSpPr>
          <p:cNvPr id="4" name="Content Placeholder 3">
            <a:extLst>
              <a:ext uri="{FF2B5EF4-FFF2-40B4-BE49-F238E27FC236}">
                <a16:creationId xmlns:a16="http://schemas.microsoft.com/office/drawing/2014/main" id="{C870143F-7EF0-44DD-88A6-30AE7367C64B}"/>
              </a:ext>
            </a:extLst>
          </p:cNvPr>
          <p:cNvSpPr>
            <a:spLocks noGrp="1"/>
          </p:cNvSpPr>
          <p:nvPr>
            <p:ph sz="half" idx="2"/>
          </p:nvPr>
        </p:nvSpPr>
        <p:spPr>
          <a:xfrm>
            <a:off x="5672567" y="1627999"/>
            <a:ext cx="5156200" cy="4349749"/>
          </a:xfrm>
        </p:spPr>
        <p:txBody>
          <a:bodyPr/>
          <a:lstStyle/>
          <a:p>
            <a:pPr>
              <a:lnSpc>
                <a:spcPct val="100000"/>
              </a:lnSpc>
              <a:spcBef>
                <a:spcPts val="0"/>
              </a:spcBef>
              <a:spcAft>
                <a:spcPts val="400"/>
              </a:spcAft>
            </a:pPr>
            <a:r>
              <a:rPr lang="en-US" sz="1867" dirty="0"/>
              <a:t>Vital Signs</a:t>
            </a:r>
          </a:p>
          <a:p>
            <a:pPr>
              <a:lnSpc>
                <a:spcPct val="100000"/>
              </a:lnSpc>
              <a:spcBef>
                <a:spcPts val="0"/>
              </a:spcBef>
              <a:spcAft>
                <a:spcPts val="400"/>
              </a:spcAft>
            </a:pPr>
            <a:r>
              <a:rPr lang="en-US" sz="1867" dirty="0"/>
              <a:t>Clinical Notes*</a:t>
            </a:r>
          </a:p>
          <a:p>
            <a:pPr lvl="1">
              <a:lnSpc>
                <a:spcPct val="100000"/>
              </a:lnSpc>
              <a:spcBef>
                <a:spcPts val="0"/>
              </a:spcBef>
              <a:spcAft>
                <a:spcPts val="400"/>
              </a:spcAft>
            </a:pPr>
            <a:r>
              <a:rPr lang="en-US" sz="1600" dirty="0"/>
              <a:t>Consult Note</a:t>
            </a:r>
          </a:p>
          <a:p>
            <a:pPr lvl="1">
              <a:lnSpc>
                <a:spcPct val="100000"/>
              </a:lnSpc>
              <a:spcBef>
                <a:spcPts val="0"/>
              </a:spcBef>
              <a:spcAft>
                <a:spcPts val="400"/>
              </a:spcAft>
            </a:pPr>
            <a:r>
              <a:rPr lang="en-US" sz="1600" dirty="0"/>
              <a:t>Discharge Summary</a:t>
            </a:r>
          </a:p>
          <a:p>
            <a:pPr lvl="1">
              <a:lnSpc>
                <a:spcPct val="100000"/>
              </a:lnSpc>
              <a:spcBef>
                <a:spcPts val="0"/>
              </a:spcBef>
              <a:spcAft>
                <a:spcPts val="400"/>
              </a:spcAft>
            </a:pPr>
            <a:r>
              <a:rPr lang="en-US" sz="1600" dirty="0"/>
              <a:t>H&amp;P</a:t>
            </a:r>
          </a:p>
          <a:p>
            <a:pPr lvl="1">
              <a:lnSpc>
                <a:spcPct val="100000"/>
              </a:lnSpc>
              <a:spcBef>
                <a:spcPts val="0"/>
              </a:spcBef>
              <a:spcAft>
                <a:spcPts val="400"/>
              </a:spcAft>
            </a:pPr>
            <a:r>
              <a:rPr lang="en-US" sz="1600" dirty="0"/>
              <a:t>Imaging Narrative</a:t>
            </a:r>
          </a:p>
          <a:p>
            <a:pPr lvl="1">
              <a:lnSpc>
                <a:spcPct val="100000"/>
              </a:lnSpc>
              <a:spcBef>
                <a:spcPts val="0"/>
              </a:spcBef>
              <a:spcAft>
                <a:spcPts val="400"/>
              </a:spcAft>
            </a:pPr>
            <a:r>
              <a:rPr lang="en-US" sz="1600" dirty="0"/>
              <a:t>Pathology Narrative </a:t>
            </a:r>
          </a:p>
          <a:p>
            <a:pPr lvl="1">
              <a:lnSpc>
                <a:spcPct val="100000"/>
              </a:lnSpc>
              <a:spcBef>
                <a:spcPts val="0"/>
              </a:spcBef>
              <a:spcAft>
                <a:spcPts val="400"/>
              </a:spcAft>
            </a:pPr>
            <a:r>
              <a:rPr lang="en-US" sz="1600" dirty="0"/>
              <a:t>Procedure </a:t>
            </a:r>
          </a:p>
          <a:p>
            <a:pPr>
              <a:lnSpc>
                <a:spcPct val="100000"/>
              </a:lnSpc>
              <a:spcBef>
                <a:spcPts val="0"/>
              </a:spcBef>
              <a:spcAft>
                <a:spcPts val="400"/>
              </a:spcAft>
            </a:pPr>
            <a:r>
              <a:rPr lang="en-US" sz="1867" dirty="0"/>
              <a:t>Progress Note</a:t>
            </a:r>
          </a:p>
        </p:txBody>
      </p:sp>
      <p:sp>
        <p:nvSpPr>
          <p:cNvPr id="6" name="Text Placeholder 5">
            <a:extLst>
              <a:ext uri="{FF2B5EF4-FFF2-40B4-BE49-F238E27FC236}">
                <a16:creationId xmlns:a16="http://schemas.microsoft.com/office/drawing/2014/main" id="{D53FCB5A-4175-4005-9962-A4DADE24E445}"/>
              </a:ext>
            </a:extLst>
          </p:cNvPr>
          <p:cNvSpPr>
            <a:spLocks noGrp="1"/>
          </p:cNvSpPr>
          <p:nvPr>
            <p:ph type="body" sz="quarter" idx="12"/>
          </p:nvPr>
        </p:nvSpPr>
        <p:spPr/>
        <p:txBody>
          <a:bodyPr/>
          <a:lstStyle/>
          <a:p>
            <a:r>
              <a:rPr lang="en-US" dirty="0"/>
              <a:t>Within the first 24 months – expands to HIPAA data set after 24 months</a:t>
            </a:r>
          </a:p>
        </p:txBody>
      </p:sp>
      <p:sp>
        <p:nvSpPr>
          <p:cNvPr id="5" name="TextBox 4">
            <a:extLst>
              <a:ext uri="{FF2B5EF4-FFF2-40B4-BE49-F238E27FC236}">
                <a16:creationId xmlns:a16="http://schemas.microsoft.com/office/drawing/2014/main" id="{C7FF7B83-BF94-4C9D-88EA-2C07051AA1B5}"/>
              </a:ext>
            </a:extLst>
          </p:cNvPr>
          <p:cNvSpPr txBox="1"/>
          <p:nvPr/>
        </p:nvSpPr>
        <p:spPr>
          <a:xfrm>
            <a:off x="5672567" y="6167509"/>
            <a:ext cx="4703480" cy="433755"/>
          </a:xfrm>
          <a:prstGeom prst="rect">
            <a:avLst/>
          </a:prstGeom>
        </p:spPr>
        <p:txBody>
          <a:bodyPr wrap="square" rtlCol="0">
            <a:noAutofit/>
          </a:bodyPr>
          <a:lstStyle/>
          <a:p>
            <a:r>
              <a:rPr lang="en-US" sz="1333" i="1" dirty="0">
                <a:solidFill>
                  <a:schemeClr val="tx2"/>
                </a:solidFill>
                <a:latin typeface="Arial" charset="0"/>
                <a:ea typeface="Arial" charset="0"/>
                <a:cs typeface="Arial" charset="0"/>
              </a:rPr>
              <a:t>* Currently not part of Netsmart CCD Standard</a:t>
            </a:r>
          </a:p>
        </p:txBody>
      </p:sp>
      <p:sp>
        <p:nvSpPr>
          <p:cNvPr id="9" name="TextBox 8">
            <a:extLst>
              <a:ext uri="{FF2B5EF4-FFF2-40B4-BE49-F238E27FC236}">
                <a16:creationId xmlns:a16="http://schemas.microsoft.com/office/drawing/2014/main" id="{A00C01FC-CC14-4F19-A7D2-3C2D17D1C23B}"/>
              </a:ext>
            </a:extLst>
          </p:cNvPr>
          <p:cNvSpPr txBox="1"/>
          <p:nvPr/>
        </p:nvSpPr>
        <p:spPr>
          <a:xfrm>
            <a:off x="5672567" y="4765609"/>
            <a:ext cx="3996220" cy="1517515"/>
          </a:xfrm>
          <a:prstGeom prst="rect">
            <a:avLst/>
          </a:prstGeom>
        </p:spPr>
        <p:txBody>
          <a:bodyPr wrap="square" rtlCol="0">
            <a:noAutofit/>
          </a:bodyPr>
          <a:lstStyle/>
          <a:p>
            <a:r>
              <a:rPr lang="en-US" sz="1333" b="1" dirty="0">
                <a:solidFill>
                  <a:schemeClr val="tx2"/>
                </a:solidFill>
                <a:latin typeface="Arial" charset="0"/>
                <a:ea typeface="Arial" charset="0"/>
                <a:cs typeface="Arial" charset="0"/>
              </a:rPr>
              <a:t>Standards:</a:t>
            </a:r>
          </a:p>
          <a:p>
            <a:r>
              <a:rPr lang="en-US" sz="1333" dirty="0">
                <a:solidFill>
                  <a:schemeClr val="tx2"/>
                </a:solidFill>
                <a:latin typeface="Arial" charset="0"/>
                <a:ea typeface="Arial" charset="0"/>
                <a:cs typeface="Arial" charset="0"/>
                <a:hlinkClick r:id="rId2"/>
              </a:rPr>
              <a:t>https://www.healthit.gov/isa/united-states-core-data-interoperability-uscdi</a:t>
            </a:r>
            <a:r>
              <a:rPr lang="en-US" sz="1333" dirty="0">
                <a:solidFill>
                  <a:schemeClr val="tx2"/>
                </a:solidFill>
                <a:latin typeface="Arial" charset="0"/>
                <a:ea typeface="Arial" charset="0"/>
                <a:cs typeface="Arial" charset="0"/>
              </a:rPr>
              <a:t> </a:t>
            </a:r>
          </a:p>
          <a:p>
            <a:endParaRPr lang="en-US" sz="1333" dirty="0">
              <a:solidFill>
                <a:schemeClr val="tx2"/>
              </a:solidFill>
              <a:latin typeface="Arial" charset="0"/>
              <a:ea typeface="Arial" charset="0"/>
              <a:cs typeface="Arial" charset="0"/>
            </a:endParaRPr>
          </a:p>
        </p:txBody>
      </p:sp>
    </p:spTree>
    <p:extLst>
      <p:ext uri="{BB962C8B-B14F-4D97-AF65-F5344CB8AC3E}">
        <p14:creationId xmlns:p14="http://schemas.microsoft.com/office/powerpoint/2010/main" val="936113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D1DDF7D1-52D5-4BE6-A9F0-34FAD97D5E33}"/>
              </a:ext>
            </a:extLst>
          </p:cNvPr>
          <p:cNvSpPr>
            <a:spLocks noGrp="1"/>
          </p:cNvSpPr>
          <p:nvPr>
            <p:ph type="title"/>
          </p:nvPr>
        </p:nvSpPr>
        <p:spPr/>
        <p:txBody>
          <a:bodyPr>
            <a:normAutofit fontScale="90000"/>
          </a:bodyPr>
          <a:lstStyle/>
          <a:p>
            <a:r>
              <a:rPr lang="en-US" dirty="0"/>
              <a:t>Scope of ONC Rule</a:t>
            </a:r>
          </a:p>
        </p:txBody>
      </p:sp>
      <p:sp>
        <p:nvSpPr>
          <p:cNvPr id="9" name="Subtitle 2">
            <a:extLst>
              <a:ext uri="{FF2B5EF4-FFF2-40B4-BE49-F238E27FC236}">
                <a16:creationId xmlns:a16="http://schemas.microsoft.com/office/drawing/2014/main" id="{7BD82806-2BAC-414C-8806-125748FC760A}"/>
              </a:ext>
            </a:extLst>
          </p:cNvPr>
          <p:cNvSpPr>
            <a:spLocks noGrp="1"/>
          </p:cNvSpPr>
          <p:nvPr>
            <p:ph type="subTitle" idx="16"/>
          </p:nvPr>
        </p:nvSpPr>
        <p:spPr>
          <a:xfrm>
            <a:off x="513962" y="1040201"/>
            <a:ext cx="11553470" cy="383387"/>
          </a:xfrm>
        </p:spPr>
        <p:txBody>
          <a:bodyPr/>
          <a:lstStyle/>
          <a:p>
            <a:r>
              <a:rPr lang="en-US" sz="2000" i="1" dirty="0">
                <a:solidFill>
                  <a:schemeClr val="accent1"/>
                </a:solidFill>
              </a:rPr>
              <a:t>ONC Rule covers two main areas:</a:t>
            </a:r>
            <a:r>
              <a:rPr lang="en-US" sz="2000" i="1" u="sng" dirty="0">
                <a:solidFill>
                  <a:schemeClr val="accent1"/>
                </a:solidFill>
              </a:rPr>
              <a:t> Information Blocking </a:t>
            </a:r>
            <a:r>
              <a:rPr lang="en-US" sz="2000" i="1" dirty="0">
                <a:solidFill>
                  <a:schemeClr val="accent1"/>
                </a:solidFill>
              </a:rPr>
              <a:t>and HIT Certification Criteria</a:t>
            </a:r>
          </a:p>
        </p:txBody>
      </p:sp>
      <p:sp>
        <p:nvSpPr>
          <p:cNvPr id="6" name="Date Placeholder 5">
            <a:extLst>
              <a:ext uri="{FF2B5EF4-FFF2-40B4-BE49-F238E27FC236}">
                <a16:creationId xmlns:a16="http://schemas.microsoft.com/office/drawing/2014/main" id="{0DDE9E07-6D22-4639-B2F7-33EC4CCB7426}"/>
              </a:ext>
            </a:extLst>
          </p:cNvPr>
          <p:cNvSpPr>
            <a:spLocks noGrp="1"/>
          </p:cNvSpPr>
          <p:nvPr>
            <p:ph type="dt" sz="half"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750" b="0" i="0" u="none" strike="noStrike" kern="1200" cap="none" spc="0" normalizeH="0" baseline="0" noProof="0">
                <a:ln>
                  <a:noFill/>
                </a:ln>
                <a:solidFill>
                  <a:srgbClr val="000000"/>
                </a:solidFill>
                <a:effectLst/>
                <a:uLnTx/>
                <a:uFillTx/>
                <a:latin typeface="Arial"/>
                <a:ea typeface="+mn-ea"/>
                <a:cs typeface="+mn-cs"/>
              </a:rPr>
              <a:t>March 2020</a:t>
            </a:r>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7" name="Slide Number Placeholder 6">
            <a:extLst>
              <a:ext uri="{FF2B5EF4-FFF2-40B4-BE49-F238E27FC236}">
                <a16:creationId xmlns:a16="http://schemas.microsoft.com/office/drawing/2014/main" id="{EB4658FE-0B9E-4514-9B70-065D5DBE2C77}"/>
              </a:ext>
            </a:extLst>
          </p:cNvPr>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870704B-CE94-48CC-AF30-84932A1262A7}" type="slidenum">
              <a:rPr kumimoji="0" lang="en-US" sz="750" b="0" i="0" u="none" strike="noStrike" kern="1200" cap="none" spc="0" normalizeH="0" baseline="0" noProof="0" smtClean="0">
                <a:ln>
                  <a:noFill/>
                </a:ln>
                <a:solidFill>
                  <a:srgbClr val="000000"/>
                </a:solidFill>
                <a:effectLst/>
                <a:uLnTx/>
                <a:uFillTx/>
                <a:latin typeface="Arial"/>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750" b="0" i="0" u="none" strike="noStrike" kern="1200" cap="none" spc="0" normalizeH="0" baseline="0" noProof="0" dirty="0">
              <a:ln>
                <a:noFill/>
              </a:ln>
              <a:solidFill>
                <a:srgbClr val="000000"/>
              </a:solidFill>
              <a:effectLst/>
              <a:uLnTx/>
              <a:uFillTx/>
              <a:latin typeface="Arial"/>
              <a:ea typeface="+mn-ea"/>
              <a:cs typeface="+mn-cs"/>
            </a:endParaRPr>
          </a:p>
        </p:txBody>
      </p:sp>
      <p:sp>
        <p:nvSpPr>
          <p:cNvPr id="13" name="Content Placeholder 3">
            <a:extLst>
              <a:ext uri="{FF2B5EF4-FFF2-40B4-BE49-F238E27FC236}">
                <a16:creationId xmlns:a16="http://schemas.microsoft.com/office/drawing/2014/main" id="{96E32546-35FF-42D0-ACD5-9A3976DEF07F}"/>
              </a:ext>
            </a:extLst>
          </p:cNvPr>
          <p:cNvSpPr>
            <a:spLocks noGrp="1"/>
          </p:cNvSpPr>
          <p:nvPr>
            <p:ph idx="1"/>
          </p:nvPr>
        </p:nvSpPr>
        <p:spPr>
          <a:xfrm>
            <a:off x="431972" y="1680410"/>
            <a:ext cx="5486400" cy="4550666"/>
          </a:xfrm>
          <a:solidFill>
            <a:schemeClr val="tx1">
              <a:lumMod val="75000"/>
              <a:lumOff val="25000"/>
            </a:schemeClr>
          </a:solidFill>
        </p:spPr>
        <p:txBody>
          <a:bodyPr lIns="182880" tIns="182880" rIns="182880" bIns="182880"/>
          <a:lstStyle/>
          <a:p>
            <a:pPr marL="744538" indent="-342900" algn="ctr"/>
            <a:r>
              <a:rPr lang="en-US" sz="2400" u="sng" dirty="0">
                <a:solidFill>
                  <a:schemeClr val="accent2"/>
                </a:solidFill>
              </a:rPr>
              <a:t>Information Blocking</a:t>
            </a:r>
          </a:p>
          <a:p>
            <a:pPr marL="744538" indent="-342900"/>
            <a:endParaRPr lang="en-US" sz="2000" u="sng" dirty="0">
              <a:solidFill>
                <a:schemeClr val="accent2"/>
              </a:solidFill>
            </a:endParaRPr>
          </a:p>
          <a:p>
            <a:pPr lvl="2" indent="0">
              <a:lnSpc>
                <a:spcPct val="110000"/>
              </a:lnSpc>
              <a:buNone/>
            </a:pPr>
            <a:r>
              <a:rPr lang="en-US" sz="2000" dirty="0">
                <a:solidFill>
                  <a:schemeClr val="bg1"/>
                </a:solidFill>
              </a:rPr>
              <a:t>A practice by a healthcare provider, HIT developer, or HIE/HIN that, </a:t>
            </a:r>
            <a:r>
              <a:rPr lang="en-US" sz="2000" i="1" u="sng" dirty="0">
                <a:solidFill>
                  <a:schemeClr val="accent2"/>
                </a:solidFill>
              </a:rPr>
              <a:t>except</a:t>
            </a:r>
            <a:r>
              <a:rPr lang="en-US" sz="2000" i="1" dirty="0">
                <a:solidFill>
                  <a:schemeClr val="accent2"/>
                </a:solidFill>
              </a:rPr>
              <a:t> as required by law or   specified by the Secretary as a reasonable and necessary activity</a:t>
            </a:r>
            <a:r>
              <a:rPr lang="en-US" sz="2000" dirty="0">
                <a:solidFill>
                  <a:schemeClr val="bg1"/>
                </a:solidFill>
              </a:rPr>
              <a:t>, is likely to interfere with, prevent, or materially discourage access, exchange or use of EHI</a:t>
            </a:r>
            <a:r>
              <a:rPr lang="en-US" sz="2000" dirty="0"/>
              <a:t>.</a:t>
            </a:r>
            <a:r>
              <a:rPr lang="en-US" sz="2000" u="sng" dirty="0"/>
              <a:t> </a:t>
            </a:r>
          </a:p>
          <a:p>
            <a:pPr lvl="2" indent="0">
              <a:buNone/>
            </a:pPr>
            <a:endParaRPr lang="en-US" sz="2000" dirty="0">
              <a:solidFill>
                <a:schemeClr val="accent1"/>
              </a:solidFill>
            </a:endParaRPr>
          </a:p>
          <a:p>
            <a:pPr marL="466725" lvl="2" indent="-285750">
              <a:buFont typeface="Arial" panose="020B0604020202020204" pitchFamily="34" charset="0"/>
              <a:buChar char="-"/>
            </a:pPr>
            <a:endParaRPr lang="en-US" dirty="0"/>
          </a:p>
          <a:p>
            <a:pPr marL="647700" lvl="3" indent="-285750">
              <a:buFont typeface="Arial" panose="020B0604020202020204" pitchFamily="34" charset="0"/>
              <a:buChar char="-"/>
            </a:pPr>
            <a:endParaRPr lang="en-US" dirty="0">
              <a:solidFill>
                <a:schemeClr val="accent1"/>
              </a:solidFill>
            </a:endParaRPr>
          </a:p>
        </p:txBody>
      </p:sp>
      <p:sp>
        <p:nvSpPr>
          <p:cNvPr id="15" name="Google Shape;497;p71">
            <a:extLst>
              <a:ext uri="{FF2B5EF4-FFF2-40B4-BE49-F238E27FC236}">
                <a16:creationId xmlns:a16="http://schemas.microsoft.com/office/drawing/2014/main" id="{17B404B2-EF6A-4984-8757-1C4D2AF170DA}"/>
              </a:ext>
            </a:extLst>
          </p:cNvPr>
          <p:cNvSpPr/>
          <p:nvPr/>
        </p:nvSpPr>
        <p:spPr>
          <a:xfrm>
            <a:off x="547719" y="1680410"/>
            <a:ext cx="5254906" cy="546554"/>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Arial"/>
                <a:cs typeface="Arial"/>
                <a:sym typeface="Arial"/>
              </a:rPr>
              <a:t>Information Blocking</a:t>
            </a:r>
            <a:endParaRPr kumimoji="0" sz="1800" b="0" i="0" u="none" strike="noStrike" kern="1200" cap="none" spc="0" normalizeH="0" baseline="0" noProof="0" dirty="0">
              <a:ln>
                <a:noFill/>
              </a:ln>
              <a:solidFill>
                <a:srgbClr val="000000"/>
              </a:solidFill>
              <a:effectLst/>
              <a:uLnTx/>
              <a:uFillTx/>
              <a:latin typeface="Arial"/>
              <a:ea typeface="+mn-ea"/>
              <a:cs typeface="+mn-cs"/>
            </a:endParaRPr>
          </a:p>
        </p:txBody>
      </p:sp>
      <p:grpSp>
        <p:nvGrpSpPr>
          <p:cNvPr id="18" name="Group 17">
            <a:extLst>
              <a:ext uri="{FF2B5EF4-FFF2-40B4-BE49-F238E27FC236}">
                <a16:creationId xmlns:a16="http://schemas.microsoft.com/office/drawing/2014/main" id="{6BCAECEF-8568-4757-8980-DE7FAD6B47A4}"/>
              </a:ext>
            </a:extLst>
          </p:cNvPr>
          <p:cNvGrpSpPr/>
          <p:nvPr/>
        </p:nvGrpSpPr>
        <p:grpSpPr>
          <a:xfrm>
            <a:off x="6174950" y="1659185"/>
            <a:ext cx="5486400" cy="4550666"/>
            <a:chOff x="6174950" y="1659185"/>
            <a:chExt cx="5486400" cy="4550666"/>
          </a:xfrm>
        </p:grpSpPr>
        <p:sp>
          <p:nvSpPr>
            <p:cNvPr id="16" name="Content Placeholder 3">
              <a:extLst>
                <a:ext uri="{FF2B5EF4-FFF2-40B4-BE49-F238E27FC236}">
                  <a16:creationId xmlns:a16="http://schemas.microsoft.com/office/drawing/2014/main" id="{6AA55B9D-8384-4E5C-B7E3-4750F258B809}"/>
                </a:ext>
              </a:extLst>
            </p:cNvPr>
            <p:cNvSpPr txBox="1">
              <a:spLocks/>
            </p:cNvSpPr>
            <p:nvPr/>
          </p:nvSpPr>
          <p:spPr>
            <a:xfrm>
              <a:off x="6174950" y="1659185"/>
              <a:ext cx="5486400" cy="4550666"/>
            </a:xfrm>
            <a:prstGeom prst="rect">
              <a:avLst/>
            </a:prstGeom>
            <a:solidFill>
              <a:schemeClr val="tx1">
                <a:lumMod val="75000"/>
                <a:lumOff val="25000"/>
              </a:schemeClr>
            </a:solidFill>
          </p:spPr>
          <p:txBody>
            <a:bodyPr vert="horz" lIns="0" tIns="0" rIns="182880" bIns="0" rtlCol="0">
              <a:noAutofit/>
            </a:bodyPr>
            <a:lstStyle>
              <a:lvl1pPr marL="0" indent="0" algn="l" defTabSz="914400" rtl="0" eaLnBrk="1" latinLnBrk="0" hangingPunct="1">
                <a:lnSpc>
                  <a:spcPct val="100000"/>
                </a:lnSpc>
                <a:spcBef>
                  <a:spcPts val="0"/>
                </a:spcBef>
                <a:spcAft>
                  <a:spcPts val="1200"/>
                </a:spcAft>
                <a:buFont typeface="Arial" panose="020B0604020202020204" pitchFamily="34" charset="0"/>
                <a:buNone/>
                <a:defRPr sz="1800" b="1" kern="1200">
                  <a:solidFill>
                    <a:schemeClr val="accent1"/>
                  </a:solidFill>
                  <a:latin typeface="+mn-lt"/>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None/>
                <a:defRPr sz="1600" kern="1200">
                  <a:solidFill>
                    <a:schemeClr val="tx1"/>
                  </a:solidFill>
                  <a:latin typeface="+mn-lt"/>
                  <a:ea typeface="+mn-ea"/>
                  <a:cs typeface="+mn-cs"/>
                </a:defRPr>
              </a:lvl2pPr>
              <a:lvl3pPr marL="180975"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3pPr>
              <a:lvl4pPr marL="36195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4pPr>
              <a:lvl5pPr marL="548640" indent="-180975"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5pPr>
              <a:lvl6pPr marL="73152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6pPr>
              <a:lvl7pPr marL="91440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7pPr>
              <a:lvl8pPr marL="109728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8pPr>
              <a:lvl9pPr marL="1280160" indent="-182880" algn="l" defTabSz="914400" rtl="0" eaLnBrk="1" latinLnBrk="0" hangingPunct="1">
                <a:lnSpc>
                  <a:spcPct val="100000"/>
                </a:lnSpc>
                <a:spcBef>
                  <a:spcPts val="0"/>
                </a:spcBef>
                <a:spcAft>
                  <a:spcPts val="600"/>
                </a:spcAft>
                <a:buFont typeface="Arial" panose="020B0604020202020204" pitchFamily="34" charset="0"/>
                <a:buChar char="•"/>
                <a:defRPr sz="1600" kern="1200">
                  <a:solidFill>
                    <a:schemeClr val="tx1"/>
                  </a:solidFill>
                  <a:latin typeface="+mn-lt"/>
                  <a:ea typeface="+mn-ea"/>
                  <a:cs typeface="+mn-cs"/>
                </a:defRPr>
              </a:lvl9pPr>
            </a:lstStyle>
            <a:p>
              <a:pPr marL="744538" marR="0" lvl="0" indent="-34290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r>
                <a:rPr kumimoji="0" lang="en-US" sz="2400" b="1" i="0" u="sng" strike="noStrike" kern="1200" cap="none" spc="0" normalizeH="0" baseline="0" noProof="0" dirty="0">
                  <a:ln>
                    <a:noFill/>
                  </a:ln>
                  <a:solidFill>
                    <a:srgbClr val="FFB600"/>
                  </a:solidFill>
                  <a:effectLst/>
                  <a:uLnTx/>
                  <a:uFillTx/>
                  <a:latin typeface="Arial"/>
                  <a:ea typeface="+mn-ea"/>
                  <a:cs typeface="+mn-cs"/>
                </a:rPr>
                <a:t>Information Blocking</a:t>
              </a:r>
            </a:p>
            <a:p>
              <a:pPr marL="744538" marR="0" lvl="0" indent="-34290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a:pPr>
              <a:endParaRPr kumimoji="0" lang="en-US" sz="500" b="1" i="0" u="sng" strike="noStrike" kern="1200" cap="none" spc="0" normalizeH="0" baseline="0" noProof="0" dirty="0">
                <a:ln>
                  <a:noFill/>
                </a:ln>
                <a:solidFill>
                  <a:srgbClr val="FFB600"/>
                </a:solidFill>
                <a:effectLst/>
                <a:uLnTx/>
                <a:uFillTx/>
                <a:latin typeface="Arial"/>
                <a:ea typeface="+mn-ea"/>
                <a:cs typeface="+mn-cs"/>
              </a:endParaRP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Preventing Harm</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Privacy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Security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Infeasibility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HIT Performance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Content and Manner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Fees Exception</a:t>
              </a:r>
            </a:p>
            <a:p>
              <a:pPr marL="744538" marR="0" lvl="0" indent="-3429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rgbClr val="FFFFFF"/>
                  </a:solidFill>
                  <a:effectLst/>
                  <a:uLnTx/>
                  <a:uFillTx/>
                  <a:latin typeface="Arial"/>
                  <a:ea typeface="+mn-ea"/>
                  <a:cs typeface="+mn-cs"/>
                </a:rPr>
                <a:t>Licensing Exception</a:t>
              </a:r>
            </a:p>
            <a:p>
              <a:pPr marL="180975" marR="0" lvl="2" indent="0" algn="l"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US" sz="1800" b="0" i="0" u="none" strike="noStrike" kern="1200" cap="none" spc="0" normalizeH="0" baseline="0" noProof="0" dirty="0">
                <a:ln>
                  <a:noFill/>
                </a:ln>
                <a:solidFill>
                  <a:srgbClr val="D04A02"/>
                </a:solidFill>
                <a:effectLst/>
                <a:uLnTx/>
                <a:uFillTx/>
                <a:latin typeface="Arial"/>
                <a:ea typeface="+mn-ea"/>
                <a:cs typeface="+mn-cs"/>
              </a:endParaRPr>
            </a:p>
            <a:p>
              <a:pPr marL="466725" marR="0" lvl="2"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647700" marR="0" lvl="3" indent="-285750"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endParaRPr kumimoji="0" lang="en-US" sz="1600" b="0" i="0" u="none" strike="noStrike" kern="1200" cap="none" spc="0" normalizeH="0" baseline="0" noProof="0" dirty="0">
                <a:ln>
                  <a:noFill/>
                </a:ln>
                <a:solidFill>
                  <a:srgbClr val="D04A02"/>
                </a:solidFill>
                <a:effectLst/>
                <a:uLnTx/>
                <a:uFillTx/>
                <a:latin typeface="Arial"/>
                <a:ea typeface="+mn-ea"/>
                <a:cs typeface="+mn-cs"/>
              </a:endParaRPr>
            </a:p>
          </p:txBody>
        </p:sp>
        <p:sp>
          <p:nvSpPr>
            <p:cNvPr id="17" name="Google Shape;497;p71">
              <a:extLst>
                <a:ext uri="{FF2B5EF4-FFF2-40B4-BE49-F238E27FC236}">
                  <a16:creationId xmlns:a16="http://schemas.microsoft.com/office/drawing/2014/main" id="{5CBB83BF-A6B3-42EF-8D22-BC7741F468E7}"/>
                </a:ext>
              </a:extLst>
            </p:cNvPr>
            <p:cNvSpPr/>
            <p:nvPr/>
          </p:nvSpPr>
          <p:spPr>
            <a:xfrm>
              <a:off x="6290697" y="1659185"/>
              <a:ext cx="5254906" cy="546554"/>
            </a:xfrm>
            <a:prstGeom prst="rect">
              <a:avLst/>
            </a:prstGeom>
            <a:solidFill>
              <a:schemeClr val="accent4"/>
            </a:solidFill>
            <a:ln>
              <a:noFill/>
            </a:ln>
          </p:spPr>
          <p:txBody>
            <a:bodyPr spcFirstLastPara="1" wrap="square" lIns="91425" tIns="45700" rIns="91425" bIns="4570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Arial"/>
                  <a:sym typeface="Arial"/>
                </a:rPr>
                <a:t>Information Blocking Exceptions</a:t>
              </a:r>
              <a:endParaRPr kumimoji="0" sz="1800" b="0" i="0" u="none" strike="noStrike" kern="1200" cap="none" spc="0" normalizeH="0" baseline="0" noProof="0" dirty="0">
                <a:ln>
                  <a:noFill/>
                </a:ln>
                <a:solidFill>
                  <a:srgbClr val="000000"/>
                </a:solidFill>
                <a:effectLst/>
                <a:uLnTx/>
                <a:uFillTx/>
                <a:latin typeface="Arial"/>
                <a:ea typeface="+mn-ea"/>
                <a:cs typeface="+mn-cs"/>
              </a:endParaRPr>
            </a:p>
          </p:txBody>
        </p:sp>
      </p:grpSp>
    </p:spTree>
    <p:extLst>
      <p:ext uri="{BB962C8B-B14F-4D97-AF65-F5344CB8AC3E}">
        <p14:creationId xmlns:p14="http://schemas.microsoft.com/office/powerpoint/2010/main" val="962915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D758B-01B8-4985-83E8-C921AF5206DE}"/>
              </a:ext>
            </a:extLst>
          </p:cNvPr>
          <p:cNvSpPr>
            <a:spLocks noGrp="1"/>
          </p:cNvSpPr>
          <p:nvPr>
            <p:ph type="title"/>
          </p:nvPr>
        </p:nvSpPr>
        <p:spPr/>
        <p:txBody>
          <a:bodyPr/>
          <a:lstStyle/>
          <a:p>
            <a:r>
              <a:rPr lang="en-US" dirty="0"/>
              <a:t>More on Exceptions</a:t>
            </a:r>
          </a:p>
        </p:txBody>
      </p:sp>
      <p:sp>
        <p:nvSpPr>
          <p:cNvPr id="3" name="Content Placeholder 2">
            <a:extLst>
              <a:ext uri="{FF2B5EF4-FFF2-40B4-BE49-F238E27FC236}">
                <a16:creationId xmlns:a16="http://schemas.microsoft.com/office/drawing/2014/main" id="{58A3D4CB-365E-49A4-9F63-3FC3D6A84AF9}"/>
              </a:ext>
            </a:extLst>
          </p:cNvPr>
          <p:cNvSpPr>
            <a:spLocks noGrp="1"/>
          </p:cNvSpPr>
          <p:nvPr>
            <p:ph idx="1"/>
          </p:nvPr>
        </p:nvSpPr>
        <p:spPr/>
        <p:txBody>
          <a:bodyPr/>
          <a:lstStyle/>
          <a:p>
            <a:pPr marL="342900" indent="-342900">
              <a:buFont typeface="Arial" panose="020B0604020202020204" pitchFamily="34" charset="0"/>
              <a:buChar char="•"/>
            </a:pPr>
            <a:r>
              <a:rPr lang="en-US" dirty="0"/>
              <a:t>EHRs with the capability to give patients direct and immediate access will generally need to provide instant access. If you keep EHI but do not have an EHR that allows for direct and immediate patient access will likely come under the infeasibility exception to the instant access requirement.</a:t>
            </a:r>
          </a:p>
          <a:p>
            <a:pPr marL="342900" indent="-342900">
              <a:buFont typeface="Arial" panose="020B0604020202020204" pitchFamily="34" charset="0"/>
              <a:buChar char="•"/>
            </a:pPr>
            <a:r>
              <a:rPr lang="en-US" dirty="0"/>
              <a:t>May exclude notes of any type that may cause harm to the patient or others should the patient have access. However, the rule specifically states that psychological distress does not meet the definition of harm (</a:t>
            </a:r>
            <a:r>
              <a:rPr lang="en-US" dirty="0" err="1"/>
              <a:t>Torous</a:t>
            </a:r>
            <a:r>
              <a:rPr lang="en-US" dirty="0"/>
              <a:t>, 2020). “Substantial Harm” meaning life threatening or physical harm.</a:t>
            </a:r>
          </a:p>
          <a:p>
            <a:pPr marL="342900" indent="-342900">
              <a:buFont typeface="Arial" panose="020B0604020202020204" pitchFamily="34" charset="0"/>
              <a:buChar char="•"/>
            </a:pPr>
            <a:r>
              <a:rPr lang="en-US" dirty="0"/>
              <a:t>To  exercise the privacy exemption the patients request to not share EHI must be documented in the  record</a:t>
            </a:r>
          </a:p>
        </p:txBody>
      </p:sp>
    </p:spTree>
    <p:extLst>
      <p:ext uri="{BB962C8B-B14F-4D97-AF65-F5344CB8AC3E}">
        <p14:creationId xmlns:p14="http://schemas.microsoft.com/office/powerpoint/2010/main" val="4225270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342B6-BAFA-45CC-90F9-14DDDE536AC6}"/>
              </a:ext>
            </a:extLst>
          </p:cNvPr>
          <p:cNvSpPr>
            <a:spLocks noGrp="1"/>
          </p:cNvSpPr>
          <p:nvPr>
            <p:ph type="title"/>
          </p:nvPr>
        </p:nvSpPr>
        <p:spPr/>
        <p:txBody>
          <a:bodyPr/>
          <a:lstStyle/>
          <a:p>
            <a:r>
              <a:rPr lang="en-US" dirty="0"/>
              <a:t>Psychotherapy Note Exception</a:t>
            </a:r>
          </a:p>
        </p:txBody>
      </p:sp>
      <p:sp>
        <p:nvSpPr>
          <p:cNvPr id="3" name="Content Placeholder 2">
            <a:extLst>
              <a:ext uri="{FF2B5EF4-FFF2-40B4-BE49-F238E27FC236}">
                <a16:creationId xmlns:a16="http://schemas.microsoft.com/office/drawing/2014/main" id="{C99D3EA0-D9C4-4DC2-AC41-60536B666BC1}"/>
              </a:ext>
            </a:extLst>
          </p:cNvPr>
          <p:cNvSpPr>
            <a:spLocks noGrp="1"/>
          </p:cNvSpPr>
          <p:nvPr>
            <p:ph idx="1"/>
          </p:nvPr>
        </p:nvSpPr>
        <p:spPr/>
        <p:txBody>
          <a:bodyPr/>
          <a:lstStyle/>
          <a:p>
            <a:pPr marL="342900" indent="-342900">
              <a:buFont typeface="Arial" panose="020B0604020202020204" pitchFamily="34" charset="0"/>
              <a:buChar char="•"/>
            </a:pPr>
            <a:r>
              <a:rPr lang="en-US" sz="2000" dirty="0">
                <a:solidFill>
                  <a:srgbClr val="000000"/>
                </a:solidFill>
                <a:latin typeface="+mj-lt"/>
              </a:rPr>
              <a:t>Psychotherapy notes are exempt from the information blocking prohibition </a:t>
            </a:r>
          </a:p>
          <a:p>
            <a:pPr marL="342900" indent="-342900">
              <a:buFont typeface="Arial" panose="020B0604020202020204" pitchFamily="34" charset="0"/>
              <a:buChar char="•"/>
            </a:pPr>
            <a:r>
              <a:rPr lang="en-US" sz="2000" dirty="0">
                <a:latin typeface="+mj-lt"/>
              </a:rPr>
              <a:t>Psychotherapy Notes Are Not</a:t>
            </a:r>
          </a:p>
          <a:p>
            <a:pPr marL="1028700" lvl="1" indent="-342900"/>
            <a:r>
              <a:rPr lang="en-US" sz="2000" dirty="0">
                <a:solidFill>
                  <a:srgbClr val="000000"/>
                </a:solidFill>
                <a:latin typeface="+mj-lt"/>
              </a:rPr>
              <a:t>Any documentation information required for billing</a:t>
            </a:r>
          </a:p>
          <a:p>
            <a:pPr marL="1028700" lvl="1" indent="-342900"/>
            <a:r>
              <a:rPr lang="en-US" sz="2000" dirty="0">
                <a:solidFill>
                  <a:srgbClr val="000000"/>
                </a:solidFill>
                <a:latin typeface="+mj-lt"/>
              </a:rPr>
              <a:t>History, symptoms, mental status exam, therapist interventions</a:t>
            </a:r>
          </a:p>
          <a:p>
            <a:pPr marL="342900" indent="-342900">
              <a:buFont typeface="Arial" panose="020B0604020202020204" pitchFamily="34" charset="0"/>
              <a:buChar char="•"/>
            </a:pPr>
            <a:r>
              <a:rPr lang="en-US" sz="2000" dirty="0">
                <a:latin typeface="+mj-lt"/>
              </a:rPr>
              <a:t>Psychotherapy Notes Are</a:t>
            </a:r>
          </a:p>
          <a:p>
            <a:pPr marL="1028700" lvl="1" indent="-342900"/>
            <a:r>
              <a:rPr lang="en-US" sz="2000" dirty="0">
                <a:solidFill>
                  <a:srgbClr val="000000"/>
                </a:solidFill>
                <a:latin typeface="+mj-lt"/>
              </a:rPr>
              <a:t>Documentation about the therapist’s emotional reactions, fantasies, and internal associations that occur in relation to the patient</a:t>
            </a:r>
          </a:p>
          <a:p>
            <a:pPr marL="1028700" lvl="1" indent="-342900"/>
            <a:r>
              <a:rPr lang="en-US" sz="2000" dirty="0">
                <a:solidFill>
                  <a:srgbClr val="000000"/>
                </a:solidFill>
                <a:latin typeface="+mj-lt"/>
              </a:rPr>
              <a:t>i.e. Traditional psychoanalytic process notes</a:t>
            </a:r>
          </a:p>
          <a:p>
            <a:pPr marL="342900" indent="-342900">
              <a:buFont typeface="Arial" panose="020B0604020202020204" pitchFamily="34" charset="0"/>
              <a:buChar char="•"/>
            </a:pPr>
            <a:r>
              <a:rPr lang="en-US" sz="2000" dirty="0">
                <a:latin typeface="+mj-lt"/>
              </a:rPr>
              <a:t>To be exempt from information blocking psychotherapy notes must be kept entirely separate from the rest of the patient record</a:t>
            </a:r>
          </a:p>
          <a:p>
            <a:pPr marL="342900" indent="-342900">
              <a:buFont typeface="Arial" panose="020B0604020202020204" pitchFamily="34" charset="0"/>
              <a:buChar char="•"/>
            </a:pPr>
            <a:r>
              <a:rPr lang="en-US" sz="2000" dirty="0">
                <a:latin typeface="+mj-lt"/>
              </a:rPr>
              <a:t>Uncertified EHRs such as </a:t>
            </a:r>
            <a:r>
              <a:rPr lang="en-US" sz="2000" dirty="0" err="1">
                <a:latin typeface="+mj-lt"/>
              </a:rPr>
              <a:t>PsyBooks</a:t>
            </a:r>
            <a:r>
              <a:rPr lang="en-US" sz="2000" dirty="0">
                <a:latin typeface="+mj-lt"/>
              </a:rPr>
              <a:t> are not required to follow the Open Notes Rule</a:t>
            </a:r>
          </a:p>
        </p:txBody>
      </p:sp>
    </p:spTree>
    <p:extLst>
      <p:ext uri="{BB962C8B-B14F-4D97-AF65-F5344CB8AC3E}">
        <p14:creationId xmlns:p14="http://schemas.microsoft.com/office/powerpoint/2010/main" val="7581378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1638</Words>
  <Application>Microsoft Office PowerPoint</Application>
  <PresentationFormat>Widescreen</PresentationFormat>
  <Paragraphs>186</Paragraphs>
  <Slides>14</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14</vt:i4>
      </vt:variant>
    </vt:vector>
  </HeadingPairs>
  <TitlesOfParts>
    <vt:vector size="24" baseType="lpstr">
      <vt:lpstr>Arial</vt:lpstr>
      <vt:lpstr>Calibri</vt:lpstr>
      <vt:lpstr>Calibri Light</vt:lpstr>
      <vt:lpstr>Cambria</vt:lpstr>
      <vt:lpstr>Century Gothic</vt:lpstr>
      <vt:lpstr>Courier New</vt:lpstr>
      <vt:lpstr>Noto Sans Symbols</vt:lpstr>
      <vt:lpstr>System Font Regular</vt:lpstr>
      <vt:lpstr>Wingdings</vt:lpstr>
      <vt:lpstr>Office Theme</vt:lpstr>
      <vt:lpstr>Open Notes</vt:lpstr>
      <vt:lpstr>            Disclaimer</vt:lpstr>
      <vt:lpstr>Overall goals of the new Interoperability rules</vt:lpstr>
      <vt:lpstr>The ONC and CMS rules apply to….</vt:lpstr>
      <vt:lpstr>Important Dates</vt:lpstr>
      <vt:lpstr>What data needs to be shared?               </vt:lpstr>
      <vt:lpstr>Scope of ONC Rule</vt:lpstr>
      <vt:lpstr>More on Exceptions</vt:lpstr>
      <vt:lpstr>Psychotherapy Note Exception</vt:lpstr>
      <vt:lpstr> Psychotherapy with content that is considered medical record notes cannot be blocked. </vt:lpstr>
      <vt:lpstr>IT Considerations</vt:lpstr>
      <vt:lpstr>OpenNotes (aka Concurrent Documentation) Research</vt:lpstr>
      <vt:lpstr>Collaborative Documentation</vt:lpstr>
      <vt:lpstr>Implementation to Do List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Wainwright</dc:creator>
  <cp:lastModifiedBy>Neal Comstock</cp:lastModifiedBy>
  <cp:revision>4</cp:revision>
  <dcterms:created xsi:type="dcterms:W3CDTF">2021-03-18T18:22:02Z</dcterms:created>
  <dcterms:modified xsi:type="dcterms:W3CDTF">2021-09-21T18:56:50Z</dcterms:modified>
</cp:coreProperties>
</file>