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1" r:id="rId2"/>
    <p:sldMasterId id="2147483713" r:id="rId3"/>
  </p:sldMasterIdLst>
  <p:notesMasterIdLst>
    <p:notesMasterId r:id="rId75"/>
  </p:notesMasterIdLst>
  <p:handoutMasterIdLst>
    <p:handoutMasterId r:id="rId76"/>
  </p:handoutMasterIdLst>
  <p:sldIdLst>
    <p:sldId id="296" r:id="rId4"/>
    <p:sldId id="1524" r:id="rId5"/>
    <p:sldId id="1366" r:id="rId6"/>
    <p:sldId id="386" r:id="rId7"/>
    <p:sldId id="353" r:id="rId8"/>
    <p:sldId id="478" r:id="rId9"/>
    <p:sldId id="1552" r:id="rId10"/>
    <p:sldId id="1600" r:id="rId11"/>
    <p:sldId id="1590" r:id="rId12"/>
    <p:sldId id="1593" r:id="rId13"/>
    <p:sldId id="1386" r:id="rId14"/>
    <p:sldId id="1537" r:id="rId15"/>
    <p:sldId id="1538" r:id="rId16"/>
    <p:sldId id="1580" r:id="rId17"/>
    <p:sldId id="1574" r:id="rId18"/>
    <p:sldId id="1573" r:id="rId19"/>
    <p:sldId id="1570" r:id="rId20"/>
    <p:sldId id="528" r:id="rId21"/>
    <p:sldId id="1594" r:id="rId22"/>
    <p:sldId id="525" r:id="rId23"/>
    <p:sldId id="899" r:id="rId24"/>
    <p:sldId id="1536" r:id="rId25"/>
    <p:sldId id="1607" r:id="rId26"/>
    <p:sldId id="419" r:id="rId27"/>
    <p:sldId id="1421" r:id="rId28"/>
    <p:sldId id="1358" r:id="rId29"/>
    <p:sldId id="1583" r:id="rId30"/>
    <p:sldId id="1599" r:id="rId31"/>
    <p:sldId id="1333" r:id="rId32"/>
    <p:sldId id="1393" r:id="rId33"/>
    <p:sldId id="1388" r:id="rId34"/>
    <p:sldId id="1389" r:id="rId35"/>
    <p:sldId id="1557" r:id="rId36"/>
    <p:sldId id="1391" r:id="rId37"/>
    <p:sldId id="1542" r:id="rId38"/>
    <p:sldId id="1558" r:id="rId39"/>
    <p:sldId id="1569" r:id="rId40"/>
    <p:sldId id="1560" r:id="rId41"/>
    <p:sldId id="334" r:id="rId42"/>
    <p:sldId id="1545" r:id="rId43"/>
    <p:sldId id="1553" r:id="rId44"/>
    <p:sldId id="1562" r:id="rId45"/>
    <p:sldId id="1196" r:id="rId46"/>
    <p:sldId id="1259" r:id="rId47"/>
    <p:sldId id="1596" r:id="rId48"/>
    <p:sldId id="1231" r:id="rId49"/>
    <p:sldId id="1242" r:id="rId50"/>
    <p:sldId id="1234" r:id="rId51"/>
    <p:sldId id="1233" r:id="rId52"/>
    <p:sldId id="1547" r:id="rId53"/>
    <p:sldId id="1608" r:id="rId54"/>
    <p:sldId id="1517" r:id="rId55"/>
    <p:sldId id="321" r:id="rId56"/>
    <p:sldId id="1609" r:id="rId57"/>
    <p:sldId id="339" r:id="rId58"/>
    <p:sldId id="1543" r:id="rId59"/>
    <p:sldId id="1520" r:id="rId60"/>
    <p:sldId id="1240" r:id="rId61"/>
    <p:sldId id="962" r:id="rId62"/>
    <p:sldId id="1584" r:id="rId63"/>
    <p:sldId id="295" r:id="rId64"/>
    <p:sldId id="274" r:id="rId65"/>
    <p:sldId id="1171" r:id="rId66"/>
    <p:sldId id="1172" r:id="rId67"/>
    <p:sldId id="1173" r:id="rId68"/>
    <p:sldId id="1174" r:id="rId69"/>
    <p:sldId id="1175" r:id="rId70"/>
    <p:sldId id="1176" r:id="rId71"/>
    <p:sldId id="1177" r:id="rId72"/>
    <p:sldId id="1597" r:id="rId73"/>
    <p:sldId id="159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Clippinger" initials="BC" lastIdx="1" clrIdx="0">
    <p:extLst>
      <p:ext uri="{19B8F6BF-5375-455C-9EA6-DF929625EA0E}">
        <p15:presenceInfo xmlns:p15="http://schemas.microsoft.com/office/powerpoint/2012/main" userId="a898e5e4e3da76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BA"/>
    <a:srgbClr val="00C4B6"/>
    <a:srgbClr val="00DECE"/>
    <a:srgbClr val="E7F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7" autoAdjust="0"/>
    <p:restoredTop sz="84988" autoAdjust="0"/>
  </p:normalViewPr>
  <p:slideViewPr>
    <p:cSldViewPr snapToGrid="0">
      <p:cViewPr varScale="1">
        <p:scale>
          <a:sx n="53" d="100"/>
          <a:sy n="53" d="100"/>
        </p:scale>
        <p:origin x="830" y="58"/>
      </p:cViewPr>
      <p:guideLst/>
    </p:cSldViewPr>
  </p:slideViewPr>
  <p:notesTextViewPr>
    <p:cViewPr>
      <p:scale>
        <a:sx n="3" d="2"/>
        <a:sy n="3" d="2"/>
      </p:scale>
      <p:origin x="0" y="0"/>
    </p:cViewPr>
  </p:notesTextViewPr>
  <p:sorterViewPr>
    <p:cViewPr>
      <p:scale>
        <a:sx n="100" d="100"/>
        <a:sy n="100" d="100"/>
      </p:scale>
      <p:origin x="0" y="-3216"/>
    </p:cViewPr>
  </p:sorterViewPr>
  <p:notesViewPr>
    <p:cSldViewPr snapToGrid="0">
      <p:cViewPr varScale="1">
        <p:scale>
          <a:sx n="86" d="100"/>
          <a:sy n="86" d="100"/>
        </p:scale>
        <p:origin x="292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877972639783661"/>
          <c:y val="3.0261348005502064E-2"/>
          <c:w val="0.59122027360216334"/>
          <c:h val="0.87005122984111172"/>
        </c:manualLayout>
      </c:layout>
      <c:barChart>
        <c:barDir val="bar"/>
        <c:grouping val="clustered"/>
        <c:varyColors val="0"/>
        <c:ser>
          <c:idx val="0"/>
          <c:order val="0"/>
          <c:tx>
            <c:strRef>
              <c:f>Sheet1!$B$1</c:f>
              <c:strCache>
                <c:ptCount val="1"/>
                <c:pt idx="0">
                  <c:v>All Plans,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Emergency Department Diversion Programs for Behavioral Emergencies</c:v>
                </c:pt>
                <c:pt idx="1">
                  <c:v>Behavioral Health Readmissions Prevention Programs</c:v>
                </c:pt>
                <c:pt idx="2">
                  <c:v>Payment for Co-Location or Collaborative Care Models</c:v>
                </c:pt>
                <c:pt idx="3">
                  <c:v>Specialty Care Coordination Programs</c:v>
                </c:pt>
              </c:strCache>
            </c:strRef>
          </c:cat>
          <c:val>
            <c:numRef>
              <c:f>Sheet1!$B$2:$B$5</c:f>
              <c:numCache>
                <c:formatCode>0%</c:formatCode>
                <c:ptCount val="4"/>
                <c:pt idx="0">
                  <c:v>0.57999999999999996</c:v>
                </c:pt>
                <c:pt idx="1">
                  <c:v>0.89</c:v>
                </c:pt>
                <c:pt idx="2">
                  <c:v>0.71</c:v>
                </c:pt>
                <c:pt idx="3">
                  <c:v>0.73</c:v>
                </c:pt>
              </c:numCache>
            </c:numRef>
          </c:val>
          <c:extLst>
            <c:ext xmlns:c16="http://schemas.microsoft.com/office/drawing/2014/chart" uri="{C3380CC4-5D6E-409C-BE32-E72D297353CC}">
              <c16:uniqueId val="{00000000-F57E-460B-900A-48925C69FF30}"/>
            </c:ext>
          </c:extLst>
        </c:ser>
        <c:ser>
          <c:idx val="1"/>
          <c:order val="1"/>
          <c:tx>
            <c:strRef>
              <c:f>Sheet1!$C$1</c:f>
              <c:strCache>
                <c:ptCount val="1"/>
                <c:pt idx="0">
                  <c:v>All Plans, 2017</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Emergency Department Diversion Programs for Behavioral Emergencies</c:v>
                </c:pt>
                <c:pt idx="1">
                  <c:v>Behavioral Health Readmissions Prevention Programs</c:v>
                </c:pt>
                <c:pt idx="2">
                  <c:v>Payment for Co-Location or Collaborative Care Models</c:v>
                </c:pt>
                <c:pt idx="3">
                  <c:v>Specialty Care Coordination Programs</c:v>
                </c:pt>
              </c:strCache>
            </c:strRef>
          </c:cat>
          <c:val>
            <c:numRef>
              <c:f>Sheet1!$C$2:$C$5</c:f>
              <c:numCache>
                <c:formatCode>0%</c:formatCode>
                <c:ptCount val="4"/>
                <c:pt idx="0">
                  <c:v>0.15</c:v>
                </c:pt>
                <c:pt idx="1">
                  <c:v>0.15</c:v>
                </c:pt>
                <c:pt idx="2">
                  <c:v>0.15</c:v>
                </c:pt>
                <c:pt idx="3">
                  <c:v>0.23</c:v>
                </c:pt>
              </c:numCache>
            </c:numRef>
          </c:val>
          <c:extLst>
            <c:ext xmlns:c16="http://schemas.microsoft.com/office/drawing/2014/chart" uri="{C3380CC4-5D6E-409C-BE32-E72D297353CC}">
              <c16:uniqueId val="{00000001-F57E-460B-900A-48925C69FF30}"/>
            </c:ext>
          </c:extLst>
        </c:ser>
        <c:dLbls>
          <c:dLblPos val="inEnd"/>
          <c:showLegendKey val="0"/>
          <c:showVal val="1"/>
          <c:showCatName val="0"/>
          <c:showSerName val="0"/>
          <c:showPercent val="0"/>
          <c:showBubbleSize val="0"/>
        </c:dLbls>
        <c:gapWidth val="182"/>
        <c:axId val="496699240"/>
        <c:axId val="496703552"/>
      </c:barChart>
      <c:catAx>
        <c:axId val="49669924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496703552"/>
        <c:crosses val="autoZero"/>
        <c:auto val="1"/>
        <c:lblAlgn val="ctr"/>
        <c:lblOffset val="100"/>
        <c:noMultiLvlLbl val="0"/>
      </c:catAx>
      <c:valAx>
        <c:axId val="496703552"/>
        <c:scaling>
          <c:orientation val="minMax"/>
        </c:scaling>
        <c:delete val="1"/>
        <c:axPos val="b"/>
        <c:numFmt formatCode="0%" sourceLinked="1"/>
        <c:majorTickMark val="out"/>
        <c:minorTickMark val="none"/>
        <c:tickLblPos val="nextTo"/>
        <c:crossAx val="496699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73526516425893"/>
          <c:y val="0.11494768041071329"/>
          <c:w val="0.49826473483574113"/>
          <c:h val="0.7647702799750089"/>
        </c:manualLayout>
      </c:layout>
      <c:barChart>
        <c:barDir val="bar"/>
        <c:grouping val="clustered"/>
        <c:varyColors val="0"/>
        <c:ser>
          <c:idx val="0"/>
          <c:order val="0"/>
          <c:tx>
            <c:strRef>
              <c:f>Sheet1!$B$1</c:f>
              <c:strCache>
                <c:ptCount val="1"/>
                <c:pt idx="0">
                  <c:v>% Of Organizations</c:v>
                </c:pt>
              </c:strCache>
            </c:strRef>
          </c:tx>
          <c:spPr>
            <a:solidFill>
              <a:schemeClr val="accent1"/>
            </a:solidFill>
            <a:ln>
              <a:noFill/>
            </a:ln>
            <a:effectLst/>
          </c:spPr>
          <c:invertIfNegative val="0"/>
          <c:dPt>
            <c:idx val="4"/>
            <c:invertIfNegative val="0"/>
            <c:bubble3D val="0"/>
            <c:spPr>
              <a:solidFill>
                <a:schemeClr val="tx2"/>
              </a:solidFill>
              <a:ln>
                <a:solidFill>
                  <a:schemeClr val="tx2"/>
                </a:solidFill>
              </a:ln>
              <a:effectLst/>
            </c:spPr>
            <c:extLst>
              <c:ext xmlns:c16="http://schemas.microsoft.com/office/drawing/2014/chart" uri="{C3380CC4-5D6E-409C-BE32-E72D297353CC}">
                <c16:uniqueId val="{00000001-E158-4EED-B016-118C8C4FD943}"/>
              </c:ext>
            </c:extLst>
          </c:dPt>
          <c:dLbls>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Risk management capabilities </c:v>
                </c:pt>
                <c:pt idx="1">
                  <c:v>Finding the experienced managers to manage performance-based reimbursement</c:v>
                </c:pt>
                <c:pt idx="2">
                  <c:v>Managing care coordination for consumers </c:v>
                </c:pt>
                <c:pt idx="3">
                  <c:v>Lack of clarity about performance requirements from payers </c:v>
                </c:pt>
                <c:pt idx="4">
                  <c:v>Building needed IT infrastructure </c:v>
                </c:pt>
                <c:pt idx="5">
                  <c:v>Data management and reporting </c:v>
                </c:pt>
              </c:strCache>
            </c:strRef>
          </c:cat>
          <c:val>
            <c:numRef>
              <c:f>Sheet1!$B$2:$B$7</c:f>
              <c:numCache>
                <c:formatCode>0%</c:formatCode>
                <c:ptCount val="6"/>
                <c:pt idx="0">
                  <c:v>0.17486338797814208</c:v>
                </c:pt>
                <c:pt idx="1">
                  <c:v>0.19125683060109289</c:v>
                </c:pt>
                <c:pt idx="2">
                  <c:v>0.19125683060109289</c:v>
                </c:pt>
                <c:pt idx="3">
                  <c:v>0.23497267759562843</c:v>
                </c:pt>
                <c:pt idx="4">
                  <c:v>0.24590163934426229</c:v>
                </c:pt>
                <c:pt idx="5" formatCode="0.0%">
                  <c:v>0.39</c:v>
                </c:pt>
              </c:numCache>
            </c:numRef>
          </c:val>
          <c:extLst>
            <c:ext xmlns:c16="http://schemas.microsoft.com/office/drawing/2014/chart" uri="{C3380CC4-5D6E-409C-BE32-E72D297353CC}">
              <c16:uniqueId val="{00000002-E158-4EED-B016-118C8C4FD943}"/>
            </c:ext>
          </c:extLst>
        </c:ser>
        <c:dLbls>
          <c:dLblPos val="outEnd"/>
          <c:showLegendKey val="0"/>
          <c:showVal val="1"/>
          <c:showCatName val="0"/>
          <c:showSerName val="0"/>
          <c:showPercent val="0"/>
          <c:showBubbleSize val="0"/>
        </c:dLbls>
        <c:gapWidth val="182"/>
        <c:axId val="470387888"/>
        <c:axId val="386843864"/>
      </c:barChart>
      <c:catAx>
        <c:axId val="4703878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en-US" sz="1400"/>
                  <a:t>Types Of Challenges</a:t>
                </a:r>
              </a:p>
            </c:rich>
          </c:tx>
          <c:layout>
            <c:manualLayout>
              <c:xMode val="edge"/>
              <c:yMode val="edge"/>
              <c:x val="0"/>
              <c:y val="0.3261041021736870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386843864"/>
        <c:crosses val="autoZero"/>
        <c:auto val="1"/>
        <c:lblAlgn val="ctr"/>
        <c:lblOffset val="100"/>
        <c:noMultiLvlLbl val="0"/>
      </c:catAx>
      <c:valAx>
        <c:axId val="386843864"/>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en-US" sz="1400"/>
                  <a:t>% of Organizations</a:t>
                </a:r>
              </a:p>
            </c:rich>
          </c:tx>
          <c:layout>
            <c:manualLayout>
              <c:xMode val="edge"/>
              <c:yMode val="edge"/>
              <c:x val="0.43964202205609332"/>
              <c:y val="0.898482836697187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 sourceLinked="1"/>
        <c:majorTickMark val="none"/>
        <c:minorTickMark val="none"/>
        <c:tickLblPos val="nextTo"/>
        <c:crossAx val="470387888"/>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sz="1800">
          <a:solidFill>
            <a:schemeClr val="accent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DEA-4942-8980-30FCA4EE0D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CDEA-4942-8980-30FCA4EE0D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CDEA-4942-8980-30FCA4EE0D1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Plans (n=1,273</c:v>
                </c:pt>
                <c:pt idx="1">
                  <c:v>Commercial (n=541)</c:v>
                </c:pt>
                <c:pt idx="2">
                  <c:v>Medicaid (n=159)</c:v>
                </c:pt>
                <c:pt idx="3">
                  <c:v>Medicare (n=557)</c:v>
                </c:pt>
              </c:strCache>
            </c:strRef>
          </c:cat>
          <c:val>
            <c:numRef>
              <c:f>Sheet1!$B$2:$B$5</c:f>
              <c:numCache>
                <c:formatCode>0%</c:formatCode>
                <c:ptCount val="4"/>
                <c:pt idx="0">
                  <c:v>0.85</c:v>
                </c:pt>
                <c:pt idx="1">
                  <c:v>0.68</c:v>
                </c:pt>
                <c:pt idx="2">
                  <c:v>0.98</c:v>
                </c:pt>
                <c:pt idx="3">
                  <c:v>0.99</c:v>
                </c:pt>
              </c:numCache>
            </c:numRef>
          </c:val>
          <c:extLst>
            <c:ext xmlns:c16="http://schemas.microsoft.com/office/drawing/2014/chart" uri="{C3380CC4-5D6E-409C-BE32-E72D297353CC}">
              <c16:uniqueId val="{00000006-CDEA-4942-8980-30FCA4EE0D10}"/>
            </c:ext>
          </c:extLst>
        </c:ser>
        <c:dLbls>
          <c:dLblPos val="outEnd"/>
          <c:showLegendKey val="0"/>
          <c:showVal val="1"/>
          <c:showCatName val="0"/>
          <c:showSerName val="0"/>
          <c:showPercent val="0"/>
          <c:showBubbleSize val="0"/>
        </c:dLbls>
        <c:gapWidth val="219"/>
        <c:overlap val="-27"/>
        <c:axId val="491524320"/>
        <c:axId val="321200016"/>
      </c:barChart>
      <c:catAx>
        <c:axId val="49152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0016"/>
        <c:crosses val="autoZero"/>
        <c:auto val="1"/>
        <c:lblAlgn val="ctr"/>
        <c:lblOffset val="100"/>
        <c:noMultiLvlLbl val="0"/>
      </c:catAx>
      <c:valAx>
        <c:axId val="321200016"/>
        <c:scaling>
          <c:orientation val="minMax"/>
        </c:scaling>
        <c:delete val="1"/>
        <c:axPos val="l"/>
        <c:numFmt formatCode="0%" sourceLinked="1"/>
        <c:majorTickMark val="none"/>
        <c:minorTickMark val="none"/>
        <c:tickLblPos val="nextTo"/>
        <c:crossAx val="491524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Plans (n=1273)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Sheet1!$B$2:$B$4</c:f>
              <c:numCache>
                <c:formatCode>0%</c:formatCode>
                <c:ptCount val="3"/>
                <c:pt idx="0">
                  <c:v>0.87</c:v>
                </c:pt>
                <c:pt idx="1">
                  <c:v>0.05</c:v>
                </c:pt>
                <c:pt idx="2">
                  <c:v>0.69</c:v>
                </c:pt>
              </c:numCache>
            </c:numRef>
          </c:val>
          <c:extLst>
            <c:ext xmlns:c16="http://schemas.microsoft.com/office/drawing/2014/chart" uri="{C3380CC4-5D6E-409C-BE32-E72D297353CC}">
              <c16:uniqueId val="{00000000-8D49-4206-8DA7-395ACA698A81}"/>
            </c:ext>
          </c:extLst>
        </c:ser>
        <c:ser>
          <c:idx val="1"/>
          <c:order val="1"/>
          <c:tx>
            <c:strRef>
              <c:f>Sheet1!$C$1</c:f>
              <c:strCache>
                <c:ptCount val="1"/>
                <c:pt idx="0">
                  <c:v>Commercial (n=541)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Sheet1!$C$2:$C$4</c:f>
              <c:numCache>
                <c:formatCode>0%</c:formatCode>
                <c:ptCount val="3"/>
                <c:pt idx="0">
                  <c:v>0.87</c:v>
                </c:pt>
                <c:pt idx="1">
                  <c:v>0.04</c:v>
                </c:pt>
                <c:pt idx="2">
                  <c:v>0.64</c:v>
                </c:pt>
              </c:numCache>
            </c:numRef>
          </c:val>
          <c:extLst>
            <c:ext xmlns:c16="http://schemas.microsoft.com/office/drawing/2014/chart" uri="{C3380CC4-5D6E-409C-BE32-E72D297353CC}">
              <c16:uniqueId val="{00000001-8D49-4206-8DA7-395ACA698A81}"/>
            </c:ext>
          </c:extLst>
        </c:ser>
        <c:ser>
          <c:idx val="2"/>
          <c:order val="2"/>
          <c:tx>
            <c:strRef>
              <c:f>Sheet1!$D$1</c:f>
              <c:strCache>
                <c:ptCount val="1"/>
                <c:pt idx="0">
                  <c:v>Medicaid (n=159)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Sheet1!$D$2:$D$4</c:f>
              <c:numCache>
                <c:formatCode>0%</c:formatCode>
                <c:ptCount val="3"/>
                <c:pt idx="0">
                  <c:v>0.67</c:v>
                </c:pt>
                <c:pt idx="1">
                  <c:v>0.03</c:v>
                </c:pt>
                <c:pt idx="2">
                  <c:v>0.77</c:v>
                </c:pt>
              </c:numCache>
            </c:numRef>
          </c:val>
          <c:extLst>
            <c:ext xmlns:c16="http://schemas.microsoft.com/office/drawing/2014/chart" uri="{C3380CC4-5D6E-409C-BE32-E72D297353CC}">
              <c16:uniqueId val="{00000002-8D49-4206-8DA7-395ACA698A81}"/>
            </c:ext>
          </c:extLst>
        </c:ser>
        <c:ser>
          <c:idx val="3"/>
          <c:order val="3"/>
          <c:tx>
            <c:strRef>
              <c:f>Sheet1!$E$1</c:f>
              <c:strCache>
                <c:ptCount val="1"/>
                <c:pt idx="0">
                  <c:v>Medicare (n=557)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Sheet1!$E$2:$E$4</c:f>
              <c:numCache>
                <c:formatCode>0%</c:formatCode>
                <c:ptCount val="3"/>
                <c:pt idx="0">
                  <c:v>0.78</c:v>
                </c:pt>
                <c:pt idx="1">
                  <c:v>0.08</c:v>
                </c:pt>
                <c:pt idx="2">
                  <c:v>0.73</c:v>
                </c:pt>
              </c:numCache>
            </c:numRef>
          </c:val>
          <c:extLst>
            <c:ext xmlns:c16="http://schemas.microsoft.com/office/drawing/2014/chart" uri="{C3380CC4-5D6E-409C-BE32-E72D297353CC}">
              <c16:uniqueId val="{00000003-8D49-4206-8DA7-395ACA698A81}"/>
            </c:ext>
          </c:extLst>
        </c:ser>
        <c:dLbls>
          <c:dLblPos val="outEnd"/>
          <c:showLegendKey val="0"/>
          <c:showVal val="1"/>
          <c:showCatName val="0"/>
          <c:showSerName val="0"/>
          <c:showPercent val="0"/>
          <c:showBubbleSize val="0"/>
        </c:dLbls>
        <c:gapWidth val="219"/>
        <c:overlap val="-27"/>
        <c:axId val="321201584"/>
        <c:axId val="323548768"/>
      </c:barChart>
      <c:catAx>
        <c:axId val="32120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3548768"/>
        <c:crosses val="autoZero"/>
        <c:auto val="1"/>
        <c:lblAlgn val="ctr"/>
        <c:lblOffset val="100"/>
        <c:noMultiLvlLbl val="0"/>
      </c:catAx>
      <c:valAx>
        <c:axId val="323548768"/>
        <c:scaling>
          <c:orientation val="minMax"/>
        </c:scaling>
        <c:delete val="1"/>
        <c:axPos val="l"/>
        <c:numFmt formatCode="0%" sourceLinked="1"/>
        <c:majorTickMark val="none"/>
        <c:minorTickMark val="none"/>
        <c:tickLblPos val="nextTo"/>
        <c:crossAx val="32120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Plans, 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FFS Pay-for-Performance (Incentives for Achieving Quality or  Cost Targets)</c:v>
                </c:pt>
                <c:pt idx="1">
                  <c:v>Bundled Payments Or Case Rates</c:v>
                </c:pt>
              </c:strCache>
            </c:strRef>
          </c:cat>
          <c:val>
            <c:numRef>
              <c:f>Sheet1!$B$2:$B$3</c:f>
              <c:numCache>
                <c:formatCode>0%</c:formatCode>
                <c:ptCount val="2"/>
                <c:pt idx="0">
                  <c:v>0.86</c:v>
                </c:pt>
                <c:pt idx="1">
                  <c:v>0.39</c:v>
                </c:pt>
              </c:numCache>
            </c:numRef>
          </c:val>
          <c:extLst>
            <c:ext xmlns:c16="http://schemas.microsoft.com/office/drawing/2014/chart" uri="{C3380CC4-5D6E-409C-BE32-E72D297353CC}">
              <c16:uniqueId val="{00000000-A7A5-4FFA-A6FF-ABD68D9C4A5F}"/>
            </c:ext>
          </c:extLst>
        </c:ser>
        <c:ser>
          <c:idx val="1"/>
          <c:order val="1"/>
          <c:tx>
            <c:strRef>
              <c:f>Sheet1!$C$1</c:f>
              <c:strCache>
                <c:ptCount val="1"/>
                <c:pt idx="0">
                  <c:v>All Plans, 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FFS Pay-for-Performance (Incentives for Achieving Quality or  Cost Targets)</c:v>
                </c:pt>
                <c:pt idx="1">
                  <c:v>Bundled Payments Or Case Rates</c:v>
                </c:pt>
              </c:strCache>
            </c:strRef>
          </c:cat>
          <c:val>
            <c:numRef>
              <c:f>Sheet1!$C$2:$C$3</c:f>
              <c:numCache>
                <c:formatCode>0%</c:formatCode>
                <c:ptCount val="2"/>
                <c:pt idx="0">
                  <c:v>0.93</c:v>
                </c:pt>
                <c:pt idx="1">
                  <c:v>0.59</c:v>
                </c:pt>
              </c:numCache>
            </c:numRef>
          </c:val>
          <c:extLst>
            <c:ext xmlns:c16="http://schemas.microsoft.com/office/drawing/2014/chart" uri="{C3380CC4-5D6E-409C-BE32-E72D297353CC}">
              <c16:uniqueId val="{00000001-A7A5-4FFA-A6FF-ABD68D9C4A5F}"/>
            </c:ext>
          </c:extLst>
        </c:ser>
        <c:dLbls>
          <c:dLblPos val="inEnd"/>
          <c:showLegendKey val="0"/>
          <c:showVal val="1"/>
          <c:showCatName val="0"/>
          <c:showSerName val="0"/>
          <c:showPercent val="0"/>
          <c:showBubbleSize val="0"/>
        </c:dLbls>
        <c:gapWidth val="219"/>
        <c:overlap val="-27"/>
        <c:axId val="497562240"/>
        <c:axId val="497561064"/>
      </c:barChart>
      <c:catAx>
        <c:axId val="49756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7561064"/>
        <c:crosses val="autoZero"/>
        <c:auto val="1"/>
        <c:lblAlgn val="ctr"/>
        <c:lblOffset val="100"/>
        <c:noMultiLvlLbl val="0"/>
      </c:catAx>
      <c:valAx>
        <c:axId val="497561064"/>
        <c:scaling>
          <c:orientation val="minMax"/>
        </c:scaling>
        <c:delete val="1"/>
        <c:axPos val="l"/>
        <c:numFmt formatCode="0%" sourceLinked="1"/>
        <c:majorTickMark val="none"/>
        <c:minorTickMark val="none"/>
        <c:tickLblPos val="nextTo"/>
        <c:crossAx val="497562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31201925466418"/>
          <c:y val="0.10969987111621075"/>
          <c:w val="0.72993886713012102"/>
          <c:h val="0.8622373711563865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Access to care measures </c:v>
                </c:pt>
                <c:pt idx="1">
                  <c:v>Patient/consumer satisfaction </c:v>
                </c:pt>
                <c:pt idx="2">
                  <c:v>Emergency room utilization </c:v>
                </c:pt>
                <c:pt idx="3">
                  <c:v>Readmission rates </c:v>
                </c:pt>
                <c:pt idx="4">
                  <c:v>Follow-up after hospitalization </c:v>
                </c:pt>
              </c:strCache>
            </c:strRef>
          </c:cat>
          <c:val>
            <c:numRef>
              <c:f>Sheet1!$B$2:$B$6</c:f>
              <c:numCache>
                <c:formatCode>0%</c:formatCode>
                <c:ptCount val="5"/>
                <c:pt idx="0">
                  <c:v>0.21857923497267759</c:v>
                </c:pt>
                <c:pt idx="1">
                  <c:v>0.22404371584699453</c:v>
                </c:pt>
                <c:pt idx="2">
                  <c:v>0.23497267759562843</c:v>
                </c:pt>
                <c:pt idx="3">
                  <c:v>0.32240437158469948</c:v>
                </c:pt>
                <c:pt idx="4">
                  <c:v>0.3551912568306011</c:v>
                </c:pt>
              </c:numCache>
            </c:numRef>
          </c:val>
          <c:extLst>
            <c:ext xmlns:c16="http://schemas.microsoft.com/office/drawing/2014/chart" uri="{C3380CC4-5D6E-409C-BE32-E72D297353CC}">
              <c16:uniqueId val="{00000000-2C35-4591-B87C-4F90BBCFCBBF}"/>
            </c:ext>
          </c:extLst>
        </c:ser>
        <c:dLbls>
          <c:dLblPos val="outEnd"/>
          <c:showLegendKey val="0"/>
          <c:showVal val="1"/>
          <c:showCatName val="0"/>
          <c:showSerName val="0"/>
          <c:showPercent val="0"/>
          <c:showBubbleSize val="0"/>
        </c:dLbls>
        <c:gapWidth val="182"/>
        <c:axId val="600583592"/>
        <c:axId val="600581952"/>
      </c:barChart>
      <c:catAx>
        <c:axId val="600583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600581952"/>
        <c:crosses val="autoZero"/>
        <c:auto val="1"/>
        <c:lblAlgn val="ctr"/>
        <c:lblOffset val="100"/>
        <c:noMultiLvlLbl val="0"/>
      </c:catAx>
      <c:valAx>
        <c:axId val="600581952"/>
        <c:scaling>
          <c:orientation val="minMax"/>
        </c:scaling>
        <c:delete val="1"/>
        <c:axPos val="b"/>
        <c:numFmt formatCode="0%" sourceLinked="1"/>
        <c:majorTickMark val="none"/>
        <c:minorTickMark val="none"/>
        <c:tickLblPos val="nextTo"/>
        <c:crossAx val="600583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sz="1800">
          <a:solidFill>
            <a:schemeClr val="accent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150387512955771E-2"/>
          <c:y val="0.29222270331982542"/>
          <c:w val="0.89898095379586984"/>
          <c:h val="0.53848322796176273"/>
        </c:manualLayout>
      </c:layout>
      <c:barChart>
        <c:barDir val="col"/>
        <c:grouping val="stacked"/>
        <c:varyColors val="0"/>
        <c:ser>
          <c:idx val="0"/>
          <c:order val="0"/>
          <c:tx>
            <c:strRef>
              <c:f>Sheet1!$B$1</c:f>
              <c:strCache>
                <c:ptCount val="1"/>
                <c:pt idx="0">
                  <c:v>1% - 20%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Organizations </c:v>
                </c:pt>
                <c:pt idx="1">
                  <c:v>Behavioral Health</c:v>
                </c:pt>
                <c:pt idx="2">
                  <c:v>Child Services</c:v>
                </c:pt>
                <c:pt idx="3">
                  <c:v>I/DD or LTSS</c:v>
                </c:pt>
                <c:pt idx="4">
                  <c:v>Primary Care or FQHC</c:v>
                </c:pt>
              </c:strCache>
            </c:strRef>
          </c:cat>
          <c:val>
            <c:numRef>
              <c:f>Sheet1!$B$2:$B$6</c:f>
              <c:numCache>
                <c:formatCode>0%</c:formatCode>
                <c:ptCount val="5"/>
                <c:pt idx="0">
                  <c:v>0.42</c:v>
                </c:pt>
                <c:pt idx="1">
                  <c:v>0.4329896907216495</c:v>
                </c:pt>
                <c:pt idx="2">
                  <c:v>0.29032258064516131</c:v>
                </c:pt>
                <c:pt idx="3">
                  <c:v>0.37931034482758619</c:v>
                </c:pt>
                <c:pt idx="4">
                  <c:v>0.57692307692307687</c:v>
                </c:pt>
              </c:numCache>
            </c:numRef>
          </c:val>
          <c:extLst>
            <c:ext xmlns:c16="http://schemas.microsoft.com/office/drawing/2014/chart" uri="{C3380CC4-5D6E-409C-BE32-E72D297353CC}">
              <c16:uniqueId val="{00000000-D558-4FEF-9D95-2D301B9A522E}"/>
            </c:ext>
          </c:extLst>
        </c:ser>
        <c:ser>
          <c:idx val="1"/>
          <c:order val="1"/>
          <c:tx>
            <c:strRef>
              <c:f>Sheet1!$C$1</c:f>
              <c:strCache>
                <c:ptCount val="1"/>
                <c:pt idx="0">
                  <c:v>21% - 40%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Organizations </c:v>
                </c:pt>
                <c:pt idx="1">
                  <c:v>Behavioral Health</c:v>
                </c:pt>
                <c:pt idx="2">
                  <c:v>Child Services</c:v>
                </c:pt>
                <c:pt idx="3">
                  <c:v>I/DD or LTSS</c:v>
                </c:pt>
                <c:pt idx="4">
                  <c:v>Primary Care or FQHC</c:v>
                </c:pt>
              </c:strCache>
            </c:strRef>
          </c:cat>
          <c:val>
            <c:numRef>
              <c:f>Sheet1!$C$2:$C$6</c:f>
              <c:numCache>
                <c:formatCode>0%</c:formatCode>
                <c:ptCount val="5"/>
                <c:pt idx="0">
                  <c:v>7.0000000000000007E-2</c:v>
                </c:pt>
                <c:pt idx="1">
                  <c:v>6.1855670103092786E-2</c:v>
                </c:pt>
                <c:pt idx="2">
                  <c:v>9.6774193548387094E-2</c:v>
                </c:pt>
                <c:pt idx="3">
                  <c:v>6.8965517241379309E-2</c:v>
                </c:pt>
                <c:pt idx="4">
                  <c:v>3.8461538461538464E-2</c:v>
                </c:pt>
              </c:numCache>
            </c:numRef>
          </c:val>
          <c:extLst>
            <c:ext xmlns:c16="http://schemas.microsoft.com/office/drawing/2014/chart" uri="{C3380CC4-5D6E-409C-BE32-E72D297353CC}">
              <c16:uniqueId val="{00000001-D558-4FEF-9D95-2D301B9A522E}"/>
            </c:ext>
          </c:extLst>
        </c:ser>
        <c:ser>
          <c:idx val="2"/>
          <c:order val="2"/>
          <c:tx>
            <c:strRef>
              <c:f>Sheet1!$D$1</c:f>
              <c:strCache>
                <c:ptCount val="1"/>
                <c:pt idx="0">
                  <c:v>41+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Organizations </c:v>
                </c:pt>
                <c:pt idx="1">
                  <c:v>Behavioral Health</c:v>
                </c:pt>
                <c:pt idx="2">
                  <c:v>Child Services</c:v>
                </c:pt>
                <c:pt idx="3">
                  <c:v>I/DD or LTSS</c:v>
                </c:pt>
                <c:pt idx="4">
                  <c:v>Primary Care or FQHC</c:v>
                </c:pt>
              </c:strCache>
            </c:strRef>
          </c:cat>
          <c:val>
            <c:numRef>
              <c:f>Sheet1!$D$2:$D$6</c:f>
              <c:numCache>
                <c:formatCode>0%</c:formatCode>
                <c:ptCount val="5"/>
                <c:pt idx="0">
                  <c:v>0.09</c:v>
                </c:pt>
                <c:pt idx="1">
                  <c:v>0.1134020618556701</c:v>
                </c:pt>
                <c:pt idx="2">
                  <c:v>0.06</c:v>
                </c:pt>
                <c:pt idx="3">
                  <c:v>0.03</c:v>
                </c:pt>
                <c:pt idx="4">
                  <c:v>0.12</c:v>
                </c:pt>
              </c:numCache>
            </c:numRef>
          </c:val>
          <c:extLst>
            <c:ext xmlns:c16="http://schemas.microsoft.com/office/drawing/2014/chart" uri="{C3380CC4-5D6E-409C-BE32-E72D297353CC}">
              <c16:uniqueId val="{00000002-D558-4FEF-9D95-2D301B9A522E}"/>
            </c:ext>
          </c:extLst>
        </c:ser>
        <c:dLbls>
          <c:dLblPos val="ctr"/>
          <c:showLegendKey val="0"/>
          <c:showVal val="1"/>
          <c:showCatName val="0"/>
          <c:showSerName val="0"/>
          <c:showPercent val="0"/>
          <c:showBubbleSize val="0"/>
        </c:dLbls>
        <c:gapWidth val="150"/>
        <c:overlap val="100"/>
        <c:axId val="498233016"/>
        <c:axId val="498220864"/>
      </c:barChart>
      <c:catAx>
        <c:axId val="49823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498220864"/>
        <c:crosses val="autoZero"/>
        <c:auto val="1"/>
        <c:lblAlgn val="ctr"/>
        <c:lblOffset val="100"/>
        <c:noMultiLvlLbl val="0"/>
      </c:catAx>
      <c:valAx>
        <c:axId val="49822086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r>
                  <a:rPr lang="en-US"/>
                  <a:t>% Of Organizations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498233016"/>
        <c:crosses val="autoZero"/>
        <c:crossBetween val="between"/>
      </c:valAx>
      <c:spPr>
        <a:noFill/>
        <a:ln>
          <a:noFill/>
        </a:ln>
        <a:effectLst/>
      </c:spPr>
    </c:plotArea>
    <c:legend>
      <c:legendPos val="t"/>
      <c:layout>
        <c:manualLayout>
          <c:xMode val="edge"/>
          <c:yMode val="edge"/>
          <c:x val="0.28005748882322917"/>
          <c:y val="0.1156630587874112"/>
          <c:w val="0.44210432684126666"/>
          <c:h val="6.920111548556430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solidFill>
            <a:schemeClr val="accent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23249359691072E-2"/>
          <c:y val="0.12086136209847548"/>
          <c:w val="0.91913779527559059"/>
          <c:h val="0.64662139230921556"/>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PFP FFS</c:v>
                </c:pt>
                <c:pt idx="1">
                  <c:v>Capitation for specific services </c:v>
                </c:pt>
                <c:pt idx="2">
                  <c:v>Capitation for care coordination </c:v>
                </c:pt>
                <c:pt idx="3">
                  <c:v>Case rate or bundled rate </c:v>
                </c:pt>
              </c:strCache>
            </c:strRef>
          </c:cat>
          <c:val>
            <c:numRef>
              <c:f>Sheet1!$B$2:$B$5</c:f>
              <c:numCache>
                <c:formatCode>0%</c:formatCode>
                <c:ptCount val="4"/>
                <c:pt idx="0">
                  <c:v>0.45</c:v>
                </c:pt>
                <c:pt idx="1">
                  <c:v>0.3</c:v>
                </c:pt>
                <c:pt idx="2">
                  <c:v>0.23</c:v>
                </c:pt>
                <c:pt idx="3">
                  <c:v>0.21</c:v>
                </c:pt>
              </c:numCache>
            </c:numRef>
          </c:val>
          <c:extLst>
            <c:ext xmlns:c16="http://schemas.microsoft.com/office/drawing/2014/chart" uri="{C3380CC4-5D6E-409C-BE32-E72D297353CC}">
              <c16:uniqueId val="{00000000-0E2E-4603-985E-FF395BC74482}"/>
            </c:ext>
          </c:extLst>
        </c:ser>
        <c:dLbls>
          <c:showLegendKey val="0"/>
          <c:showVal val="0"/>
          <c:showCatName val="0"/>
          <c:showSerName val="0"/>
          <c:showPercent val="0"/>
          <c:showBubbleSize val="0"/>
        </c:dLbls>
        <c:gapWidth val="219"/>
        <c:overlap val="-27"/>
        <c:axId val="498232624"/>
        <c:axId val="498226744"/>
      </c:barChart>
      <c:catAx>
        <c:axId val="49823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498226744"/>
        <c:crosses val="autoZero"/>
        <c:auto val="1"/>
        <c:lblAlgn val="ctr"/>
        <c:lblOffset val="100"/>
        <c:noMultiLvlLbl val="0"/>
      </c:catAx>
      <c:valAx>
        <c:axId val="4982267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498232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r>
              <a:rPr lang="en-US" sz="1800" b="1"/>
              <a:t>Top</a:t>
            </a:r>
            <a:r>
              <a:rPr lang="en-US" sz="1800" b="1" baseline="0"/>
              <a:t> 10 Adopted Technologies By Specialty Provider Organizations, %, 2019</a:t>
            </a:r>
            <a:endParaRPr lang="en-US" sz="1800" b="1"/>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Consumer disease state/medication management technologies and services</c:v>
                </c:pt>
                <c:pt idx="1">
                  <c:v>Consumer tech-enabled outreach/engagement tools</c:v>
                </c:pt>
                <c:pt idx="2">
                  <c:v>Population segmentation/analytics/risk stratification</c:v>
                </c:pt>
                <c:pt idx="3">
                  <c:v>Clinical decision support technology</c:v>
                </c:pt>
                <c:pt idx="4">
                  <c:v>Health information exchange</c:v>
                </c:pt>
                <c:pt idx="5">
                  <c:v>Telehealth/remote therapy</c:v>
                </c:pt>
                <c:pt idx="6">
                  <c:v>Fundraising tools &amp; technologies</c:v>
                </c:pt>
                <c:pt idx="7">
                  <c:v>Practice management technologies &amp; services</c:v>
                </c:pt>
                <c:pt idx="8">
                  <c:v>ePrescribing tools &amp; technologies</c:v>
                </c:pt>
                <c:pt idx="9">
                  <c:v>Referral tracking/database</c:v>
                </c:pt>
                <c:pt idx="10">
                  <c:v>Electronic health record (EHR)</c:v>
                </c:pt>
              </c:strCache>
            </c:strRef>
          </c:cat>
          <c:val>
            <c:numRef>
              <c:f>Sheet1!$B$2:$B$12</c:f>
              <c:numCache>
                <c:formatCode>0%</c:formatCode>
                <c:ptCount val="11"/>
                <c:pt idx="0">
                  <c:v>0.48</c:v>
                </c:pt>
                <c:pt idx="1">
                  <c:v>0.5</c:v>
                </c:pt>
                <c:pt idx="2">
                  <c:v>0.53</c:v>
                </c:pt>
                <c:pt idx="3">
                  <c:v>0.55000000000000004</c:v>
                </c:pt>
                <c:pt idx="4">
                  <c:v>0.55000000000000004</c:v>
                </c:pt>
                <c:pt idx="5">
                  <c:v>0.59</c:v>
                </c:pt>
                <c:pt idx="6">
                  <c:v>0.59</c:v>
                </c:pt>
                <c:pt idx="7">
                  <c:v>0.62</c:v>
                </c:pt>
                <c:pt idx="8">
                  <c:v>0.69</c:v>
                </c:pt>
                <c:pt idx="9">
                  <c:v>0.74</c:v>
                </c:pt>
                <c:pt idx="10">
                  <c:v>0.89</c:v>
                </c:pt>
              </c:numCache>
            </c:numRef>
          </c:val>
          <c:extLst>
            <c:ext xmlns:c16="http://schemas.microsoft.com/office/drawing/2014/chart" uri="{C3380CC4-5D6E-409C-BE32-E72D297353CC}">
              <c16:uniqueId val="{00000000-280B-42FA-93D2-E6934DA9E2FF}"/>
            </c:ext>
          </c:extLst>
        </c:ser>
        <c:dLbls>
          <c:showLegendKey val="0"/>
          <c:showVal val="0"/>
          <c:showCatName val="0"/>
          <c:showSerName val="0"/>
          <c:showPercent val="0"/>
          <c:showBubbleSize val="0"/>
        </c:dLbls>
        <c:gapWidth val="182"/>
        <c:axId val="519465112"/>
        <c:axId val="519461584"/>
      </c:barChart>
      <c:catAx>
        <c:axId val="519465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519461584"/>
        <c:crosses val="autoZero"/>
        <c:auto val="1"/>
        <c:lblAlgn val="ctr"/>
        <c:lblOffset val="100"/>
        <c:noMultiLvlLbl val="0"/>
      </c:catAx>
      <c:valAx>
        <c:axId val="519461584"/>
        <c:scaling>
          <c:orientation val="minMax"/>
        </c:scaling>
        <c:delete val="1"/>
        <c:axPos val="b"/>
        <c:numFmt formatCode="0%" sourceLinked="1"/>
        <c:majorTickMark val="none"/>
        <c:minorTickMark val="none"/>
        <c:tickLblPos val="nextTo"/>
        <c:crossAx val="519465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solidFill>
            <a:schemeClr val="tx2"/>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r>
              <a:rPr lang="en-US" sz="2000" dirty="0"/>
              <a:t>Treatment &amp; Program</a:t>
            </a:r>
            <a:r>
              <a:rPr lang="en-US" sz="2000" baseline="0" dirty="0"/>
              <a:t> Innovations, %, Specialty Provider Organizations, 2019</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5.3967244803858977E-2"/>
          <c:y val="0.10013831118743451"/>
          <c:w val="0.94603275519614105"/>
          <c:h val="0.6930327224034051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Peer support specialist</c:v>
                </c:pt>
                <c:pt idx="1">
                  <c:v>Telehealth/Telepsychiatry</c:v>
                </c:pt>
                <c:pt idx="2">
                  <c:v>Recovery self-
management tools</c:v>
                </c:pt>
                <c:pt idx="3">
                  <c:v>Consumer communication via 
automated email/text</c:v>
                </c:pt>
                <c:pt idx="4">
                  <c:v>MAT for addictions</c:v>
                </c:pt>
                <c:pt idx="5">
                  <c:v>Colocation With Primary Care</c:v>
                </c:pt>
                <c:pt idx="6">
                  <c:v>Consumer-directed 
decision support tools</c:v>
                </c:pt>
                <c:pt idx="7">
                  <c:v>Medication adherence 
technologies/programs   </c:v>
                </c:pt>
                <c:pt idx="8">
                  <c:v>Injectable medications for SMI </c:v>
                </c:pt>
                <c:pt idx="9">
                  <c:v>Readmission Prevention Program</c:v>
                </c:pt>
              </c:strCache>
            </c:strRef>
          </c:cat>
          <c:val>
            <c:numRef>
              <c:f>Sheet1!$B$2:$B$11</c:f>
              <c:numCache>
                <c:formatCode>0%</c:formatCode>
                <c:ptCount val="10"/>
                <c:pt idx="0">
                  <c:v>0.54</c:v>
                </c:pt>
                <c:pt idx="1">
                  <c:v>0.5</c:v>
                </c:pt>
                <c:pt idx="2">
                  <c:v>0.44</c:v>
                </c:pt>
                <c:pt idx="3">
                  <c:v>0.43</c:v>
                </c:pt>
                <c:pt idx="4">
                  <c:v>0.42</c:v>
                </c:pt>
                <c:pt idx="5">
                  <c:v>0.4</c:v>
                </c:pt>
                <c:pt idx="6">
                  <c:v>0.4</c:v>
                </c:pt>
                <c:pt idx="7">
                  <c:v>0.38</c:v>
                </c:pt>
                <c:pt idx="8">
                  <c:v>0.36</c:v>
                </c:pt>
                <c:pt idx="9">
                  <c:v>0.35</c:v>
                </c:pt>
              </c:numCache>
            </c:numRef>
          </c:val>
          <c:extLst>
            <c:ext xmlns:c16="http://schemas.microsoft.com/office/drawing/2014/chart" uri="{C3380CC4-5D6E-409C-BE32-E72D297353CC}">
              <c16:uniqueId val="{00000000-C2AE-4469-9D66-988CCE69F9B4}"/>
            </c:ext>
          </c:extLst>
        </c:ser>
        <c:dLbls>
          <c:dLblPos val="outEnd"/>
          <c:showLegendKey val="0"/>
          <c:showVal val="1"/>
          <c:showCatName val="0"/>
          <c:showSerName val="0"/>
          <c:showPercent val="0"/>
          <c:showBubbleSize val="0"/>
        </c:dLbls>
        <c:gapWidth val="219"/>
        <c:overlap val="-27"/>
        <c:axId val="497560280"/>
        <c:axId val="497564200"/>
      </c:barChart>
      <c:catAx>
        <c:axId val="497560280"/>
        <c:scaling>
          <c:orientation val="minMax"/>
        </c:scaling>
        <c:delete val="0"/>
        <c:axPos val="b"/>
        <c:numFmt formatCode="General" sourceLinked="1"/>
        <c:majorTickMark val="out"/>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7564200"/>
        <c:crosses val="autoZero"/>
        <c:auto val="1"/>
        <c:lblAlgn val="ctr"/>
        <c:lblOffset val="100"/>
        <c:noMultiLvlLbl val="0"/>
      </c:catAx>
      <c:valAx>
        <c:axId val="497564200"/>
        <c:scaling>
          <c:orientation val="minMax"/>
        </c:scaling>
        <c:delete val="1"/>
        <c:axPos val="l"/>
        <c:numFmt formatCode="0%" sourceLinked="1"/>
        <c:majorTickMark val="out"/>
        <c:minorTickMark val="none"/>
        <c:tickLblPos val="nextTo"/>
        <c:crossAx val="497560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59A60-BDEE-4DF3-9623-B80AF7621428}"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351DC132-7F09-4877-B9FC-707481957AE3}">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Mental Health &amp; </a:t>
          </a:r>
          <a:r>
            <a:rPr lang="en-US" sz="1500" b="1" dirty="0" err="1">
              <a:solidFill>
                <a:schemeClr val="bg1"/>
              </a:solidFill>
            </a:rPr>
            <a:t>SDoH</a:t>
          </a:r>
          <a:r>
            <a:rPr lang="en-US" sz="1500" b="1" dirty="0">
              <a:solidFill>
                <a:schemeClr val="bg1"/>
              </a:solidFill>
            </a:rPr>
            <a:t> Drive Integrated &amp; Coordinated Care</a:t>
          </a:r>
        </a:p>
      </dgm:t>
    </dgm:pt>
    <dgm:pt modelId="{3C124F44-10D9-48DF-861B-76877A5D4A5E}" type="parTrans" cxnId="{F2DD1BDE-5046-463C-8F19-629F83568457}">
      <dgm:prSet/>
      <dgm:spPr/>
      <dgm:t>
        <a:bodyPr/>
        <a:lstStyle/>
        <a:p>
          <a:endParaRPr lang="en-US"/>
        </a:p>
      </dgm:t>
    </dgm:pt>
    <dgm:pt modelId="{ED23FE88-E324-4D28-9D44-9B6E8362DFCE}" type="sibTrans" cxnId="{F2DD1BDE-5046-463C-8F19-629F83568457}">
      <dgm:prSet/>
      <dgm:spPr/>
      <dgm:t>
        <a:bodyPr/>
        <a:lstStyle/>
        <a:p>
          <a:endParaRPr lang="en-US"/>
        </a:p>
      </dgm:t>
    </dgm:pt>
    <dgm:pt modelId="{C5E432AF-BCCC-45DB-88B0-EC76A3E1EC4E}">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Changing Reimbursement</a:t>
          </a:r>
        </a:p>
      </dgm:t>
    </dgm:pt>
    <dgm:pt modelId="{6646C4E5-18B7-4A0E-BA30-384280529995}" type="parTrans" cxnId="{59453E6E-40BC-4B2B-8C4E-9BBCCAA21A92}">
      <dgm:prSet/>
      <dgm:spPr/>
      <dgm:t>
        <a:bodyPr/>
        <a:lstStyle/>
        <a:p>
          <a:endParaRPr lang="en-US"/>
        </a:p>
      </dgm:t>
    </dgm:pt>
    <dgm:pt modelId="{B25A8E61-A4A4-49B9-AFD0-C854746E86B1}" type="sibTrans" cxnId="{59453E6E-40BC-4B2B-8C4E-9BBCCAA21A92}">
      <dgm:prSet/>
      <dgm:spPr/>
      <dgm:t>
        <a:bodyPr/>
        <a:lstStyle/>
        <a:p>
          <a:endParaRPr lang="en-US"/>
        </a:p>
      </dgm:t>
    </dgm:pt>
    <dgm:pt modelId="{9FB29EAB-F583-452F-ACC4-468AABDFA4E1}">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Emerging  Consumerism</a:t>
          </a:r>
        </a:p>
      </dgm:t>
    </dgm:pt>
    <dgm:pt modelId="{5D7ACAEB-EA96-493B-8F4F-0759E66F27A9}" type="parTrans" cxnId="{FF08489C-F41C-4CD9-99DE-8B00AE9F83AD}">
      <dgm:prSet/>
      <dgm:spPr/>
      <dgm:t>
        <a:bodyPr/>
        <a:lstStyle/>
        <a:p>
          <a:endParaRPr lang="en-US"/>
        </a:p>
      </dgm:t>
    </dgm:pt>
    <dgm:pt modelId="{59F41351-6C49-4F7D-B5B6-46C39C1C93A1}" type="sibTrans" cxnId="{FF08489C-F41C-4CD9-99DE-8B00AE9F83AD}">
      <dgm:prSet/>
      <dgm:spPr/>
      <dgm:t>
        <a:bodyPr/>
        <a:lstStyle/>
        <a:p>
          <a:endParaRPr lang="en-US"/>
        </a:p>
      </dgm:t>
    </dgm:pt>
    <dgm:pt modelId="{7FE920CA-1B16-48DD-B815-F040A226560E}">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New Competition Driving Consolidation</a:t>
          </a:r>
        </a:p>
      </dgm:t>
    </dgm:pt>
    <dgm:pt modelId="{8A156510-64A7-4F5E-90B6-828E97474E76}" type="parTrans" cxnId="{E72FFA82-22F4-4DC3-940E-10838B43DF2C}">
      <dgm:prSet/>
      <dgm:spPr/>
      <dgm:t>
        <a:bodyPr/>
        <a:lstStyle/>
        <a:p>
          <a:endParaRPr lang="en-US"/>
        </a:p>
      </dgm:t>
    </dgm:pt>
    <dgm:pt modelId="{2B736B04-72A0-4BAE-9BD0-F36D5CACF4BC}" type="sibTrans" cxnId="{E72FFA82-22F4-4DC3-940E-10838B43DF2C}">
      <dgm:prSet/>
      <dgm:spPr/>
      <dgm:t>
        <a:bodyPr/>
        <a:lstStyle/>
        <a:p>
          <a:endParaRPr lang="en-US"/>
        </a:p>
      </dgm:t>
    </dgm:pt>
    <dgm:pt modelId="{FD82D690-47A4-4324-A3C7-1793B17423F3}">
      <dgm:prSet custT="1">
        <dgm:style>
          <a:lnRef idx="0">
            <a:schemeClr val="accent3"/>
          </a:lnRef>
          <a:fillRef idx="3">
            <a:schemeClr val="accent3"/>
          </a:fillRef>
          <a:effectRef idx="3">
            <a:schemeClr val="accent3"/>
          </a:effectRef>
          <a:fontRef idx="minor">
            <a:schemeClr val="lt1"/>
          </a:fontRef>
        </dgm:style>
      </dgm:prSet>
      <dgm:spPr>
        <a:solidFill>
          <a:schemeClr val="accent2"/>
        </a:solidFill>
      </dgm:spPr>
      <dgm:t>
        <a:bodyPr/>
        <a:lstStyle/>
        <a:p>
          <a:r>
            <a:rPr lang="en-US" sz="1500" b="1" dirty="0">
              <a:solidFill>
                <a:schemeClr val="bg1"/>
              </a:solidFill>
            </a:rPr>
            <a:t> New Technologies </a:t>
          </a:r>
        </a:p>
      </dgm:t>
    </dgm:pt>
    <dgm:pt modelId="{B540E56C-709D-4754-AA46-37A7489046A8}" type="sibTrans" cxnId="{21B2B6DA-CC33-445A-9143-665F345B9219}">
      <dgm:prSet/>
      <dgm:spPr/>
      <dgm:t>
        <a:bodyPr/>
        <a:lstStyle/>
        <a:p>
          <a:endParaRPr lang="en-US"/>
        </a:p>
      </dgm:t>
    </dgm:pt>
    <dgm:pt modelId="{10F9E5F8-53A9-4236-814E-C6CA7AC54C6D}" type="parTrans" cxnId="{21B2B6DA-CC33-445A-9143-665F345B9219}">
      <dgm:prSet/>
      <dgm:spPr/>
      <dgm:t>
        <a:bodyPr/>
        <a:lstStyle/>
        <a:p>
          <a:endParaRPr lang="en-US"/>
        </a:p>
      </dgm:t>
    </dgm:pt>
    <dgm:pt modelId="{BE30598D-226A-4A53-9155-3C10F92F210F}" type="pres">
      <dgm:prSet presAssocID="{0D559A60-BDEE-4DF3-9623-B80AF7621428}" presName="CompostProcess" presStyleCnt="0">
        <dgm:presLayoutVars>
          <dgm:dir/>
          <dgm:resizeHandles val="exact"/>
        </dgm:presLayoutVars>
      </dgm:prSet>
      <dgm:spPr/>
    </dgm:pt>
    <dgm:pt modelId="{37416057-5DA1-4ACF-9D79-B17683DC36CB}" type="pres">
      <dgm:prSet presAssocID="{0D559A60-BDEE-4DF3-9623-B80AF7621428}" presName="arrow" presStyleLbl="bgShp" presStyleIdx="0" presStyleCnt="1"/>
      <dgm:spPr/>
    </dgm:pt>
    <dgm:pt modelId="{B7A3CC17-104B-4340-B408-C8A890CE4C15}" type="pres">
      <dgm:prSet presAssocID="{0D559A60-BDEE-4DF3-9623-B80AF7621428}" presName="linearProcess" presStyleCnt="0"/>
      <dgm:spPr/>
    </dgm:pt>
    <dgm:pt modelId="{100DF1F2-7058-42A6-A0BA-191461BEB1E8}" type="pres">
      <dgm:prSet presAssocID="{351DC132-7F09-4877-B9FC-707481957AE3}" presName="textNode" presStyleLbl="node1" presStyleIdx="0" presStyleCnt="5">
        <dgm:presLayoutVars>
          <dgm:bulletEnabled val="1"/>
        </dgm:presLayoutVars>
      </dgm:prSet>
      <dgm:spPr/>
    </dgm:pt>
    <dgm:pt modelId="{DA971765-8EEB-4FB0-BE43-A439D880D11B}" type="pres">
      <dgm:prSet presAssocID="{ED23FE88-E324-4D28-9D44-9B6E8362DFCE}" presName="sibTrans" presStyleCnt="0"/>
      <dgm:spPr/>
    </dgm:pt>
    <dgm:pt modelId="{CF883FC8-0609-45BF-9FA1-E4FC8D8CF5EE}" type="pres">
      <dgm:prSet presAssocID="{C5E432AF-BCCC-45DB-88B0-EC76A3E1EC4E}" presName="textNode" presStyleLbl="node1" presStyleIdx="1" presStyleCnt="5">
        <dgm:presLayoutVars>
          <dgm:bulletEnabled val="1"/>
        </dgm:presLayoutVars>
      </dgm:prSet>
      <dgm:spPr/>
    </dgm:pt>
    <dgm:pt modelId="{CF02242A-AB21-4E0F-AB73-121C42C7212E}" type="pres">
      <dgm:prSet presAssocID="{B25A8E61-A4A4-49B9-AFD0-C854746E86B1}" presName="sibTrans" presStyleCnt="0"/>
      <dgm:spPr/>
    </dgm:pt>
    <dgm:pt modelId="{9A4E220C-7514-4449-9D75-DAAD1617C228}" type="pres">
      <dgm:prSet presAssocID="{FD82D690-47A4-4324-A3C7-1793B17423F3}" presName="textNode" presStyleLbl="node1" presStyleIdx="2" presStyleCnt="5">
        <dgm:presLayoutVars>
          <dgm:bulletEnabled val="1"/>
        </dgm:presLayoutVars>
      </dgm:prSet>
      <dgm:spPr/>
    </dgm:pt>
    <dgm:pt modelId="{EEE256AD-487C-47C1-8E51-6C4E7803ACE6}" type="pres">
      <dgm:prSet presAssocID="{B540E56C-709D-4754-AA46-37A7489046A8}" presName="sibTrans" presStyleCnt="0"/>
      <dgm:spPr/>
    </dgm:pt>
    <dgm:pt modelId="{74D49947-C9A7-40B8-8D6C-DAE209D9E51F}" type="pres">
      <dgm:prSet presAssocID="{9FB29EAB-F583-452F-ACC4-468AABDFA4E1}" presName="textNode" presStyleLbl="node1" presStyleIdx="3" presStyleCnt="5">
        <dgm:presLayoutVars>
          <dgm:bulletEnabled val="1"/>
        </dgm:presLayoutVars>
      </dgm:prSet>
      <dgm:spPr/>
    </dgm:pt>
    <dgm:pt modelId="{16684BA9-3436-4E5B-BEF8-74C9978B51B4}" type="pres">
      <dgm:prSet presAssocID="{59F41351-6C49-4F7D-B5B6-46C39C1C93A1}" presName="sibTrans" presStyleCnt="0"/>
      <dgm:spPr/>
    </dgm:pt>
    <dgm:pt modelId="{B929AC5C-5D52-420C-B2CE-A035C6F6EE6F}" type="pres">
      <dgm:prSet presAssocID="{7FE920CA-1B16-48DD-B815-F040A226560E}" presName="textNode" presStyleLbl="node1" presStyleIdx="4" presStyleCnt="5">
        <dgm:presLayoutVars>
          <dgm:bulletEnabled val="1"/>
        </dgm:presLayoutVars>
      </dgm:prSet>
      <dgm:spPr/>
    </dgm:pt>
  </dgm:ptLst>
  <dgm:cxnLst>
    <dgm:cxn modelId="{5822ED14-166C-490B-A28E-8879C7C9A5A0}" type="presOf" srcId="{351DC132-7F09-4877-B9FC-707481957AE3}" destId="{100DF1F2-7058-42A6-A0BA-191461BEB1E8}" srcOrd="0" destOrd="0" presId="urn:microsoft.com/office/officeart/2005/8/layout/hProcess9"/>
    <dgm:cxn modelId="{59453E6E-40BC-4B2B-8C4E-9BBCCAA21A92}" srcId="{0D559A60-BDEE-4DF3-9623-B80AF7621428}" destId="{C5E432AF-BCCC-45DB-88B0-EC76A3E1EC4E}" srcOrd="1" destOrd="0" parTransId="{6646C4E5-18B7-4A0E-BA30-384280529995}" sibTransId="{B25A8E61-A4A4-49B9-AFD0-C854746E86B1}"/>
    <dgm:cxn modelId="{E72FFA82-22F4-4DC3-940E-10838B43DF2C}" srcId="{0D559A60-BDEE-4DF3-9623-B80AF7621428}" destId="{7FE920CA-1B16-48DD-B815-F040A226560E}" srcOrd="4" destOrd="0" parTransId="{8A156510-64A7-4F5E-90B6-828E97474E76}" sibTransId="{2B736B04-72A0-4BAE-9BD0-F36D5CACF4BC}"/>
    <dgm:cxn modelId="{FF08489C-F41C-4CD9-99DE-8B00AE9F83AD}" srcId="{0D559A60-BDEE-4DF3-9623-B80AF7621428}" destId="{9FB29EAB-F583-452F-ACC4-468AABDFA4E1}" srcOrd="3" destOrd="0" parTransId="{5D7ACAEB-EA96-493B-8F4F-0759E66F27A9}" sibTransId="{59F41351-6C49-4F7D-B5B6-46C39C1C93A1}"/>
    <dgm:cxn modelId="{DD80A4A9-3977-4660-892E-E9B4EB249BD6}" type="presOf" srcId="{9FB29EAB-F583-452F-ACC4-468AABDFA4E1}" destId="{74D49947-C9A7-40B8-8D6C-DAE209D9E51F}" srcOrd="0" destOrd="0" presId="urn:microsoft.com/office/officeart/2005/8/layout/hProcess9"/>
    <dgm:cxn modelId="{CB56DFB1-2A5C-4B56-AFDA-8FB9AB52FD76}" type="presOf" srcId="{C5E432AF-BCCC-45DB-88B0-EC76A3E1EC4E}" destId="{CF883FC8-0609-45BF-9FA1-E4FC8D8CF5EE}" srcOrd="0" destOrd="0" presId="urn:microsoft.com/office/officeart/2005/8/layout/hProcess9"/>
    <dgm:cxn modelId="{FD55A5B2-ADFD-4F26-9FE9-55D543579C4A}" type="presOf" srcId="{0D559A60-BDEE-4DF3-9623-B80AF7621428}" destId="{BE30598D-226A-4A53-9155-3C10F92F210F}" srcOrd="0" destOrd="0" presId="urn:microsoft.com/office/officeart/2005/8/layout/hProcess9"/>
    <dgm:cxn modelId="{1D8CE2B4-B271-4BDB-8EF0-8795775069B6}" type="presOf" srcId="{7FE920CA-1B16-48DD-B815-F040A226560E}" destId="{B929AC5C-5D52-420C-B2CE-A035C6F6EE6F}" srcOrd="0" destOrd="0" presId="urn:microsoft.com/office/officeart/2005/8/layout/hProcess9"/>
    <dgm:cxn modelId="{21B2B6DA-CC33-445A-9143-665F345B9219}" srcId="{0D559A60-BDEE-4DF3-9623-B80AF7621428}" destId="{FD82D690-47A4-4324-A3C7-1793B17423F3}" srcOrd="2" destOrd="0" parTransId="{10F9E5F8-53A9-4236-814E-C6CA7AC54C6D}" sibTransId="{B540E56C-709D-4754-AA46-37A7489046A8}"/>
    <dgm:cxn modelId="{F2DD1BDE-5046-463C-8F19-629F83568457}" srcId="{0D559A60-BDEE-4DF3-9623-B80AF7621428}" destId="{351DC132-7F09-4877-B9FC-707481957AE3}" srcOrd="0" destOrd="0" parTransId="{3C124F44-10D9-48DF-861B-76877A5D4A5E}" sibTransId="{ED23FE88-E324-4D28-9D44-9B6E8362DFCE}"/>
    <dgm:cxn modelId="{89062EF5-ECAB-4A79-AAB8-019E7BC0919E}" type="presOf" srcId="{FD82D690-47A4-4324-A3C7-1793B17423F3}" destId="{9A4E220C-7514-4449-9D75-DAAD1617C228}" srcOrd="0" destOrd="0" presId="urn:microsoft.com/office/officeart/2005/8/layout/hProcess9"/>
    <dgm:cxn modelId="{42AF79D9-EDF7-4A9F-82A0-2BDB4B2C8862}" type="presParOf" srcId="{BE30598D-226A-4A53-9155-3C10F92F210F}" destId="{37416057-5DA1-4ACF-9D79-B17683DC36CB}" srcOrd="0" destOrd="0" presId="urn:microsoft.com/office/officeart/2005/8/layout/hProcess9"/>
    <dgm:cxn modelId="{9A013C32-27FC-44AD-802A-2CB09F035D0D}" type="presParOf" srcId="{BE30598D-226A-4A53-9155-3C10F92F210F}" destId="{B7A3CC17-104B-4340-B408-C8A890CE4C15}" srcOrd="1" destOrd="0" presId="urn:microsoft.com/office/officeart/2005/8/layout/hProcess9"/>
    <dgm:cxn modelId="{CDC5B061-FBC3-4253-9121-CC7B0545C2BA}" type="presParOf" srcId="{B7A3CC17-104B-4340-B408-C8A890CE4C15}" destId="{100DF1F2-7058-42A6-A0BA-191461BEB1E8}" srcOrd="0" destOrd="0" presId="urn:microsoft.com/office/officeart/2005/8/layout/hProcess9"/>
    <dgm:cxn modelId="{F14277F3-1EFC-4FFB-9608-E242DE52A081}" type="presParOf" srcId="{B7A3CC17-104B-4340-B408-C8A890CE4C15}" destId="{DA971765-8EEB-4FB0-BE43-A439D880D11B}" srcOrd="1" destOrd="0" presId="urn:microsoft.com/office/officeart/2005/8/layout/hProcess9"/>
    <dgm:cxn modelId="{D4F54CCC-3BD3-4C2E-BB96-1C1EDB524585}" type="presParOf" srcId="{B7A3CC17-104B-4340-B408-C8A890CE4C15}" destId="{CF883FC8-0609-45BF-9FA1-E4FC8D8CF5EE}" srcOrd="2" destOrd="0" presId="urn:microsoft.com/office/officeart/2005/8/layout/hProcess9"/>
    <dgm:cxn modelId="{12E9D402-CE04-4EF5-B8B7-7EE44D1C2C41}" type="presParOf" srcId="{B7A3CC17-104B-4340-B408-C8A890CE4C15}" destId="{CF02242A-AB21-4E0F-AB73-121C42C7212E}" srcOrd="3" destOrd="0" presId="urn:microsoft.com/office/officeart/2005/8/layout/hProcess9"/>
    <dgm:cxn modelId="{80FFB78A-FF4E-41FE-836A-1B06874CF8F3}" type="presParOf" srcId="{B7A3CC17-104B-4340-B408-C8A890CE4C15}" destId="{9A4E220C-7514-4449-9D75-DAAD1617C228}" srcOrd="4" destOrd="0" presId="urn:microsoft.com/office/officeart/2005/8/layout/hProcess9"/>
    <dgm:cxn modelId="{03C070B5-F600-4B79-AF3D-CC267F77FED5}" type="presParOf" srcId="{B7A3CC17-104B-4340-B408-C8A890CE4C15}" destId="{EEE256AD-487C-47C1-8E51-6C4E7803ACE6}" srcOrd="5" destOrd="0" presId="urn:microsoft.com/office/officeart/2005/8/layout/hProcess9"/>
    <dgm:cxn modelId="{3A2335C2-D435-42D1-869A-C6341D7CBE47}" type="presParOf" srcId="{B7A3CC17-104B-4340-B408-C8A890CE4C15}" destId="{74D49947-C9A7-40B8-8D6C-DAE209D9E51F}" srcOrd="6" destOrd="0" presId="urn:microsoft.com/office/officeart/2005/8/layout/hProcess9"/>
    <dgm:cxn modelId="{D0ADBE6B-3270-46F0-A727-FD5E8244385D}" type="presParOf" srcId="{B7A3CC17-104B-4340-B408-C8A890CE4C15}" destId="{16684BA9-3436-4E5B-BEF8-74C9978B51B4}" srcOrd="7" destOrd="0" presId="urn:microsoft.com/office/officeart/2005/8/layout/hProcess9"/>
    <dgm:cxn modelId="{4C29303D-C598-4704-B1BC-A02166141422}" type="presParOf" srcId="{B7A3CC17-104B-4340-B408-C8A890CE4C15}" destId="{B929AC5C-5D52-420C-B2CE-A035C6F6EE6F}" srcOrd="8"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chemeClr val="accent2"/>
        </a:solidFill>
      </dgm:spPr>
      <dgm:t>
        <a:bodyPr/>
        <a:lstStyle/>
        <a:p>
          <a:pPr algn="ctr"/>
          <a:r>
            <a:rPr lang="en-US" sz="2400" b="1" dirty="0">
              <a:solidFill>
                <a:schemeClr val="bg1"/>
              </a:solidFill>
            </a:rPr>
            <a:t>Strategy for future sustainability</a:t>
          </a:r>
        </a:p>
        <a:p>
          <a:pPr algn="l"/>
          <a:endParaRPr lang="en-US" sz="2400" b="1" dirty="0">
            <a:solidFill>
              <a:schemeClr val="bg1"/>
            </a:solidFill>
          </a:endParaRPr>
        </a:p>
        <a:p>
          <a:pPr algn="ctr"/>
          <a:r>
            <a:rPr lang="en-US" sz="2200" dirty="0">
              <a:solidFill>
                <a:schemeClr val="bg1"/>
              </a:solidFill>
            </a:rPr>
            <a:t>Mission and objectives</a:t>
          </a:r>
        </a:p>
        <a:p>
          <a:pPr algn="ctr"/>
          <a:r>
            <a:rPr lang="en-US" sz="2200" dirty="0">
              <a:solidFill>
                <a:schemeClr val="bg1"/>
              </a:solidFill>
            </a:rPr>
            <a:t>Organizational market positioning</a:t>
          </a:r>
        </a:p>
        <a:p>
          <a:pPr algn="ctr"/>
          <a:r>
            <a:rPr lang="en-US" sz="2200" dirty="0">
              <a:solidFill>
                <a:schemeClr val="bg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rgbClr val="00B7AA"/>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a:solidFill>
          <a:schemeClr val="tx1"/>
        </a:solidFill>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rgbClr val="00B7AA"/>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a:solidFill>
          <a:schemeClr val="tx1"/>
        </a:solidFill>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chemeClr val="accent2"/>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a:solidFill>
          <a:schemeClr val="accent3">
            <a:lumMod val="75000"/>
          </a:schemeClr>
        </a:solidFill>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chemeClr val="accent2"/>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a:solidFill>
          <a:schemeClr val="accent3">
            <a:lumMod val="75000"/>
          </a:schemeClr>
        </a:solidFill>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87BEB0-372B-4194-89D8-F5C9E51EF0B4}"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6AB602A5-F08F-4EAB-AEFA-FAB04DB2CBB6}">
      <dgm:prSet custT="1"/>
      <dgm:spPr/>
      <dgm:t>
        <a:bodyPr/>
        <a:lstStyle/>
        <a:p>
          <a:r>
            <a:rPr lang="en-US" sz="2000" dirty="0"/>
            <a:t>Implementing Metrics-Based Performance Management</a:t>
          </a:r>
        </a:p>
      </dgm:t>
    </dgm:pt>
    <dgm:pt modelId="{409BC345-D955-4133-A818-96B821E67DC1}" type="parTrans" cxnId="{1DA2CD96-3D3B-434A-8F58-C533F53648B3}">
      <dgm:prSet/>
      <dgm:spPr/>
      <dgm:t>
        <a:bodyPr/>
        <a:lstStyle/>
        <a:p>
          <a:endParaRPr lang="en-US"/>
        </a:p>
      </dgm:t>
    </dgm:pt>
    <dgm:pt modelId="{B56122F3-252E-4314-9295-B63280F87C55}" type="sibTrans" cxnId="{1DA2CD96-3D3B-434A-8F58-C533F53648B3}">
      <dgm:prSet/>
      <dgm:spPr/>
      <dgm:t>
        <a:bodyPr/>
        <a:lstStyle/>
        <a:p>
          <a:endParaRPr lang="en-US"/>
        </a:p>
      </dgm:t>
    </dgm:pt>
    <dgm:pt modelId="{D47CE0AB-64F9-46C7-BD00-8E786526BA61}">
      <dgm:prSet custT="1"/>
      <dgm:spPr/>
      <dgm:t>
        <a:bodyPr/>
        <a:lstStyle/>
        <a:p>
          <a:r>
            <a:rPr lang="en-US" sz="2000" dirty="0"/>
            <a:t>New Approaches To Strategy &amp; Strategy Implementation</a:t>
          </a:r>
        </a:p>
      </dgm:t>
    </dgm:pt>
    <dgm:pt modelId="{AFDA3E67-76DE-429B-A574-25629FA7125E}" type="parTrans" cxnId="{7358FA41-CB72-4F9A-BBFB-C2C289925578}">
      <dgm:prSet/>
      <dgm:spPr/>
      <dgm:t>
        <a:bodyPr/>
        <a:lstStyle/>
        <a:p>
          <a:endParaRPr lang="en-US"/>
        </a:p>
      </dgm:t>
    </dgm:pt>
    <dgm:pt modelId="{90850D37-B1EC-44C8-A597-ADD85B57C4F6}" type="sibTrans" cxnId="{7358FA41-CB72-4F9A-BBFB-C2C289925578}">
      <dgm:prSet/>
      <dgm:spPr/>
      <dgm:t>
        <a:bodyPr/>
        <a:lstStyle/>
        <a:p>
          <a:endParaRPr lang="en-US"/>
        </a:p>
      </dgm:t>
    </dgm:pt>
    <dgm:pt modelId="{DFF76D6A-FF88-4E40-976F-0E68535B94CF}">
      <dgm:prSet custT="1"/>
      <dgm:spPr/>
      <dgm:t>
        <a:bodyPr/>
        <a:lstStyle/>
        <a:p>
          <a:r>
            <a:rPr lang="en-US" sz="2000" dirty="0"/>
            <a:t>Models For Participation In ‘Integrated Care’</a:t>
          </a:r>
        </a:p>
      </dgm:t>
    </dgm:pt>
    <dgm:pt modelId="{99D8B3E4-B6A9-4877-BBC4-47876DCAFC21}" type="parTrans" cxnId="{C62659FD-73D6-43D9-A0D2-8ECF0BA8A834}">
      <dgm:prSet/>
      <dgm:spPr/>
      <dgm:t>
        <a:bodyPr/>
        <a:lstStyle/>
        <a:p>
          <a:endParaRPr lang="en-US"/>
        </a:p>
      </dgm:t>
    </dgm:pt>
    <dgm:pt modelId="{22B00BB0-EE42-48AC-9453-A382469C8FED}" type="sibTrans" cxnId="{C62659FD-73D6-43D9-A0D2-8ECF0BA8A834}">
      <dgm:prSet/>
      <dgm:spPr/>
      <dgm:t>
        <a:bodyPr/>
        <a:lstStyle/>
        <a:p>
          <a:endParaRPr lang="en-US"/>
        </a:p>
      </dgm:t>
    </dgm:pt>
    <dgm:pt modelId="{953B8A4A-5ADF-4E27-979A-3EA4193BF454}">
      <dgm:prSet custT="1"/>
      <dgm:spPr/>
      <dgm:t>
        <a:bodyPr/>
        <a:lstStyle/>
        <a:p>
          <a:r>
            <a:rPr lang="en-US" sz="2000" dirty="0"/>
            <a:t>Preparation For Value-Based Reimbursement</a:t>
          </a:r>
        </a:p>
      </dgm:t>
    </dgm:pt>
    <dgm:pt modelId="{14CE3276-4A60-4348-8CAA-51548FC7AE58}" type="parTrans" cxnId="{4CE5218A-321D-4E76-A68A-28762996F005}">
      <dgm:prSet/>
      <dgm:spPr/>
      <dgm:t>
        <a:bodyPr/>
        <a:lstStyle/>
        <a:p>
          <a:endParaRPr lang="en-US"/>
        </a:p>
      </dgm:t>
    </dgm:pt>
    <dgm:pt modelId="{7F1B7C33-C450-417F-8C52-C742B5634CC5}" type="sibTrans" cxnId="{4CE5218A-321D-4E76-A68A-28762996F005}">
      <dgm:prSet/>
      <dgm:spPr/>
      <dgm:t>
        <a:bodyPr/>
        <a:lstStyle/>
        <a:p>
          <a:endParaRPr lang="en-US"/>
        </a:p>
      </dgm:t>
    </dgm:pt>
    <dgm:pt modelId="{538F0DBF-3426-4FB3-848A-23AF16534407}">
      <dgm:prSet custT="1"/>
      <dgm:spPr/>
      <dgm:t>
        <a:bodyPr/>
        <a:lstStyle/>
        <a:p>
          <a:r>
            <a:rPr lang="en-US" sz="2000" dirty="0"/>
            <a:t>Leadership For Transformation &amp; Complexity Management</a:t>
          </a:r>
        </a:p>
      </dgm:t>
    </dgm:pt>
    <dgm:pt modelId="{3BC54CAA-63B7-4666-8903-B5E4AFB62FC1}" type="parTrans" cxnId="{649C56D3-0AE6-4781-8512-53C70DB39DED}">
      <dgm:prSet/>
      <dgm:spPr/>
      <dgm:t>
        <a:bodyPr/>
        <a:lstStyle/>
        <a:p>
          <a:endParaRPr lang="en-US"/>
        </a:p>
      </dgm:t>
    </dgm:pt>
    <dgm:pt modelId="{F461F7DE-BA6D-4F48-94C0-F6E60330D72A}" type="sibTrans" cxnId="{649C56D3-0AE6-4781-8512-53C70DB39DED}">
      <dgm:prSet/>
      <dgm:spPr/>
      <dgm:t>
        <a:bodyPr/>
        <a:lstStyle/>
        <a:p>
          <a:endParaRPr lang="en-US"/>
        </a:p>
      </dgm:t>
    </dgm:pt>
    <dgm:pt modelId="{02AE79D0-0061-4792-A8E0-EBA46D33EA19}">
      <dgm:prSet custT="1"/>
      <dgm:spPr/>
      <dgm:t>
        <a:bodyPr/>
        <a:lstStyle/>
        <a:p>
          <a:r>
            <a:rPr lang="en-US" sz="2000"/>
            <a:t>Leveraging </a:t>
          </a:r>
          <a:r>
            <a:rPr lang="en-US" sz="2000" dirty="0"/>
            <a:t>Available Technology To Improve Operating Efficiencies</a:t>
          </a:r>
        </a:p>
      </dgm:t>
    </dgm:pt>
    <dgm:pt modelId="{B560396C-BA5C-45EA-9A28-80157722D123}" type="parTrans" cxnId="{2AFA719A-5FF3-4800-A7FF-C7A126B61165}">
      <dgm:prSet/>
      <dgm:spPr/>
    </dgm:pt>
    <dgm:pt modelId="{ED10A76C-6678-4668-9154-A1C5955D24A6}" type="sibTrans" cxnId="{2AFA719A-5FF3-4800-A7FF-C7A126B61165}">
      <dgm:prSet/>
      <dgm:spPr/>
    </dgm:pt>
    <dgm:pt modelId="{60A06ED2-D1EA-4989-B699-FA6020CC4A6B}">
      <dgm:prSet custT="1"/>
      <dgm:spPr/>
      <dgm:t>
        <a:bodyPr/>
        <a:lstStyle/>
        <a:p>
          <a:r>
            <a:rPr lang="en-US" sz="2000"/>
            <a:t>Growth &amp; Scale – Fundraising, Grants, Supplemental Service Lines, Or Mergers, Acquisitions, &amp; Affiliations</a:t>
          </a:r>
          <a:endParaRPr lang="en-US" sz="2000" dirty="0"/>
        </a:p>
      </dgm:t>
    </dgm:pt>
    <dgm:pt modelId="{FD30213D-2743-4013-858D-E7657FE41E54}" type="parTrans" cxnId="{D8CAC2AD-210C-4856-A179-D4C43A9164E9}">
      <dgm:prSet/>
      <dgm:spPr/>
    </dgm:pt>
    <dgm:pt modelId="{25B173FE-0FCA-4D63-ACD6-1EA51DD390E3}" type="sibTrans" cxnId="{D8CAC2AD-210C-4856-A179-D4C43A9164E9}">
      <dgm:prSet/>
      <dgm:spPr/>
    </dgm:pt>
    <dgm:pt modelId="{22213FA8-85FE-4A1E-976A-D24C1119A32E}" type="pres">
      <dgm:prSet presAssocID="{6387BEB0-372B-4194-89D8-F5C9E51EF0B4}" presName="linear" presStyleCnt="0">
        <dgm:presLayoutVars>
          <dgm:animLvl val="lvl"/>
          <dgm:resizeHandles val="exact"/>
        </dgm:presLayoutVars>
      </dgm:prSet>
      <dgm:spPr/>
    </dgm:pt>
    <dgm:pt modelId="{626106C9-C8C5-4600-8D87-C069E6A94CE8}" type="pres">
      <dgm:prSet presAssocID="{6AB602A5-F08F-4EAB-AEFA-FAB04DB2CBB6}" presName="parentText" presStyleLbl="node1" presStyleIdx="0" presStyleCnt="7">
        <dgm:presLayoutVars>
          <dgm:chMax val="0"/>
          <dgm:bulletEnabled val="1"/>
        </dgm:presLayoutVars>
      </dgm:prSet>
      <dgm:spPr/>
    </dgm:pt>
    <dgm:pt modelId="{F3F4F9BF-FFDB-4322-BC91-3C2ED2E44787}" type="pres">
      <dgm:prSet presAssocID="{B56122F3-252E-4314-9295-B63280F87C55}" presName="spacer" presStyleCnt="0"/>
      <dgm:spPr/>
    </dgm:pt>
    <dgm:pt modelId="{BCFF30EE-F004-4635-8B47-75CB0C6D7F50}" type="pres">
      <dgm:prSet presAssocID="{D47CE0AB-64F9-46C7-BD00-8E786526BA61}" presName="parentText" presStyleLbl="node1" presStyleIdx="1" presStyleCnt="7">
        <dgm:presLayoutVars>
          <dgm:chMax val="0"/>
          <dgm:bulletEnabled val="1"/>
        </dgm:presLayoutVars>
      </dgm:prSet>
      <dgm:spPr/>
    </dgm:pt>
    <dgm:pt modelId="{C77D6862-C10B-4A47-848B-2841EE5F126C}" type="pres">
      <dgm:prSet presAssocID="{90850D37-B1EC-44C8-A597-ADD85B57C4F6}" presName="spacer" presStyleCnt="0"/>
      <dgm:spPr/>
    </dgm:pt>
    <dgm:pt modelId="{17582FEC-4340-4E35-953E-76A882E7034E}" type="pres">
      <dgm:prSet presAssocID="{60A06ED2-D1EA-4989-B699-FA6020CC4A6B}" presName="parentText" presStyleLbl="node1" presStyleIdx="2" presStyleCnt="7">
        <dgm:presLayoutVars>
          <dgm:chMax val="0"/>
          <dgm:bulletEnabled val="1"/>
        </dgm:presLayoutVars>
      </dgm:prSet>
      <dgm:spPr/>
    </dgm:pt>
    <dgm:pt modelId="{5895ADF1-5EC6-4F4F-927A-02CAC4E64031}" type="pres">
      <dgm:prSet presAssocID="{25B173FE-0FCA-4D63-ACD6-1EA51DD390E3}" presName="spacer" presStyleCnt="0"/>
      <dgm:spPr/>
    </dgm:pt>
    <dgm:pt modelId="{6FBF8C15-21A8-43D7-BE06-16191FF558AC}" type="pres">
      <dgm:prSet presAssocID="{02AE79D0-0061-4792-A8E0-EBA46D33EA19}" presName="parentText" presStyleLbl="node1" presStyleIdx="3" presStyleCnt="7">
        <dgm:presLayoutVars>
          <dgm:chMax val="0"/>
          <dgm:bulletEnabled val="1"/>
        </dgm:presLayoutVars>
      </dgm:prSet>
      <dgm:spPr/>
    </dgm:pt>
    <dgm:pt modelId="{028D14D6-06C4-444E-B2FB-4317CDA118D1}" type="pres">
      <dgm:prSet presAssocID="{ED10A76C-6678-4668-9154-A1C5955D24A6}" presName="spacer" presStyleCnt="0"/>
      <dgm:spPr/>
    </dgm:pt>
    <dgm:pt modelId="{ADF52275-60A4-4AC3-AA48-AC84A2A147DC}" type="pres">
      <dgm:prSet presAssocID="{DFF76D6A-FF88-4E40-976F-0E68535B94CF}" presName="parentText" presStyleLbl="node1" presStyleIdx="4" presStyleCnt="7">
        <dgm:presLayoutVars>
          <dgm:chMax val="0"/>
          <dgm:bulletEnabled val="1"/>
        </dgm:presLayoutVars>
      </dgm:prSet>
      <dgm:spPr/>
    </dgm:pt>
    <dgm:pt modelId="{E44D26BE-3A70-4085-8DEF-C5AEACEF4D10}" type="pres">
      <dgm:prSet presAssocID="{22B00BB0-EE42-48AC-9453-A382469C8FED}" presName="spacer" presStyleCnt="0"/>
      <dgm:spPr/>
    </dgm:pt>
    <dgm:pt modelId="{616DEB27-BDDC-49DB-A2FD-B8D8F763F84E}" type="pres">
      <dgm:prSet presAssocID="{953B8A4A-5ADF-4E27-979A-3EA4193BF454}" presName="parentText" presStyleLbl="node1" presStyleIdx="5" presStyleCnt="7">
        <dgm:presLayoutVars>
          <dgm:chMax val="0"/>
          <dgm:bulletEnabled val="1"/>
        </dgm:presLayoutVars>
      </dgm:prSet>
      <dgm:spPr/>
    </dgm:pt>
    <dgm:pt modelId="{04E6CD13-DB86-4E4B-8619-4F93E9958BB3}" type="pres">
      <dgm:prSet presAssocID="{7F1B7C33-C450-417F-8C52-C742B5634CC5}" presName="spacer" presStyleCnt="0"/>
      <dgm:spPr/>
    </dgm:pt>
    <dgm:pt modelId="{CCE82BE9-6F0C-40D2-82E9-45A1AC22652D}" type="pres">
      <dgm:prSet presAssocID="{538F0DBF-3426-4FB3-848A-23AF16534407}" presName="parentText" presStyleLbl="node1" presStyleIdx="6" presStyleCnt="7">
        <dgm:presLayoutVars>
          <dgm:chMax val="0"/>
          <dgm:bulletEnabled val="1"/>
        </dgm:presLayoutVars>
      </dgm:prSet>
      <dgm:spPr/>
    </dgm:pt>
  </dgm:ptLst>
  <dgm:cxnLst>
    <dgm:cxn modelId="{9ED3FF19-9A35-4A35-9A0C-A269BD9A13BF}" type="presOf" srcId="{538F0DBF-3426-4FB3-848A-23AF16534407}" destId="{CCE82BE9-6F0C-40D2-82E9-45A1AC22652D}" srcOrd="0" destOrd="0" presId="urn:microsoft.com/office/officeart/2005/8/layout/vList2"/>
    <dgm:cxn modelId="{7358FA41-CB72-4F9A-BBFB-C2C289925578}" srcId="{6387BEB0-372B-4194-89D8-F5C9E51EF0B4}" destId="{D47CE0AB-64F9-46C7-BD00-8E786526BA61}" srcOrd="1" destOrd="0" parTransId="{AFDA3E67-76DE-429B-A574-25629FA7125E}" sibTransId="{90850D37-B1EC-44C8-A597-ADD85B57C4F6}"/>
    <dgm:cxn modelId="{19003A74-C585-4B91-8429-6FCFEFC2A691}" type="presOf" srcId="{D47CE0AB-64F9-46C7-BD00-8E786526BA61}" destId="{BCFF30EE-F004-4635-8B47-75CB0C6D7F50}" srcOrd="0" destOrd="0" presId="urn:microsoft.com/office/officeart/2005/8/layout/vList2"/>
    <dgm:cxn modelId="{9AF1207B-D6C6-4861-A3C3-9C6E46429329}" type="presOf" srcId="{02AE79D0-0061-4792-A8E0-EBA46D33EA19}" destId="{6FBF8C15-21A8-43D7-BE06-16191FF558AC}" srcOrd="0" destOrd="0" presId="urn:microsoft.com/office/officeart/2005/8/layout/vList2"/>
    <dgm:cxn modelId="{4CE5218A-321D-4E76-A68A-28762996F005}" srcId="{6387BEB0-372B-4194-89D8-F5C9E51EF0B4}" destId="{953B8A4A-5ADF-4E27-979A-3EA4193BF454}" srcOrd="5" destOrd="0" parTransId="{14CE3276-4A60-4348-8CAA-51548FC7AE58}" sibTransId="{7F1B7C33-C450-417F-8C52-C742B5634CC5}"/>
    <dgm:cxn modelId="{1DA2CD96-3D3B-434A-8F58-C533F53648B3}" srcId="{6387BEB0-372B-4194-89D8-F5C9E51EF0B4}" destId="{6AB602A5-F08F-4EAB-AEFA-FAB04DB2CBB6}" srcOrd="0" destOrd="0" parTransId="{409BC345-D955-4133-A818-96B821E67DC1}" sibTransId="{B56122F3-252E-4314-9295-B63280F87C55}"/>
    <dgm:cxn modelId="{2AFA719A-5FF3-4800-A7FF-C7A126B61165}" srcId="{6387BEB0-372B-4194-89D8-F5C9E51EF0B4}" destId="{02AE79D0-0061-4792-A8E0-EBA46D33EA19}" srcOrd="3" destOrd="0" parTransId="{B560396C-BA5C-45EA-9A28-80157722D123}" sibTransId="{ED10A76C-6678-4668-9154-A1C5955D24A6}"/>
    <dgm:cxn modelId="{D8CAC2AD-210C-4856-A179-D4C43A9164E9}" srcId="{6387BEB0-372B-4194-89D8-F5C9E51EF0B4}" destId="{60A06ED2-D1EA-4989-B699-FA6020CC4A6B}" srcOrd="2" destOrd="0" parTransId="{FD30213D-2743-4013-858D-E7657FE41E54}" sibTransId="{25B173FE-0FCA-4D63-ACD6-1EA51DD390E3}"/>
    <dgm:cxn modelId="{D81BFAB0-9CA1-4F18-AFA2-A8117C4FFDFC}" type="presOf" srcId="{6AB602A5-F08F-4EAB-AEFA-FAB04DB2CBB6}" destId="{626106C9-C8C5-4600-8D87-C069E6A94CE8}" srcOrd="0" destOrd="0" presId="urn:microsoft.com/office/officeart/2005/8/layout/vList2"/>
    <dgm:cxn modelId="{03C398BC-7E90-4C15-8D55-F48A5DAD6717}" type="presOf" srcId="{DFF76D6A-FF88-4E40-976F-0E68535B94CF}" destId="{ADF52275-60A4-4AC3-AA48-AC84A2A147DC}" srcOrd="0" destOrd="0" presId="urn:microsoft.com/office/officeart/2005/8/layout/vList2"/>
    <dgm:cxn modelId="{C08ED1C6-BB6B-4462-A289-4D3382E6A5B3}" type="presOf" srcId="{60A06ED2-D1EA-4989-B699-FA6020CC4A6B}" destId="{17582FEC-4340-4E35-953E-76A882E7034E}" srcOrd="0" destOrd="0" presId="urn:microsoft.com/office/officeart/2005/8/layout/vList2"/>
    <dgm:cxn modelId="{649C56D3-0AE6-4781-8512-53C70DB39DED}" srcId="{6387BEB0-372B-4194-89D8-F5C9E51EF0B4}" destId="{538F0DBF-3426-4FB3-848A-23AF16534407}" srcOrd="6" destOrd="0" parTransId="{3BC54CAA-63B7-4666-8903-B5E4AFB62FC1}" sibTransId="{F461F7DE-BA6D-4F48-94C0-F6E60330D72A}"/>
    <dgm:cxn modelId="{74066BF0-9A4E-4FC9-A0A8-7D517ECF7873}" type="presOf" srcId="{953B8A4A-5ADF-4E27-979A-3EA4193BF454}" destId="{616DEB27-BDDC-49DB-A2FD-B8D8F763F84E}" srcOrd="0" destOrd="0" presId="urn:microsoft.com/office/officeart/2005/8/layout/vList2"/>
    <dgm:cxn modelId="{403858F7-FA43-4F14-BD63-8652C04F7437}" type="presOf" srcId="{6387BEB0-372B-4194-89D8-F5C9E51EF0B4}" destId="{22213FA8-85FE-4A1E-976A-D24C1119A32E}" srcOrd="0" destOrd="0" presId="urn:microsoft.com/office/officeart/2005/8/layout/vList2"/>
    <dgm:cxn modelId="{C62659FD-73D6-43D9-A0D2-8ECF0BA8A834}" srcId="{6387BEB0-372B-4194-89D8-F5C9E51EF0B4}" destId="{DFF76D6A-FF88-4E40-976F-0E68535B94CF}" srcOrd="4" destOrd="0" parTransId="{99D8B3E4-B6A9-4877-BBC4-47876DCAFC21}" sibTransId="{22B00BB0-EE42-48AC-9453-A382469C8FED}"/>
    <dgm:cxn modelId="{36F49093-C225-40D0-A3B8-CB9C2185459A}" type="presParOf" srcId="{22213FA8-85FE-4A1E-976A-D24C1119A32E}" destId="{626106C9-C8C5-4600-8D87-C069E6A94CE8}" srcOrd="0" destOrd="0" presId="urn:microsoft.com/office/officeart/2005/8/layout/vList2"/>
    <dgm:cxn modelId="{A5A0052C-EC0D-488E-A54A-E177A057AF46}" type="presParOf" srcId="{22213FA8-85FE-4A1E-976A-D24C1119A32E}" destId="{F3F4F9BF-FFDB-4322-BC91-3C2ED2E44787}" srcOrd="1" destOrd="0" presId="urn:microsoft.com/office/officeart/2005/8/layout/vList2"/>
    <dgm:cxn modelId="{0075CFC6-07E3-47C4-9210-3920332DF7D4}" type="presParOf" srcId="{22213FA8-85FE-4A1E-976A-D24C1119A32E}" destId="{BCFF30EE-F004-4635-8B47-75CB0C6D7F50}" srcOrd="2" destOrd="0" presId="urn:microsoft.com/office/officeart/2005/8/layout/vList2"/>
    <dgm:cxn modelId="{E84EBC96-1676-4127-9571-EF37BD0F8788}" type="presParOf" srcId="{22213FA8-85FE-4A1E-976A-D24C1119A32E}" destId="{C77D6862-C10B-4A47-848B-2841EE5F126C}" srcOrd="3" destOrd="0" presId="urn:microsoft.com/office/officeart/2005/8/layout/vList2"/>
    <dgm:cxn modelId="{FB653429-3A33-4F82-B179-57672D952AA6}" type="presParOf" srcId="{22213FA8-85FE-4A1E-976A-D24C1119A32E}" destId="{17582FEC-4340-4E35-953E-76A882E7034E}" srcOrd="4" destOrd="0" presId="urn:microsoft.com/office/officeart/2005/8/layout/vList2"/>
    <dgm:cxn modelId="{F5001191-477E-4D97-AF51-CB1C044B7D14}" type="presParOf" srcId="{22213FA8-85FE-4A1E-976A-D24C1119A32E}" destId="{5895ADF1-5EC6-4F4F-927A-02CAC4E64031}" srcOrd="5" destOrd="0" presId="urn:microsoft.com/office/officeart/2005/8/layout/vList2"/>
    <dgm:cxn modelId="{51E78DB7-7D37-4907-AAB3-8D4D2C06B4CB}" type="presParOf" srcId="{22213FA8-85FE-4A1E-976A-D24C1119A32E}" destId="{6FBF8C15-21A8-43D7-BE06-16191FF558AC}" srcOrd="6" destOrd="0" presId="urn:microsoft.com/office/officeart/2005/8/layout/vList2"/>
    <dgm:cxn modelId="{D1039021-42AA-4C03-96F1-62027075FBE1}" type="presParOf" srcId="{22213FA8-85FE-4A1E-976A-D24C1119A32E}" destId="{028D14D6-06C4-444E-B2FB-4317CDA118D1}" srcOrd="7" destOrd="0" presId="urn:microsoft.com/office/officeart/2005/8/layout/vList2"/>
    <dgm:cxn modelId="{77496B5C-1E8A-48D9-A588-8F3322202A08}" type="presParOf" srcId="{22213FA8-85FE-4A1E-976A-D24C1119A32E}" destId="{ADF52275-60A4-4AC3-AA48-AC84A2A147DC}" srcOrd="8" destOrd="0" presId="urn:microsoft.com/office/officeart/2005/8/layout/vList2"/>
    <dgm:cxn modelId="{ED377ADD-E72D-4A06-86DF-F2D0F97C8776}" type="presParOf" srcId="{22213FA8-85FE-4A1E-976A-D24C1119A32E}" destId="{E44D26BE-3A70-4085-8DEF-C5AEACEF4D10}" srcOrd="9" destOrd="0" presId="urn:microsoft.com/office/officeart/2005/8/layout/vList2"/>
    <dgm:cxn modelId="{6A574297-AF5A-4CCD-BD00-0FAA467A871F}" type="presParOf" srcId="{22213FA8-85FE-4A1E-976A-D24C1119A32E}" destId="{616DEB27-BDDC-49DB-A2FD-B8D8F763F84E}" srcOrd="10" destOrd="0" presId="urn:microsoft.com/office/officeart/2005/8/layout/vList2"/>
    <dgm:cxn modelId="{1EBB7FA1-20FE-44F9-88FF-8FE99D90CADB}" type="presParOf" srcId="{22213FA8-85FE-4A1E-976A-D24C1119A32E}" destId="{04E6CD13-DB86-4E4B-8619-4F93E9958BB3}" srcOrd="11" destOrd="0" presId="urn:microsoft.com/office/officeart/2005/8/layout/vList2"/>
    <dgm:cxn modelId="{B43B1AB8-3640-48BA-B7DA-180F530A0AB0}" type="presParOf" srcId="{22213FA8-85FE-4A1E-976A-D24C1119A32E}" destId="{CCE82BE9-6F0C-40D2-82E9-45A1AC22652D}"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90BE0F-B251-4804-BC0D-2C9E0CE521C4}"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D4865507-C453-4932-8173-CF1313B2CA11}">
      <dgm:prSet phldrT="[Text]" custT="1"/>
      <dgm:spPr/>
      <dgm:t>
        <a:bodyPr/>
        <a:lstStyle/>
        <a:p>
          <a:pPr>
            <a:buNone/>
          </a:pPr>
          <a:r>
            <a:rPr lang="en-US" sz="1600" dirty="0"/>
            <a:t>“High Performing” On Payer Contracts</a:t>
          </a:r>
        </a:p>
      </dgm:t>
    </dgm:pt>
    <dgm:pt modelId="{ED33CDA3-2D83-4225-8EAE-4E9776171EFE}" type="parTrans" cxnId="{BD1E5514-F4B3-4AAE-9D88-5FD976AD6993}">
      <dgm:prSet/>
      <dgm:spPr/>
      <dgm:t>
        <a:bodyPr/>
        <a:lstStyle/>
        <a:p>
          <a:endParaRPr lang="en-US"/>
        </a:p>
      </dgm:t>
    </dgm:pt>
    <dgm:pt modelId="{7381D761-D66A-44A5-BC9F-004CB4CB9356}" type="sibTrans" cxnId="{BD1E5514-F4B3-4AAE-9D88-5FD976AD6993}">
      <dgm:prSet/>
      <dgm:spPr/>
      <dgm:t>
        <a:bodyPr/>
        <a:lstStyle/>
        <a:p>
          <a:endParaRPr lang="en-US"/>
        </a:p>
      </dgm:t>
    </dgm:pt>
    <dgm:pt modelId="{D6775E3C-A3B5-46BC-8404-0D5E519E447C}">
      <dgm:prSet phldrT="[Text]" custT="1"/>
      <dgm:spPr/>
      <dgm:t>
        <a:bodyPr/>
        <a:lstStyle/>
        <a:p>
          <a:pPr>
            <a:buNone/>
          </a:pPr>
          <a:r>
            <a:rPr lang="en-US" sz="1600" dirty="0"/>
            <a:t>The Speed &amp; Cost Factors</a:t>
          </a:r>
        </a:p>
      </dgm:t>
    </dgm:pt>
    <dgm:pt modelId="{5DB1A9AC-3269-433D-9841-1D3E36190E95}" type="parTrans" cxnId="{2C35DE63-2349-4B0C-AD11-108199F256F1}">
      <dgm:prSet/>
      <dgm:spPr/>
      <dgm:t>
        <a:bodyPr/>
        <a:lstStyle/>
        <a:p>
          <a:endParaRPr lang="en-US"/>
        </a:p>
      </dgm:t>
    </dgm:pt>
    <dgm:pt modelId="{D35010BA-8CA1-41B4-A82E-E070981175CA}" type="sibTrans" cxnId="{2C35DE63-2349-4B0C-AD11-108199F256F1}">
      <dgm:prSet/>
      <dgm:spPr/>
      <dgm:t>
        <a:bodyPr/>
        <a:lstStyle/>
        <a:p>
          <a:endParaRPr lang="en-US"/>
        </a:p>
      </dgm:t>
    </dgm:pt>
    <dgm:pt modelId="{45800CF4-66CA-43DB-A059-46D8ADEAC7FA}">
      <dgm:prSet phldrT="[Text]" custT="1"/>
      <dgm:spPr/>
      <dgm:t>
        <a:bodyPr/>
        <a:lstStyle/>
        <a:p>
          <a:pPr>
            <a:buNone/>
          </a:pPr>
          <a:r>
            <a:rPr lang="en-US" sz="1600" dirty="0"/>
            <a:t>The Consumer Experience</a:t>
          </a:r>
        </a:p>
      </dgm:t>
    </dgm:pt>
    <dgm:pt modelId="{BF644CB8-D19B-4449-B223-CE36C81B655E}" type="parTrans" cxnId="{3F0F1D7A-0DCC-42AD-A7DA-11A08E8AADD3}">
      <dgm:prSet/>
      <dgm:spPr/>
      <dgm:t>
        <a:bodyPr/>
        <a:lstStyle/>
        <a:p>
          <a:endParaRPr lang="en-US"/>
        </a:p>
      </dgm:t>
    </dgm:pt>
    <dgm:pt modelId="{9FBDF982-048A-40F0-B37B-A20390E67747}" type="sibTrans" cxnId="{3F0F1D7A-0DCC-42AD-A7DA-11A08E8AADD3}">
      <dgm:prSet/>
      <dgm:spPr/>
      <dgm:t>
        <a:bodyPr/>
        <a:lstStyle/>
        <a:p>
          <a:endParaRPr lang="en-US"/>
        </a:p>
      </dgm:t>
    </dgm:pt>
    <dgm:pt modelId="{98C23D5B-BE7C-4FFD-90AF-C265A3BB0605}">
      <dgm:prSet custT="1"/>
      <dgm:spPr/>
      <dgm:t>
        <a:bodyPr/>
        <a:lstStyle/>
        <a:p>
          <a:r>
            <a:rPr lang="en-US" sz="1400" dirty="0">
              <a:solidFill>
                <a:schemeClr val="tx2"/>
              </a:solidFill>
            </a:rPr>
            <a:t>Search engine ranking and optimization scores</a:t>
          </a:r>
        </a:p>
      </dgm:t>
    </dgm:pt>
    <dgm:pt modelId="{8ADF684E-B597-4E20-8320-EE7CDB7B0534}" type="parTrans" cxnId="{9A4ABE8D-8679-43C8-92D6-93D4808929B7}">
      <dgm:prSet/>
      <dgm:spPr/>
      <dgm:t>
        <a:bodyPr/>
        <a:lstStyle/>
        <a:p>
          <a:endParaRPr lang="en-US"/>
        </a:p>
      </dgm:t>
    </dgm:pt>
    <dgm:pt modelId="{ECCBB9BA-F605-4E5C-A707-C2A700B64523}" type="sibTrans" cxnId="{9A4ABE8D-8679-43C8-92D6-93D4808929B7}">
      <dgm:prSet/>
      <dgm:spPr/>
      <dgm:t>
        <a:bodyPr/>
        <a:lstStyle/>
        <a:p>
          <a:endParaRPr lang="en-US"/>
        </a:p>
      </dgm:t>
    </dgm:pt>
    <dgm:pt modelId="{FDB72C28-ED3E-46D1-83A5-1EE5F0C3B397}">
      <dgm:prSet custT="1"/>
      <dgm:spPr/>
      <dgm:t>
        <a:bodyPr/>
        <a:lstStyle/>
        <a:p>
          <a:r>
            <a:rPr lang="en-US" sz="1400" dirty="0">
              <a:solidFill>
                <a:schemeClr val="tx2"/>
              </a:solidFill>
            </a:rPr>
            <a:t>Inquiries</a:t>
          </a:r>
        </a:p>
      </dgm:t>
    </dgm:pt>
    <dgm:pt modelId="{9F028B21-F798-45F7-AD50-547B90A91922}" type="parTrans" cxnId="{A1907388-0923-4263-9660-E2A97955FB5B}">
      <dgm:prSet/>
      <dgm:spPr/>
      <dgm:t>
        <a:bodyPr/>
        <a:lstStyle/>
        <a:p>
          <a:endParaRPr lang="en-US"/>
        </a:p>
      </dgm:t>
    </dgm:pt>
    <dgm:pt modelId="{590033FF-83B2-4500-BB78-4723BA647D4C}" type="sibTrans" cxnId="{A1907388-0923-4263-9660-E2A97955FB5B}">
      <dgm:prSet/>
      <dgm:spPr/>
      <dgm:t>
        <a:bodyPr/>
        <a:lstStyle/>
        <a:p>
          <a:endParaRPr lang="en-US"/>
        </a:p>
      </dgm:t>
    </dgm:pt>
    <dgm:pt modelId="{7D3DD2AB-15F7-4303-BF02-C74A2C8F335E}">
      <dgm:prSet custT="1"/>
      <dgm:spPr/>
      <dgm:t>
        <a:bodyPr/>
        <a:lstStyle/>
        <a:p>
          <a:r>
            <a:rPr lang="en-US" sz="1400" dirty="0">
              <a:solidFill>
                <a:schemeClr val="tx2"/>
              </a:solidFill>
            </a:rPr>
            <a:t>Inquiry response time</a:t>
          </a:r>
        </a:p>
      </dgm:t>
    </dgm:pt>
    <dgm:pt modelId="{F532F3AA-9A0B-4AD6-82A4-805547B805EB}" type="parTrans" cxnId="{63D12020-78E8-4090-88F6-0CB81C51CB42}">
      <dgm:prSet/>
      <dgm:spPr/>
      <dgm:t>
        <a:bodyPr/>
        <a:lstStyle/>
        <a:p>
          <a:endParaRPr lang="en-US"/>
        </a:p>
      </dgm:t>
    </dgm:pt>
    <dgm:pt modelId="{35D3CB9E-409B-4564-B261-67E694E4DE42}" type="sibTrans" cxnId="{63D12020-78E8-4090-88F6-0CB81C51CB42}">
      <dgm:prSet/>
      <dgm:spPr/>
      <dgm:t>
        <a:bodyPr/>
        <a:lstStyle/>
        <a:p>
          <a:endParaRPr lang="en-US"/>
        </a:p>
      </dgm:t>
    </dgm:pt>
    <dgm:pt modelId="{108CE180-B706-4A62-9973-463F3F646ED9}">
      <dgm:prSet custT="1"/>
      <dgm:spPr/>
      <dgm:t>
        <a:bodyPr/>
        <a:lstStyle/>
        <a:p>
          <a:r>
            <a:rPr lang="en-US" sz="1400" dirty="0">
              <a:solidFill>
                <a:schemeClr val="tx2"/>
              </a:solidFill>
            </a:rPr>
            <a:t>Inquiry conversion rates</a:t>
          </a:r>
        </a:p>
      </dgm:t>
    </dgm:pt>
    <dgm:pt modelId="{27A7A864-4300-435F-B5C6-15BAC42638A4}" type="parTrans" cxnId="{A4631B95-1806-4218-98BD-0C1E89530DFD}">
      <dgm:prSet/>
      <dgm:spPr/>
      <dgm:t>
        <a:bodyPr/>
        <a:lstStyle/>
        <a:p>
          <a:endParaRPr lang="en-US"/>
        </a:p>
      </dgm:t>
    </dgm:pt>
    <dgm:pt modelId="{832BB7A0-571E-43ED-9C91-B4C325964D9D}" type="sibTrans" cxnId="{A4631B95-1806-4218-98BD-0C1E89530DFD}">
      <dgm:prSet/>
      <dgm:spPr/>
      <dgm:t>
        <a:bodyPr/>
        <a:lstStyle/>
        <a:p>
          <a:endParaRPr lang="en-US"/>
        </a:p>
      </dgm:t>
    </dgm:pt>
    <dgm:pt modelId="{8A8AEDD8-C2E6-4D0A-A0CB-D8A196BF3698}">
      <dgm:prSet custT="1"/>
      <dgm:spPr/>
      <dgm:t>
        <a:bodyPr/>
        <a:lstStyle/>
        <a:p>
          <a:r>
            <a:rPr lang="en-US" sz="1400" dirty="0">
              <a:solidFill>
                <a:schemeClr val="tx2"/>
              </a:solidFill>
            </a:rPr>
            <a:t>Time to appointment</a:t>
          </a:r>
        </a:p>
      </dgm:t>
    </dgm:pt>
    <dgm:pt modelId="{19D434F5-68F5-4049-B646-EC6AB3D17EF2}" type="parTrans" cxnId="{DEDB3011-C1E5-40B4-A10E-18C94EBEBD8C}">
      <dgm:prSet/>
      <dgm:spPr/>
      <dgm:t>
        <a:bodyPr/>
        <a:lstStyle/>
        <a:p>
          <a:endParaRPr lang="en-US"/>
        </a:p>
      </dgm:t>
    </dgm:pt>
    <dgm:pt modelId="{41A5F3AC-5541-40DA-9F88-2F0A47E1CCF3}" type="sibTrans" cxnId="{DEDB3011-C1E5-40B4-A10E-18C94EBEBD8C}">
      <dgm:prSet/>
      <dgm:spPr/>
      <dgm:t>
        <a:bodyPr/>
        <a:lstStyle/>
        <a:p>
          <a:endParaRPr lang="en-US"/>
        </a:p>
      </dgm:t>
    </dgm:pt>
    <dgm:pt modelId="{F7CA7738-9EF8-42F9-BAA3-01270930B42B}">
      <dgm:prSet custT="1"/>
      <dgm:spPr/>
      <dgm:t>
        <a:bodyPr/>
        <a:lstStyle/>
        <a:p>
          <a:r>
            <a:rPr lang="en-US" sz="1400" dirty="0">
              <a:solidFill>
                <a:schemeClr val="tx2"/>
              </a:solidFill>
            </a:rPr>
            <a:t>Service rates</a:t>
          </a:r>
        </a:p>
      </dgm:t>
    </dgm:pt>
    <dgm:pt modelId="{DD3228B7-B87B-47AB-90C4-2AED0815BEF8}" type="parTrans" cxnId="{91A9CC29-FEFE-41E5-A0E0-75BD9CC22754}">
      <dgm:prSet/>
      <dgm:spPr/>
      <dgm:t>
        <a:bodyPr/>
        <a:lstStyle/>
        <a:p>
          <a:endParaRPr lang="en-US"/>
        </a:p>
      </dgm:t>
    </dgm:pt>
    <dgm:pt modelId="{8526202B-5F74-49D6-83E6-475F9D4D654A}" type="sibTrans" cxnId="{91A9CC29-FEFE-41E5-A0E0-75BD9CC22754}">
      <dgm:prSet/>
      <dgm:spPr/>
      <dgm:t>
        <a:bodyPr/>
        <a:lstStyle/>
        <a:p>
          <a:endParaRPr lang="en-US"/>
        </a:p>
      </dgm:t>
    </dgm:pt>
    <dgm:pt modelId="{4E1C44F7-8594-4045-863C-2F32218D8C7A}">
      <dgm:prSet custT="1"/>
      <dgm:spPr/>
      <dgm:t>
        <a:bodyPr/>
        <a:lstStyle/>
        <a:p>
          <a:r>
            <a:rPr lang="en-US" sz="1400" dirty="0">
              <a:solidFill>
                <a:schemeClr val="tx2"/>
              </a:solidFill>
            </a:rPr>
            <a:t>Net promoter score</a:t>
          </a:r>
        </a:p>
      </dgm:t>
    </dgm:pt>
    <dgm:pt modelId="{FE74FCA0-0F5C-4584-AE59-D9DCC8FC7E3F}" type="parTrans" cxnId="{9779D484-0EBD-4F80-93F8-9CF2C8AAD401}">
      <dgm:prSet/>
      <dgm:spPr/>
      <dgm:t>
        <a:bodyPr/>
        <a:lstStyle/>
        <a:p>
          <a:endParaRPr lang="en-US"/>
        </a:p>
      </dgm:t>
    </dgm:pt>
    <dgm:pt modelId="{F2F02506-2852-435E-A5C4-2E8EE462F53F}" type="sibTrans" cxnId="{9779D484-0EBD-4F80-93F8-9CF2C8AAD401}">
      <dgm:prSet/>
      <dgm:spPr/>
      <dgm:t>
        <a:bodyPr/>
        <a:lstStyle/>
        <a:p>
          <a:endParaRPr lang="en-US"/>
        </a:p>
      </dgm:t>
    </dgm:pt>
    <dgm:pt modelId="{9468A364-773A-4F40-9A9F-F38EE86CBFD9}">
      <dgm:prSet custT="1"/>
      <dgm:spPr/>
      <dgm:t>
        <a:bodyPr/>
        <a:lstStyle/>
        <a:p>
          <a:r>
            <a:rPr lang="en-US" sz="1400" dirty="0">
              <a:solidFill>
                <a:schemeClr val="tx2"/>
              </a:solidFill>
            </a:rPr>
            <a:t>Customer satisfaction</a:t>
          </a:r>
        </a:p>
      </dgm:t>
    </dgm:pt>
    <dgm:pt modelId="{AE756495-B0FD-42BF-AAFC-EE7D14254E0A}" type="parTrans" cxnId="{67AC6ADB-953F-4EFC-9F3C-2F8962363090}">
      <dgm:prSet/>
      <dgm:spPr/>
      <dgm:t>
        <a:bodyPr/>
        <a:lstStyle/>
        <a:p>
          <a:endParaRPr lang="en-US"/>
        </a:p>
      </dgm:t>
    </dgm:pt>
    <dgm:pt modelId="{9B44AA6B-825E-4261-A351-2E6CE39BFB83}" type="sibTrans" cxnId="{67AC6ADB-953F-4EFC-9F3C-2F8962363090}">
      <dgm:prSet/>
      <dgm:spPr/>
      <dgm:t>
        <a:bodyPr/>
        <a:lstStyle/>
        <a:p>
          <a:endParaRPr lang="en-US"/>
        </a:p>
      </dgm:t>
    </dgm:pt>
    <dgm:pt modelId="{030CD896-CDA9-4503-9778-247F7CFF9ABF}">
      <dgm:prSet custT="1"/>
      <dgm:spPr/>
      <dgm:t>
        <a:bodyPr/>
        <a:lstStyle/>
        <a:p>
          <a:r>
            <a:rPr lang="en-US" sz="1400" dirty="0">
              <a:solidFill>
                <a:schemeClr val="tx2"/>
              </a:solidFill>
            </a:rPr>
            <a:t>Customer experience monitoring (“mystery shopper”) results</a:t>
          </a:r>
        </a:p>
      </dgm:t>
    </dgm:pt>
    <dgm:pt modelId="{8F4F7E72-73C1-4406-8170-699AAE0324A2}" type="parTrans" cxnId="{C8252654-DED4-42B2-8C5C-E87257B86499}">
      <dgm:prSet/>
      <dgm:spPr/>
      <dgm:t>
        <a:bodyPr/>
        <a:lstStyle/>
        <a:p>
          <a:endParaRPr lang="en-US"/>
        </a:p>
      </dgm:t>
    </dgm:pt>
    <dgm:pt modelId="{2E74C821-FB1D-4846-9AB2-A233D77739DA}" type="sibTrans" cxnId="{C8252654-DED4-42B2-8C5C-E87257B86499}">
      <dgm:prSet/>
      <dgm:spPr/>
      <dgm:t>
        <a:bodyPr/>
        <a:lstStyle/>
        <a:p>
          <a:endParaRPr lang="en-US"/>
        </a:p>
      </dgm:t>
    </dgm:pt>
    <dgm:pt modelId="{D63D4CFE-3E76-4539-A5E6-527FF3F8B644}">
      <dgm:prSet custT="1"/>
      <dgm:spPr/>
      <dgm:t>
        <a:bodyPr/>
        <a:lstStyle/>
        <a:p>
          <a:pPr>
            <a:buNone/>
          </a:pPr>
          <a:r>
            <a:rPr lang="en-US" sz="1600" dirty="0"/>
            <a:t>Clinically Cutting Edge</a:t>
          </a:r>
        </a:p>
      </dgm:t>
    </dgm:pt>
    <dgm:pt modelId="{EE245045-64B8-44D1-AFD1-CEBE4940E055}" type="parTrans" cxnId="{1B8451A9-4A5F-46EF-8A46-7EE880010D44}">
      <dgm:prSet/>
      <dgm:spPr/>
      <dgm:t>
        <a:bodyPr/>
        <a:lstStyle/>
        <a:p>
          <a:endParaRPr lang="en-US"/>
        </a:p>
      </dgm:t>
    </dgm:pt>
    <dgm:pt modelId="{BAFF9AD4-E994-4634-93D9-950E228098E7}" type="sibTrans" cxnId="{1B8451A9-4A5F-46EF-8A46-7EE880010D44}">
      <dgm:prSet/>
      <dgm:spPr/>
      <dgm:t>
        <a:bodyPr/>
        <a:lstStyle/>
        <a:p>
          <a:endParaRPr lang="en-US"/>
        </a:p>
      </dgm:t>
    </dgm:pt>
    <dgm:pt modelId="{F55F7535-F3BF-48A4-BB41-319C667CEDA8}">
      <dgm:prSet custT="1"/>
      <dgm:spPr/>
      <dgm:t>
        <a:bodyPr/>
        <a:lstStyle/>
        <a:p>
          <a:r>
            <a:rPr lang="en-US" sz="1400" dirty="0">
              <a:solidFill>
                <a:schemeClr val="tx2"/>
              </a:solidFill>
            </a:rPr>
            <a:t>Current in clinical and service practices</a:t>
          </a:r>
        </a:p>
      </dgm:t>
    </dgm:pt>
    <dgm:pt modelId="{84BD2D0C-CDCC-4013-9BC2-A27E82ABF0C7}" type="parTrans" cxnId="{F737C5BF-8ED2-4903-96C5-14ADD066BC01}">
      <dgm:prSet/>
      <dgm:spPr/>
      <dgm:t>
        <a:bodyPr/>
        <a:lstStyle/>
        <a:p>
          <a:endParaRPr lang="en-US"/>
        </a:p>
      </dgm:t>
    </dgm:pt>
    <dgm:pt modelId="{52CA9AB5-FA4A-4C77-9FE0-8E470DF1B62C}" type="sibTrans" cxnId="{F737C5BF-8ED2-4903-96C5-14ADD066BC01}">
      <dgm:prSet/>
      <dgm:spPr/>
      <dgm:t>
        <a:bodyPr/>
        <a:lstStyle/>
        <a:p>
          <a:endParaRPr lang="en-US"/>
        </a:p>
      </dgm:t>
    </dgm:pt>
    <dgm:pt modelId="{7CE2FD15-40EC-492C-B3FC-BAFB1A08E9DF}">
      <dgm:prSet custT="1"/>
      <dgm:spPr/>
      <dgm:t>
        <a:bodyPr/>
        <a:lstStyle/>
        <a:p>
          <a:r>
            <a:rPr lang="en-US" sz="1400" dirty="0">
              <a:solidFill>
                <a:schemeClr val="tx2"/>
              </a:solidFill>
            </a:rPr>
            <a:t>Short time to evaluation and adoption of new treatment technology</a:t>
          </a:r>
        </a:p>
      </dgm:t>
    </dgm:pt>
    <dgm:pt modelId="{C0176EB2-9DDC-4739-9C49-3D91FF7D80CF}" type="parTrans" cxnId="{2D76A09E-D098-4BDE-A46E-AAE9249E1591}">
      <dgm:prSet/>
      <dgm:spPr/>
      <dgm:t>
        <a:bodyPr/>
        <a:lstStyle/>
        <a:p>
          <a:endParaRPr lang="en-US"/>
        </a:p>
      </dgm:t>
    </dgm:pt>
    <dgm:pt modelId="{F6CEF572-809D-439A-AF5B-E79813F0247B}" type="sibTrans" cxnId="{2D76A09E-D098-4BDE-A46E-AAE9249E1591}">
      <dgm:prSet/>
      <dgm:spPr/>
      <dgm:t>
        <a:bodyPr/>
        <a:lstStyle/>
        <a:p>
          <a:endParaRPr lang="en-US"/>
        </a:p>
      </dgm:t>
    </dgm:pt>
    <dgm:pt modelId="{1BD3F4EF-0006-447D-8378-5BBD26E80313}">
      <dgm:prSet custT="1"/>
      <dgm:spPr/>
      <dgm:t>
        <a:bodyPr/>
        <a:lstStyle/>
        <a:p>
          <a:pPr>
            <a:buNone/>
          </a:pPr>
          <a:r>
            <a:rPr lang="en-US" sz="1600" dirty="0"/>
            <a:t>Financial Sustainability</a:t>
          </a:r>
        </a:p>
      </dgm:t>
    </dgm:pt>
    <dgm:pt modelId="{191C213D-2F50-41F8-9917-127CE03D84F9}" type="parTrans" cxnId="{F82539E6-72E7-440A-B3B8-C15EB9A87117}">
      <dgm:prSet/>
      <dgm:spPr/>
      <dgm:t>
        <a:bodyPr/>
        <a:lstStyle/>
        <a:p>
          <a:endParaRPr lang="en-US"/>
        </a:p>
      </dgm:t>
    </dgm:pt>
    <dgm:pt modelId="{72BFEDDF-E3EF-449F-8B59-9DD328251C90}" type="sibTrans" cxnId="{F82539E6-72E7-440A-B3B8-C15EB9A87117}">
      <dgm:prSet/>
      <dgm:spPr/>
      <dgm:t>
        <a:bodyPr/>
        <a:lstStyle/>
        <a:p>
          <a:endParaRPr lang="en-US"/>
        </a:p>
      </dgm:t>
    </dgm:pt>
    <dgm:pt modelId="{91E40A0D-961B-489C-9013-3C620AACEBDB}">
      <dgm:prSet custT="1"/>
      <dgm:spPr/>
      <dgm:t>
        <a:bodyPr/>
        <a:lstStyle/>
        <a:p>
          <a:r>
            <a:rPr lang="en-US" sz="1350" dirty="0">
              <a:solidFill>
                <a:schemeClr val="tx2"/>
              </a:solidFill>
            </a:rPr>
            <a:t>Revenue – by service line</a:t>
          </a:r>
        </a:p>
      </dgm:t>
    </dgm:pt>
    <dgm:pt modelId="{68BF7FF6-5E0E-4EDF-9325-825580DB3A78}" type="parTrans" cxnId="{A0CC8BBF-9960-40A1-8D66-187C37FF5F45}">
      <dgm:prSet/>
      <dgm:spPr/>
      <dgm:t>
        <a:bodyPr/>
        <a:lstStyle/>
        <a:p>
          <a:endParaRPr lang="en-US"/>
        </a:p>
      </dgm:t>
    </dgm:pt>
    <dgm:pt modelId="{14818361-3AF1-4074-BADE-E601C62B3181}" type="sibTrans" cxnId="{A0CC8BBF-9960-40A1-8D66-187C37FF5F45}">
      <dgm:prSet/>
      <dgm:spPr/>
      <dgm:t>
        <a:bodyPr/>
        <a:lstStyle/>
        <a:p>
          <a:endParaRPr lang="en-US"/>
        </a:p>
      </dgm:t>
    </dgm:pt>
    <dgm:pt modelId="{676B79CD-BF6A-474B-81F4-1853F4753075}">
      <dgm:prSet custT="1"/>
      <dgm:spPr/>
      <dgm:t>
        <a:bodyPr/>
        <a:lstStyle/>
        <a:p>
          <a:r>
            <a:rPr lang="en-US" sz="1350" dirty="0">
              <a:solidFill>
                <a:schemeClr val="tx2"/>
              </a:solidFill>
            </a:rPr>
            <a:t>Liquidity – current ratio, days cash outstanding, cash flow from operations, days of accounts receivable</a:t>
          </a:r>
        </a:p>
      </dgm:t>
    </dgm:pt>
    <dgm:pt modelId="{D9AF5702-0C3E-4609-9915-83FFC826B30B}" type="parTrans" cxnId="{A6995D4E-E039-4584-83ED-87D474B6645C}">
      <dgm:prSet/>
      <dgm:spPr/>
      <dgm:t>
        <a:bodyPr/>
        <a:lstStyle/>
        <a:p>
          <a:endParaRPr lang="en-US"/>
        </a:p>
      </dgm:t>
    </dgm:pt>
    <dgm:pt modelId="{F87E1F50-5257-4A4A-A0FA-828FC60E9202}" type="sibTrans" cxnId="{A6995D4E-E039-4584-83ED-87D474B6645C}">
      <dgm:prSet/>
      <dgm:spPr/>
      <dgm:t>
        <a:bodyPr/>
        <a:lstStyle/>
        <a:p>
          <a:endParaRPr lang="en-US"/>
        </a:p>
      </dgm:t>
    </dgm:pt>
    <dgm:pt modelId="{52372086-9A4E-4326-87D6-45F071C46F5D}">
      <dgm:prSet custT="1"/>
      <dgm:spPr/>
      <dgm:t>
        <a:bodyPr/>
        <a:lstStyle/>
        <a:p>
          <a:r>
            <a:rPr lang="en-US" sz="1350" dirty="0">
              <a:solidFill>
                <a:schemeClr val="tx2"/>
              </a:solidFill>
            </a:rPr>
            <a:t>Profitability – revenue growth and net operating profit margin, by service line</a:t>
          </a:r>
        </a:p>
      </dgm:t>
    </dgm:pt>
    <dgm:pt modelId="{68DAB80B-9F0F-4EC6-B959-72ECE73376F8}" type="parTrans" cxnId="{BBA0F1CB-B076-4E86-847C-CB6E74534864}">
      <dgm:prSet/>
      <dgm:spPr/>
      <dgm:t>
        <a:bodyPr/>
        <a:lstStyle/>
        <a:p>
          <a:endParaRPr lang="en-US"/>
        </a:p>
      </dgm:t>
    </dgm:pt>
    <dgm:pt modelId="{5766B83E-A6F0-47E4-8A88-53A423B0EC4F}" type="sibTrans" cxnId="{BBA0F1CB-B076-4E86-847C-CB6E74534864}">
      <dgm:prSet/>
      <dgm:spPr/>
      <dgm:t>
        <a:bodyPr/>
        <a:lstStyle/>
        <a:p>
          <a:endParaRPr lang="en-US"/>
        </a:p>
      </dgm:t>
    </dgm:pt>
    <dgm:pt modelId="{3F53BEE8-5DD3-46E1-B94A-65BCD7508141}">
      <dgm:prSet custT="1"/>
      <dgm:spPr/>
      <dgm:t>
        <a:bodyPr/>
        <a:lstStyle/>
        <a:p>
          <a:r>
            <a:rPr lang="en-US" sz="1350" dirty="0">
              <a:solidFill>
                <a:schemeClr val="tx2"/>
              </a:solidFill>
            </a:rPr>
            <a:t>Leverage – debt to equity ratio</a:t>
          </a:r>
        </a:p>
      </dgm:t>
    </dgm:pt>
    <dgm:pt modelId="{C715EC6C-A530-49D9-8374-884DAE9C1B42}" type="parTrans" cxnId="{8F8EA56D-CC23-45E4-8F3D-D4D8BDA54F7E}">
      <dgm:prSet/>
      <dgm:spPr/>
      <dgm:t>
        <a:bodyPr/>
        <a:lstStyle/>
        <a:p>
          <a:endParaRPr lang="en-US"/>
        </a:p>
      </dgm:t>
    </dgm:pt>
    <dgm:pt modelId="{669C6EBD-0DDF-42D4-A1BC-8D41E8D83198}" type="sibTrans" cxnId="{8F8EA56D-CC23-45E4-8F3D-D4D8BDA54F7E}">
      <dgm:prSet/>
      <dgm:spPr/>
      <dgm:t>
        <a:bodyPr/>
        <a:lstStyle/>
        <a:p>
          <a:endParaRPr lang="en-US"/>
        </a:p>
      </dgm:t>
    </dgm:pt>
    <dgm:pt modelId="{3B6C792F-A9FE-4081-96BE-93913B275D56}">
      <dgm:prSet custT="1"/>
      <dgm:spPr/>
      <dgm:t>
        <a:bodyPr/>
        <a:lstStyle/>
        <a:p>
          <a:r>
            <a:rPr lang="en-US" sz="1400" dirty="0">
              <a:solidFill>
                <a:schemeClr val="tx2"/>
              </a:solidFill>
            </a:rPr>
            <a:t>National health home measures</a:t>
          </a:r>
        </a:p>
      </dgm:t>
    </dgm:pt>
    <dgm:pt modelId="{9493D70F-6DFE-49D2-BA7F-67C0AC350A3D}" type="sibTrans" cxnId="{FA8915CB-CC55-4304-B7D1-44A6BA7D8A82}">
      <dgm:prSet/>
      <dgm:spPr/>
      <dgm:t>
        <a:bodyPr/>
        <a:lstStyle/>
        <a:p>
          <a:endParaRPr lang="en-US"/>
        </a:p>
      </dgm:t>
    </dgm:pt>
    <dgm:pt modelId="{CB9F167D-D85D-4A39-A709-3376EAF2E1B4}" type="parTrans" cxnId="{FA8915CB-CC55-4304-B7D1-44A6BA7D8A82}">
      <dgm:prSet/>
      <dgm:spPr/>
      <dgm:t>
        <a:bodyPr/>
        <a:lstStyle/>
        <a:p>
          <a:endParaRPr lang="en-US"/>
        </a:p>
      </dgm:t>
    </dgm:pt>
    <dgm:pt modelId="{FD2C5685-7957-4C15-B3C8-CE2A1F41FD09}">
      <dgm:prSet custT="1"/>
      <dgm:spPr/>
      <dgm:t>
        <a:bodyPr/>
        <a:lstStyle/>
        <a:p>
          <a:r>
            <a:rPr lang="en-US" sz="1400" dirty="0">
              <a:solidFill>
                <a:schemeClr val="tx2"/>
              </a:solidFill>
            </a:rPr>
            <a:t>NCQA HEDIS measures</a:t>
          </a:r>
        </a:p>
      </dgm:t>
    </dgm:pt>
    <dgm:pt modelId="{998840D5-6664-411F-96F0-A51890517998}" type="sibTrans" cxnId="{58A564EB-4C61-4D65-92F5-4793C64CC13A}">
      <dgm:prSet/>
      <dgm:spPr/>
      <dgm:t>
        <a:bodyPr/>
        <a:lstStyle/>
        <a:p>
          <a:endParaRPr lang="en-US"/>
        </a:p>
      </dgm:t>
    </dgm:pt>
    <dgm:pt modelId="{6F1600C5-6806-44E5-BCB0-CBA5ABD4E051}" type="parTrans" cxnId="{58A564EB-4C61-4D65-92F5-4793C64CC13A}">
      <dgm:prSet/>
      <dgm:spPr/>
      <dgm:t>
        <a:bodyPr/>
        <a:lstStyle/>
        <a:p>
          <a:endParaRPr lang="en-US"/>
        </a:p>
      </dgm:t>
    </dgm:pt>
    <dgm:pt modelId="{36C508A2-2EC0-4823-8308-11AA95605DCD}">
      <dgm:prSet custT="1"/>
      <dgm:spPr/>
      <dgm:t>
        <a:bodyPr/>
        <a:lstStyle/>
        <a:p>
          <a:r>
            <a:rPr lang="en-US" sz="1400" dirty="0">
              <a:solidFill>
                <a:schemeClr val="tx2"/>
              </a:solidFill>
            </a:rPr>
            <a:t>CMS STARS measures</a:t>
          </a:r>
        </a:p>
      </dgm:t>
    </dgm:pt>
    <dgm:pt modelId="{8731E3D6-7BEA-4B0A-AB88-CB8993F5036E}" type="sibTrans" cxnId="{9A26C77C-2D0B-4569-8F7B-D356462AD939}">
      <dgm:prSet/>
      <dgm:spPr/>
      <dgm:t>
        <a:bodyPr/>
        <a:lstStyle/>
        <a:p>
          <a:endParaRPr lang="en-US"/>
        </a:p>
      </dgm:t>
    </dgm:pt>
    <dgm:pt modelId="{50FBFBB2-2764-4B17-A116-72EB0466CE7B}" type="parTrans" cxnId="{9A26C77C-2D0B-4569-8F7B-D356462AD939}">
      <dgm:prSet/>
      <dgm:spPr/>
      <dgm:t>
        <a:bodyPr/>
        <a:lstStyle/>
        <a:p>
          <a:endParaRPr lang="en-US"/>
        </a:p>
      </dgm:t>
    </dgm:pt>
    <dgm:pt modelId="{1B412A0F-C18C-49AF-821F-4E60C803B1F4}">
      <dgm:prSet custT="1"/>
      <dgm:spPr/>
      <dgm:t>
        <a:bodyPr/>
        <a:lstStyle/>
        <a:p>
          <a:r>
            <a:rPr lang="en-US" sz="1400" dirty="0">
              <a:solidFill>
                <a:schemeClr val="tx2"/>
              </a:solidFill>
            </a:rPr>
            <a:t>Most common health plan contract measures</a:t>
          </a:r>
        </a:p>
      </dgm:t>
    </dgm:pt>
    <dgm:pt modelId="{8551AECF-D66F-4EF5-8F2E-9128CB1B7022}" type="sibTrans" cxnId="{F582850D-126E-45C4-8CF1-E8846CE8C9B6}">
      <dgm:prSet/>
      <dgm:spPr/>
      <dgm:t>
        <a:bodyPr/>
        <a:lstStyle/>
        <a:p>
          <a:endParaRPr lang="en-US"/>
        </a:p>
      </dgm:t>
    </dgm:pt>
    <dgm:pt modelId="{33D4C3B6-19A1-4A27-BEDB-985C8EFB4AED}" type="parTrans" cxnId="{F582850D-126E-45C4-8CF1-E8846CE8C9B6}">
      <dgm:prSet/>
      <dgm:spPr/>
      <dgm:t>
        <a:bodyPr/>
        <a:lstStyle/>
        <a:p>
          <a:endParaRPr lang="en-US"/>
        </a:p>
      </dgm:t>
    </dgm:pt>
    <dgm:pt modelId="{183D9268-E354-42CD-8C13-DC1731310D11}">
      <dgm:prSet custT="1"/>
      <dgm:spPr/>
      <dgm:t>
        <a:bodyPr/>
        <a:lstStyle/>
        <a:p>
          <a:r>
            <a:rPr lang="en-US" sz="1400" dirty="0">
              <a:solidFill>
                <a:schemeClr val="tx2"/>
              </a:solidFill>
            </a:rPr>
            <a:t>Specific health plan contract measures</a:t>
          </a:r>
        </a:p>
      </dgm:t>
    </dgm:pt>
    <dgm:pt modelId="{EA14D092-D7CB-4258-8040-2C119CE4133D}" type="sibTrans" cxnId="{3B7502F5-C145-4B32-AD59-6EA7DC7D9E17}">
      <dgm:prSet/>
      <dgm:spPr/>
      <dgm:t>
        <a:bodyPr/>
        <a:lstStyle/>
        <a:p>
          <a:endParaRPr lang="en-US"/>
        </a:p>
      </dgm:t>
    </dgm:pt>
    <dgm:pt modelId="{D9704E6E-2962-40B5-A579-FB95425F7F20}" type="parTrans" cxnId="{3B7502F5-C145-4B32-AD59-6EA7DC7D9E17}">
      <dgm:prSet/>
      <dgm:spPr/>
      <dgm:t>
        <a:bodyPr/>
        <a:lstStyle/>
        <a:p>
          <a:endParaRPr lang="en-US"/>
        </a:p>
      </dgm:t>
    </dgm:pt>
    <dgm:pt modelId="{70C261DD-B79D-40AE-82CD-D371A35A6B6C}">
      <dgm:prSet custT="1"/>
      <dgm:spPr/>
      <dgm:t>
        <a:bodyPr/>
        <a:lstStyle/>
        <a:p>
          <a:r>
            <a:rPr lang="en-US" sz="1400" dirty="0">
              <a:solidFill>
                <a:schemeClr val="tx2"/>
              </a:solidFill>
            </a:rPr>
            <a:t>Specific funder performance measures</a:t>
          </a:r>
        </a:p>
      </dgm:t>
    </dgm:pt>
    <dgm:pt modelId="{CC68AEFD-D154-4CAB-BF9B-A5DE1B88AC40}" type="sibTrans" cxnId="{E5DB7AE6-1856-4A2D-B553-F20764C09F16}">
      <dgm:prSet/>
      <dgm:spPr/>
      <dgm:t>
        <a:bodyPr/>
        <a:lstStyle/>
        <a:p>
          <a:endParaRPr lang="en-US"/>
        </a:p>
      </dgm:t>
    </dgm:pt>
    <dgm:pt modelId="{F6B1EF08-1C72-4174-9190-F2D847301011}" type="parTrans" cxnId="{E5DB7AE6-1856-4A2D-B553-F20764C09F16}">
      <dgm:prSet/>
      <dgm:spPr/>
      <dgm:t>
        <a:bodyPr/>
        <a:lstStyle/>
        <a:p>
          <a:endParaRPr lang="en-US"/>
        </a:p>
      </dgm:t>
    </dgm:pt>
    <dgm:pt modelId="{DC456690-5115-4EA8-9A10-489F458A287A}">
      <dgm:prSet custT="1"/>
      <dgm:spPr/>
      <dgm:t>
        <a:bodyPr/>
        <a:lstStyle/>
        <a:p>
          <a:r>
            <a:rPr lang="en-US" sz="1400" dirty="0">
              <a:solidFill>
                <a:schemeClr val="tx2"/>
              </a:solidFill>
            </a:rPr>
            <a:t>Consistency in ‘treatment model’ – lack of unexplained variability</a:t>
          </a:r>
        </a:p>
      </dgm:t>
    </dgm:pt>
    <dgm:pt modelId="{F764BF93-D773-4B3D-9362-A96B7C8551C4}" type="parTrans" cxnId="{33D8CB87-C5B5-4DAE-BC83-25094A40783B}">
      <dgm:prSet/>
      <dgm:spPr/>
      <dgm:t>
        <a:bodyPr/>
        <a:lstStyle/>
        <a:p>
          <a:endParaRPr lang="en-US"/>
        </a:p>
      </dgm:t>
    </dgm:pt>
    <dgm:pt modelId="{8BDE2B61-BC65-4D30-811C-1332188F546E}" type="sibTrans" cxnId="{33D8CB87-C5B5-4DAE-BC83-25094A40783B}">
      <dgm:prSet/>
      <dgm:spPr/>
      <dgm:t>
        <a:bodyPr/>
        <a:lstStyle/>
        <a:p>
          <a:endParaRPr lang="en-US"/>
        </a:p>
      </dgm:t>
    </dgm:pt>
    <dgm:pt modelId="{5CC9EE57-EB23-4FCE-9E71-09B04F8055F4}">
      <dgm:prSet custT="1"/>
      <dgm:spPr/>
      <dgm:t>
        <a:bodyPr/>
        <a:lstStyle/>
        <a:p>
          <a:r>
            <a:rPr lang="en-US" sz="1400" dirty="0">
              <a:solidFill>
                <a:schemeClr val="tx2"/>
              </a:solidFill>
            </a:rPr>
            <a:t>Online reputation</a:t>
          </a:r>
        </a:p>
      </dgm:t>
    </dgm:pt>
    <dgm:pt modelId="{70F4DDBE-8BBD-41ED-BFBA-28BA933DEA9A}" type="parTrans" cxnId="{4B2BD005-CB60-402A-B3C7-FFCF972F1081}">
      <dgm:prSet/>
      <dgm:spPr/>
      <dgm:t>
        <a:bodyPr/>
        <a:lstStyle/>
        <a:p>
          <a:endParaRPr lang="en-US"/>
        </a:p>
      </dgm:t>
    </dgm:pt>
    <dgm:pt modelId="{33837AE9-958B-4FAD-BC71-A7253F473196}" type="sibTrans" cxnId="{4B2BD005-CB60-402A-B3C7-FFCF972F1081}">
      <dgm:prSet/>
      <dgm:spPr/>
      <dgm:t>
        <a:bodyPr/>
        <a:lstStyle/>
        <a:p>
          <a:endParaRPr lang="en-US"/>
        </a:p>
      </dgm:t>
    </dgm:pt>
    <dgm:pt modelId="{77651231-5EA8-47E2-871C-720B41B64F0D}">
      <dgm:prSet custT="1"/>
      <dgm:spPr/>
      <dgm:t>
        <a:bodyPr/>
        <a:lstStyle/>
        <a:p>
          <a:r>
            <a:rPr lang="en-US" sz="1400" dirty="0">
              <a:solidFill>
                <a:schemeClr val="tx2"/>
              </a:solidFill>
            </a:rPr>
            <a:t>Rate-value linkage</a:t>
          </a:r>
        </a:p>
      </dgm:t>
    </dgm:pt>
    <dgm:pt modelId="{F3A499FA-2D5C-4169-AC82-4D4162679038}" type="parTrans" cxnId="{6388E2A8-AA72-41C0-9AEC-AEAC9EDA2911}">
      <dgm:prSet/>
      <dgm:spPr/>
      <dgm:t>
        <a:bodyPr/>
        <a:lstStyle/>
        <a:p>
          <a:endParaRPr lang="en-US"/>
        </a:p>
      </dgm:t>
    </dgm:pt>
    <dgm:pt modelId="{AD844F41-B445-4882-ACFD-4E76E2F76122}" type="sibTrans" cxnId="{6388E2A8-AA72-41C0-9AEC-AEAC9EDA2911}">
      <dgm:prSet/>
      <dgm:spPr/>
      <dgm:t>
        <a:bodyPr/>
        <a:lstStyle/>
        <a:p>
          <a:endParaRPr lang="en-US"/>
        </a:p>
      </dgm:t>
    </dgm:pt>
    <dgm:pt modelId="{742FDB83-85E4-4858-8024-DB4E46D9016A}" type="pres">
      <dgm:prSet presAssocID="{8590BE0F-B251-4804-BC0D-2C9E0CE521C4}" presName="Name0" presStyleCnt="0">
        <dgm:presLayoutVars>
          <dgm:dir/>
          <dgm:animLvl val="lvl"/>
          <dgm:resizeHandles val="exact"/>
        </dgm:presLayoutVars>
      </dgm:prSet>
      <dgm:spPr/>
    </dgm:pt>
    <dgm:pt modelId="{ECA45CE9-8092-4AC8-8F1D-165B744200B7}" type="pres">
      <dgm:prSet presAssocID="{D4865507-C453-4932-8173-CF1313B2CA11}" presName="composite" presStyleCnt="0"/>
      <dgm:spPr/>
    </dgm:pt>
    <dgm:pt modelId="{4C5A947E-A630-4410-B26B-9F8E1F5DC346}" type="pres">
      <dgm:prSet presAssocID="{D4865507-C453-4932-8173-CF1313B2CA11}" presName="parTx" presStyleLbl="alignNode1" presStyleIdx="0" presStyleCnt="5" custScaleY="107806" custLinFactNeighborX="-755" custLinFactNeighborY="2424">
        <dgm:presLayoutVars>
          <dgm:chMax val="0"/>
          <dgm:chPref val="0"/>
          <dgm:bulletEnabled val="1"/>
        </dgm:presLayoutVars>
      </dgm:prSet>
      <dgm:spPr/>
    </dgm:pt>
    <dgm:pt modelId="{652AC234-32EF-46AC-8869-2185C1BD5B74}" type="pres">
      <dgm:prSet presAssocID="{D4865507-C453-4932-8173-CF1313B2CA11}" presName="desTx" presStyleLbl="alignAccFollowNode1" presStyleIdx="0" presStyleCnt="5" custLinFactNeighborX="-755" custLinFactNeighborY="1805">
        <dgm:presLayoutVars>
          <dgm:bulletEnabled val="1"/>
        </dgm:presLayoutVars>
      </dgm:prSet>
      <dgm:spPr/>
    </dgm:pt>
    <dgm:pt modelId="{53356A9B-9155-4A7A-B945-87E8BE6CDF1E}" type="pres">
      <dgm:prSet presAssocID="{7381D761-D66A-44A5-BC9F-004CB4CB9356}" presName="space" presStyleCnt="0"/>
      <dgm:spPr/>
    </dgm:pt>
    <dgm:pt modelId="{246BCDF2-F01F-45CB-AD4F-9B3B931BE2AB}" type="pres">
      <dgm:prSet presAssocID="{D6775E3C-A3B5-46BC-8404-0D5E519E447C}" presName="composite" presStyleCnt="0"/>
      <dgm:spPr/>
    </dgm:pt>
    <dgm:pt modelId="{021212A4-1B32-40E5-937E-BF895E9FFE70}" type="pres">
      <dgm:prSet presAssocID="{D6775E3C-A3B5-46BC-8404-0D5E519E447C}" presName="parTx" presStyleLbl="alignNode1" presStyleIdx="1" presStyleCnt="5">
        <dgm:presLayoutVars>
          <dgm:chMax val="0"/>
          <dgm:chPref val="0"/>
          <dgm:bulletEnabled val="1"/>
        </dgm:presLayoutVars>
      </dgm:prSet>
      <dgm:spPr/>
    </dgm:pt>
    <dgm:pt modelId="{9B47388D-85A6-4513-9C54-D7702CEFEA4D}" type="pres">
      <dgm:prSet presAssocID="{D6775E3C-A3B5-46BC-8404-0D5E519E447C}" presName="desTx" presStyleLbl="alignAccFollowNode1" presStyleIdx="1" presStyleCnt="5">
        <dgm:presLayoutVars>
          <dgm:bulletEnabled val="1"/>
        </dgm:presLayoutVars>
      </dgm:prSet>
      <dgm:spPr/>
    </dgm:pt>
    <dgm:pt modelId="{B43CE00B-5D0F-42B4-A39A-B72C4D0E1DFC}" type="pres">
      <dgm:prSet presAssocID="{D35010BA-8CA1-41B4-A82E-E070981175CA}" presName="space" presStyleCnt="0"/>
      <dgm:spPr/>
    </dgm:pt>
    <dgm:pt modelId="{3B9D08C9-3EA2-4451-AC7B-1BF4846E9D51}" type="pres">
      <dgm:prSet presAssocID="{45800CF4-66CA-43DB-A059-46D8ADEAC7FA}" presName="composite" presStyleCnt="0"/>
      <dgm:spPr/>
    </dgm:pt>
    <dgm:pt modelId="{81D53E56-7D94-4E9E-897F-A0B40CF68BBD}" type="pres">
      <dgm:prSet presAssocID="{45800CF4-66CA-43DB-A059-46D8ADEAC7FA}" presName="parTx" presStyleLbl="alignNode1" presStyleIdx="2" presStyleCnt="5">
        <dgm:presLayoutVars>
          <dgm:chMax val="0"/>
          <dgm:chPref val="0"/>
          <dgm:bulletEnabled val="1"/>
        </dgm:presLayoutVars>
      </dgm:prSet>
      <dgm:spPr/>
    </dgm:pt>
    <dgm:pt modelId="{FB8C7F6F-1E0B-40C7-BC9D-A2DDC9B45F79}" type="pres">
      <dgm:prSet presAssocID="{45800CF4-66CA-43DB-A059-46D8ADEAC7FA}" presName="desTx" presStyleLbl="alignAccFollowNode1" presStyleIdx="2" presStyleCnt="5">
        <dgm:presLayoutVars>
          <dgm:bulletEnabled val="1"/>
        </dgm:presLayoutVars>
      </dgm:prSet>
      <dgm:spPr/>
    </dgm:pt>
    <dgm:pt modelId="{3794C4F7-1805-481A-BC68-CC01D1283106}" type="pres">
      <dgm:prSet presAssocID="{9FBDF982-048A-40F0-B37B-A20390E67747}" presName="space" presStyleCnt="0"/>
      <dgm:spPr/>
    </dgm:pt>
    <dgm:pt modelId="{4D249D2B-05BA-4467-B604-D2CD57C39559}" type="pres">
      <dgm:prSet presAssocID="{D63D4CFE-3E76-4539-A5E6-527FF3F8B644}" presName="composite" presStyleCnt="0"/>
      <dgm:spPr/>
    </dgm:pt>
    <dgm:pt modelId="{97B051E7-8A88-44FD-99F1-391A5FE338C1}" type="pres">
      <dgm:prSet presAssocID="{D63D4CFE-3E76-4539-A5E6-527FF3F8B644}" presName="parTx" presStyleLbl="alignNode1" presStyleIdx="3" presStyleCnt="5">
        <dgm:presLayoutVars>
          <dgm:chMax val="0"/>
          <dgm:chPref val="0"/>
          <dgm:bulletEnabled val="1"/>
        </dgm:presLayoutVars>
      </dgm:prSet>
      <dgm:spPr/>
    </dgm:pt>
    <dgm:pt modelId="{E38D6EFF-E820-4C1A-A054-C0F7EEA34171}" type="pres">
      <dgm:prSet presAssocID="{D63D4CFE-3E76-4539-A5E6-527FF3F8B644}" presName="desTx" presStyleLbl="alignAccFollowNode1" presStyleIdx="3" presStyleCnt="5">
        <dgm:presLayoutVars>
          <dgm:bulletEnabled val="1"/>
        </dgm:presLayoutVars>
      </dgm:prSet>
      <dgm:spPr/>
    </dgm:pt>
    <dgm:pt modelId="{4A8907D8-0479-4797-AA94-A051099C55DE}" type="pres">
      <dgm:prSet presAssocID="{BAFF9AD4-E994-4634-93D9-950E228098E7}" presName="space" presStyleCnt="0"/>
      <dgm:spPr/>
    </dgm:pt>
    <dgm:pt modelId="{BC49A9A5-0C40-47B0-BE7D-A25F711EF3DC}" type="pres">
      <dgm:prSet presAssocID="{1BD3F4EF-0006-447D-8378-5BBD26E80313}" presName="composite" presStyleCnt="0"/>
      <dgm:spPr/>
    </dgm:pt>
    <dgm:pt modelId="{7C58536E-07F0-4310-9D7C-3D448DDED244}" type="pres">
      <dgm:prSet presAssocID="{1BD3F4EF-0006-447D-8378-5BBD26E80313}" presName="parTx" presStyleLbl="alignNode1" presStyleIdx="4" presStyleCnt="5">
        <dgm:presLayoutVars>
          <dgm:chMax val="0"/>
          <dgm:chPref val="0"/>
          <dgm:bulletEnabled val="1"/>
        </dgm:presLayoutVars>
      </dgm:prSet>
      <dgm:spPr/>
    </dgm:pt>
    <dgm:pt modelId="{B70A543C-51F2-47B0-B9ED-88C5D75765BF}" type="pres">
      <dgm:prSet presAssocID="{1BD3F4EF-0006-447D-8378-5BBD26E80313}" presName="desTx" presStyleLbl="alignAccFollowNode1" presStyleIdx="4" presStyleCnt="5">
        <dgm:presLayoutVars>
          <dgm:bulletEnabled val="1"/>
        </dgm:presLayoutVars>
      </dgm:prSet>
      <dgm:spPr/>
    </dgm:pt>
  </dgm:ptLst>
  <dgm:cxnLst>
    <dgm:cxn modelId="{92ADC303-DED2-4ACA-A541-2042DDF7C9FE}" type="presOf" srcId="{91E40A0D-961B-489C-9013-3C620AACEBDB}" destId="{B70A543C-51F2-47B0-B9ED-88C5D75765BF}" srcOrd="0" destOrd="0" presId="urn:microsoft.com/office/officeart/2005/8/layout/hList1"/>
    <dgm:cxn modelId="{F0904905-7495-4401-84E2-4CD1820402EC}" type="presOf" srcId="{8590BE0F-B251-4804-BC0D-2C9E0CE521C4}" destId="{742FDB83-85E4-4858-8024-DB4E46D9016A}" srcOrd="0" destOrd="0" presId="urn:microsoft.com/office/officeart/2005/8/layout/hList1"/>
    <dgm:cxn modelId="{4B2BD005-CB60-402A-B3C7-FFCF972F1081}" srcId="{D6775E3C-A3B5-46BC-8404-0D5E519E447C}" destId="{5CC9EE57-EB23-4FCE-9E71-09B04F8055F4}" srcOrd="1" destOrd="0" parTransId="{70F4DDBE-8BBD-41ED-BFBA-28BA933DEA9A}" sibTransId="{33837AE9-958B-4FAD-BC71-A7253F473196}"/>
    <dgm:cxn modelId="{26FB130B-5F96-4D6D-BE9A-4E95CBE24080}" type="presOf" srcId="{9468A364-773A-4F40-9A9F-F38EE86CBFD9}" destId="{FB8C7F6F-1E0B-40C7-BC9D-A2DDC9B45F79}" srcOrd="0" destOrd="1" presId="urn:microsoft.com/office/officeart/2005/8/layout/hList1"/>
    <dgm:cxn modelId="{F582850D-126E-45C4-8CF1-E8846CE8C9B6}" srcId="{D4865507-C453-4932-8173-CF1313B2CA11}" destId="{1B412A0F-C18C-49AF-821F-4E60C803B1F4}" srcOrd="3" destOrd="0" parTransId="{33D4C3B6-19A1-4A27-BEDB-985C8EFB4AED}" sibTransId="{8551AECF-D66F-4EF5-8F2E-9128CB1B7022}"/>
    <dgm:cxn modelId="{7931990D-1EA3-469D-9699-8CAAA83FC866}" type="presOf" srcId="{F7CA7738-9EF8-42F9-BAA3-01270930B42B}" destId="{9B47388D-85A6-4513-9C54-D7702CEFEA4D}" srcOrd="0" destOrd="6" presId="urn:microsoft.com/office/officeart/2005/8/layout/hList1"/>
    <dgm:cxn modelId="{DEDB3011-C1E5-40B4-A10E-18C94EBEBD8C}" srcId="{D6775E3C-A3B5-46BC-8404-0D5E519E447C}" destId="{8A8AEDD8-C2E6-4D0A-A0CB-D8A196BF3698}" srcOrd="5" destOrd="0" parTransId="{19D434F5-68F5-4049-B646-EC6AB3D17EF2}" sibTransId="{41A5F3AC-5541-40DA-9F88-2F0A47E1CCF3}"/>
    <dgm:cxn modelId="{BD1E5514-F4B3-4AAE-9D88-5FD976AD6993}" srcId="{8590BE0F-B251-4804-BC0D-2C9E0CE521C4}" destId="{D4865507-C453-4932-8173-CF1313B2CA11}" srcOrd="0" destOrd="0" parTransId="{ED33CDA3-2D83-4225-8EAE-4E9776171EFE}" sibTransId="{7381D761-D66A-44A5-BC9F-004CB4CB9356}"/>
    <dgm:cxn modelId="{DFB2E315-A928-4C5A-8037-FD1B93F47FD0}" type="presOf" srcId="{1BD3F4EF-0006-447D-8378-5BBD26E80313}" destId="{7C58536E-07F0-4310-9D7C-3D448DDED244}" srcOrd="0" destOrd="0" presId="urn:microsoft.com/office/officeart/2005/8/layout/hList1"/>
    <dgm:cxn modelId="{63D12020-78E8-4090-88F6-0CB81C51CB42}" srcId="{D6775E3C-A3B5-46BC-8404-0D5E519E447C}" destId="{7D3DD2AB-15F7-4303-BF02-C74A2C8F335E}" srcOrd="3" destOrd="0" parTransId="{F532F3AA-9A0B-4AD6-82A4-805547B805EB}" sibTransId="{35D3CB9E-409B-4564-B261-67E694E4DE42}"/>
    <dgm:cxn modelId="{91A9CC29-FEFE-41E5-A0E0-75BD9CC22754}" srcId="{D6775E3C-A3B5-46BC-8404-0D5E519E447C}" destId="{F7CA7738-9EF8-42F9-BAA3-01270930B42B}" srcOrd="6" destOrd="0" parTransId="{DD3228B7-B87B-47AB-90C4-2AED0815BEF8}" sibTransId="{8526202B-5F74-49D6-83E6-475F9D4D654A}"/>
    <dgm:cxn modelId="{3D334C33-65CF-432A-9F5E-C30B02FF35DE}" type="presOf" srcId="{98C23D5B-BE7C-4FFD-90AF-C265A3BB0605}" destId="{9B47388D-85A6-4513-9C54-D7702CEFEA4D}" srcOrd="0" destOrd="0" presId="urn:microsoft.com/office/officeart/2005/8/layout/hList1"/>
    <dgm:cxn modelId="{15CB0735-A685-49A2-B9D9-88A5DBC53558}" type="presOf" srcId="{7CE2FD15-40EC-492C-B3FC-BAFB1A08E9DF}" destId="{E38D6EFF-E820-4C1A-A054-C0F7EEA34171}" srcOrd="0" destOrd="2" presId="urn:microsoft.com/office/officeart/2005/8/layout/hList1"/>
    <dgm:cxn modelId="{800A733A-3406-4AE4-8EAE-AC617B38EBF0}" type="presOf" srcId="{4E1C44F7-8594-4045-863C-2F32218D8C7A}" destId="{FB8C7F6F-1E0B-40C7-BC9D-A2DDC9B45F79}" srcOrd="0" destOrd="0" presId="urn:microsoft.com/office/officeart/2005/8/layout/hList1"/>
    <dgm:cxn modelId="{2C35DE63-2349-4B0C-AD11-108199F256F1}" srcId="{8590BE0F-B251-4804-BC0D-2C9E0CE521C4}" destId="{D6775E3C-A3B5-46BC-8404-0D5E519E447C}" srcOrd="1" destOrd="0" parTransId="{5DB1A9AC-3269-433D-9841-1D3E36190E95}" sibTransId="{D35010BA-8CA1-41B4-A82E-E070981175CA}"/>
    <dgm:cxn modelId="{40F59D67-07C3-45AA-BD0C-8B3E8273E658}" type="presOf" srcId="{3F53BEE8-5DD3-46E1-B94A-65BCD7508141}" destId="{B70A543C-51F2-47B0-B9ED-88C5D75765BF}" srcOrd="0" destOrd="3" presId="urn:microsoft.com/office/officeart/2005/8/layout/hList1"/>
    <dgm:cxn modelId="{8F8EA56D-CC23-45E4-8F3D-D4D8BDA54F7E}" srcId="{1BD3F4EF-0006-447D-8378-5BBD26E80313}" destId="{3F53BEE8-5DD3-46E1-B94A-65BCD7508141}" srcOrd="3" destOrd="0" parTransId="{C715EC6C-A530-49D9-8374-884DAE9C1B42}" sibTransId="{669C6EBD-0DDF-42D4-A1BC-8D41E8D83198}"/>
    <dgm:cxn modelId="{A6995D4E-E039-4584-83ED-87D474B6645C}" srcId="{1BD3F4EF-0006-447D-8378-5BBD26E80313}" destId="{676B79CD-BF6A-474B-81F4-1853F4753075}" srcOrd="1" destOrd="0" parTransId="{D9AF5702-0C3E-4609-9915-83FFC826B30B}" sibTransId="{F87E1F50-5257-4A4A-A0FA-828FC60E9202}"/>
    <dgm:cxn modelId="{3A133851-349F-4E31-956D-4B3C02BCB712}" type="presOf" srcId="{FD2C5685-7957-4C15-B3C8-CE2A1F41FD09}" destId="{652AC234-32EF-46AC-8869-2185C1BD5B74}" srcOrd="0" destOrd="1" presId="urn:microsoft.com/office/officeart/2005/8/layout/hList1"/>
    <dgm:cxn modelId="{42B5A751-7684-4482-A219-937BBD913F3D}" type="presOf" srcId="{36C508A2-2EC0-4823-8308-11AA95605DCD}" destId="{652AC234-32EF-46AC-8869-2185C1BD5B74}" srcOrd="0" destOrd="2" presId="urn:microsoft.com/office/officeart/2005/8/layout/hList1"/>
    <dgm:cxn modelId="{75192B53-CBA1-49AF-BEB9-0123B12036E4}" type="presOf" srcId="{183D9268-E354-42CD-8C13-DC1731310D11}" destId="{652AC234-32EF-46AC-8869-2185C1BD5B74}" srcOrd="0" destOrd="4" presId="urn:microsoft.com/office/officeart/2005/8/layout/hList1"/>
    <dgm:cxn modelId="{C8252654-DED4-42B2-8C5C-E87257B86499}" srcId="{45800CF4-66CA-43DB-A059-46D8ADEAC7FA}" destId="{030CD896-CDA9-4503-9778-247F7CFF9ABF}" srcOrd="2" destOrd="0" parTransId="{8F4F7E72-73C1-4406-8170-699AAE0324A2}" sibTransId="{2E74C821-FB1D-4846-9AB2-A233D77739DA}"/>
    <dgm:cxn modelId="{3F0F1D7A-0DCC-42AD-A7DA-11A08E8AADD3}" srcId="{8590BE0F-B251-4804-BC0D-2C9E0CE521C4}" destId="{45800CF4-66CA-43DB-A059-46D8ADEAC7FA}" srcOrd="2" destOrd="0" parTransId="{BF644CB8-D19B-4449-B223-CE36C81B655E}" sibTransId="{9FBDF982-048A-40F0-B37B-A20390E67747}"/>
    <dgm:cxn modelId="{709ED85A-C29D-468E-BEE6-A2A7F604ED49}" type="presOf" srcId="{52372086-9A4E-4326-87D6-45F071C46F5D}" destId="{B70A543C-51F2-47B0-B9ED-88C5D75765BF}" srcOrd="0" destOrd="2" presId="urn:microsoft.com/office/officeart/2005/8/layout/hList1"/>
    <dgm:cxn modelId="{9A26C77C-2D0B-4569-8F7B-D356462AD939}" srcId="{D4865507-C453-4932-8173-CF1313B2CA11}" destId="{36C508A2-2EC0-4823-8308-11AA95605DCD}" srcOrd="2" destOrd="0" parTransId="{50FBFBB2-2764-4B17-A116-72EB0466CE7B}" sibTransId="{8731E3D6-7BEA-4B0A-AB88-CB8993F5036E}"/>
    <dgm:cxn modelId="{54433F7D-41C9-4530-8F23-2A2B0DAD818C}" type="presOf" srcId="{030CD896-CDA9-4503-9778-247F7CFF9ABF}" destId="{FB8C7F6F-1E0B-40C7-BC9D-A2DDC9B45F79}" srcOrd="0" destOrd="2" presId="urn:microsoft.com/office/officeart/2005/8/layout/hList1"/>
    <dgm:cxn modelId="{6A0B077E-2B1C-418D-BE9C-7E1BE7343507}" type="presOf" srcId="{45800CF4-66CA-43DB-A059-46D8ADEAC7FA}" destId="{81D53E56-7D94-4E9E-897F-A0B40CF68BBD}" srcOrd="0" destOrd="0" presId="urn:microsoft.com/office/officeart/2005/8/layout/hList1"/>
    <dgm:cxn modelId="{9779D484-0EBD-4F80-93F8-9CF2C8AAD401}" srcId="{45800CF4-66CA-43DB-A059-46D8ADEAC7FA}" destId="{4E1C44F7-8594-4045-863C-2F32218D8C7A}" srcOrd="0" destOrd="0" parTransId="{FE74FCA0-0F5C-4584-AE59-D9DCC8FC7E3F}" sibTransId="{F2F02506-2852-435E-A5C4-2E8EE462F53F}"/>
    <dgm:cxn modelId="{0F87CB86-4657-441B-BF3B-3E356DA86625}" type="presOf" srcId="{D63D4CFE-3E76-4539-A5E6-527FF3F8B644}" destId="{97B051E7-8A88-44FD-99F1-391A5FE338C1}" srcOrd="0" destOrd="0" presId="urn:microsoft.com/office/officeart/2005/8/layout/hList1"/>
    <dgm:cxn modelId="{33D8CB87-C5B5-4DAE-BC83-25094A40783B}" srcId="{D63D4CFE-3E76-4539-A5E6-527FF3F8B644}" destId="{DC456690-5115-4EA8-9A10-489F458A287A}" srcOrd="1" destOrd="0" parTransId="{F764BF93-D773-4B3D-9362-A96B7C8551C4}" sibTransId="{8BDE2B61-BC65-4D30-811C-1332188F546E}"/>
    <dgm:cxn modelId="{A1907388-0923-4263-9660-E2A97955FB5B}" srcId="{D6775E3C-A3B5-46BC-8404-0D5E519E447C}" destId="{FDB72C28-ED3E-46D1-83A5-1EE5F0C3B397}" srcOrd="2" destOrd="0" parTransId="{9F028B21-F798-45F7-AD50-547B90A91922}" sibTransId="{590033FF-83B2-4500-BB78-4723BA647D4C}"/>
    <dgm:cxn modelId="{B288078C-4518-48FE-801A-519FB9738D0B}" type="presOf" srcId="{F55F7535-F3BF-48A4-BB41-319C667CEDA8}" destId="{E38D6EFF-E820-4C1A-A054-C0F7EEA34171}" srcOrd="0" destOrd="0" presId="urn:microsoft.com/office/officeart/2005/8/layout/hList1"/>
    <dgm:cxn modelId="{9A4ABE8D-8679-43C8-92D6-93D4808929B7}" srcId="{D6775E3C-A3B5-46BC-8404-0D5E519E447C}" destId="{98C23D5B-BE7C-4FFD-90AF-C265A3BB0605}" srcOrd="0" destOrd="0" parTransId="{8ADF684E-B597-4E20-8320-EE7CDB7B0534}" sibTransId="{ECCBB9BA-F605-4E5C-A707-C2A700B64523}"/>
    <dgm:cxn modelId="{54380E8E-9949-48A0-9F6A-3B4329416AFD}" type="presOf" srcId="{FDB72C28-ED3E-46D1-83A5-1EE5F0C3B397}" destId="{9B47388D-85A6-4513-9C54-D7702CEFEA4D}" srcOrd="0" destOrd="2" presId="urn:microsoft.com/office/officeart/2005/8/layout/hList1"/>
    <dgm:cxn modelId="{A4631B95-1806-4218-98BD-0C1E89530DFD}" srcId="{D6775E3C-A3B5-46BC-8404-0D5E519E447C}" destId="{108CE180-B706-4A62-9973-463F3F646ED9}" srcOrd="4" destOrd="0" parTransId="{27A7A864-4300-435F-B5C6-15BAC42638A4}" sibTransId="{832BB7A0-571E-43ED-9C91-B4C325964D9D}"/>
    <dgm:cxn modelId="{B81C1896-7DEF-409F-A0FB-921BAD465422}" type="presOf" srcId="{5CC9EE57-EB23-4FCE-9E71-09B04F8055F4}" destId="{9B47388D-85A6-4513-9C54-D7702CEFEA4D}" srcOrd="0" destOrd="1" presId="urn:microsoft.com/office/officeart/2005/8/layout/hList1"/>
    <dgm:cxn modelId="{2D76A09E-D098-4BDE-A46E-AAE9249E1591}" srcId="{D63D4CFE-3E76-4539-A5E6-527FF3F8B644}" destId="{7CE2FD15-40EC-492C-B3FC-BAFB1A08E9DF}" srcOrd="2" destOrd="0" parTransId="{C0176EB2-9DDC-4739-9C49-3D91FF7D80CF}" sibTransId="{F6CEF572-809D-439A-AF5B-E79813F0247B}"/>
    <dgm:cxn modelId="{0FF801A0-9D8D-48F3-9D1C-A8345E86C38D}" type="presOf" srcId="{DC456690-5115-4EA8-9A10-489F458A287A}" destId="{E38D6EFF-E820-4C1A-A054-C0F7EEA34171}" srcOrd="0" destOrd="1" presId="urn:microsoft.com/office/officeart/2005/8/layout/hList1"/>
    <dgm:cxn modelId="{B8D2F0A5-2388-451B-A8A7-85D83CC9C775}" type="presOf" srcId="{8A8AEDD8-C2E6-4D0A-A0CB-D8A196BF3698}" destId="{9B47388D-85A6-4513-9C54-D7702CEFEA4D}" srcOrd="0" destOrd="5" presId="urn:microsoft.com/office/officeart/2005/8/layout/hList1"/>
    <dgm:cxn modelId="{89C7FBA7-1EBB-46EA-AC8D-6750103F62D4}" type="presOf" srcId="{70C261DD-B79D-40AE-82CD-D371A35A6B6C}" destId="{652AC234-32EF-46AC-8869-2185C1BD5B74}" srcOrd="0" destOrd="5" presId="urn:microsoft.com/office/officeart/2005/8/layout/hList1"/>
    <dgm:cxn modelId="{6388E2A8-AA72-41C0-9AEC-AEAC9EDA2911}" srcId="{D6775E3C-A3B5-46BC-8404-0D5E519E447C}" destId="{77651231-5EA8-47E2-871C-720B41B64F0D}" srcOrd="7" destOrd="0" parTransId="{F3A499FA-2D5C-4169-AC82-4D4162679038}" sibTransId="{AD844F41-B445-4882-ACFD-4E76E2F76122}"/>
    <dgm:cxn modelId="{1B8451A9-4A5F-46EF-8A46-7EE880010D44}" srcId="{8590BE0F-B251-4804-BC0D-2C9E0CE521C4}" destId="{D63D4CFE-3E76-4539-A5E6-527FF3F8B644}" srcOrd="3" destOrd="0" parTransId="{EE245045-64B8-44D1-AFD1-CEBE4940E055}" sibTransId="{BAFF9AD4-E994-4634-93D9-950E228098E7}"/>
    <dgm:cxn modelId="{4BA052B1-0C49-42EB-BC43-46E83979F5CF}" type="presOf" srcId="{77651231-5EA8-47E2-871C-720B41B64F0D}" destId="{9B47388D-85A6-4513-9C54-D7702CEFEA4D}" srcOrd="0" destOrd="7" presId="urn:microsoft.com/office/officeart/2005/8/layout/hList1"/>
    <dgm:cxn modelId="{A0CC8BBF-9960-40A1-8D66-187C37FF5F45}" srcId="{1BD3F4EF-0006-447D-8378-5BBD26E80313}" destId="{91E40A0D-961B-489C-9013-3C620AACEBDB}" srcOrd="0" destOrd="0" parTransId="{68BF7FF6-5E0E-4EDF-9325-825580DB3A78}" sibTransId="{14818361-3AF1-4074-BADE-E601C62B3181}"/>
    <dgm:cxn modelId="{5479B9BF-24F7-497E-A858-06380A57597E}" type="presOf" srcId="{108CE180-B706-4A62-9973-463F3F646ED9}" destId="{9B47388D-85A6-4513-9C54-D7702CEFEA4D}" srcOrd="0" destOrd="4" presId="urn:microsoft.com/office/officeart/2005/8/layout/hList1"/>
    <dgm:cxn modelId="{F737C5BF-8ED2-4903-96C5-14ADD066BC01}" srcId="{D63D4CFE-3E76-4539-A5E6-527FF3F8B644}" destId="{F55F7535-F3BF-48A4-BB41-319C667CEDA8}" srcOrd="0" destOrd="0" parTransId="{84BD2D0C-CDCC-4013-9BC2-A27E82ABF0C7}" sibTransId="{52CA9AB5-FA4A-4C77-9FE0-8E470DF1B62C}"/>
    <dgm:cxn modelId="{DC6328C3-CE39-4616-8CD5-FB17399B2134}" type="presOf" srcId="{D4865507-C453-4932-8173-CF1313B2CA11}" destId="{4C5A947E-A630-4410-B26B-9F8E1F5DC346}" srcOrd="0" destOrd="0" presId="urn:microsoft.com/office/officeart/2005/8/layout/hList1"/>
    <dgm:cxn modelId="{9FD43FC3-65FA-4718-8E66-560CB7ADC6BC}" type="presOf" srcId="{676B79CD-BF6A-474B-81F4-1853F4753075}" destId="{B70A543C-51F2-47B0-B9ED-88C5D75765BF}" srcOrd="0" destOrd="1" presId="urn:microsoft.com/office/officeart/2005/8/layout/hList1"/>
    <dgm:cxn modelId="{FA8915CB-CC55-4304-B7D1-44A6BA7D8A82}" srcId="{D4865507-C453-4932-8173-CF1313B2CA11}" destId="{3B6C792F-A9FE-4081-96BE-93913B275D56}" srcOrd="0" destOrd="0" parTransId="{CB9F167D-D85D-4A39-A709-3376EAF2E1B4}" sibTransId="{9493D70F-6DFE-49D2-BA7F-67C0AC350A3D}"/>
    <dgm:cxn modelId="{BBA0F1CB-B076-4E86-847C-CB6E74534864}" srcId="{1BD3F4EF-0006-447D-8378-5BBD26E80313}" destId="{52372086-9A4E-4326-87D6-45F071C46F5D}" srcOrd="2" destOrd="0" parTransId="{68DAB80B-9F0F-4EC6-B959-72ECE73376F8}" sibTransId="{5766B83E-A6F0-47E4-8A88-53A423B0EC4F}"/>
    <dgm:cxn modelId="{00CB67D4-B29C-4F0F-BCC8-BA34AB7C2032}" type="presOf" srcId="{D6775E3C-A3B5-46BC-8404-0D5E519E447C}" destId="{021212A4-1B32-40E5-937E-BF895E9FFE70}" srcOrd="0" destOrd="0" presId="urn:microsoft.com/office/officeart/2005/8/layout/hList1"/>
    <dgm:cxn modelId="{67AC6ADB-953F-4EFC-9F3C-2F8962363090}" srcId="{45800CF4-66CA-43DB-A059-46D8ADEAC7FA}" destId="{9468A364-773A-4F40-9A9F-F38EE86CBFD9}" srcOrd="1" destOrd="0" parTransId="{AE756495-B0FD-42BF-AAFC-EE7D14254E0A}" sibTransId="{9B44AA6B-825E-4261-A351-2E6CE39BFB83}"/>
    <dgm:cxn modelId="{F82539E6-72E7-440A-B3B8-C15EB9A87117}" srcId="{8590BE0F-B251-4804-BC0D-2C9E0CE521C4}" destId="{1BD3F4EF-0006-447D-8378-5BBD26E80313}" srcOrd="4" destOrd="0" parTransId="{191C213D-2F50-41F8-9917-127CE03D84F9}" sibTransId="{72BFEDDF-E3EF-449F-8B59-9DD328251C90}"/>
    <dgm:cxn modelId="{E5DB7AE6-1856-4A2D-B553-F20764C09F16}" srcId="{D4865507-C453-4932-8173-CF1313B2CA11}" destId="{70C261DD-B79D-40AE-82CD-D371A35A6B6C}" srcOrd="5" destOrd="0" parTransId="{F6B1EF08-1C72-4174-9190-F2D847301011}" sibTransId="{CC68AEFD-D154-4CAB-BF9B-A5DE1B88AC40}"/>
    <dgm:cxn modelId="{58A564EB-4C61-4D65-92F5-4793C64CC13A}" srcId="{D4865507-C453-4932-8173-CF1313B2CA11}" destId="{FD2C5685-7957-4C15-B3C8-CE2A1F41FD09}" srcOrd="1" destOrd="0" parTransId="{6F1600C5-6806-44E5-BCB0-CBA5ABD4E051}" sibTransId="{998840D5-6664-411F-96F0-A51890517998}"/>
    <dgm:cxn modelId="{3B7502F5-C145-4B32-AD59-6EA7DC7D9E17}" srcId="{D4865507-C453-4932-8173-CF1313B2CA11}" destId="{183D9268-E354-42CD-8C13-DC1731310D11}" srcOrd="4" destOrd="0" parTransId="{D9704E6E-2962-40B5-A579-FB95425F7F20}" sibTransId="{EA14D092-D7CB-4258-8040-2C119CE4133D}"/>
    <dgm:cxn modelId="{5D7921F5-B200-410D-919E-863ED2736432}" type="presOf" srcId="{7D3DD2AB-15F7-4303-BF02-C74A2C8F335E}" destId="{9B47388D-85A6-4513-9C54-D7702CEFEA4D}" srcOrd="0" destOrd="3" presId="urn:microsoft.com/office/officeart/2005/8/layout/hList1"/>
    <dgm:cxn modelId="{006B2EF6-F8DD-4431-8014-54776D33FB3F}" type="presOf" srcId="{1B412A0F-C18C-49AF-821F-4E60C803B1F4}" destId="{652AC234-32EF-46AC-8869-2185C1BD5B74}" srcOrd="0" destOrd="3" presId="urn:microsoft.com/office/officeart/2005/8/layout/hList1"/>
    <dgm:cxn modelId="{B8BA44FC-36AF-42A0-8DEC-36C5E10B14B0}" type="presOf" srcId="{3B6C792F-A9FE-4081-96BE-93913B275D56}" destId="{652AC234-32EF-46AC-8869-2185C1BD5B74}" srcOrd="0" destOrd="0" presId="urn:microsoft.com/office/officeart/2005/8/layout/hList1"/>
    <dgm:cxn modelId="{795EABF6-30D6-4627-AD21-07092FDAD25D}" type="presParOf" srcId="{742FDB83-85E4-4858-8024-DB4E46D9016A}" destId="{ECA45CE9-8092-4AC8-8F1D-165B744200B7}" srcOrd="0" destOrd="0" presId="urn:microsoft.com/office/officeart/2005/8/layout/hList1"/>
    <dgm:cxn modelId="{3DB9EB25-068F-48A5-9496-4F644680AD76}" type="presParOf" srcId="{ECA45CE9-8092-4AC8-8F1D-165B744200B7}" destId="{4C5A947E-A630-4410-B26B-9F8E1F5DC346}" srcOrd="0" destOrd="0" presId="urn:microsoft.com/office/officeart/2005/8/layout/hList1"/>
    <dgm:cxn modelId="{B179E94C-9468-4B75-BD94-73C21A0B1741}" type="presParOf" srcId="{ECA45CE9-8092-4AC8-8F1D-165B744200B7}" destId="{652AC234-32EF-46AC-8869-2185C1BD5B74}" srcOrd="1" destOrd="0" presId="urn:microsoft.com/office/officeart/2005/8/layout/hList1"/>
    <dgm:cxn modelId="{75414BFA-4CAA-4C47-B57C-E45906BC2728}" type="presParOf" srcId="{742FDB83-85E4-4858-8024-DB4E46D9016A}" destId="{53356A9B-9155-4A7A-B945-87E8BE6CDF1E}" srcOrd="1" destOrd="0" presId="urn:microsoft.com/office/officeart/2005/8/layout/hList1"/>
    <dgm:cxn modelId="{1E1BB394-391B-47C6-BFA0-20D35A07E808}" type="presParOf" srcId="{742FDB83-85E4-4858-8024-DB4E46D9016A}" destId="{246BCDF2-F01F-45CB-AD4F-9B3B931BE2AB}" srcOrd="2" destOrd="0" presId="urn:microsoft.com/office/officeart/2005/8/layout/hList1"/>
    <dgm:cxn modelId="{4E945E08-B122-43DB-BA51-BE4C10B2635F}" type="presParOf" srcId="{246BCDF2-F01F-45CB-AD4F-9B3B931BE2AB}" destId="{021212A4-1B32-40E5-937E-BF895E9FFE70}" srcOrd="0" destOrd="0" presId="urn:microsoft.com/office/officeart/2005/8/layout/hList1"/>
    <dgm:cxn modelId="{04586D23-E436-4AA3-B2AF-16B81365707B}" type="presParOf" srcId="{246BCDF2-F01F-45CB-AD4F-9B3B931BE2AB}" destId="{9B47388D-85A6-4513-9C54-D7702CEFEA4D}" srcOrd="1" destOrd="0" presId="urn:microsoft.com/office/officeart/2005/8/layout/hList1"/>
    <dgm:cxn modelId="{6A6024A6-2108-4169-9DB8-C0E81F02FFD0}" type="presParOf" srcId="{742FDB83-85E4-4858-8024-DB4E46D9016A}" destId="{B43CE00B-5D0F-42B4-A39A-B72C4D0E1DFC}" srcOrd="3" destOrd="0" presId="urn:microsoft.com/office/officeart/2005/8/layout/hList1"/>
    <dgm:cxn modelId="{E6C7761F-2238-451C-9F5E-3A37A9521554}" type="presParOf" srcId="{742FDB83-85E4-4858-8024-DB4E46D9016A}" destId="{3B9D08C9-3EA2-4451-AC7B-1BF4846E9D51}" srcOrd="4" destOrd="0" presId="urn:microsoft.com/office/officeart/2005/8/layout/hList1"/>
    <dgm:cxn modelId="{72D1CA94-0AC4-484D-95FF-931D3641CBF2}" type="presParOf" srcId="{3B9D08C9-3EA2-4451-AC7B-1BF4846E9D51}" destId="{81D53E56-7D94-4E9E-897F-A0B40CF68BBD}" srcOrd="0" destOrd="0" presId="urn:microsoft.com/office/officeart/2005/8/layout/hList1"/>
    <dgm:cxn modelId="{08F4FE63-8F24-4507-ACB7-6EA14DF873F5}" type="presParOf" srcId="{3B9D08C9-3EA2-4451-AC7B-1BF4846E9D51}" destId="{FB8C7F6F-1E0B-40C7-BC9D-A2DDC9B45F79}" srcOrd="1" destOrd="0" presId="urn:microsoft.com/office/officeart/2005/8/layout/hList1"/>
    <dgm:cxn modelId="{8DD6CA0F-C424-4224-A44E-B6AEEB45343E}" type="presParOf" srcId="{742FDB83-85E4-4858-8024-DB4E46D9016A}" destId="{3794C4F7-1805-481A-BC68-CC01D1283106}" srcOrd="5" destOrd="0" presId="urn:microsoft.com/office/officeart/2005/8/layout/hList1"/>
    <dgm:cxn modelId="{C58EA0A2-DE1F-4694-AB5B-908F439473FB}" type="presParOf" srcId="{742FDB83-85E4-4858-8024-DB4E46D9016A}" destId="{4D249D2B-05BA-4467-B604-D2CD57C39559}" srcOrd="6" destOrd="0" presId="urn:microsoft.com/office/officeart/2005/8/layout/hList1"/>
    <dgm:cxn modelId="{AAB2E30A-3DEC-44FC-8B1B-67A546CD0563}" type="presParOf" srcId="{4D249D2B-05BA-4467-B604-D2CD57C39559}" destId="{97B051E7-8A88-44FD-99F1-391A5FE338C1}" srcOrd="0" destOrd="0" presId="urn:microsoft.com/office/officeart/2005/8/layout/hList1"/>
    <dgm:cxn modelId="{F26190D0-A753-485C-A444-AF5EAD7F982D}" type="presParOf" srcId="{4D249D2B-05BA-4467-B604-D2CD57C39559}" destId="{E38D6EFF-E820-4C1A-A054-C0F7EEA34171}" srcOrd="1" destOrd="0" presId="urn:microsoft.com/office/officeart/2005/8/layout/hList1"/>
    <dgm:cxn modelId="{E2FD0CE4-09C1-4558-B055-D1FA30327F9B}" type="presParOf" srcId="{742FDB83-85E4-4858-8024-DB4E46D9016A}" destId="{4A8907D8-0479-4797-AA94-A051099C55DE}" srcOrd="7" destOrd="0" presId="urn:microsoft.com/office/officeart/2005/8/layout/hList1"/>
    <dgm:cxn modelId="{0DEF55EA-F83D-415A-9323-B258FD9333D3}" type="presParOf" srcId="{742FDB83-85E4-4858-8024-DB4E46D9016A}" destId="{BC49A9A5-0C40-47B0-BE7D-A25F711EF3DC}" srcOrd="8" destOrd="0" presId="urn:microsoft.com/office/officeart/2005/8/layout/hList1"/>
    <dgm:cxn modelId="{5E8A6AEC-0F37-4E21-BCD2-5D3AAA88736B}" type="presParOf" srcId="{BC49A9A5-0C40-47B0-BE7D-A25F711EF3DC}" destId="{7C58536E-07F0-4310-9D7C-3D448DDED244}" srcOrd="0" destOrd="0" presId="urn:microsoft.com/office/officeart/2005/8/layout/hList1"/>
    <dgm:cxn modelId="{9D14E167-9E11-46F3-A3A2-1DB9919407FE}" type="presParOf" srcId="{BC49A9A5-0C40-47B0-BE7D-A25F711EF3DC}" destId="{B70A543C-51F2-47B0-B9ED-88C5D75765B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99FEDF-DA30-4130-9E91-98027BF3FBE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FDFC709-E966-4101-8AD8-97285E3CAED3}">
      <dgm:prSet/>
      <dgm:spPr/>
      <dgm:t>
        <a:bodyPr/>
        <a:lstStyle/>
        <a:p>
          <a:r>
            <a:rPr lang="en-US" b="1" dirty="0"/>
            <a:t>Fundraising and grants</a:t>
          </a:r>
          <a:endParaRPr lang="en-US" dirty="0"/>
        </a:p>
      </dgm:t>
    </dgm:pt>
    <dgm:pt modelId="{F93F65EA-DAAB-43DA-A24C-55CB072BADB4}" type="parTrans" cxnId="{7B3179A1-0848-4CF2-82DB-B291C4B16A7D}">
      <dgm:prSet/>
      <dgm:spPr/>
      <dgm:t>
        <a:bodyPr/>
        <a:lstStyle/>
        <a:p>
          <a:endParaRPr lang="en-US"/>
        </a:p>
      </dgm:t>
    </dgm:pt>
    <dgm:pt modelId="{E01680D2-8E44-4C1D-A19D-E919986771F2}" type="sibTrans" cxnId="{7B3179A1-0848-4CF2-82DB-B291C4B16A7D}">
      <dgm:prSet/>
      <dgm:spPr/>
      <dgm:t>
        <a:bodyPr/>
        <a:lstStyle/>
        <a:p>
          <a:endParaRPr lang="en-US"/>
        </a:p>
      </dgm:t>
    </dgm:pt>
    <dgm:pt modelId="{3BB9A661-D228-4A8C-8A6A-BAA419F966BF}">
      <dgm:prSet/>
      <dgm:spPr/>
      <dgm:t>
        <a:bodyPr/>
        <a:lstStyle/>
        <a:p>
          <a:r>
            <a:rPr lang="en-US" b="1"/>
            <a:t>Extensions of current payer relationships and service line extensions</a:t>
          </a:r>
          <a:endParaRPr lang="en-US" b="1" dirty="0"/>
        </a:p>
      </dgm:t>
    </dgm:pt>
    <dgm:pt modelId="{203643D8-B35D-41BC-9DBE-E3E178DE2811}" type="parTrans" cxnId="{1DA64909-2729-43B1-889F-B197C868EF4D}">
      <dgm:prSet/>
      <dgm:spPr/>
      <dgm:t>
        <a:bodyPr/>
        <a:lstStyle/>
        <a:p>
          <a:endParaRPr lang="en-US"/>
        </a:p>
      </dgm:t>
    </dgm:pt>
    <dgm:pt modelId="{593FC883-5D22-456C-B113-01B18EB5F279}" type="sibTrans" cxnId="{1DA64909-2729-43B1-889F-B197C868EF4D}">
      <dgm:prSet/>
      <dgm:spPr/>
      <dgm:t>
        <a:bodyPr/>
        <a:lstStyle/>
        <a:p>
          <a:endParaRPr lang="en-US"/>
        </a:p>
      </dgm:t>
    </dgm:pt>
    <dgm:pt modelId="{BD521485-34AA-4F9E-B104-7264851D68E6}">
      <dgm:prSet/>
      <dgm:spPr/>
      <dgm:t>
        <a:bodyPr/>
        <a:lstStyle/>
        <a:p>
          <a:r>
            <a:rPr lang="en-US" b="1"/>
            <a:t>Diversification with new service line development and new customer base</a:t>
          </a:r>
          <a:endParaRPr lang="en-US" b="1" dirty="0"/>
        </a:p>
      </dgm:t>
    </dgm:pt>
    <dgm:pt modelId="{3F1F51D4-8A24-43EB-A29F-6F18BB2983EB}" type="parTrans" cxnId="{8C337372-B94E-429E-B05C-54DEDD2BDC6E}">
      <dgm:prSet/>
      <dgm:spPr/>
      <dgm:t>
        <a:bodyPr/>
        <a:lstStyle/>
        <a:p>
          <a:endParaRPr lang="en-US"/>
        </a:p>
      </dgm:t>
    </dgm:pt>
    <dgm:pt modelId="{7A8D8CDD-F9EE-423E-8319-3AC731770F64}" type="sibTrans" cxnId="{8C337372-B94E-429E-B05C-54DEDD2BDC6E}">
      <dgm:prSet/>
      <dgm:spPr/>
      <dgm:t>
        <a:bodyPr/>
        <a:lstStyle/>
        <a:p>
          <a:endParaRPr lang="en-US"/>
        </a:p>
      </dgm:t>
    </dgm:pt>
    <dgm:pt modelId="{BF08996F-DC0C-435D-B95A-C73DA276C951}">
      <dgm:prSet/>
      <dgm:spPr/>
      <dgm:t>
        <a:bodyPr/>
        <a:lstStyle/>
        <a:p>
          <a:r>
            <a:rPr lang="en-US" b="1" dirty="0"/>
            <a:t>Mergers,  acquisitions, and affiliations</a:t>
          </a:r>
        </a:p>
      </dgm:t>
    </dgm:pt>
    <dgm:pt modelId="{2573649D-25C4-4F4D-A0F1-5FFB677C2496}" type="parTrans" cxnId="{EEAD5F4C-0211-42FA-A307-E45E84F08F98}">
      <dgm:prSet/>
      <dgm:spPr/>
      <dgm:t>
        <a:bodyPr/>
        <a:lstStyle/>
        <a:p>
          <a:endParaRPr lang="en-US"/>
        </a:p>
      </dgm:t>
    </dgm:pt>
    <dgm:pt modelId="{2BAE2162-56B9-4218-9F79-8F48C63A0A12}" type="sibTrans" cxnId="{EEAD5F4C-0211-42FA-A307-E45E84F08F98}">
      <dgm:prSet/>
      <dgm:spPr/>
      <dgm:t>
        <a:bodyPr/>
        <a:lstStyle/>
        <a:p>
          <a:endParaRPr lang="en-US"/>
        </a:p>
      </dgm:t>
    </dgm:pt>
    <dgm:pt modelId="{13362438-3186-4A75-B163-D315819FEABF}" type="pres">
      <dgm:prSet presAssocID="{3A99FEDF-DA30-4130-9E91-98027BF3FBE7}" presName="CompostProcess" presStyleCnt="0">
        <dgm:presLayoutVars>
          <dgm:dir/>
          <dgm:resizeHandles val="exact"/>
        </dgm:presLayoutVars>
      </dgm:prSet>
      <dgm:spPr/>
    </dgm:pt>
    <dgm:pt modelId="{6ABD8F06-CBF8-41E8-9B24-2CDE881ECBDC}" type="pres">
      <dgm:prSet presAssocID="{3A99FEDF-DA30-4130-9E91-98027BF3FBE7}" presName="arrow" presStyleLbl="bgShp" presStyleIdx="0" presStyleCnt="1" custScaleX="117647"/>
      <dgm:spPr/>
    </dgm:pt>
    <dgm:pt modelId="{F20360C7-2E16-4959-9E5A-624BA86A11D9}" type="pres">
      <dgm:prSet presAssocID="{3A99FEDF-DA30-4130-9E91-98027BF3FBE7}" presName="linearProcess" presStyleCnt="0"/>
      <dgm:spPr/>
    </dgm:pt>
    <dgm:pt modelId="{2FBFE8B8-EF33-4193-8795-E475B7577614}" type="pres">
      <dgm:prSet presAssocID="{AFDFC709-E966-4101-8AD8-97285E3CAED3}" presName="textNode" presStyleLbl="node1" presStyleIdx="0" presStyleCnt="4" custLinFactNeighborY="4014">
        <dgm:presLayoutVars>
          <dgm:bulletEnabled val="1"/>
        </dgm:presLayoutVars>
      </dgm:prSet>
      <dgm:spPr/>
    </dgm:pt>
    <dgm:pt modelId="{C9D9DD6C-15B7-4063-86DC-888A7C205671}" type="pres">
      <dgm:prSet presAssocID="{E01680D2-8E44-4C1D-A19D-E919986771F2}" presName="sibTrans" presStyleCnt="0"/>
      <dgm:spPr/>
    </dgm:pt>
    <dgm:pt modelId="{8A0D3031-5330-4CD8-963A-0E6A3650E59E}" type="pres">
      <dgm:prSet presAssocID="{3BB9A661-D228-4A8C-8A6A-BAA419F966BF}" presName="textNode" presStyleLbl="node1" presStyleIdx="1" presStyleCnt="4">
        <dgm:presLayoutVars>
          <dgm:bulletEnabled val="1"/>
        </dgm:presLayoutVars>
      </dgm:prSet>
      <dgm:spPr/>
    </dgm:pt>
    <dgm:pt modelId="{F076EF10-7F8C-41D0-91AE-AEA87B6E0DC0}" type="pres">
      <dgm:prSet presAssocID="{593FC883-5D22-456C-B113-01B18EB5F279}" presName="sibTrans" presStyleCnt="0"/>
      <dgm:spPr/>
    </dgm:pt>
    <dgm:pt modelId="{128E5C8E-B03E-477B-B483-4E4FDB201645}" type="pres">
      <dgm:prSet presAssocID="{BD521485-34AA-4F9E-B104-7264851D68E6}" presName="textNode" presStyleLbl="node1" presStyleIdx="2" presStyleCnt="4">
        <dgm:presLayoutVars>
          <dgm:bulletEnabled val="1"/>
        </dgm:presLayoutVars>
      </dgm:prSet>
      <dgm:spPr/>
    </dgm:pt>
    <dgm:pt modelId="{D6059A65-F10D-4D4A-939A-A43C2A78674D}" type="pres">
      <dgm:prSet presAssocID="{7A8D8CDD-F9EE-423E-8319-3AC731770F64}" presName="sibTrans" presStyleCnt="0"/>
      <dgm:spPr/>
    </dgm:pt>
    <dgm:pt modelId="{02EA55EA-FD93-4E1B-A79A-952B2A752BE8}" type="pres">
      <dgm:prSet presAssocID="{BF08996F-DC0C-435D-B95A-C73DA276C951}" presName="textNode" presStyleLbl="node1" presStyleIdx="3" presStyleCnt="4">
        <dgm:presLayoutVars>
          <dgm:bulletEnabled val="1"/>
        </dgm:presLayoutVars>
      </dgm:prSet>
      <dgm:spPr/>
    </dgm:pt>
  </dgm:ptLst>
  <dgm:cxnLst>
    <dgm:cxn modelId="{1DA64909-2729-43B1-889F-B197C868EF4D}" srcId="{3A99FEDF-DA30-4130-9E91-98027BF3FBE7}" destId="{3BB9A661-D228-4A8C-8A6A-BAA419F966BF}" srcOrd="1" destOrd="0" parTransId="{203643D8-B35D-41BC-9DBE-E3E178DE2811}" sibTransId="{593FC883-5D22-456C-B113-01B18EB5F279}"/>
    <dgm:cxn modelId="{EEAD5F4C-0211-42FA-A307-E45E84F08F98}" srcId="{3A99FEDF-DA30-4130-9E91-98027BF3FBE7}" destId="{BF08996F-DC0C-435D-B95A-C73DA276C951}" srcOrd="3" destOrd="0" parTransId="{2573649D-25C4-4F4D-A0F1-5FFB677C2496}" sibTransId="{2BAE2162-56B9-4218-9F79-8F48C63A0A12}"/>
    <dgm:cxn modelId="{9FE98050-9156-4291-82B8-8C8F5176FFFF}" type="presOf" srcId="{BD521485-34AA-4F9E-B104-7264851D68E6}" destId="{128E5C8E-B03E-477B-B483-4E4FDB201645}" srcOrd="0" destOrd="0" presId="urn:microsoft.com/office/officeart/2005/8/layout/hProcess9"/>
    <dgm:cxn modelId="{8C337372-B94E-429E-B05C-54DEDD2BDC6E}" srcId="{3A99FEDF-DA30-4130-9E91-98027BF3FBE7}" destId="{BD521485-34AA-4F9E-B104-7264851D68E6}" srcOrd="2" destOrd="0" parTransId="{3F1F51D4-8A24-43EB-A29F-6F18BB2983EB}" sibTransId="{7A8D8CDD-F9EE-423E-8319-3AC731770F64}"/>
    <dgm:cxn modelId="{8767FA81-F32E-4ADB-9899-5D644768F2D2}" type="presOf" srcId="{3BB9A661-D228-4A8C-8A6A-BAA419F966BF}" destId="{8A0D3031-5330-4CD8-963A-0E6A3650E59E}" srcOrd="0" destOrd="0" presId="urn:microsoft.com/office/officeart/2005/8/layout/hProcess9"/>
    <dgm:cxn modelId="{63F6688E-994B-42C0-B23A-377B1021BDC2}" type="presOf" srcId="{AFDFC709-E966-4101-8AD8-97285E3CAED3}" destId="{2FBFE8B8-EF33-4193-8795-E475B7577614}" srcOrd="0" destOrd="0" presId="urn:microsoft.com/office/officeart/2005/8/layout/hProcess9"/>
    <dgm:cxn modelId="{7B3179A1-0848-4CF2-82DB-B291C4B16A7D}" srcId="{3A99FEDF-DA30-4130-9E91-98027BF3FBE7}" destId="{AFDFC709-E966-4101-8AD8-97285E3CAED3}" srcOrd="0" destOrd="0" parTransId="{F93F65EA-DAAB-43DA-A24C-55CB072BADB4}" sibTransId="{E01680D2-8E44-4C1D-A19D-E919986771F2}"/>
    <dgm:cxn modelId="{AE1B43BD-BA50-4B7D-96E7-672EE79A91BD}" type="presOf" srcId="{BF08996F-DC0C-435D-B95A-C73DA276C951}" destId="{02EA55EA-FD93-4E1B-A79A-952B2A752BE8}" srcOrd="0" destOrd="0" presId="urn:microsoft.com/office/officeart/2005/8/layout/hProcess9"/>
    <dgm:cxn modelId="{2F8AA0E7-1AD1-47DF-A8B6-5D411BF8A49E}" type="presOf" srcId="{3A99FEDF-DA30-4130-9E91-98027BF3FBE7}" destId="{13362438-3186-4A75-B163-D315819FEABF}" srcOrd="0" destOrd="0" presId="urn:microsoft.com/office/officeart/2005/8/layout/hProcess9"/>
    <dgm:cxn modelId="{CA6D8316-2D79-43EC-9E72-F5FC4DDD7B34}" type="presParOf" srcId="{13362438-3186-4A75-B163-D315819FEABF}" destId="{6ABD8F06-CBF8-41E8-9B24-2CDE881ECBDC}" srcOrd="0" destOrd="0" presId="urn:microsoft.com/office/officeart/2005/8/layout/hProcess9"/>
    <dgm:cxn modelId="{20D32E1B-6F7A-440C-8190-515EF8ADF1DA}" type="presParOf" srcId="{13362438-3186-4A75-B163-D315819FEABF}" destId="{F20360C7-2E16-4959-9E5A-624BA86A11D9}" srcOrd="1" destOrd="0" presId="urn:microsoft.com/office/officeart/2005/8/layout/hProcess9"/>
    <dgm:cxn modelId="{6848DC6C-6AA9-4BFF-8F34-1719E30AFDBB}" type="presParOf" srcId="{F20360C7-2E16-4959-9E5A-624BA86A11D9}" destId="{2FBFE8B8-EF33-4193-8795-E475B7577614}" srcOrd="0" destOrd="0" presId="urn:microsoft.com/office/officeart/2005/8/layout/hProcess9"/>
    <dgm:cxn modelId="{2D38114D-61D8-4EE2-8EFD-C3C7D3F1C707}" type="presParOf" srcId="{F20360C7-2E16-4959-9E5A-624BA86A11D9}" destId="{C9D9DD6C-15B7-4063-86DC-888A7C205671}" srcOrd="1" destOrd="0" presId="urn:microsoft.com/office/officeart/2005/8/layout/hProcess9"/>
    <dgm:cxn modelId="{57F7B5AC-E574-45B8-97E3-0D48A728006C}" type="presParOf" srcId="{F20360C7-2E16-4959-9E5A-624BA86A11D9}" destId="{8A0D3031-5330-4CD8-963A-0E6A3650E59E}" srcOrd="2" destOrd="0" presId="urn:microsoft.com/office/officeart/2005/8/layout/hProcess9"/>
    <dgm:cxn modelId="{822B56FD-51A6-4F4F-9D4A-BAFF70573705}" type="presParOf" srcId="{F20360C7-2E16-4959-9E5A-624BA86A11D9}" destId="{F076EF10-7F8C-41D0-91AE-AEA87B6E0DC0}" srcOrd="3" destOrd="0" presId="urn:microsoft.com/office/officeart/2005/8/layout/hProcess9"/>
    <dgm:cxn modelId="{0B1DC4F0-89C4-41DA-BBF0-B0DD59879D0B}" type="presParOf" srcId="{F20360C7-2E16-4959-9E5A-624BA86A11D9}" destId="{128E5C8E-B03E-477B-B483-4E4FDB201645}" srcOrd="4" destOrd="0" presId="urn:microsoft.com/office/officeart/2005/8/layout/hProcess9"/>
    <dgm:cxn modelId="{FFBE4620-4101-40A5-80BB-095DB2AB2B30}" type="presParOf" srcId="{F20360C7-2E16-4959-9E5A-624BA86A11D9}" destId="{D6059A65-F10D-4D4A-939A-A43C2A78674D}" srcOrd="5" destOrd="0" presId="urn:microsoft.com/office/officeart/2005/8/layout/hProcess9"/>
    <dgm:cxn modelId="{70C3D94A-ECBA-4616-B523-1633F867BDAF}" type="presParOf" srcId="{F20360C7-2E16-4959-9E5A-624BA86A11D9}" destId="{02EA55EA-FD93-4E1B-A79A-952B2A752BE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77C3CD2-D9BC-4F16-BA7D-9683649D7196}"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5497E392-A59C-4B1A-BD6D-BBDAE7BC0C7F}">
      <dgm:prSet custT="1"/>
      <dgm:spPr/>
      <dgm:t>
        <a:bodyPr/>
        <a:lstStyle/>
        <a:p>
          <a:pPr>
            <a:lnSpc>
              <a:spcPct val="100000"/>
            </a:lnSpc>
          </a:pPr>
          <a:r>
            <a:rPr lang="en-US" sz="1600" b="1" dirty="0"/>
            <a:t>Electronic health recordkeeping system optimization </a:t>
          </a:r>
          <a:r>
            <a:rPr lang="en-US" sz="1400" dirty="0"/>
            <a:t>– with tech-enabled scheduling, care authorization tracking, and revenue cycle management</a:t>
          </a:r>
        </a:p>
      </dgm:t>
    </dgm:pt>
    <dgm:pt modelId="{11A9F116-0F9D-4DB3-8CD7-E86C3DFB3E58}" type="parTrans" cxnId="{FE9CBE51-D770-445E-879E-6FEDC99BE7F3}">
      <dgm:prSet/>
      <dgm:spPr/>
      <dgm:t>
        <a:bodyPr/>
        <a:lstStyle/>
        <a:p>
          <a:endParaRPr lang="en-US"/>
        </a:p>
      </dgm:t>
    </dgm:pt>
    <dgm:pt modelId="{4BFCBFBE-3E2D-4357-ADB8-4EA8E6B149D8}" type="sibTrans" cxnId="{FE9CBE51-D770-445E-879E-6FEDC99BE7F3}">
      <dgm:prSet/>
      <dgm:spPr/>
      <dgm:t>
        <a:bodyPr/>
        <a:lstStyle/>
        <a:p>
          <a:endParaRPr lang="en-US"/>
        </a:p>
      </dgm:t>
    </dgm:pt>
    <dgm:pt modelId="{AB123F0C-1940-42C5-B34F-0C2AF1E855EC}">
      <dgm:prSet custT="1"/>
      <dgm:spPr/>
      <dgm:t>
        <a:bodyPr/>
        <a:lstStyle/>
        <a:p>
          <a:pPr>
            <a:lnSpc>
              <a:spcPct val="100000"/>
            </a:lnSpc>
          </a:pPr>
          <a:r>
            <a:rPr lang="en-US" sz="1600" b="1" dirty="0"/>
            <a:t>"Small data" for performance management </a:t>
          </a:r>
          <a:r>
            <a:rPr lang="en-US" sz="1400" dirty="0"/>
            <a:t>–  pull together data that you have (and can get electronically)</a:t>
          </a:r>
        </a:p>
      </dgm:t>
    </dgm:pt>
    <dgm:pt modelId="{C4FC4BB3-95D7-4B8A-93F0-94C1D7F7F326}" type="parTrans" cxnId="{06C739D6-D778-46C2-9058-A7CC06DF4EE0}">
      <dgm:prSet/>
      <dgm:spPr/>
      <dgm:t>
        <a:bodyPr/>
        <a:lstStyle/>
        <a:p>
          <a:endParaRPr lang="en-US"/>
        </a:p>
      </dgm:t>
    </dgm:pt>
    <dgm:pt modelId="{C48178CF-B751-40C0-AECC-789797EE13A4}" type="sibTrans" cxnId="{06C739D6-D778-46C2-9058-A7CC06DF4EE0}">
      <dgm:prSet/>
      <dgm:spPr/>
      <dgm:t>
        <a:bodyPr/>
        <a:lstStyle/>
        <a:p>
          <a:endParaRPr lang="en-US"/>
        </a:p>
      </dgm:t>
    </dgm:pt>
    <dgm:pt modelId="{08A25D59-91FC-4964-B096-D8A48F742F66}">
      <dgm:prSet custT="1"/>
      <dgm:spPr/>
      <dgm:t>
        <a:bodyPr/>
        <a:lstStyle/>
        <a:p>
          <a:pPr>
            <a:lnSpc>
              <a:spcPct val="100000"/>
            </a:lnSpc>
          </a:pPr>
          <a:r>
            <a:rPr lang="en-US" sz="1600" b="1" dirty="0"/>
            <a:t>Web site 2.0 </a:t>
          </a:r>
          <a:r>
            <a:rPr lang="en-US" sz="1400" dirty="0"/>
            <a:t>- Better consumer experience – search engine optimization for consumer outreach; on-line scheduling, on-line chat, AI chat bots, insurance information, etc.</a:t>
          </a:r>
        </a:p>
      </dgm:t>
    </dgm:pt>
    <dgm:pt modelId="{D1ADCD81-A162-44A6-8C8D-5F796137663D}" type="parTrans" cxnId="{EA44C8BC-0A3E-49EE-B22E-D3EE2DD547FE}">
      <dgm:prSet/>
      <dgm:spPr/>
      <dgm:t>
        <a:bodyPr/>
        <a:lstStyle/>
        <a:p>
          <a:endParaRPr lang="en-US"/>
        </a:p>
      </dgm:t>
    </dgm:pt>
    <dgm:pt modelId="{8F7F4542-F46C-428D-B1CD-B5423A15483F}" type="sibTrans" cxnId="{EA44C8BC-0A3E-49EE-B22E-D3EE2DD547FE}">
      <dgm:prSet/>
      <dgm:spPr/>
      <dgm:t>
        <a:bodyPr/>
        <a:lstStyle/>
        <a:p>
          <a:endParaRPr lang="en-US"/>
        </a:p>
      </dgm:t>
    </dgm:pt>
    <dgm:pt modelId="{19787FA5-E9A6-4328-946C-20F2F52E6042}">
      <dgm:prSet custT="1"/>
      <dgm:spPr/>
      <dgm:t>
        <a:bodyPr/>
        <a:lstStyle/>
        <a:p>
          <a:pPr>
            <a:lnSpc>
              <a:spcPct val="100000"/>
            </a:lnSpc>
          </a:pPr>
          <a:r>
            <a:rPr lang="en-US" sz="1600" b="1" dirty="0"/>
            <a:t>Virtual health/telehealth capacity </a:t>
          </a:r>
          <a:r>
            <a:rPr lang="en-US" sz="1600" b="0" dirty="0"/>
            <a:t>– including on-demand specialist consultations</a:t>
          </a:r>
          <a:endParaRPr lang="en-US" sz="1600" b="1" dirty="0"/>
        </a:p>
      </dgm:t>
    </dgm:pt>
    <dgm:pt modelId="{87952053-CC0A-4901-8941-AC4525CB8E9A}" type="parTrans" cxnId="{7BA851A3-ED0B-4272-B3C1-F6D733634C35}">
      <dgm:prSet/>
      <dgm:spPr/>
      <dgm:t>
        <a:bodyPr/>
        <a:lstStyle/>
        <a:p>
          <a:endParaRPr lang="en-US"/>
        </a:p>
      </dgm:t>
    </dgm:pt>
    <dgm:pt modelId="{DA323802-2BA1-4257-8E71-5ADA97089E86}" type="sibTrans" cxnId="{7BA851A3-ED0B-4272-B3C1-F6D733634C35}">
      <dgm:prSet/>
      <dgm:spPr/>
      <dgm:t>
        <a:bodyPr/>
        <a:lstStyle/>
        <a:p>
          <a:endParaRPr lang="en-US"/>
        </a:p>
      </dgm:t>
    </dgm:pt>
    <dgm:pt modelId="{FB794E7F-24CD-4D57-A4E7-F29605EF704C}">
      <dgm:prSet custT="1"/>
      <dgm:spPr/>
      <dgm:t>
        <a:bodyPr/>
        <a:lstStyle/>
        <a:p>
          <a:pPr>
            <a:lnSpc>
              <a:spcPct val="100000"/>
            </a:lnSpc>
          </a:pPr>
          <a:r>
            <a:rPr lang="en-US" sz="1600" b="1" dirty="0"/>
            <a:t>Automated appointment reminders </a:t>
          </a:r>
          <a:r>
            <a:rPr lang="en-US" sz="1400" dirty="0"/>
            <a:t>and reminders of follow-up activities</a:t>
          </a:r>
        </a:p>
      </dgm:t>
    </dgm:pt>
    <dgm:pt modelId="{2BEFF626-EDCE-4E99-A764-D8B5B97B8644}" type="parTrans" cxnId="{228DD350-4375-4C54-8403-68B74E4528ED}">
      <dgm:prSet/>
      <dgm:spPr/>
      <dgm:t>
        <a:bodyPr/>
        <a:lstStyle/>
        <a:p>
          <a:endParaRPr lang="en-US"/>
        </a:p>
      </dgm:t>
    </dgm:pt>
    <dgm:pt modelId="{6C8CA3B1-5238-4FF3-BBCC-992580BF4FA7}" type="sibTrans" cxnId="{228DD350-4375-4C54-8403-68B74E4528ED}">
      <dgm:prSet/>
      <dgm:spPr/>
      <dgm:t>
        <a:bodyPr/>
        <a:lstStyle/>
        <a:p>
          <a:endParaRPr lang="en-US"/>
        </a:p>
      </dgm:t>
    </dgm:pt>
    <dgm:pt modelId="{485EB7FC-AD19-4CBE-8A5C-5159712D158F}">
      <dgm:prSet custT="1"/>
      <dgm:spPr/>
      <dgm:t>
        <a:bodyPr/>
        <a:lstStyle/>
        <a:p>
          <a:pPr>
            <a:lnSpc>
              <a:spcPct val="100000"/>
            </a:lnSpc>
          </a:pPr>
          <a:r>
            <a:rPr lang="en-US" sz="1600" b="1" dirty="0"/>
            <a:t>Automation of consumer assessments </a:t>
          </a:r>
          <a:r>
            <a:rPr lang="en-US" sz="1400" dirty="0"/>
            <a:t>with on-line and smartphone-based tools for measurement-based care</a:t>
          </a:r>
        </a:p>
      </dgm:t>
    </dgm:pt>
    <dgm:pt modelId="{466E0A19-4AC5-4951-A795-BC37D4B282C6}" type="parTrans" cxnId="{FAF7D5A8-2AF8-460C-95A7-D5C9B8852832}">
      <dgm:prSet/>
      <dgm:spPr/>
      <dgm:t>
        <a:bodyPr/>
        <a:lstStyle/>
        <a:p>
          <a:endParaRPr lang="en-US"/>
        </a:p>
      </dgm:t>
    </dgm:pt>
    <dgm:pt modelId="{E471318F-3169-45DE-AC42-714CFD198456}" type="sibTrans" cxnId="{FAF7D5A8-2AF8-460C-95A7-D5C9B8852832}">
      <dgm:prSet/>
      <dgm:spPr/>
      <dgm:t>
        <a:bodyPr/>
        <a:lstStyle/>
        <a:p>
          <a:endParaRPr lang="en-US"/>
        </a:p>
      </dgm:t>
    </dgm:pt>
    <dgm:pt modelId="{B07F27CA-8FF5-4000-8174-3E8F2F604089}">
      <dgm:prSet custT="1"/>
      <dgm:spPr/>
      <dgm:t>
        <a:bodyPr/>
        <a:lstStyle/>
        <a:p>
          <a:pPr>
            <a:lnSpc>
              <a:spcPct val="100000"/>
            </a:lnSpc>
          </a:pPr>
          <a:r>
            <a:rPr lang="en-US" sz="1600" b="1" dirty="0"/>
            <a:t>Automated human resource management tools </a:t>
          </a:r>
          <a:r>
            <a:rPr lang="en-US" sz="1600" dirty="0"/>
            <a:t>– hours tracking, payroll, scheduling, etc. </a:t>
          </a:r>
          <a:endParaRPr lang="en-US" sz="1400" b="1" dirty="0"/>
        </a:p>
      </dgm:t>
    </dgm:pt>
    <dgm:pt modelId="{39FE4C6F-1951-4A6B-A550-2A9ACCD56E81}" type="parTrans" cxnId="{BFA8B527-E0A8-47C3-A637-5A6490770565}">
      <dgm:prSet/>
      <dgm:spPr/>
      <dgm:t>
        <a:bodyPr/>
        <a:lstStyle/>
        <a:p>
          <a:endParaRPr lang="en-US"/>
        </a:p>
      </dgm:t>
    </dgm:pt>
    <dgm:pt modelId="{9CA63DA9-1A35-49E4-84DB-DA633D43AA5E}" type="sibTrans" cxnId="{BFA8B527-E0A8-47C3-A637-5A6490770565}">
      <dgm:prSet/>
      <dgm:spPr/>
      <dgm:t>
        <a:bodyPr/>
        <a:lstStyle/>
        <a:p>
          <a:endParaRPr lang="en-US"/>
        </a:p>
      </dgm:t>
    </dgm:pt>
    <dgm:pt modelId="{CAA5D80B-559B-41B7-B024-66C277513A44}">
      <dgm:prSet custT="1"/>
      <dgm:spPr/>
      <dgm:t>
        <a:bodyPr/>
        <a:lstStyle/>
        <a:p>
          <a:pPr>
            <a:lnSpc>
              <a:spcPct val="100000"/>
            </a:lnSpc>
          </a:pPr>
          <a:r>
            <a:rPr lang="en-US" sz="1600" b="1" dirty="0"/>
            <a:t>Unit costing and P/L by service line </a:t>
          </a:r>
          <a:r>
            <a:rPr lang="en-US" sz="1400" b="0" dirty="0"/>
            <a:t>with more advanced analytics capabilities for cost analysis</a:t>
          </a:r>
          <a:endParaRPr lang="en-US" sz="1400" b="1" dirty="0"/>
        </a:p>
      </dgm:t>
    </dgm:pt>
    <dgm:pt modelId="{0F2A216A-48E3-4175-ADC6-AEAC1CA14058}" type="parTrans" cxnId="{4BDCC6FC-7108-4607-9AD6-ACBACB17E121}">
      <dgm:prSet/>
      <dgm:spPr/>
      <dgm:t>
        <a:bodyPr/>
        <a:lstStyle/>
        <a:p>
          <a:endParaRPr lang="en-US"/>
        </a:p>
      </dgm:t>
    </dgm:pt>
    <dgm:pt modelId="{E8163C95-9E25-41B7-A751-14D7517AA4CE}" type="sibTrans" cxnId="{4BDCC6FC-7108-4607-9AD6-ACBACB17E121}">
      <dgm:prSet/>
      <dgm:spPr/>
      <dgm:t>
        <a:bodyPr/>
        <a:lstStyle/>
        <a:p>
          <a:endParaRPr lang="en-US"/>
        </a:p>
      </dgm:t>
    </dgm:pt>
    <dgm:pt modelId="{75C3C4C2-9762-4A1A-A50D-40B93371ACE5}">
      <dgm:prSet custT="1"/>
      <dgm:spPr/>
      <dgm:t>
        <a:bodyPr/>
        <a:lstStyle/>
        <a:p>
          <a:pPr>
            <a:lnSpc>
              <a:spcPct val="100000"/>
            </a:lnSpc>
          </a:pPr>
          <a:r>
            <a:rPr lang="en-US" sz="1600" b="1" dirty="0"/>
            <a:t>Mobile platforms for team members with secure messaging </a:t>
          </a:r>
          <a:r>
            <a:rPr lang="en-US" sz="1400" b="0" dirty="0"/>
            <a:t>– to facilitate consumer interaction, connection to EHR data, and HR administration</a:t>
          </a:r>
          <a:r>
            <a:rPr lang="en-US" sz="1400" dirty="0"/>
            <a:t> </a:t>
          </a:r>
        </a:p>
      </dgm:t>
    </dgm:pt>
    <dgm:pt modelId="{140CAD68-3A31-4495-9BE2-22DF6F7CD11A}" type="parTrans" cxnId="{C03A5AA7-0098-4357-BE5A-56A2D5168546}">
      <dgm:prSet/>
      <dgm:spPr/>
      <dgm:t>
        <a:bodyPr/>
        <a:lstStyle/>
        <a:p>
          <a:endParaRPr lang="en-US"/>
        </a:p>
      </dgm:t>
    </dgm:pt>
    <dgm:pt modelId="{5F819D23-565E-4A58-BCA9-9AB781D3B4BF}" type="sibTrans" cxnId="{C03A5AA7-0098-4357-BE5A-56A2D5168546}">
      <dgm:prSet/>
      <dgm:spPr/>
      <dgm:t>
        <a:bodyPr/>
        <a:lstStyle/>
        <a:p>
          <a:endParaRPr lang="en-US"/>
        </a:p>
      </dgm:t>
    </dgm:pt>
    <dgm:pt modelId="{BFB81A1B-BBA2-446D-8F3B-54C832C6BFC0}">
      <dgm:prSet custT="1"/>
      <dgm:spPr/>
      <dgm:t>
        <a:bodyPr/>
        <a:lstStyle/>
        <a:p>
          <a:pPr>
            <a:lnSpc>
              <a:spcPct val="100000"/>
            </a:lnSpc>
          </a:pPr>
          <a:r>
            <a:rPr lang="en-US" sz="1600" b="1" dirty="0"/>
            <a:t>Consumer remote monitoring tools </a:t>
          </a:r>
          <a:r>
            <a:rPr lang="en-US" sz="1600" b="0" dirty="0"/>
            <a:t>– wearables, smart phone apps, in-home devices – to improve operating processes</a:t>
          </a:r>
          <a:endParaRPr lang="en-US" sz="1600" b="1" dirty="0"/>
        </a:p>
      </dgm:t>
    </dgm:pt>
    <dgm:pt modelId="{83FFAB19-4824-4D85-BCB9-152FB25B4CA4}" type="parTrans" cxnId="{4AB94508-D27B-4F85-81F1-A27F9C35C1B1}">
      <dgm:prSet/>
      <dgm:spPr/>
      <dgm:t>
        <a:bodyPr/>
        <a:lstStyle/>
        <a:p>
          <a:endParaRPr lang="en-US"/>
        </a:p>
      </dgm:t>
    </dgm:pt>
    <dgm:pt modelId="{0BBD4A9A-2502-4832-BCC0-538A1C6AB7DF}" type="sibTrans" cxnId="{4AB94508-D27B-4F85-81F1-A27F9C35C1B1}">
      <dgm:prSet/>
      <dgm:spPr/>
      <dgm:t>
        <a:bodyPr/>
        <a:lstStyle/>
        <a:p>
          <a:endParaRPr lang="en-US"/>
        </a:p>
      </dgm:t>
    </dgm:pt>
    <dgm:pt modelId="{9E5231A2-FF44-46A7-8412-0AC24AE0DFF0}" type="pres">
      <dgm:prSet presAssocID="{C77C3CD2-D9BC-4F16-BA7D-9683649D7196}" presName="root" presStyleCnt="0">
        <dgm:presLayoutVars>
          <dgm:dir/>
          <dgm:resizeHandles val="exact"/>
        </dgm:presLayoutVars>
      </dgm:prSet>
      <dgm:spPr/>
    </dgm:pt>
    <dgm:pt modelId="{1EDAF6A9-0555-4D43-BF8A-82FFA2E60C4C}" type="pres">
      <dgm:prSet presAssocID="{5497E392-A59C-4B1A-BD6D-BBDAE7BC0C7F}" presName="compNode" presStyleCnt="0"/>
      <dgm:spPr/>
    </dgm:pt>
    <dgm:pt modelId="{0487DB9D-D38E-4D5E-96BA-07F79FCFA6E5}" type="pres">
      <dgm:prSet presAssocID="{5497E392-A59C-4B1A-BD6D-BBDAE7BC0C7F}" presName="bgRect" presStyleLbl="bgShp" presStyleIdx="0" presStyleCnt="10"/>
      <dgm:spPr/>
    </dgm:pt>
    <dgm:pt modelId="{0A407D69-52C7-48A1-803C-F90242AD46F0}" type="pres">
      <dgm:prSet presAssocID="{5497E392-A59C-4B1A-BD6D-BBDAE7BC0C7F}" presName="iconRect" presStyleLbl="node1" presStyleIdx="0" presStyleCnt="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5702654C-6B51-403F-B97F-5E940807301F}" type="pres">
      <dgm:prSet presAssocID="{5497E392-A59C-4B1A-BD6D-BBDAE7BC0C7F}" presName="spaceRect" presStyleCnt="0"/>
      <dgm:spPr/>
    </dgm:pt>
    <dgm:pt modelId="{A9A795B8-E6F9-403E-ABCC-303F29870B8A}" type="pres">
      <dgm:prSet presAssocID="{5497E392-A59C-4B1A-BD6D-BBDAE7BC0C7F}" presName="parTx" presStyleLbl="revTx" presStyleIdx="0" presStyleCnt="10" custLinFactNeighborX="-222" custLinFactNeighborY="3593">
        <dgm:presLayoutVars>
          <dgm:chMax val="0"/>
          <dgm:chPref val="0"/>
        </dgm:presLayoutVars>
      </dgm:prSet>
      <dgm:spPr/>
    </dgm:pt>
    <dgm:pt modelId="{F7AC77A5-E5BE-4901-B3E3-401DA7E72023}" type="pres">
      <dgm:prSet presAssocID="{4BFCBFBE-3E2D-4357-ADB8-4EA8E6B149D8}" presName="sibTrans" presStyleCnt="0"/>
      <dgm:spPr/>
    </dgm:pt>
    <dgm:pt modelId="{339831EB-2262-4D8B-BAD9-ED96623939BB}" type="pres">
      <dgm:prSet presAssocID="{AB123F0C-1940-42C5-B34F-0C2AF1E855EC}" presName="compNode" presStyleCnt="0"/>
      <dgm:spPr/>
    </dgm:pt>
    <dgm:pt modelId="{C66719EC-02E6-4104-9DDB-CB3F7BD5E0EF}" type="pres">
      <dgm:prSet presAssocID="{AB123F0C-1940-42C5-B34F-0C2AF1E855EC}" presName="bgRect" presStyleLbl="bgShp" presStyleIdx="1" presStyleCnt="10"/>
      <dgm:spPr/>
    </dgm:pt>
    <dgm:pt modelId="{CB33317D-29A5-4B3D-8A01-5D7A62878F79}" type="pres">
      <dgm:prSet presAssocID="{AB123F0C-1940-42C5-B34F-0C2AF1E855EC}" presName="iconRect" presStyleLbl="node1" presStyleIdx="1" presStyleCnt="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CF173822-8930-448B-96EA-2EDBE5B84AF0}" type="pres">
      <dgm:prSet presAssocID="{AB123F0C-1940-42C5-B34F-0C2AF1E855EC}" presName="spaceRect" presStyleCnt="0"/>
      <dgm:spPr/>
    </dgm:pt>
    <dgm:pt modelId="{D5CBF8EC-E72D-4B99-B1C5-3083382A984F}" type="pres">
      <dgm:prSet presAssocID="{AB123F0C-1940-42C5-B34F-0C2AF1E855EC}" presName="parTx" presStyleLbl="revTx" presStyleIdx="1" presStyleCnt="10" custScaleY="81857" custLinFactNeighborX="143" custLinFactNeighborY="25261">
        <dgm:presLayoutVars>
          <dgm:chMax val="0"/>
          <dgm:chPref val="0"/>
        </dgm:presLayoutVars>
      </dgm:prSet>
      <dgm:spPr/>
    </dgm:pt>
    <dgm:pt modelId="{443CF79A-7745-4F8A-A981-E01B9E90D317}" type="pres">
      <dgm:prSet presAssocID="{C48178CF-B751-40C0-AECC-789797EE13A4}" presName="sibTrans" presStyleCnt="0"/>
      <dgm:spPr/>
    </dgm:pt>
    <dgm:pt modelId="{0C4CA378-BE1D-4AEF-A845-FC7ABD4B8A3D}" type="pres">
      <dgm:prSet presAssocID="{75C3C4C2-9762-4A1A-A50D-40B93371ACE5}" presName="compNode" presStyleCnt="0"/>
      <dgm:spPr/>
    </dgm:pt>
    <dgm:pt modelId="{19CCD505-9BE7-4AB8-9053-5CBA95157909}" type="pres">
      <dgm:prSet presAssocID="{75C3C4C2-9762-4A1A-A50D-40B93371ACE5}" presName="bgRect" presStyleLbl="bgShp" presStyleIdx="2" presStyleCnt="10"/>
      <dgm:spPr/>
    </dgm:pt>
    <dgm:pt modelId="{5B2681CD-0312-4A80-8A90-70192F708A44}" type="pres">
      <dgm:prSet presAssocID="{75C3C4C2-9762-4A1A-A50D-40B93371ACE5}" presName="iconRect" presStyleLbl="node1" presStyleIdx="2" presStyleCnt="10"/>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B3CB25C0-2325-43F5-B333-A5F2B79BCDC2}" type="pres">
      <dgm:prSet presAssocID="{75C3C4C2-9762-4A1A-A50D-40B93371ACE5}" presName="spaceRect" presStyleCnt="0"/>
      <dgm:spPr/>
    </dgm:pt>
    <dgm:pt modelId="{DF7E5B0C-86AF-4871-9264-8C7DEC0F48B3}" type="pres">
      <dgm:prSet presAssocID="{75C3C4C2-9762-4A1A-A50D-40B93371ACE5}" presName="parTx" presStyleLbl="revTx" presStyleIdx="2" presStyleCnt="10">
        <dgm:presLayoutVars>
          <dgm:chMax val="0"/>
          <dgm:chPref val="0"/>
        </dgm:presLayoutVars>
      </dgm:prSet>
      <dgm:spPr/>
    </dgm:pt>
    <dgm:pt modelId="{D5C71E1A-2259-4D84-A1FA-8244460FA179}" type="pres">
      <dgm:prSet presAssocID="{5F819D23-565E-4A58-BCA9-9AB781D3B4BF}" presName="sibTrans" presStyleCnt="0"/>
      <dgm:spPr/>
    </dgm:pt>
    <dgm:pt modelId="{B20581CA-BEE7-4063-9842-BECC0392BE50}" type="pres">
      <dgm:prSet presAssocID="{08A25D59-91FC-4964-B096-D8A48F742F66}" presName="compNode" presStyleCnt="0"/>
      <dgm:spPr/>
    </dgm:pt>
    <dgm:pt modelId="{0199F0F0-8F79-4699-AA58-3E79D3C30289}" type="pres">
      <dgm:prSet presAssocID="{08A25D59-91FC-4964-B096-D8A48F742F66}" presName="bgRect" presStyleLbl="bgShp" presStyleIdx="3" presStyleCnt="10"/>
      <dgm:spPr/>
    </dgm:pt>
    <dgm:pt modelId="{2CD01750-BCD5-4BBB-91A2-15D7B418EDF8}" type="pres">
      <dgm:prSet presAssocID="{08A25D59-91FC-4964-B096-D8A48F742F66}" presName="iconRect" presStyleLbl="node1" presStyleIdx="3" presStyleCnt="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aptop"/>
        </a:ext>
      </dgm:extLst>
    </dgm:pt>
    <dgm:pt modelId="{25FB4D5D-3845-484A-906D-F016A6498605}" type="pres">
      <dgm:prSet presAssocID="{08A25D59-91FC-4964-B096-D8A48F742F66}" presName="spaceRect" presStyleCnt="0"/>
      <dgm:spPr/>
    </dgm:pt>
    <dgm:pt modelId="{5C73F936-CCA4-44DA-8CF6-4F23B564B1BB}" type="pres">
      <dgm:prSet presAssocID="{08A25D59-91FC-4964-B096-D8A48F742F66}" presName="parTx" presStyleLbl="revTx" presStyleIdx="3" presStyleCnt="10" custLinFactNeighborX="57" custLinFactNeighborY="5663">
        <dgm:presLayoutVars>
          <dgm:chMax val="0"/>
          <dgm:chPref val="0"/>
        </dgm:presLayoutVars>
      </dgm:prSet>
      <dgm:spPr/>
    </dgm:pt>
    <dgm:pt modelId="{927892FC-0712-40A0-9E6A-D4462D717D16}" type="pres">
      <dgm:prSet presAssocID="{8F7F4542-F46C-428D-B1CD-B5423A15483F}" presName="sibTrans" presStyleCnt="0"/>
      <dgm:spPr/>
    </dgm:pt>
    <dgm:pt modelId="{CDDA4854-E588-48CA-B884-6ADA11EF271D}" type="pres">
      <dgm:prSet presAssocID="{19787FA5-E9A6-4328-946C-20F2F52E6042}" presName="compNode" presStyleCnt="0"/>
      <dgm:spPr/>
    </dgm:pt>
    <dgm:pt modelId="{488211B7-E173-4F95-88F1-32156B1576F6}" type="pres">
      <dgm:prSet presAssocID="{19787FA5-E9A6-4328-946C-20F2F52E6042}" presName="bgRect" presStyleLbl="bgShp" presStyleIdx="4" presStyleCnt="10"/>
      <dgm:spPr/>
    </dgm:pt>
    <dgm:pt modelId="{6392CC64-C341-4B66-95F9-EA28D89002F6}" type="pres">
      <dgm:prSet presAssocID="{19787FA5-E9A6-4328-946C-20F2F52E6042}" presName="iconRect" presStyleLbl="node1" presStyleIdx="4" presStyleCnt="1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41385D8C-4849-464A-B07B-A85809F9515E}" type="pres">
      <dgm:prSet presAssocID="{19787FA5-E9A6-4328-946C-20F2F52E6042}" presName="spaceRect" presStyleCnt="0"/>
      <dgm:spPr/>
    </dgm:pt>
    <dgm:pt modelId="{62C63547-FFCA-448B-A556-24E9582CAA67}" type="pres">
      <dgm:prSet presAssocID="{19787FA5-E9A6-4328-946C-20F2F52E6042}" presName="parTx" presStyleLbl="revTx" presStyleIdx="4" presStyleCnt="10">
        <dgm:presLayoutVars>
          <dgm:chMax val="0"/>
          <dgm:chPref val="0"/>
        </dgm:presLayoutVars>
      </dgm:prSet>
      <dgm:spPr/>
    </dgm:pt>
    <dgm:pt modelId="{CE9FF476-07C9-41D4-96E5-B4D18F2F4476}" type="pres">
      <dgm:prSet presAssocID="{DA323802-2BA1-4257-8E71-5ADA97089E86}" presName="sibTrans" presStyleCnt="0"/>
      <dgm:spPr/>
    </dgm:pt>
    <dgm:pt modelId="{94D7B0D4-CAC1-44FE-9A2F-3BBAFFAC8B65}" type="pres">
      <dgm:prSet presAssocID="{BFB81A1B-BBA2-446D-8F3B-54C832C6BFC0}" presName="compNode" presStyleCnt="0"/>
      <dgm:spPr/>
    </dgm:pt>
    <dgm:pt modelId="{6023FB0B-23B4-4CC9-86AC-3AD75081E692}" type="pres">
      <dgm:prSet presAssocID="{BFB81A1B-BBA2-446D-8F3B-54C832C6BFC0}" presName="bgRect" presStyleLbl="bgShp" presStyleIdx="5" presStyleCnt="10"/>
      <dgm:spPr/>
    </dgm:pt>
    <dgm:pt modelId="{4EAD6228-8AB6-420B-A354-68E062245E39}" type="pres">
      <dgm:prSet presAssocID="{BFB81A1B-BBA2-446D-8F3B-54C832C6BFC0}" presName="iconRect" presStyleLbl="node1" presStyleIdx="5" presStyleCnt="10"/>
      <dgm:spPr>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pt>
    <dgm:pt modelId="{3F7157C5-A4C7-423D-8B1B-2793A96A5F92}" type="pres">
      <dgm:prSet presAssocID="{BFB81A1B-BBA2-446D-8F3B-54C832C6BFC0}" presName="spaceRect" presStyleCnt="0"/>
      <dgm:spPr/>
    </dgm:pt>
    <dgm:pt modelId="{035437A0-0131-40F0-A26D-08B306FAF4A2}" type="pres">
      <dgm:prSet presAssocID="{BFB81A1B-BBA2-446D-8F3B-54C832C6BFC0}" presName="parTx" presStyleLbl="revTx" presStyleIdx="5" presStyleCnt="10" custLinFactNeighborY="3937">
        <dgm:presLayoutVars>
          <dgm:chMax val="0"/>
          <dgm:chPref val="0"/>
        </dgm:presLayoutVars>
      </dgm:prSet>
      <dgm:spPr/>
    </dgm:pt>
    <dgm:pt modelId="{F8620800-D3B9-4608-8321-41AB368631A7}" type="pres">
      <dgm:prSet presAssocID="{0BBD4A9A-2502-4832-BCC0-538A1C6AB7DF}" presName="sibTrans" presStyleCnt="0"/>
      <dgm:spPr/>
    </dgm:pt>
    <dgm:pt modelId="{21FB11A8-ACB2-45A1-967C-0FFBEF4EB45E}" type="pres">
      <dgm:prSet presAssocID="{FB794E7F-24CD-4D57-A4E7-F29605EF704C}" presName="compNode" presStyleCnt="0"/>
      <dgm:spPr/>
    </dgm:pt>
    <dgm:pt modelId="{04BA2AB1-D1ED-4ADF-9E64-F2F355BAEE51}" type="pres">
      <dgm:prSet presAssocID="{FB794E7F-24CD-4D57-A4E7-F29605EF704C}" presName="bgRect" presStyleLbl="bgShp" presStyleIdx="6" presStyleCnt="10"/>
      <dgm:spPr/>
    </dgm:pt>
    <dgm:pt modelId="{04588411-02F7-4BFE-BA89-83820F50B4D7}" type="pres">
      <dgm:prSet presAssocID="{FB794E7F-24CD-4D57-A4E7-F29605EF704C}" presName="iconRect" presStyleLbl="node1" presStyleIdx="6" presStyleCnt="1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Daily Calendar"/>
        </a:ext>
      </dgm:extLst>
    </dgm:pt>
    <dgm:pt modelId="{DB45326F-AF39-4797-9FBC-4F946E8FC68E}" type="pres">
      <dgm:prSet presAssocID="{FB794E7F-24CD-4D57-A4E7-F29605EF704C}" presName="spaceRect" presStyleCnt="0"/>
      <dgm:spPr/>
    </dgm:pt>
    <dgm:pt modelId="{17530881-1999-4B6A-A023-0DD054F203A7}" type="pres">
      <dgm:prSet presAssocID="{FB794E7F-24CD-4D57-A4E7-F29605EF704C}" presName="parTx" presStyleLbl="revTx" presStyleIdx="6" presStyleCnt="10">
        <dgm:presLayoutVars>
          <dgm:chMax val="0"/>
          <dgm:chPref val="0"/>
        </dgm:presLayoutVars>
      </dgm:prSet>
      <dgm:spPr/>
    </dgm:pt>
    <dgm:pt modelId="{A0D8354B-D8D8-4DE6-88D3-58676D79D4AF}" type="pres">
      <dgm:prSet presAssocID="{6C8CA3B1-5238-4FF3-BBCC-992580BF4FA7}" presName="sibTrans" presStyleCnt="0"/>
      <dgm:spPr/>
    </dgm:pt>
    <dgm:pt modelId="{1E4B164F-D0C8-4E26-A99C-D43A7588583D}" type="pres">
      <dgm:prSet presAssocID="{485EB7FC-AD19-4CBE-8A5C-5159712D158F}" presName="compNode" presStyleCnt="0"/>
      <dgm:spPr/>
    </dgm:pt>
    <dgm:pt modelId="{A27CAEDD-99D2-46FB-B3F0-7AA43AC7B08D}" type="pres">
      <dgm:prSet presAssocID="{485EB7FC-AD19-4CBE-8A5C-5159712D158F}" presName="bgRect" presStyleLbl="bgShp" presStyleIdx="7" presStyleCnt="10"/>
      <dgm:spPr/>
    </dgm:pt>
    <dgm:pt modelId="{7A6637D9-276E-46AB-A791-02FA083C06AF}" type="pres">
      <dgm:prSet presAssocID="{485EB7FC-AD19-4CBE-8A5C-5159712D158F}" presName="iconRect" presStyleLbl="node1" presStyleIdx="7" presStyleCnt="1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ears"/>
        </a:ext>
      </dgm:extLst>
    </dgm:pt>
    <dgm:pt modelId="{07482DDE-684B-4F4B-9A42-B79775CEB297}" type="pres">
      <dgm:prSet presAssocID="{485EB7FC-AD19-4CBE-8A5C-5159712D158F}" presName="spaceRect" presStyleCnt="0"/>
      <dgm:spPr/>
    </dgm:pt>
    <dgm:pt modelId="{13C72608-2CE3-429F-8597-7B39CFDBFD42}" type="pres">
      <dgm:prSet presAssocID="{485EB7FC-AD19-4CBE-8A5C-5159712D158F}" presName="parTx" presStyleLbl="revTx" presStyleIdx="7" presStyleCnt="10" custLinFactNeighborX="-285" custLinFactNeighborY="7545">
        <dgm:presLayoutVars>
          <dgm:chMax val="0"/>
          <dgm:chPref val="0"/>
        </dgm:presLayoutVars>
      </dgm:prSet>
      <dgm:spPr/>
    </dgm:pt>
    <dgm:pt modelId="{F9954AD2-9263-4745-81A1-138A0CB72087}" type="pres">
      <dgm:prSet presAssocID="{E471318F-3169-45DE-AC42-714CFD198456}" presName="sibTrans" presStyleCnt="0"/>
      <dgm:spPr/>
    </dgm:pt>
    <dgm:pt modelId="{FF9B1AAE-B0F7-4313-BA18-E3DA0E42A2E1}" type="pres">
      <dgm:prSet presAssocID="{B07F27CA-8FF5-4000-8174-3E8F2F604089}" presName="compNode" presStyleCnt="0"/>
      <dgm:spPr/>
    </dgm:pt>
    <dgm:pt modelId="{047248FE-BAD8-4CEC-8284-557104535D17}" type="pres">
      <dgm:prSet presAssocID="{B07F27CA-8FF5-4000-8174-3E8F2F604089}" presName="bgRect" presStyleLbl="bgShp" presStyleIdx="8" presStyleCnt="10"/>
      <dgm:spPr/>
    </dgm:pt>
    <dgm:pt modelId="{D161E124-16A2-48C7-8155-94C22D82C629}" type="pres">
      <dgm:prSet presAssocID="{B07F27CA-8FF5-4000-8174-3E8F2F604089}" presName="iconRect" presStyleLbl="node1" presStyleIdx="8" presStyleCnt="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itcoin"/>
        </a:ext>
      </dgm:extLst>
    </dgm:pt>
    <dgm:pt modelId="{3F91B1DA-3E88-4103-84D7-19E4AFC2B5DA}" type="pres">
      <dgm:prSet presAssocID="{B07F27CA-8FF5-4000-8174-3E8F2F604089}" presName="spaceRect" presStyleCnt="0"/>
      <dgm:spPr/>
    </dgm:pt>
    <dgm:pt modelId="{FC5ABE9A-F712-4BA5-A86F-4494AACB6D3B}" type="pres">
      <dgm:prSet presAssocID="{B07F27CA-8FF5-4000-8174-3E8F2F604089}" presName="parTx" presStyleLbl="revTx" presStyleIdx="8" presStyleCnt="10" custLinFactNeighborY="9842">
        <dgm:presLayoutVars>
          <dgm:chMax val="0"/>
          <dgm:chPref val="0"/>
        </dgm:presLayoutVars>
      </dgm:prSet>
      <dgm:spPr/>
    </dgm:pt>
    <dgm:pt modelId="{E2FA2C98-68D7-49AD-B87E-28EC06A66895}" type="pres">
      <dgm:prSet presAssocID="{9CA63DA9-1A35-49E4-84DB-DA633D43AA5E}" presName="sibTrans" presStyleCnt="0"/>
      <dgm:spPr/>
    </dgm:pt>
    <dgm:pt modelId="{998D9EA3-98C5-4F9D-8CA1-CC37ABCA66B3}" type="pres">
      <dgm:prSet presAssocID="{CAA5D80B-559B-41B7-B024-66C277513A44}" presName="compNode" presStyleCnt="0"/>
      <dgm:spPr/>
    </dgm:pt>
    <dgm:pt modelId="{50A21CC9-26C7-413E-B0DF-02C7A75099D2}" type="pres">
      <dgm:prSet presAssocID="{CAA5D80B-559B-41B7-B024-66C277513A44}" presName="bgRect" presStyleLbl="bgShp" presStyleIdx="9" presStyleCnt="10"/>
      <dgm:spPr/>
    </dgm:pt>
    <dgm:pt modelId="{42C5E6C0-7AE2-48A3-A96F-DC918FAA83F0}" type="pres">
      <dgm:prSet presAssocID="{CAA5D80B-559B-41B7-B024-66C277513A44}" presName="iconRect" presStyleLbl="node1" presStyleIdx="9" presStyleCnt="1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54B2933B-6DBB-4809-899B-07AA45DA7019}" type="pres">
      <dgm:prSet presAssocID="{CAA5D80B-559B-41B7-B024-66C277513A44}" presName="spaceRect" presStyleCnt="0"/>
      <dgm:spPr/>
    </dgm:pt>
    <dgm:pt modelId="{991898D4-0353-45FB-97F7-DE380251EB29}" type="pres">
      <dgm:prSet presAssocID="{CAA5D80B-559B-41B7-B024-66C277513A44}" presName="parTx" presStyleLbl="revTx" presStyleIdx="9" presStyleCnt="10">
        <dgm:presLayoutVars>
          <dgm:chMax val="0"/>
          <dgm:chPref val="0"/>
        </dgm:presLayoutVars>
      </dgm:prSet>
      <dgm:spPr/>
    </dgm:pt>
  </dgm:ptLst>
  <dgm:cxnLst>
    <dgm:cxn modelId="{4AB94508-D27B-4F85-81F1-A27F9C35C1B1}" srcId="{C77C3CD2-D9BC-4F16-BA7D-9683649D7196}" destId="{BFB81A1B-BBA2-446D-8F3B-54C832C6BFC0}" srcOrd="5" destOrd="0" parTransId="{83FFAB19-4824-4D85-BCB9-152FB25B4CA4}" sibTransId="{0BBD4A9A-2502-4832-BCC0-538A1C6AB7DF}"/>
    <dgm:cxn modelId="{43FB7F0A-5139-406C-B5B8-B47E87E820BD}" type="presOf" srcId="{485EB7FC-AD19-4CBE-8A5C-5159712D158F}" destId="{13C72608-2CE3-429F-8597-7B39CFDBFD42}" srcOrd="0" destOrd="0" presId="urn:microsoft.com/office/officeart/2018/2/layout/IconVerticalSolidList"/>
    <dgm:cxn modelId="{F3464314-5CBB-4369-A8C5-3F4A07A2180E}" type="presOf" srcId="{75C3C4C2-9762-4A1A-A50D-40B93371ACE5}" destId="{DF7E5B0C-86AF-4871-9264-8C7DEC0F48B3}" srcOrd="0" destOrd="0" presId="urn:microsoft.com/office/officeart/2018/2/layout/IconVerticalSolidList"/>
    <dgm:cxn modelId="{781ED322-3931-4C54-804E-4D5247AFEA29}" type="presOf" srcId="{FB794E7F-24CD-4D57-A4E7-F29605EF704C}" destId="{17530881-1999-4B6A-A023-0DD054F203A7}" srcOrd="0" destOrd="0" presId="urn:microsoft.com/office/officeart/2018/2/layout/IconVerticalSolidList"/>
    <dgm:cxn modelId="{BFA8B527-E0A8-47C3-A637-5A6490770565}" srcId="{C77C3CD2-D9BC-4F16-BA7D-9683649D7196}" destId="{B07F27CA-8FF5-4000-8174-3E8F2F604089}" srcOrd="8" destOrd="0" parTransId="{39FE4C6F-1951-4A6B-A550-2A9ACCD56E81}" sibTransId="{9CA63DA9-1A35-49E4-84DB-DA633D43AA5E}"/>
    <dgm:cxn modelId="{95C2BD2E-50C6-40AC-BD86-2523503254DA}" type="presOf" srcId="{C77C3CD2-D9BC-4F16-BA7D-9683649D7196}" destId="{9E5231A2-FF44-46A7-8412-0AC24AE0DFF0}" srcOrd="0" destOrd="0" presId="urn:microsoft.com/office/officeart/2018/2/layout/IconVerticalSolidList"/>
    <dgm:cxn modelId="{5B314740-A738-4FD5-A799-4F335290B82E}" type="presOf" srcId="{CAA5D80B-559B-41B7-B024-66C277513A44}" destId="{991898D4-0353-45FB-97F7-DE380251EB29}" srcOrd="0" destOrd="0" presId="urn:microsoft.com/office/officeart/2018/2/layout/IconVerticalSolidList"/>
    <dgm:cxn modelId="{F80BFD64-88C0-4E14-8E62-7F2D4BD1F3F9}" type="presOf" srcId="{19787FA5-E9A6-4328-946C-20F2F52E6042}" destId="{62C63547-FFCA-448B-A556-24E9582CAA67}" srcOrd="0" destOrd="0" presId="urn:microsoft.com/office/officeart/2018/2/layout/IconVerticalSolidList"/>
    <dgm:cxn modelId="{228DD350-4375-4C54-8403-68B74E4528ED}" srcId="{C77C3CD2-D9BC-4F16-BA7D-9683649D7196}" destId="{FB794E7F-24CD-4D57-A4E7-F29605EF704C}" srcOrd="6" destOrd="0" parTransId="{2BEFF626-EDCE-4E99-A764-D8B5B97B8644}" sibTransId="{6C8CA3B1-5238-4FF3-BBCC-992580BF4FA7}"/>
    <dgm:cxn modelId="{FE9CBE51-D770-445E-879E-6FEDC99BE7F3}" srcId="{C77C3CD2-D9BC-4F16-BA7D-9683649D7196}" destId="{5497E392-A59C-4B1A-BD6D-BBDAE7BC0C7F}" srcOrd="0" destOrd="0" parTransId="{11A9F116-0F9D-4DB3-8CD7-E86C3DFB3E58}" sibTransId="{4BFCBFBE-3E2D-4357-ADB8-4EA8E6B149D8}"/>
    <dgm:cxn modelId="{B5FF93A2-5DAB-4628-BA88-DB2B4781D541}" type="presOf" srcId="{AB123F0C-1940-42C5-B34F-0C2AF1E855EC}" destId="{D5CBF8EC-E72D-4B99-B1C5-3083382A984F}" srcOrd="0" destOrd="0" presId="urn:microsoft.com/office/officeart/2018/2/layout/IconVerticalSolidList"/>
    <dgm:cxn modelId="{7BA851A3-ED0B-4272-B3C1-F6D733634C35}" srcId="{C77C3CD2-D9BC-4F16-BA7D-9683649D7196}" destId="{19787FA5-E9A6-4328-946C-20F2F52E6042}" srcOrd="4" destOrd="0" parTransId="{87952053-CC0A-4901-8941-AC4525CB8E9A}" sibTransId="{DA323802-2BA1-4257-8E71-5ADA97089E86}"/>
    <dgm:cxn modelId="{C03A5AA7-0098-4357-BE5A-56A2D5168546}" srcId="{C77C3CD2-D9BC-4F16-BA7D-9683649D7196}" destId="{75C3C4C2-9762-4A1A-A50D-40B93371ACE5}" srcOrd="2" destOrd="0" parTransId="{140CAD68-3A31-4495-9BE2-22DF6F7CD11A}" sibTransId="{5F819D23-565E-4A58-BCA9-9AB781D3B4BF}"/>
    <dgm:cxn modelId="{FAF7D5A8-2AF8-460C-95A7-D5C9B8852832}" srcId="{C77C3CD2-D9BC-4F16-BA7D-9683649D7196}" destId="{485EB7FC-AD19-4CBE-8A5C-5159712D158F}" srcOrd="7" destOrd="0" parTransId="{466E0A19-4AC5-4951-A795-BC37D4B282C6}" sibTransId="{E471318F-3169-45DE-AC42-714CFD198456}"/>
    <dgm:cxn modelId="{808A72B0-28C5-4D26-BD5D-B2C6BD0592C9}" type="presOf" srcId="{08A25D59-91FC-4964-B096-D8A48F742F66}" destId="{5C73F936-CCA4-44DA-8CF6-4F23B564B1BB}" srcOrd="0" destOrd="0" presId="urn:microsoft.com/office/officeart/2018/2/layout/IconVerticalSolidList"/>
    <dgm:cxn modelId="{EA44C8BC-0A3E-49EE-B22E-D3EE2DD547FE}" srcId="{C77C3CD2-D9BC-4F16-BA7D-9683649D7196}" destId="{08A25D59-91FC-4964-B096-D8A48F742F66}" srcOrd="3" destOrd="0" parTransId="{D1ADCD81-A162-44A6-8C8D-5F796137663D}" sibTransId="{8F7F4542-F46C-428D-B1CD-B5423A15483F}"/>
    <dgm:cxn modelId="{06C739D6-D778-46C2-9058-A7CC06DF4EE0}" srcId="{C77C3CD2-D9BC-4F16-BA7D-9683649D7196}" destId="{AB123F0C-1940-42C5-B34F-0C2AF1E855EC}" srcOrd="1" destOrd="0" parTransId="{C4FC4BB3-95D7-4B8A-93F0-94C1D7F7F326}" sibTransId="{C48178CF-B751-40C0-AECC-789797EE13A4}"/>
    <dgm:cxn modelId="{CABE21DD-737E-4297-9784-F70F9325BE2E}" type="presOf" srcId="{5497E392-A59C-4B1A-BD6D-BBDAE7BC0C7F}" destId="{A9A795B8-E6F9-403E-ABCC-303F29870B8A}" srcOrd="0" destOrd="0" presId="urn:microsoft.com/office/officeart/2018/2/layout/IconVerticalSolidList"/>
    <dgm:cxn modelId="{A39B70DF-CE8F-4362-9623-15C8C26EBDE1}" type="presOf" srcId="{BFB81A1B-BBA2-446D-8F3B-54C832C6BFC0}" destId="{035437A0-0131-40F0-A26D-08B306FAF4A2}" srcOrd="0" destOrd="0" presId="urn:microsoft.com/office/officeart/2018/2/layout/IconVerticalSolidList"/>
    <dgm:cxn modelId="{7FC736F9-6A8D-4493-A3B1-3CF2388BCDAB}" type="presOf" srcId="{B07F27CA-8FF5-4000-8174-3E8F2F604089}" destId="{FC5ABE9A-F712-4BA5-A86F-4494AACB6D3B}" srcOrd="0" destOrd="0" presId="urn:microsoft.com/office/officeart/2018/2/layout/IconVerticalSolidList"/>
    <dgm:cxn modelId="{4BDCC6FC-7108-4607-9AD6-ACBACB17E121}" srcId="{C77C3CD2-D9BC-4F16-BA7D-9683649D7196}" destId="{CAA5D80B-559B-41B7-B024-66C277513A44}" srcOrd="9" destOrd="0" parTransId="{0F2A216A-48E3-4175-ADC6-AEAC1CA14058}" sibTransId="{E8163C95-9E25-41B7-A751-14D7517AA4CE}"/>
    <dgm:cxn modelId="{158094E8-8E1D-4FD2-9445-1B41602B8AE6}" type="presParOf" srcId="{9E5231A2-FF44-46A7-8412-0AC24AE0DFF0}" destId="{1EDAF6A9-0555-4D43-BF8A-82FFA2E60C4C}" srcOrd="0" destOrd="0" presId="urn:microsoft.com/office/officeart/2018/2/layout/IconVerticalSolidList"/>
    <dgm:cxn modelId="{FBF60910-CD0B-41F5-8B81-DE526CD87B1E}" type="presParOf" srcId="{1EDAF6A9-0555-4D43-BF8A-82FFA2E60C4C}" destId="{0487DB9D-D38E-4D5E-96BA-07F79FCFA6E5}" srcOrd="0" destOrd="0" presId="urn:microsoft.com/office/officeart/2018/2/layout/IconVerticalSolidList"/>
    <dgm:cxn modelId="{3052E4CB-1EAF-465B-9572-7F5F9B95F8D7}" type="presParOf" srcId="{1EDAF6A9-0555-4D43-BF8A-82FFA2E60C4C}" destId="{0A407D69-52C7-48A1-803C-F90242AD46F0}" srcOrd="1" destOrd="0" presId="urn:microsoft.com/office/officeart/2018/2/layout/IconVerticalSolidList"/>
    <dgm:cxn modelId="{B427D24B-5CA9-4F99-9DD3-0C3E80063F6D}" type="presParOf" srcId="{1EDAF6A9-0555-4D43-BF8A-82FFA2E60C4C}" destId="{5702654C-6B51-403F-B97F-5E940807301F}" srcOrd="2" destOrd="0" presId="urn:microsoft.com/office/officeart/2018/2/layout/IconVerticalSolidList"/>
    <dgm:cxn modelId="{B77C7E65-978D-4F83-8A91-743097FABB1E}" type="presParOf" srcId="{1EDAF6A9-0555-4D43-BF8A-82FFA2E60C4C}" destId="{A9A795B8-E6F9-403E-ABCC-303F29870B8A}" srcOrd="3" destOrd="0" presId="urn:microsoft.com/office/officeart/2018/2/layout/IconVerticalSolidList"/>
    <dgm:cxn modelId="{89FA4E9C-1C15-412D-86DA-A00BCFE2649D}" type="presParOf" srcId="{9E5231A2-FF44-46A7-8412-0AC24AE0DFF0}" destId="{F7AC77A5-E5BE-4901-B3E3-401DA7E72023}" srcOrd="1" destOrd="0" presId="urn:microsoft.com/office/officeart/2018/2/layout/IconVerticalSolidList"/>
    <dgm:cxn modelId="{058CAEC6-9FB1-4216-90A4-11DB0FA8B8F7}" type="presParOf" srcId="{9E5231A2-FF44-46A7-8412-0AC24AE0DFF0}" destId="{339831EB-2262-4D8B-BAD9-ED96623939BB}" srcOrd="2" destOrd="0" presId="urn:microsoft.com/office/officeart/2018/2/layout/IconVerticalSolidList"/>
    <dgm:cxn modelId="{887FC92E-E347-4836-9EA2-D090BE3CEF1F}" type="presParOf" srcId="{339831EB-2262-4D8B-BAD9-ED96623939BB}" destId="{C66719EC-02E6-4104-9DDB-CB3F7BD5E0EF}" srcOrd="0" destOrd="0" presId="urn:microsoft.com/office/officeart/2018/2/layout/IconVerticalSolidList"/>
    <dgm:cxn modelId="{8F84FCDD-0EBD-4934-97AE-B45E7E2A83AF}" type="presParOf" srcId="{339831EB-2262-4D8B-BAD9-ED96623939BB}" destId="{CB33317D-29A5-4B3D-8A01-5D7A62878F79}" srcOrd="1" destOrd="0" presId="urn:microsoft.com/office/officeart/2018/2/layout/IconVerticalSolidList"/>
    <dgm:cxn modelId="{904C3814-939D-4460-B9DD-BF5DE0049CDE}" type="presParOf" srcId="{339831EB-2262-4D8B-BAD9-ED96623939BB}" destId="{CF173822-8930-448B-96EA-2EDBE5B84AF0}" srcOrd="2" destOrd="0" presId="urn:microsoft.com/office/officeart/2018/2/layout/IconVerticalSolidList"/>
    <dgm:cxn modelId="{3CCBD095-AA1D-4ED1-8B63-500B3C9E5448}" type="presParOf" srcId="{339831EB-2262-4D8B-BAD9-ED96623939BB}" destId="{D5CBF8EC-E72D-4B99-B1C5-3083382A984F}" srcOrd="3" destOrd="0" presId="urn:microsoft.com/office/officeart/2018/2/layout/IconVerticalSolidList"/>
    <dgm:cxn modelId="{6EAEAD16-B15A-4D14-B521-70352211141A}" type="presParOf" srcId="{9E5231A2-FF44-46A7-8412-0AC24AE0DFF0}" destId="{443CF79A-7745-4F8A-A981-E01B9E90D317}" srcOrd="3" destOrd="0" presId="urn:microsoft.com/office/officeart/2018/2/layout/IconVerticalSolidList"/>
    <dgm:cxn modelId="{AE10240D-6A31-4ECD-BD92-8D132AFEB7D8}" type="presParOf" srcId="{9E5231A2-FF44-46A7-8412-0AC24AE0DFF0}" destId="{0C4CA378-BE1D-4AEF-A845-FC7ABD4B8A3D}" srcOrd="4" destOrd="0" presId="urn:microsoft.com/office/officeart/2018/2/layout/IconVerticalSolidList"/>
    <dgm:cxn modelId="{29A6D5F8-6E94-410B-88D4-B1393625FA99}" type="presParOf" srcId="{0C4CA378-BE1D-4AEF-A845-FC7ABD4B8A3D}" destId="{19CCD505-9BE7-4AB8-9053-5CBA95157909}" srcOrd="0" destOrd="0" presId="urn:microsoft.com/office/officeart/2018/2/layout/IconVerticalSolidList"/>
    <dgm:cxn modelId="{4622186C-B178-4268-91C5-27D61BF6F21A}" type="presParOf" srcId="{0C4CA378-BE1D-4AEF-A845-FC7ABD4B8A3D}" destId="{5B2681CD-0312-4A80-8A90-70192F708A44}" srcOrd="1" destOrd="0" presId="urn:microsoft.com/office/officeart/2018/2/layout/IconVerticalSolidList"/>
    <dgm:cxn modelId="{86BB1607-3D76-4722-9093-AE2BADE15D77}" type="presParOf" srcId="{0C4CA378-BE1D-4AEF-A845-FC7ABD4B8A3D}" destId="{B3CB25C0-2325-43F5-B333-A5F2B79BCDC2}" srcOrd="2" destOrd="0" presId="urn:microsoft.com/office/officeart/2018/2/layout/IconVerticalSolidList"/>
    <dgm:cxn modelId="{A9873E2B-830D-4064-AADE-6A8A00ACEBF4}" type="presParOf" srcId="{0C4CA378-BE1D-4AEF-A845-FC7ABD4B8A3D}" destId="{DF7E5B0C-86AF-4871-9264-8C7DEC0F48B3}" srcOrd="3" destOrd="0" presId="urn:microsoft.com/office/officeart/2018/2/layout/IconVerticalSolidList"/>
    <dgm:cxn modelId="{AC8B1A97-E51C-4899-BEA5-41BE072B1FB5}" type="presParOf" srcId="{9E5231A2-FF44-46A7-8412-0AC24AE0DFF0}" destId="{D5C71E1A-2259-4D84-A1FA-8244460FA179}" srcOrd="5" destOrd="0" presId="urn:microsoft.com/office/officeart/2018/2/layout/IconVerticalSolidList"/>
    <dgm:cxn modelId="{01626209-DE02-45BE-B2D9-4998C141D554}" type="presParOf" srcId="{9E5231A2-FF44-46A7-8412-0AC24AE0DFF0}" destId="{B20581CA-BEE7-4063-9842-BECC0392BE50}" srcOrd="6" destOrd="0" presId="urn:microsoft.com/office/officeart/2018/2/layout/IconVerticalSolidList"/>
    <dgm:cxn modelId="{6C7EB6E1-C68B-43E8-A597-AE189ECB3D96}" type="presParOf" srcId="{B20581CA-BEE7-4063-9842-BECC0392BE50}" destId="{0199F0F0-8F79-4699-AA58-3E79D3C30289}" srcOrd="0" destOrd="0" presId="urn:microsoft.com/office/officeart/2018/2/layout/IconVerticalSolidList"/>
    <dgm:cxn modelId="{072F063C-88F9-4A7A-8BE4-897C5DE66889}" type="presParOf" srcId="{B20581CA-BEE7-4063-9842-BECC0392BE50}" destId="{2CD01750-BCD5-4BBB-91A2-15D7B418EDF8}" srcOrd="1" destOrd="0" presId="urn:microsoft.com/office/officeart/2018/2/layout/IconVerticalSolidList"/>
    <dgm:cxn modelId="{79F62AB3-E2F6-48C9-908D-842A2B616F2D}" type="presParOf" srcId="{B20581CA-BEE7-4063-9842-BECC0392BE50}" destId="{25FB4D5D-3845-484A-906D-F016A6498605}" srcOrd="2" destOrd="0" presId="urn:microsoft.com/office/officeart/2018/2/layout/IconVerticalSolidList"/>
    <dgm:cxn modelId="{CF88C537-E80F-4523-AF26-C33CBBA8616E}" type="presParOf" srcId="{B20581CA-BEE7-4063-9842-BECC0392BE50}" destId="{5C73F936-CCA4-44DA-8CF6-4F23B564B1BB}" srcOrd="3" destOrd="0" presId="urn:microsoft.com/office/officeart/2018/2/layout/IconVerticalSolidList"/>
    <dgm:cxn modelId="{100820AB-80FF-4AEA-923C-05F35E7F2D1A}" type="presParOf" srcId="{9E5231A2-FF44-46A7-8412-0AC24AE0DFF0}" destId="{927892FC-0712-40A0-9E6A-D4462D717D16}" srcOrd="7" destOrd="0" presId="urn:microsoft.com/office/officeart/2018/2/layout/IconVerticalSolidList"/>
    <dgm:cxn modelId="{34B69028-9E5D-41FC-BF0B-499413368C63}" type="presParOf" srcId="{9E5231A2-FF44-46A7-8412-0AC24AE0DFF0}" destId="{CDDA4854-E588-48CA-B884-6ADA11EF271D}" srcOrd="8" destOrd="0" presId="urn:microsoft.com/office/officeart/2018/2/layout/IconVerticalSolidList"/>
    <dgm:cxn modelId="{5F205A70-0490-4CBE-A91E-F7F0096DEFB2}" type="presParOf" srcId="{CDDA4854-E588-48CA-B884-6ADA11EF271D}" destId="{488211B7-E173-4F95-88F1-32156B1576F6}" srcOrd="0" destOrd="0" presId="urn:microsoft.com/office/officeart/2018/2/layout/IconVerticalSolidList"/>
    <dgm:cxn modelId="{C25A6887-6F3C-4ECF-995F-E46AE7BDD956}" type="presParOf" srcId="{CDDA4854-E588-48CA-B884-6ADA11EF271D}" destId="{6392CC64-C341-4B66-95F9-EA28D89002F6}" srcOrd="1" destOrd="0" presId="urn:microsoft.com/office/officeart/2018/2/layout/IconVerticalSolidList"/>
    <dgm:cxn modelId="{3BD8AE4C-4753-4A1E-B126-0765373463D8}" type="presParOf" srcId="{CDDA4854-E588-48CA-B884-6ADA11EF271D}" destId="{41385D8C-4849-464A-B07B-A85809F9515E}" srcOrd="2" destOrd="0" presId="urn:microsoft.com/office/officeart/2018/2/layout/IconVerticalSolidList"/>
    <dgm:cxn modelId="{4C5A0873-5CB4-4BF6-89F5-2BF27862C48A}" type="presParOf" srcId="{CDDA4854-E588-48CA-B884-6ADA11EF271D}" destId="{62C63547-FFCA-448B-A556-24E9582CAA67}" srcOrd="3" destOrd="0" presId="urn:microsoft.com/office/officeart/2018/2/layout/IconVerticalSolidList"/>
    <dgm:cxn modelId="{E71F84B0-771F-402D-95F9-FEB2B7B75B8D}" type="presParOf" srcId="{9E5231A2-FF44-46A7-8412-0AC24AE0DFF0}" destId="{CE9FF476-07C9-41D4-96E5-B4D18F2F4476}" srcOrd="9" destOrd="0" presId="urn:microsoft.com/office/officeart/2018/2/layout/IconVerticalSolidList"/>
    <dgm:cxn modelId="{21FABD59-5A24-48D0-8A39-D264866922B2}" type="presParOf" srcId="{9E5231A2-FF44-46A7-8412-0AC24AE0DFF0}" destId="{94D7B0D4-CAC1-44FE-9A2F-3BBAFFAC8B65}" srcOrd="10" destOrd="0" presId="urn:microsoft.com/office/officeart/2018/2/layout/IconVerticalSolidList"/>
    <dgm:cxn modelId="{0D8FAE08-BD7D-4A58-846C-51886D3BA39A}" type="presParOf" srcId="{94D7B0D4-CAC1-44FE-9A2F-3BBAFFAC8B65}" destId="{6023FB0B-23B4-4CC9-86AC-3AD75081E692}" srcOrd="0" destOrd="0" presId="urn:microsoft.com/office/officeart/2018/2/layout/IconVerticalSolidList"/>
    <dgm:cxn modelId="{11240AEC-7D09-4E3D-9882-0EF791D536B5}" type="presParOf" srcId="{94D7B0D4-CAC1-44FE-9A2F-3BBAFFAC8B65}" destId="{4EAD6228-8AB6-420B-A354-68E062245E39}" srcOrd="1" destOrd="0" presId="urn:microsoft.com/office/officeart/2018/2/layout/IconVerticalSolidList"/>
    <dgm:cxn modelId="{0D8EBB3B-40A8-4DCF-A4A7-60894991AF70}" type="presParOf" srcId="{94D7B0D4-CAC1-44FE-9A2F-3BBAFFAC8B65}" destId="{3F7157C5-A4C7-423D-8B1B-2793A96A5F92}" srcOrd="2" destOrd="0" presId="urn:microsoft.com/office/officeart/2018/2/layout/IconVerticalSolidList"/>
    <dgm:cxn modelId="{D01536F1-8291-4CC5-A4A7-8DD49CB564B6}" type="presParOf" srcId="{94D7B0D4-CAC1-44FE-9A2F-3BBAFFAC8B65}" destId="{035437A0-0131-40F0-A26D-08B306FAF4A2}" srcOrd="3" destOrd="0" presId="urn:microsoft.com/office/officeart/2018/2/layout/IconVerticalSolidList"/>
    <dgm:cxn modelId="{F0624499-7564-43E9-B6BF-DAE70B0A69AB}" type="presParOf" srcId="{9E5231A2-FF44-46A7-8412-0AC24AE0DFF0}" destId="{F8620800-D3B9-4608-8321-41AB368631A7}" srcOrd="11" destOrd="0" presId="urn:microsoft.com/office/officeart/2018/2/layout/IconVerticalSolidList"/>
    <dgm:cxn modelId="{6BF707E5-485A-4BBC-9883-3FB8FCF80156}" type="presParOf" srcId="{9E5231A2-FF44-46A7-8412-0AC24AE0DFF0}" destId="{21FB11A8-ACB2-45A1-967C-0FFBEF4EB45E}" srcOrd="12" destOrd="0" presId="urn:microsoft.com/office/officeart/2018/2/layout/IconVerticalSolidList"/>
    <dgm:cxn modelId="{6582CC1E-1162-4220-AE22-C8F384B469A7}" type="presParOf" srcId="{21FB11A8-ACB2-45A1-967C-0FFBEF4EB45E}" destId="{04BA2AB1-D1ED-4ADF-9E64-F2F355BAEE51}" srcOrd="0" destOrd="0" presId="urn:microsoft.com/office/officeart/2018/2/layout/IconVerticalSolidList"/>
    <dgm:cxn modelId="{4C2BE3BE-8A9B-4C7D-BC5C-87BC60DEABD3}" type="presParOf" srcId="{21FB11A8-ACB2-45A1-967C-0FFBEF4EB45E}" destId="{04588411-02F7-4BFE-BA89-83820F50B4D7}" srcOrd="1" destOrd="0" presId="urn:microsoft.com/office/officeart/2018/2/layout/IconVerticalSolidList"/>
    <dgm:cxn modelId="{17AC6D72-975C-45BA-B764-4A3197975AD5}" type="presParOf" srcId="{21FB11A8-ACB2-45A1-967C-0FFBEF4EB45E}" destId="{DB45326F-AF39-4797-9FBC-4F946E8FC68E}" srcOrd="2" destOrd="0" presId="urn:microsoft.com/office/officeart/2018/2/layout/IconVerticalSolidList"/>
    <dgm:cxn modelId="{61D1FB73-5B7E-40BB-94BB-D5A867FCB05E}" type="presParOf" srcId="{21FB11A8-ACB2-45A1-967C-0FFBEF4EB45E}" destId="{17530881-1999-4B6A-A023-0DD054F203A7}" srcOrd="3" destOrd="0" presId="urn:microsoft.com/office/officeart/2018/2/layout/IconVerticalSolidList"/>
    <dgm:cxn modelId="{51604906-4546-4B56-BA7D-BC11D0B3BF9B}" type="presParOf" srcId="{9E5231A2-FF44-46A7-8412-0AC24AE0DFF0}" destId="{A0D8354B-D8D8-4DE6-88D3-58676D79D4AF}" srcOrd="13" destOrd="0" presId="urn:microsoft.com/office/officeart/2018/2/layout/IconVerticalSolidList"/>
    <dgm:cxn modelId="{A105A140-95C5-4AE9-85DF-CA66A580E507}" type="presParOf" srcId="{9E5231A2-FF44-46A7-8412-0AC24AE0DFF0}" destId="{1E4B164F-D0C8-4E26-A99C-D43A7588583D}" srcOrd="14" destOrd="0" presId="urn:microsoft.com/office/officeart/2018/2/layout/IconVerticalSolidList"/>
    <dgm:cxn modelId="{3EEF8395-1D7F-4FBA-8765-704AF8E0F810}" type="presParOf" srcId="{1E4B164F-D0C8-4E26-A99C-D43A7588583D}" destId="{A27CAEDD-99D2-46FB-B3F0-7AA43AC7B08D}" srcOrd="0" destOrd="0" presId="urn:microsoft.com/office/officeart/2018/2/layout/IconVerticalSolidList"/>
    <dgm:cxn modelId="{049C8619-B06E-4E7D-B032-97ED0D4F474A}" type="presParOf" srcId="{1E4B164F-D0C8-4E26-A99C-D43A7588583D}" destId="{7A6637D9-276E-46AB-A791-02FA083C06AF}" srcOrd="1" destOrd="0" presId="urn:microsoft.com/office/officeart/2018/2/layout/IconVerticalSolidList"/>
    <dgm:cxn modelId="{013B113E-1DBE-4361-90FA-FAA6525C3A03}" type="presParOf" srcId="{1E4B164F-D0C8-4E26-A99C-D43A7588583D}" destId="{07482DDE-684B-4F4B-9A42-B79775CEB297}" srcOrd="2" destOrd="0" presId="urn:microsoft.com/office/officeart/2018/2/layout/IconVerticalSolidList"/>
    <dgm:cxn modelId="{00197583-F7ED-4301-BDE4-9462E7C959CC}" type="presParOf" srcId="{1E4B164F-D0C8-4E26-A99C-D43A7588583D}" destId="{13C72608-2CE3-429F-8597-7B39CFDBFD42}" srcOrd="3" destOrd="0" presId="urn:microsoft.com/office/officeart/2018/2/layout/IconVerticalSolidList"/>
    <dgm:cxn modelId="{C2CC40BA-4F0B-49F8-98FA-CD83B7018D08}" type="presParOf" srcId="{9E5231A2-FF44-46A7-8412-0AC24AE0DFF0}" destId="{F9954AD2-9263-4745-81A1-138A0CB72087}" srcOrd="15" destOrd="0" presId="urn:microsoft.com/office/officeart/2018/2/layout/IconVerticalSolidList"/>
    <dgm:cxn modelId="{0B4EEB1F-0170-47A7-AE27-6F457AEB97A6}" type="presParOf" srcId="{9E5231A2-FF44-46A7-8412-0AC24AE0DFF0}" destId="{FF9B1AAE-B0F7-4313-BA18-E3DA0E42A2E1}" srcOrd="16" destOrd="0" presId="urn:microsoft.com/office/officeart/2018/2/layout/IconVerticalSolidList"/>
    <dgm:cxn modelId="{DBA6410F-0AA0-402D-BA4A-8B1B12202842}" type="presParOf" srcId="{FF9B1AAE-B0F7-4313-BA18-E3DA0E42A2E1}" destId="{047248FE-BAD8-4CEC-8284-557104535D17}" srcOrd="0" destOrd="0" presId="urn:microsoft.com/office/officeart/2018/2/layout/IconVerticalSolidList"/>
    <dgm:cxn modelId="{320BCAD0-4828-4A39-B5D7-428F3C0A5C82}" type="presParOf" srcId="{FF9B1AAE-B0F7-4313-BA18-E3DA0E42A2E1}" destId="{D161E124-16A2-48C7-8155-94C22D82C629}" srcOrd="1" destOrd="0" presId="urn:microsoft.com/office/officeart/2018/2/layout/IconVerticalSolidList"/>
    <dgm:cxn modelId="{B1E71FFF-E81C-43D9-81F8-FE836465DFB9}" type="presParOf" srcId="{FF9B1AAE-B0F7-4313-BA18-E3DA0E42A2E1}" destId="{3F91B1DA-3E88-4103-84D7-19E4AFC2B5DA}" srcOrd="2" destOrd="0" presId="urn:microsoft.com/office/officeart/2018/2/layout/IconVerticalSolidList"/>
    <dgm:cxn modelId="{95972830-CF30-4D95-A30F-FEE3B55D975F}" type="presParOf" srcId="{FF9B1AAE-B0F7-4313-BA18-E3DA0E42A2E1}" destId="{FC5ABE9A-F712-4BA5-A86F-4494AACB6D3B}" srcOrd="3" destOrd="0" presId="urn:microsoft.com/office/officeart/2018/2/layout/IconVerticalSolidList"/>
    <dgm:cxn modelId="{23AD961E-CD9B-4A29-A330-24F8851C6B42}" type="presParOf" srcId="{9E5231A2-FF44-46A7-8412-0AC24AE0DFF0}" destId="{E2FA2C98-68D7-49AD-B87E-28EC06A66895}" srcOrd="17" destOrd="0" presId="urn:microsoft.com/office/officeart/2018/2/layout/IconVerticalSolidList"/>
    <dgm:cxn modelId="{B3C357D6-48D0-4F29-BB7C-31C595AC13D0}" type="presParOf" srcId="{9E5231A2-FF44-46A7-8412-0AC24AE0DFF0}" destId="{998D9EA3-98C5-4F9D-8CA1-CC37ABCA66B3}" srcOrd="18" destOrd="0" presId="urn:microsoft.com/office/officeart/2018/2/layout/IconVerticalSolidList"/>
    <dgm:cxn modelId="{9DC2DDE4-B7A8-4B8F-8100-E6EC3B80B36E}" type="presParOf" srcId="{998D9EA3-98C5-4F9D-8CA1-CC37ABCA66B3}" destId="{50A21CC9-26C7-413E-B0DF-02C7A75099D2}" srcOrd="0" destOrd="0" presId="urn:microsoft.com/office/officeart/2018/2/layout/IconVerticalSolidList"/>
    <dgm:cxn modelId="{FE29844E-D6A4-4161-9C55-616297CAC78C}" type="presParOf" srcId="{998D9EA3-98C5-4F9D-8CA1-CC37ABCA66B3}" destId="{42C5E6C0-7AE2-48A3-A96F-DC918FAA83F0}" srcOrd="1" destOrd="0" presId="urn:microsoft.com/office/officeart/2018/2/layout/IconVerticalSolidList"/>
    <dgm:cxn modelId="{4981C454-ECE1-49C9-9D95-96DEE766EFF4}" type="presParOf" srcId="{998D9EA3-98C5-4F9D-8CA1-CC37ABCA66B3}" destId="{54B2933B-6DBB-4809-899B-07AA45DA7019}" srcOrd="2" destOrd="0" presId="urn:microsoft.com/office/officeart/2018/2/layout/IconVerticalSolidList"/>
    <dgm:cxn modelId="{52FFEB8B-7101-4B02-B590-82AEDDAAEBA7}" type="presParOf" srcId="{998D9EA3-98C5-4F9D-8CA1-CC37ABCA66B3}" destId="{991898D4-0353-45FB-97F7-DE380251EB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64605D-D176-4C86-A606-930EFF2C105D}"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3AE29BF4-FAF7-4C6E-A49B-0A02143266D6}">
      <dgm:prSet custT="1"/>
      <dgm:spPr/>
      <dgm:t>
        <a:bodyPr/>
        <a:lstStyle/>
        <a:p>
          <a:r>
            <a:rPr lang="en-US" sz="2000" dirty="0"/>
            <a:t>Comfortable with uncertainty – and confident that, even with ambiguity, information and patterns will provide clues for guiding action.</a:t>
          </a:r>
        </a:p>
      </dgm:t>
    </dgm:pt>
    <dgm:pt modelId="{E8BD1A16-AFFD-4EEB-94E1-718DB05DE358}" type="parTrans" cxnId="{20A8992D-182F-4494-8233-A922D1F2F682}">
      <dgm:prSet/>
      <dgm:spPr/>
      <dgm:t>
        <a:bodyPr/>
        <a:lstStyle/>
        <a:p>
          <a:endParaRPr lang="en-US"/>
        </a:p>
      </dgm:t>
    </dgm:pt>
    <dgm:pt modelId="{7289D6CA-1599-49C3-B480-25CE274292C8}" type="sibTrans" cxnId="{20A8992D-182F-4494-8233-A922D1F2F682}">
      <dgm:prSet/>
      <dgm:spPr>
        <a:solidFill>
          <a:srgbClr val="00B7AA">
            <a:alpha val="90000"/>
          </a:srgbClr>
        </a:solidFill>
      </dgm:spPr>
      <dgm:t>
        <a:bodyPr/>
        <a:lstStyle/>
        <a:p>
          <a:endParaRPr lang="en-US" dirty="0"/>
        </a:p>
      </dgm:t>
    </dgm:pt>
    <dgm:pt modelId="{70C9ACB3-E108-4457-9556-D874E83DA3D5}">
      <dgm:prSet phldrT="[Text]" custT="1"/>
      <dgm:spPr/>
      <dgm:t>
        <a:bodyPr/>
        <a:lstStyle/>
        <a:p>
          <a:r>
            <a:rPr lang="en-US" sz="2000" dirty="0"/>
            <a:t>Sacrifice for the bigger objective - ensuring ongoing viability and  fitness of the organization.</a:t>
          </a:r>
          <a:endParaRPr lang="en-US" sz="1600" dirty="0"/>
        </a:p>
      </dgm:t>
    </dgm:pt>
    <dgm:pt modelId="{9536992D-7755-49A1-A70E-57A2F50013FC}" type="parTrans" cxnId="{918FA965-1AA7-4041-80CE-EDB63E22B7DF}">
      <dgm:prSet/>
      <dgm:spPr/>
      <dgm:t>
        <a:bodyPr/>
        <a:lstStyle/>
        <a:p>
          <a:endParaRPr lang="en-US"/>
        </a:p>
      </dgm:t>
    </dgm:pt>
    <dgm:pt modelId="{34C60073-096E-4B2B-8B5F-6B1C7AA19529}" type="sibTrans" cxnId="{918FA965-1AA7-4041-80CE-EDB63E22B7DF}">
      <dgm:prSet/>
      <dgm:spPr/>
      <dgm:t>
        <a:bodyPr/>
        <a:lstStyle/>
        <a:p>
          <a:endParaRPr lang="en-US"/>
        </a:p>
      </dgm:t>
    </dgm:pt>
    <dgm:pt modelId="{A0706B54-DE90-49E7-B65C-C4CE92F5ABD6}">
      <dgm:prSet custT="1"/>
      <dgm:spPr/>
      <dgm:t>
        <a:bodyPr/>
        <a:lstStyle/>
        <a:p>
          <a:r>
            <a:rPr lang="en-US" sz="2000" dirty="0"/>
            <a:t>Willing to risks in new initiatives - and humble enough to step back so others can step forward. </a:t>
          </a:r>
        </a:p>
      </dgm:t>
    </dgm:pt>
    <dgm:pt modelId="{ED2FB66F-57D3-4E43-8C57-915E21F9FAE3}" type="parTrans" cxnId="{8A74F176-D4A4-48F0-9143-7B6563531679}">
      <dgm:prSet/>
      <dgm:spPr/>
      <dgm:t>
        <a:bodyPr/>
        <a:lstStyle/>
        <a:p>
          <a:endParaRPr lang="en-US"/>
        </a:p>
      </dgm:t>
    </dgm:pt>
    <dgm:pt modelId="{7A137D16-89D3-4068-8A23-59FA119BA20D}" type="sibTrans" cxnId="{8A74F176-D4A4-48F0-9143-7B6563531679}">
      <dgm:prSet/>
      <dgm:spPr>
        <a:solidFill>
          <a:srgbClr val="00B7AA">
            <a:alpha val="90000"/>
          </a:srgbClr>
        </a:solidFill>
      </dgm:spPr>
      <dgm:t>
        <a:bodyPr/>
        <a:lstStyle/>
        <a:p>
          <a:endParaRPr lang="en-US" dirty="0"/>
        </a:p>
      </dgm:t>
    </dgm:pt>
    <dgm:pt modelId="{AAFFE47B-03F4-4A36-AA48-95479581249D}">
      <dgm:prSet custT="1"/>
      <dgm:spPr/>
      <dgm:t>
        <a:bodyPr/>
        <a:lstStyle/>
        <a:p>
          <a:r>
            <a:rPr lang="en-US" sz="2000" dirty="0"/>
            <a:t>Trust in ability to innovate - and engage in it with strategic thinking and a keen sense of timing</a:t>
          </a:r>
        </a:p>
      </dgm:t>
    </dgm:pt>
    <dgm:pt modelId="{E45CA19C-AF4E-45B2-AE15-DFE5E47590B0}" type="parTrans" cxnId="{772C34ED-065D-417C-81A5-9A5720C0EED5}">
      <dgm:prSet/>
      <dgm:spPr/>
      <dgm:t>
        <a:bodyPr/>
        <a:lstStyle/>
        <a:p>
          <a:endParaRPr lang="en-US"/>
        </a:p>
      </dgm:t>
    </dgm:pt>
    <dgm:pt modelId="{9AEF07C8-FBBA-4722-BE15-4710E50423AA}" type="sibTrans" cxnId="{772C34ED-065D-417C-81A5-9A5720C0EED5}">
      <dgm:prSet/>
      <dgm:spPr>
        <a:solidFill>
          <a:srgbClr val="00B7AA">
            <a:alpha val="90000"/>
          </a:srgbClr>
        </a:solidFill>
      </dgm:spPr>
      <dgm:t>
        <a:bodyPr/>
        <a:lstStyle/>
        <a:p>
          <a:endParaRPr lang="en-US" dirty="0"/>
        </a:p>
      </dgm:t>
    </dgm:pt>
    <dgm:pt modelId="{8B793B43-8DFE-4AD5-8595-2F26F4A73C61}">
      <dgm:prSet custT="1"/>
      <dgm:spPr/>
      <dgm:t>
        <a:bodyPr/>
        <a:lstStyle/>
        <a:p>
          <a:r>
            <a:rPr lang="en-US" sz="2000" dirty="0"/>
            <a:t>Comfortable with tension and willing to use it - including putting others in tension in ways that may at times make them uncomfortable</a:t>
          </a:r>
        </a:p>
      </dgm:t>
    </dgm:pt>
    <dgm:pt modelId="{93B31EDA-8571-4815-9134-C67EC33D4058}" type="parTrans" cxnId="{326D1B9C-04D5-4DA1-9879-14B32DEEA3C6}">
      <dgm:prSet/>
      <dgm:spPr/>
      <dgm:t>
        <a:bodyPr/>
        <a:lstStyle/>
        <a:p>
          <a:endParaRPr lang="en-US"/>
        </a:p>
      </dgm:t>
    </dgm:pt>
    <dgm:pt modelId="{E10CD03A-BEEE-48AE-8128-DD87C346047A}" type="sibTrans" cxnId="{326D1B9C-04D5-4DA1-9879-14B32DEEA3C6}">
      <dgm:prSet/>
      <dgm:spPr>
        <a:solidFill>
          <a:srgbClr val="00B7AA">
            <a:alpha val="90000"/>
          </a:srgbClr>
        </a:solidFill>
      </dgm:spPr>
      <dgm:t>
        <a:bodyPr/>
        <a:lstStyle/>
        <a:p>
          <a:endParaRPr lang="en-US" dirty="0"/>
        </a:p>
      </dgm:t>
    </dgm:pt>
    <dgm:pt modelId="{D961B465-3386-4479-984A-8258C96FFC38}" type="pres">
      <dgm:prSet presAssocID="{5064605D-D176-4C86-A606-930EFF2C105D}" presName="outerComposite" presStyleCnt="0">
        <dgm:presLayoutVars>
          <dgm:chMax val="5"/>
          <dgm:dir/>
          <dgm:resizeHandles val="exact"/>
        </dgm:presLayoutVars>
      </dgm:prSet>
      <dgm:spPr/>
    </dgm:pt>
    <dgm:pt modelId="{C4123F9C-3D04-4C0F-8B86-62D7D09FAD77}" type="pres">
      <dgm:prSet presAssocID="{5064605D-D176-4C86-A606-930EFF2C105D}" presName="dummyMaxCanvas" presStyleCnt="0">
        <dgm:presLayoutVars/>
      </dgm:prSet>
      <dgm:spPr/>
    </dgm:pt>
    <dgm:pt modelId="{5FECAAD4-DDB7-4EA8-8372-0214AFDF32CB}" type="pres">
      <dgm:prSet presAssocID="{5064605D-D176-4C86-A606-930EFF2C105D}" presName="FiveNodes_1" presStyleLbl="node1" presStyleIdx="0" presStyleCnt="5" custScaleY="118581">
        <dgm:presLayoutVars>
          <dgm:bulletEnabled val="1"/>
        </dgm:presLayoutVars>
      </dgm:prSet>
      <dgm:spPr/>
    </dgm:pt>
    <dgm:pt modelId="{325D49EB-37D3-4B51-A37B-F39852CECAA4}" type="pres">
      <dgm:prSet presAssocID="{5064605D-D176-4C86-A606-930EFF2C105D}" presName="FiveNodes_2" presStyleLbl="node1" presStyleIdx="1" presStyleCnt="5">
        <dgm:presLayoutVars>
          <dgm:bulletEnabled val="1"/>
        </dgm:presLayoutVars>
      </dgm:prSet>
      <dgm:spPr/>
    </dgm:pt>
    <dgm:pt modelId="{AE9067BF-76FD-4F36-A31D-6048BD17E8F8}" type="pres">
      <dgm:prSet presAssocID="{5064605D-D176-4C86-A606-930EFF2C105D}" presName="FiveNodes_3" presStyleLbl="node1" presStyleIdx="2" presStyleCnt="5">
        <dgm:presLayoutVars>
          <dgm:bulletEnabled val="1"/>
        </dgm:presLayoutVars>
      </dgm:prSet>
      <dgm:spPr/>
    </dgm:pt>
    <dgm:pt modelId="{01B980BF-C8E2-4155-95D5-EFDA3887C02C}" type="pres">
      <dgm:prSet presAssocID="{5064605D-D176-4C86-A606-930EFF2C105D}" presName="FiveNodes_4" presStyleLbl="node1" presStyleIdx="3" presStyleCnt="5">
        <dgm:presLayoutVars>
          <dgm:bulletEnabled val="1"/>
        </dgm:presLayoutVars>
      </dgm:prSet>
      <dgm:spPr/>
    </dgm:pt>
    <dgm:pt modelId="{21B617B8-91F7-40E1-8B14-7E9701A23564}" type="pres">
      <dgm:prSet presAssocID="{5064605D-D176-4C86-A606-930EFF2C105D}" presName="FiveNodes_5" presStyleLbl="node1" presStyleIdx="4" presStyleCnt="5">
        <dgm:presLayoutVars>
          <dgm:bulletEnabled val="1"/>
        </dgm:presLayoutVars>
      </dgm:prSet>
      <dgm:spPr/>
    </dgm:pt>
    <dgm:pt modelId="{45A94084-7F77-430A-B1A0-C1F33CC1FECC}" type="pres">
      <dgm:prSet presAssocID="{5064605D-D176-4C86-A606-930EFF2C105D}" presName="FiveConn_1-2" presStyleLbl="fgAccFollowNode1" presStyleIdx="0" presStyleCnt="4">
        <dgm:presLayoutVars>
          <dgm:bulletEnabled val="1"/>
        </dgm:presLayoutVars>
      </dgm:prSet>
      <dgm:spPr/>
    </dgm:pt>
    <dgm:pt modelId="{B6BD53B9-DF85-4E78-878A-06BE2A86414F}" type="pres">
      <dgm:prSet presAssocID="{5064605D-D176-4C86-A606-930EFF2C105D}" presName="FiveConn_2-3" presStyleLbl="fgAccFollowNode1" presStyleIdx="1" presStyleCnt="4">
        <dgm:presLayoutVars>
          <dgm:bulletEnabled val="1"/>
        </dgm:presLayoutVars>
      </dgm:prSet>
      <dgm:spPr/>
    </dgm:pt>
    <dgm:pt modelId="{DDD1CD67-7362-4137-B100-5764E0AE6AF8}" type="pres">
      <dgm:prSet presAssocID="{5064605D-D176-4C86-A606-930EFF2C105D}" presName="FiveConn_3-4" presStyleLbl="fgAccFollowNode1" presStyleIdx="2" presStyleCnt="4">
        <dgm:presLayoutVars>
          <dgm:bulletEnabled val="1"/>
        </dgm:presLayoutVars>
      </dgm:prSet>
      <dgm:spPr/>
    </dgm:pt>
    <dgm:pt modelId="{D13C9D99-07C5-40DD-B0EF-FE182DE36886}" type="pres">
      <dgm:prSet presAssocID="{5064605D-D176-4C86-A606-930EFF2C105D}" presName="FiveConn_4-5" presStyleLbl="fgAccFollowNode1" presStyleIdx="3" presStyleCnt="4">
        <dgm:presLayoutVars>
          <dgm:bulletEnabled val="1"/>
        </dgm:presLayoutVars>
      </dgm:prSet>
      <dgm:spPr/>
    </dgm:pt>
    <dgm:pt modelId="{FE4115B8-8225-4988-9EF3-52734CA91EDC}" type="pres">
      <dgm:prSet presAssocID="{5064605D-D176-4C86-A606-930EFF2C105D}" presName="FiveNodes_1_text" presStyleLbl="node1" presStyleIdx="4" presStyleCnt="5">
        <dgm:presLayoutVars>
          <dgm:bulletEnabled val="1"/>
        </dgm:presLayoutVars>
      </dgm:prSet>
      <dgm:spPr/>
    </dgm:pt>
    <dgm:pt modelId="{5A4312AC-5C2B-4DBD-80F6-766A9F896929}" type="pres">
      <dgm:prSet presAssocID="{5064605D-D176-4C86-A606-930EFF2C105D}" presName="FiveNodes_2_text" presStyleLbl="node1" presStyleIdx="4" presStyleCnt="5">
        <dgm:presLayoutVars>
          <dgm:bulletEnabled val="1"/>
        </dgm:presLayoutVars>
      </dgm:prSet>
      <dgm:spPr/>
    </dgm:pt>
    <dgm:pt modelId="{EC94E515-C27E-424D-8BE2-F3932FCDD564}" type="pres">
      <dgm:prSet presAssocID="{5064605D-D176-4C86-A606-930EFF2C105D}" presName="FiveNodes_3_text" presStyleLbl="node1" presStyleIdx="4" presStyleCnt="5">
        <dgm:presLayoutVars>
          <dgm:bulletEnabled val="1"/>
        </dgm:presLayoutVars>
      </dgm:prSet>
      <dgm:spPr/>
    </dgm:pt>
    <dgm:pt modelId="{70396E89-737E-458E-83D3-BEEF1E2AFC85}" type="pres">
      <dgm:prSet presAssocID="{5064605D-D176-4C86-A606-930EFF2C105D}" presName="FiveNodes_4_text" presStyleLbl="node1" presStyleIdx="4" presStyleCnt="5">
        <dgm:presLayoutVars>
          <dgm:bulletEnabled val="1"/>
        </dgm:presLayoutVars>
      </dgm:prSet>
      <dgm:spPr/>
    </dgm:pt>
    <dgm:pt modelId="{0C400AEF-4CB0-4CC2-B2D2-694AEF7D3DE4}" type="pres">
      <dgm:prSet presAssocID="{5064605D-D176-4C86-A606-930EFF2C105D}" presName="FiveNodes_5_text" presStyleLbl="node1" presStyleIdx="4" presStyleCnt="5">
        <dgm:presLayoutVars>
          <dgm:bulletEnabled val="1"/>
        </dgm:presLayoutVars>
      </dgm:prSet>
      <dgm:spPr/>
    </dgm:pt>
  </dgm:ptLst>
  <dgm:cxnLst>
    <dgm:cxn modelId="{FF675F08-D6F5-4FB8-B7F1-F6F7481B2384}" type="presOf" srcId="{8B793B43-8DFE-4AD5-8595-2F26F4A73C61}" destId="{01B980BF-C8E2-4155-95D5-EFDA3887C02C}" srcOrd="0" destOrd="0" presId="urn:microsoft.com/office/officeart/2005/8/layout/vProcess5"/>
    <dgm:cxn modelId="{613B6217-B466-46AB-9C38-74FAA430DACA}" type="presOf" srcId="{9AEF07C8-FBBA-4722-BE15-4710E50423AA}" destId="{DDD1CD67-7362-4137-B100-5764E0AE6AF8}" srcOrd="0" destOrd="0" presId="urn:microsoft.com/office/officeart/2005/8/layout/vProcess5"/>
    <dgm:cxn modelId="{20A8992D-182F-4494-8233-A922D1F2F682}" srcId="{5064605D-D176-4C86-A606-930EFF2C105D}" destId="{3AE29BF4-FAF7-4C6E-A49B-0A02143266D6}" srcOrd="0" destOrd="0" parTransId="{E8BD1A16-AFFD-4EEB-94E1-718DB05DE358}" sibTransId="{7289D6CA-1599-49C3-B480-25CE274292C8}"/>
    <dgm:cxn modelId="{C6871D33-B459-41C3-8428-097A2E490245}" type="presOf" srcId="{E10CD03A-BEEE-48AE-8128-DD87C346047A}" destId="{D13C9D99-07C5-40DD-B0EF-FE182DE36886}" srcOrd="0" destOrd="0" presId="urn:microsoft.com/office/officeart/2005/8/layout/vProcess5"/>
    <dgm:cxn modelId="{87FFB037-902E-44AC-8D82-848CCF89358D}" type="presOf" srcId="{3AE29BF4-FAF7-4C6E-A49B-0A02143266D6}" destId="{5FECAAD4-DDB7-4EA8-8372-0214AFDF32CB}" srcOrd="0" destOrd="0" presId="urn:microsoft.com/office/officeart/2005/8/layout/vProcess5"/>
    <dgm:cxn modelId="{9443A138-77B5-48AD-B06D-759B03D9AF14}" type="presOf" srcId="{A0706B54-DE90-49E7-B65C-C4CE92F5ABD6}" destId="{5A4312AC-5C2B-4DBD-80F6-766A9F896929}" srcOrd="1" destOrd="0" presId="urn:microsoft.com/office/officeart/2005/8/layout/vProcess5"/>
    <dgm:cxn modelId="{C047213B-A41A-47B5-B8D1-D820309F3EA8}" type="presOf" srcId="{8B793B43-8DFE-4AD5-8595-2F26F4A73C61}" destId="{70396E89-737E-458E-83D3-BEEF1E2AFC85}" srcOrd="1" destOrd="0" presId="urn:microsoft.com/office/officeart/2005/8/layout/vProcess5"/>
    <dgm:cxn modelId="{918FA965-1AA7-4041-80CE-EDB63E22B7DF}" srcId="{5064605D-D176-4C86-A606-930EFF2C105D}" destId="{70C9ACB3-E108-4457-9556-D874E83DA3D5}" srcOrd="4" destOrd="0" parTransId="{9536992D-7755-49A1-A70E-57A2F50013FC}" sibTransId="{34C60073-096E-4B2B-8B5F-6B1C7AA19529}"/>
    <dgm:cxn modelId="{5E2CEE49-7547-46F2-92C9-D69BDBB95D02}" type="presOf" srcId="{AAFFE47B-03F4-4A36-AA48-95479581249D}" destId="{AE9067BF-76FD-4F36-A31D-6048BD17E8F8}" srcOrd="0" destOrd="0" presId="urn:microsoft.com/office/officeart/2005/8/layout/vProcess5"/>
    <dgm:cxn modelId="{DB4D286C-E783-4E79-A4C6-1944CBA90EF1}" type="presOf" srcId="{7A137D16-89D3-4068-8A23-59FA119BA20D}" destId="{B6BD53B9-DF85-4E78-878A-06BE2A86414F}" srcOrd="0" destOrd="0" presId="urn:microsoft.com/office/officeart/2005/8/layout/vProcess5"/>
    <dgm:cxn modelId="{8A74F176-D4A4-48F0-9143-7B6563531679}" srcId="{5064605D-D176-4C86-A606-930EFF2C105D}" destId="{A0706B54-DE90-49E7-B65C-C4CE92F5ABD6}" srcOrd="1" destOrd="0" parTransId="{ED2FB66F-57D3-4E43-8C57-915E21F9FAE3}" sibTransId="{7A137D16-89D3-4068-8A23-59FA119BA20D}"/>
    <dgm:cxn modelId="{BA407789-6020-417B-B483-7BDDC7070C60}" type="presOf" srcId="{70C9ACB3-E108-4457-9556-D874E83DA3D5}" destId="{0C400AEF-4CB0-4CC2-B2D2-694AEF7D3DE4}" srcOrd="1" destOrd="0" presId="urn:microsoft.com/office/officeart/2005/8/layout/vProcess5"/>
    <dgm:cxn modelId="{326D1B9C-04D5-4DA1-9879-14B32DEEA3C6}" srcId="{5064605D-D176-4C86-A606-930EFF2C105D}" destId="{8B793B43-8DFE-4AD5-8595-2F26F4A73C61}" srcOrd="3" destOrd="0" parTransId="{93B31EDA-8571-4815-9134-C67EC33D4058}" sibTransId="{E10CD03A-BEEE-48AE-8128-DD87C346047A}"/>
    <dgm:cxn modelId="{4448EABB-11F1-48FC-8F37-76C050A6F55A}" type="presOf" srcId="{70C9ACB3-E108-4457-9556-D874E83DA3D5}" destId="{21B617B8-91F7-40E1-8B14-7E9701A23564}" srcOrd="0" destOrd="0" presId="urn:microsoft.com/office/officeart/2005/8/layout/vProcess5"/>
    <dgm:cxn modelId="{46AD38CC-AB95-4B4D-B39A-A742F824A666}" type="presOf" srcId="{A0706B54-DE90-49E7-B65C-C4CE92F5ABD6}" destId="{325D49EB-37D3-4B51-A37B-F39852CECAA4}" srcOrd="0" destOrd="0" presId="urn:microsoft.com/office/officeart/2005/8/layout/vProcess5"/>
    <dgm:cxn modelId="{66C66BD4-EFB9-4A08-82A5-D5E75B77B0BB}" type="presOf" srcId="{5064605D-D176-4C86-A606-930EFF2C105D}" destId="{D961B465-3386-4479-984A-8258C96FFC38}" srcOrd="0" destOrd="0" presId="urn:microsoft.com/office/officeart/2005/8/layout/vProcess5"/>
    <dgm:cxn modelId="{4D7DF8DC-20A9-4E30-A6A9-A4F6FD6E325B}" type="presOf" srcId="{3AE29BF4-FAF7-4C6E-A49B-0A02143266D6}" destId="{FE4115B8-8225-4988-9EF3-52734CA91EDC}" srcOrd="1" destOrd="0" presId="urn:microsoft.com/office/officeart/2005/8/layout/vProcess5"/>
    <dgm:cxn modelId="{772C34ED-065D-417C-81A5-9A5720C0EED5}" srcId="{5064605D-D176-4C86-A606-930EFF2C105D}" destId="{AAFFE47B-03F4-4A36-AA48-95479581249D}" srcOrd="2" destOrd="0" parTransId="{E45CA19C-AF4E-45B2-AE15-DFE5E47590B0}" sibTransId="{9AEF07C8-FBBA-4722-BE15-4710E50423AA}"/>
    <dgm:cxn modelId="{0D1D94F0-4794-4268-BBF1-9536D7FEB9F4}" type="presOf" srcId="{AAFFE47B-03F4-4A36-AA48-95479581249D}" destId="{EC94E515-C27E-424D-8BE2-F3932FCDD564}" srcOrd="1" destOrd="0" presId="urn:microsoft.com/office/officeart/2005/8/layout/vProcess5"/>
    <dgm:cxn modelId="{22679DF2-8AA7-4B58-B5E1-9315884862B1}" type="presOf" srcId="{7289D6CA-1599-49C3-B480-25CE274292C8}" destId="{45A94084-7F77-430A-B1A0-C1F33CC1FECC}" srcOrd="0" destOrd="0" presId="urn:microsoft.com/office/officeart/2005/8/layout/vProcess5"/>
    <dgm:cxn modelId="{D3762A89-4633-4B1E-81C9-500DB0C99734}" type="presParOf" srcId="{D961B465-3386-4479-984A-8258C96FFC38}" destId="{C4123F9C-3D04-4C0F-8B86-62D7D09FAD77}" srcOrd="0" destOrd="0" presId="urn:microsoft.com/office/officeart/2005/8/layout/vProcess5"/>
    <dgm:cxn modelId="{80ADC39D-5D7E-4276-95DD-6CA7C51EF826}" type="presParOf" srcId="{D961B465-3386-4479-984A-8258C96FFC38}" destId="{5FECAAD4-DDB7-4EA8-8372-0214AFDF32CB}" srcOrd="1" destOrd="0" presId="urn:microsoft.com/office/officeart/2005/8/layout/vProcess5"/>
    <dgm:cxn modelId="{446BDD51-F269-4DEE-9E42-A2A199E8F2E9}" type="presParOf" srcId="{D961B465-3386-4479-984A-8258C96FFC38}" destId="{325D49EB-37D3-4B51-A37B-F39852CECAA4}" srcOrd="2" destOrd="0" presId="urn:microsoft.com/office/officeart/2005/8/layout/vProcess5"/>
    <dgm:cxn modelId="{184CB345-93E0-4032-8C2B-2E8D1EC33733}" type="presParOf" srcId="{D961B465-3386-4479-984A-8258C96FFC38}" destId="{AE9067BF-76FD-4F36-A31D-6048BD17E8F8}" srcOrd="3" destOrd="0" presId="urn:microsoft.com/office/officeart/2005/8/layout/vProcess5"/>
    <dgm:cxn modelId="{4D15A628-A03D-4BF4-BCA5-10EC3FF39F32}" type="presParOf" srcId="{D961B465-3386-4479-984A-8258C96FFC38}" destId="{01B980BF-C8E2-4155-95D5-EFDA3887C02C}" srcOrd="4" destOrd="0" presId="urn:microsoft.com/office/officeart/2005/8/layout/vProcess5"/>
    <dgm:cxn modelId="{7C9C86CF-799C-4D20-934F-7734025C55B3}" type="presParOf" srcId="{D961B465-3386-4479-984A-8258C96FFC38}" destId="{21B617B8-91F7-40E1-8B14-7E9701A23564}" srcOrd="5" destOrd="0" presId="urn:microsoft.com/office/officeart/2005/8/layout/vProcess5"/>
    <dgm:cxn modelId="{8F597E7C-D3F0-46EE-8100-BFB3008EC528}" type="presParOf" srcId="{D961B465-3386-4479-984A-8258C96FFC38}" destId="{45A94084-7F77-430A-B1A0-C1F33CC1FECC}" srcOrd="6" destOrd="0" presId="urn:microsoft.com/office/officeart/2005/8/layout/vProcess5"/>
    <dgm:cxn modelId="{EBC34330-6061-4D22-B66D-230176121925}" type="presParOf" srcId="{D961B465-3386-4479-984A-8258C96FFC38}" destId="{B6BD53B9-DF85-4E78-878A-06BE2A86414F}" srcOrd="7" destOrd="0" presId="urn:microsoft.com/office/officeart/2005/8/layout/vProcess5"/>
    <dgm:cxn modelId="{B5C6FE14-A868-48A6-8C56-4D506D29BB0D}" type="presParOf" srcId="{D961B465-3386-4479-984A-8258C96FFC38}" destId="{DDD1CD67-7362-4137-B100-5764E0AE6AF8}" srcOrd="8" destOrd="0" presId="urn:microsoft.com/office/officeart/2005/8/layout/vProcess5"/>
    <dgm:cxn modelId="{2223F6EF-6872-4D65-8EC1-C2B55F245271}" type="presParOf" srcId="{D961B465-3386-4479-984A-8258C96FFC38}" destId="{D13C9D99-07C5-40DD-B0EF-FE182DE36886}" srcOrd="9" destOrd="0" presId="urn:microsoft.com/office/officeart/2005/8/layout/vProcess5"/>
    <dgm:cxn modelId="{432E699A-9CCF-4E48-ABBD-12192A02ABDF}" type="presParOf" srcId="{D961B465-3386-4479-984A-8258C96FFC38}" destId="{FE4115B8-8225-4988-9EF3-52734CA91EDC}" srcOrd="10" destOrd="0" presId="urn:microsoft.com/office/officeart/2005/8/layout/vProcess5"/>
    <dgm:cxn modelId="{1E0DE786-701E-49A0-A6F0-58F0C220BDAE}" type="presParOf" srcId="{D961B465-3386-4479-984A-8258C96FFC38}" destId="{5A4312AC-5C2B-4DBD-80F6-766A9F896929}" srcOrd="11" destOrd="0" presId="urn:microsoft.com/office/officeart/2005/8/layout/vProcess5"/>
    <dgm:cxn modelId="{D4D53E86-02B7-4957-B6B7-1427EE8AD0B0}" type="presParOf" srcId="{D961B465-3386-4479-984A-8258C96FFC38}" destId="{EC94E515-C27E-424D-8BE2-F3932FCDD564}" srcOrd="12" destOrd="0" presId="urn:microsoft.com/office/officeart/2005/8/layout/vProcess5"/>
    <dgm:cxn modelId="{A283460C-DAB9-429A-8CC5-F1634044C9D3}" type="presParOf" srcId="{D961B465-3386-4479-984A-8258C96FFC38}" destId="{70396E89-737E-458E-83D3-BEEF1E2AFC85}" srcOrd="13" destOrd="0" presId="urn:microsoft.com/office/officeart/2005/8/layout/vProcess5"/>
    <dgm:cxn modelId="{D7BF8A8C-BE87-4305-845A-1C5492D7CAA3}" type="presParOf" srcId="{D961B465-3386-4479-984A-8258C96FFC38}" destId="{0C400AEF-4CB0-4CC2-B2D2-694AEF7D3DE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43101-48E7-4680-B19F-43F13400C34B}" type="doc">
      <dgm:prSet loTypeId="urn:microsoft.com/office/officeart/2005/8/layout/hProcess9" loCatId="process" qsTypeId="urn:microsoft.com/office/officeart/2005/8/quickstyle/simple5" qsCatId="simple" csTypeId="urn:microsoft.com/office/officeart/2005/8/colors/accent1_3" csCatId="accent1" phldr="1"/>
      <dgm:spPr/>
    </dgm:pt>
    <dgm:pt modelId="{ECC1EEEF-AFEF-438E-9E8B-47B53453B1F7}">
      <dgm:prSet phldrT="[Text]"/>
      <dgm:spPr/>
      <dgm:t>
        <a:bodyPr/>
        <a:lstStyle/>
        <a:p>
          <a:pPr algn="ctr"/>
          <a:r>
            <a:rPr lang="en-US" b="1" dirty="0"/>
            <a:t>Administrative Tool	</a:t>
          </a:r>
        </a:p>
      </dgm:t>
    </dgm:pt>
    <dgm:pt modelId="{BC168754-CAA7-44EB-8AFF-272E0A7A6AF5}" type="parTrans" cxnId="{4009C95B-59A5-4BDA-AEA7-4B087854B967}">
      <dgm:prSet/>
      <dgm:spPr/>
      <dgm:t>
        <a:bodyPr/>
        <a:lstStyle/>
        <a:p>
          <a:endParaRPr lang="en-US"/>
        </a:p>
      </dgm:t>
    </dgm:pt>
    <dgm:pt modelId="{2EA266FD-B2A4-47F8-A8D5-94EE8A51AFB5}" type="sibTrans" cxnId="{4009C95B-59A5-4BDA-AEA7-4B087854B967}">
      <dgm:prSet/>
      <dgm:spPr/>
      <dgm:t>
        <a:bodyPr/>
        <a:lstStyle/>
        <a:p>
          <a:endParaRPr lang="en-US"/>
        </a:p>
      </dgm:t>
    </dgm:pt>
    <dgm:pt modelId="{0FB1939C-CB86-4968-8E3C-658B0B9317F9}">
      <dgm:prSet phldrT="[Text]"/>
      <dgm:spPr/>
      <dgm:t>
        <a:bodyPr/>
        <a:lstStyle/>
        <a:p>
          <a:r>
            <a:rPr lang="en-US" b="1" dirty="0"/>
            <a:t>Compliance Requirement</a:t>
          </a:r>
        </a:p>
      </dgm:t>
    </dgm:pt>
    <dgm:pt modelId="{9590575D-E2CD-4656-99B7-D550A316F3B4}" type="parTrans" cxnId="{543B0230-DFE7-4BF8-9FBE-D3755637D032}">
      <dgm:prSet/>
      <dgm:spPr/>
      <dgm:t>
        <a:bodyPr/>
        <a:lstStyle/>
        <a:p>
          <a:endParaRPr lang="en-US"/>
        </a:p>
      </dgm:t>
    </dgm:pt>
    <dgm:pt modelId="{139F1BBC-2BF4-4958-B5C1-D4DB0D33F0CE}" type="sibTrans" cxnId="{543B0230-DFE7-4BF8-9FBE-D3755637D032}">
      <dgm:prSet/>
      <dgm:spPr/>
      <dgm:t>
        <a:bodyPr/>
        <a:lstStyle/>
        <a:p>
          <a:endParaRPr lang="en-US"/>
        </a:p>
      </dgm:t>
    </dgm:pt>
    <dgm:pt modelId="{2D0A00B6-837B-48E9-958D-F8ED2C008FA4}">
      <dgm:prSet phldrT="[Text]"/>
      <dgm:spPr/>
      <dgm:t>
        <a:bodyPr/>
        <a:lstStyle/>
        <a:p>
          <a:r>
            <a:rPr lang="en-US" b="1" dirty="0"/>
            <a:t>Platform For Competitive Advantage</a:t>
          </a:r>
        </a:p>
      </dgm:t>
    </dgm:pt>
    <dgm:pt modelId="{049A8B06-85A8-441C-97C2-AAD44F111B93}" type="parTrans" cxnId="{BC0202A5-A09F-43EE-8DEF-62865D8985D3}">
      <dgm:prSet/>
      <dgm:spPr/>
      <dgm:t>
        <a:bodyPr/>
        <a:lstStyle/>
        <a:p>
          <a:endParaRPr lang="en-US"/>
        </a:p>
      </dgm:t>
    </dgm:pt>
    <dgm:pt modelId="{EAF7E993-3B25-4C09-95A9-58353A347CAF}" type="sibTrans" cxnId="{BC0202A5-A09F-43EE-8DEF-62865D8985D3}">
      <dgm:prSet/>
      <dgm:spPr/>
      <dgm:t>
        <a:bodyPr/>
        <a:lstStyle/>
        <a:p>
          <a:endParaRPr lang="en-US"/>
        </a:p>
      </dgm:t>
    </dgm:pt>
    <dgm:pt modelId="{4D2776B7-D2CC-4132-B93F-6DD5226A73B3}" type="pres">
      <dgm:prSet presAssocID="{BD943101-48E7-4680-B19F-43F13400C34B}" presName="CompostProcess" presStyleCnt="0">
        <dgm:presLayoutVars>
          <dgm:dir/>
          <dgm:resizeHandles val="exact"/>
        </dgm:presLayoutVars>
      </dgm:prSet>
      <dgm:spPr/>
    </dgm:pt>
    <dgm:pt modelId="{58BA09CE-0D9A-4EFB-8627-6D4C5ADA0D6E}" type="pres">
      <dgm:prSet presAssocID="{BD943101-48E7-4680-B19F-43F13400C34B}" presName="arrow" presStyleLbl="bgShp" presStyleIdx="0" presStyleCnt="1" custLinFactNeighborX="1927" custLinFactNeighborY="9265"/>
      <dgm:spPr/>
    </dgm:pt>
    <dgm:pt modelId="{125A4820-E9C3-4870-A7F2-8AC8D3BAD512}" type="pres">
      <dgm:prSet presAssocID="{BD943101-48E7-4680-B19F-43F13400C34B}" presName="linearProcess" presStyleCnt="0"/>
      <dgm:spPr/>
    </dgm:pt>
    <dgm:pt modelId="{0D55D8D8-1F77-4E8C-9002-132271F36D5E}" type="pres">
      <dgm:prSet presAssocID="{ECC1EEEF-AFEF-438E-9E8B-47B53453B1F7}" presName="textNode" presStyleLbl="node1" presStyleIdx="0" presStyleCnt="3">
        <dgm:presLayoutVars>
          <dgm:bulletEnabled val="1"/>
        </dgm:presLayoutVars>
      </dgm:prSet>
      <dgm:spPr/>
    </dgm:pt>
    <dgm:pt modelId="{1C2E92CA-E670-474C-86F1-C78381890F7F}" type="pres">
      <dgm:prSet presAssocID="{2EA266FD-B2A4-47F8-A8D5-94EE8A51AFB5}" presName="sibTrans" presStyleCnt="0"/>
      <dgm:spPr/>
    </dgm:pt>
    <dgm:pt modelId="{D236BFF6-F7CC-4A57-BF75-3DA3E65054D6}" type="pres">
      <dgm:prSet presAssocID="{0FB1939C-CB86-4968-8E3C-658B0B9317F9}" presName="textNode" presStyleLbl="node1" presStyleIdx="1" presStyleCnt="3">
        <dgm:presLayoutVars>
          <dgm:bulletEnabled val="1"/>
        </dgm:presLayoutVars>
      </dgm:prSet>
      <dgm:spPr/>
    </dgm:pt>
    <dgm:pt modelId="{A853E72C-9DD4-4D16-A221-8BC37940C5AE}" type="pres">
      <dgm:prSet presAssocID="{139F1BBC-2BF4-4958-B5C1-D4DB0D33F0CE}" presName="sibTrans" presStyleCnt="0"/>
      <dgm:spPr/>
    </dgm:pt>
    <dgm:pt modelId="{CDD926E0-3970-4279-974E-BD642C190484}" type="pres">
      <dgm:prSet presAssocID="{2D0A00B6-837B-48E9-958D-F8ED2C008FA4}" presName="textNode" presStyleLbl="node1" presStyleIdx="2" presStyleCnt="3">
        <dgm:presLayoutVars>
          <dgm:bulletEnabled val="1"/>
        </dgm:presLayoutVars>
      </dgm:prSet>
      <dgm:spPr/>
    </dgm:pt>
  </dgm:ptLst>
  <dgm:cxnLst>
    <dgm:cxn modelId="{543B0230-DFE7-4BF8-9FBE-D3755637D032}" srcId="{BD943101-48E7-4680-B19F-43F13400C34B}" destId="{0FB1939C-CB86-4968-8E3C-658B0B9317F9}" srcOrd="1" destOrd="0" parTransId="{9590575D-E2CD-4656-99B7-D550A316F3B4}" sibTransId="{139F1BBC-2BF4-4958-B5C1-D4DB0D33F0CE}"/>
    <dgm:cxn modelId="{4009C95B-59A5-4BDA-AEA7-4B087854B967}" srcId="{BD943101-48E7-4680-B19F-43F13400C34B}" destId="{ECC1EEEF-AFEF-438E-9E8B-47B53453B1F7}" srcOrd="0" destOrd="0" parTransId="{BC168754-CAA7-44EB-8AFF-272E0A7A6AF5}" sibTransId="{2EA266FD-B2A4-47F8-A8D5-94EE8A51AFB5}"/>
    <dgm:cxn modelId="{1DEA3070-DD83-4586-9FE2-65A738059D8F}" type="presOf" srcId="{0FB1939C-CB86-4968-8E3C-658B0B9317F9}" destId="{D236BFF6-F7CC-4A57-BF75-3DA3E65054D6}" srcOrd="0" destOrd="0" presId="urn:microsoft.com/office/officeart/2005/8/layout/hProcess9"/>
    <dgm:cxn modelId="{BC0202A5-A09F-43EE-8DEF-62865D8985D3}" srcId="{BD943101-48E7-4680-B19F-43F13400C34B}" destId="{2D0A00B6-837B-48E9-958D-F8ED2C008FA4}" srcOrd="2" destOrd="0" parTransId="{049A8B06-85A8-441C-97C2-AAD44F111B93}" sibTransId="{EAF7E993-3B25-4C09-95A9-58353A347CAF}"/>
    <dgm:cxn modelId="{7BBA91C5-2280-47F6-899A-89B7ACD0CC02}" type="presOf" srcId="{BD943101-48E7-4680-B19F-43F13400C34B}" destId="{4D2776B7-D2CC-4132-B93F-6DD5226A73B3}" srcOrd="0" destOrd="0" presId="urn:microsoft.com/office/officeart/2005/8/layout/hProcess9"/>
    <dgm:cxn modelId="{3D5AE8CE-E6DC-44EA-B29F-7BDF17EB80E5}" type="presOf" srcId="{ECC1EEEF-AFEF-438E-9E8B-47B53453B1F7}" destId="{0D55D8D8-1F77-4E8C-9002-132271F36D5E}" srcOrd="0" destOrd="0" presId="urn:microsoft.com/office/officeart/2005/8/layout/hProcess9"/>
    <dgm:cxn modelId="{9D4A64E6-5F80-4089-B065-FCF22A089401}" type="presOf" srcId="{2D0A00B6-837B-48E9-958D-F8ED2C008FA4}" destId="{CDD926E0-3970-4279-974E-BD642C190484}" srcOrd="0" destOrd="0" presId="urn:microsoft.com/office/officeart/2005/8/layout/hProcess9"/>
    <dgm:cxn modelId="{353E81E0-CD6B-478F-A5EA-D9DB0A801BE1}" type="presParOf" srcId="{4D2776B7-D2CC-4132-B93F-6DD5226A73B3}" destId="{58BA09CE-0D9A-4EFB-8627-6D4C5ADA0D6E}" srcOrd="0" destOrd="0" presId="urn:microsoft.com/office/officeart/2005/8/layout/hProcess9"/>
    <dgm:cxn modelId="{02DA7183-9242-4318-B781-CD37161B2C92}" type="presParOf" srcId="{4D2776B7-D2CC-4132-B93F-6DD5226A73B3}" destId="{125A4820-E9C3-4870-A7F2-8AC8D3BAD512}" srcOrd="1" destOrd="0" presId="urn:microsoft.com/office/officeart/2005/8/layout/hProcess9"/>
    <dgm:cxn modelId="{77410D8E-51CE-4DD8-8498-317EF858EEF3}" type="presParOf" srcId="{125A4820-E9C3-4870-A7F2-8AC8D3BAD512}" destId="{0D55D8D8-1F77-4E8C-9002-132271F36D5E}" srcOrd="0" destOrd="0" presId="urn:microsoft.com/office/officeart/2005/8/layout/hProcess9"/>
    <dgm:cxn modelId="{A92109CD-B7E3-48B7-B1F6-4164657DE706}" type="presParOf" srcId="{125A4820-E9C3-4870-A7F2-8AC8D3BAD512}" destId="{1C2E92CA-E670-474C-86F1-C78381890F7F}" srcOrd="1" destOrd="0" presId="urn:microsoft.com/office/officeart/2005/8/layout/hProcess9"/>
    <dgm:cxn modelId="{AF1C08DA-30E6-42DD-A8B5-8765D1794067}" type="presParOf" srcId="{125A4820-E9C3-4870-A7F2-8AC8D3BAD512}" destId="{D236BFF6-F7CC-4A57-BF75-3DA3E65054D6}" srcOrd="2" destOrd="0" presId="urn:microsoft.com/office/officeart/2005/8/layout/hProcess9"/>
    <dgm:cxn modelId="{51C7B7B9-12A2-465E-BAE1-277BC64DA010}" type="presParOf" srcId="{125A4820-E9C3-4870-A7F2-8AC8D3BAD512}" destId="{A853E72C-9DD4-4D16-A221-8BC37940C5AE}" srcOrd="3" destOrd="0" presId="urn:microsoft.com/office/officeart/2005/8/layout/hProcess9"/>
    <dgm:cxn modelId="{A40728B9-40AB-4EEC-AAE1-706B71CC8839}" type="presParOf" srcId="{125A4820-E9C3-4870-A7F2-8AC8D3BAD512}" destId="{CDD926E0-3970-4279-974E-BD642C19048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74EAD4A-BB06-4735-A4AA-9633D4DD836C}" type="doc">
      <dgm:prSet loTypeId="urn:microsoft.com/office/officeart/2009/3/layout/PhasedProcess" loCatId="process" qsTypeId="urn:microsoft.com/office/officeart/2005/8/quickstyle/simple1" qsCatId="simple" csTypeId="urn:microsoft.com/office/officeart/2005/8/colors/accent2_2" csCatId="accent2" phldr="1"/>
      <dgm:spPr/>
      <dgm:t>
        <a:bodyPr/>
        <a:lstStyle/>
        <a:p>
          <a:endParaRPr lang="en-US"/>
        </a:p>
      </dgm:t>
    </dgm:pt>
    <dgm:pt modelId="{2126FCB9-D150-4FB2-856F-A8FD7B31E21B}">
      <dgm:prSet phldrT="[Text]"/>
      <dgm:spPr/>
      <dgm:t>
        <a:bodyPr/>
        <a:lstStyle/>
        <a:p>
          <a:r>
            <a:rPr lang="en-US" dirty="0"/>
            <a:t>Innovation</a:t>
          </a:r>
        </a:p>
      </dgm:t>
    </dgm:pt>
    <dgm:pt modelId="{AADAF271-34C5-4A0A-8B01-0B1F8030D64F}" type="parTrans" cxnId="{2B3A6D9D-627A-48AA-8579-109D518847D1}">
      <dgm:prSet/>
      <dgm:spPr/>
      <dgm:t>
        <a:bodyPr/>
        <a:lstStyle/>
        <a:p>
          <a:endParaRPr lang="en-US"/>
        </a:p>
      </dgm:t>
    </dgm:pt>
    <dgm:pt modelId="{1F282B12-A0E8-4BD8-B256-A32F3C77B8B6}" type="sibTrans" cxnId="{2B3A6D9D-627A-48AA-8579-109D518847D1}">
      <dgm:prSet/>
      <dgm:spPr/>
      <dgm:t>
        <a:bodyPr/>
        <a:lstStyle/>
        <a:p>
          <a:endParaRPr lang="en-US"/>
        </a:p>
      </dgm:t>
    </dgm:pt>
    <dgm:pt modelId="{C212B329-EAB6-4E2F-9538-11855032BBF4}">
      <dgm:prSet phldrT="[Text]"/>
      <dgm:spPr/>
      <dgm:t>
        <a:bodyPr/>
        <a:lstStyle/>
        <a:p>
          <a:r>
            <a:rPr lang="en-US" dirty="0"/>
            <a:t>Value, Competitive Advantage, &amp; Sustainability</a:t>
          </a:r>
        </a:p>
      </dgm:t>
    </dgm:pt>
    <dgm:pt modelId="{8B56DF5B-3538-420A-B857-D78D362FC61F}" type="parTrans" cxnId="{7A2F9AEC-A936-4852-B10A-E34D662A08CD}">
      <dgm:prSet/>
      <dgm:spPr/>
      <dgm:t>
        <a:bodyPr/>
        <a:lstStyle/>
        <a:p>
          <a:endParaRPr lang="en-US"/>
        </a:p>
      </dgm:t>
    </dgm:pt>
    <dgm:pt modelId="{59025EF6-3FEC-4ACB-9398-F02DE5E4A7A4}" type="sibTrans" cxnId="{7A2F9AEC-A936-4852-B10A-E34D662A08CD}">
      <dgm:prSet/>
      <dgm:spPr/>
      <dgm:t>
        <a:bodyPr/>
        <a:lstStyle/>
        <a:p>
          <a:endParaRPr lang="en-US"/>
        </a:p>
      </dgm:t>
    </dgm:pt>
    <dgm:pt modelId="{BF447C6B-8358-4F47-9959-BF8B2DB01880}">
      <dgm:prSet phldrT="[Text]"/>
      <dgm:spPr>
        <a:solidFill>
          <a:schemeClr val="accent2">
            <a:lumMod val="75000"/>
            <a:alpha val="50000"/>
          </a:schemeClr>
        </a:solidFill>
      </dgm:spPr>
      <dgm:t>
        <a:bodyPr/>
        <a:lstStyle/>
        <a:p>
          <a:r>
            <a:rPr lang="en-US" dirty="0"/>
            <a:t>Improved Performance</a:t>
          </a:r>
        </a:p>
      </dgm:t>
    </dgm:pt>
    <dgm:pt modelId="{BE83566C-94E9-44D6-821A-4F51E1389D78}" type="parTrans" cxnId="{924C6C4F-A74E-4611-9C25-42E80138DFB0}">
      <dgm:prSet/>
      <dgm:spPr/>
      <dgm:t>
        <a:bodyPr/>
        <a:lstStyle/>
        <a:p>
          <a:endParaRPr lang="en-US"/>
        </a:p>
      </dgm:t>
    </dgm:pt>
    <dgm:pt modelId="{E3A9514A-BC84-4C91-8349-E601D09D11C4}" type="sibTrans" cxnId="{924C6C4F-A74E-4611-9C25-42E80138DFB0}">
      <dgm:prSet/>
      <dgm:spPr/>
      <dgm:t>
        <a:bodyPr/>
        <a:lstStyle/>
        <a:p>
          <a:endParaRPr lang="en-US"/>
        </a:p>
      </dgm:t>
    </dgm:pt>
    <dgm:pt modelId="{9E551CA6-E6CA-4663-90AC-81188E7022FC}">
      <dgm:prSet phldrT="[Text]"/>
      <dgm:spPr/>
      <dgm:t>
        <a:bodyPr/>
        <a:lstStyle/>
        <a:p>
          <a:r>
            <a:rPr lang="en-US" dirty="0"/>
            <a:t>Strategy</a:t>
          </a:r>
        </a:p>
      </dgm:t>
    </dgm:pt>
    <dgm:pt modelId="{40110D88-3A4F-469D-9F92-364AF0F64F07}" type="parTrans" cxnId="{E9F5D61E-B6D0-431B-9FE2-11B0F93E1FCC}">
      <dgm:prSet/>
      <dgm:spPr/>
      <dgm:t>
        <a:bodyPr/>
        <a:lstStyle/>
        <a:p>
          <a:endParaRPr lang="en-US"/>
        </a:p>
      </dgm:t>
    </dgm:pt>
    <dgm:pt modelId="{A935A928-7343-42F6-A945-07D2393D88AB}" type="sibTrans" cxnId="{E9F5D61E-B6D0-431B-9FE2-11B0F93E1FCC}">
      <dgm:prSet/>
      <dgm:spPr/>
      <dgm:t>
        <a:bodyPr/>
        <a:lstStyle/>
        <a:p>
          <a:endParaRPr lang="en-US"/>
        </a:p>
      </dgm:t>
    </dgm:pt>
    <dgm:pt modelId="{54B882B6-D3A4-45E9-9A39-8FE5252B50B2}">
      <dgm:prSet phldrT="[Text]"/>
      <dgm:spPr/>
      <dgm:t>
        <a:bodyPr/>
        <a:lstStyle/>
        <a:p>
          <a:r>
            <a:rPr lang="en-US" dirty="0"/>
            <a:t>New Partnerships</a:t>
          </a:r>
        </a:p>
      </dgm:t>
    </dgm:pt>
    <dgm:pt modelId="{CFB1B6F0-670B-4220-B9DB-F13DA7A7ECBF}" type="parTrans" cxnId="{A5C451B6-292E-4FF2-8976-DBC00FC65217}">
      <dgm:prSet/>
      <dgm:spPr/>
      <dgm:t>
        <a:bodyPr/>
        <a:lstStyle/>
        <a:p>
          <a:endParaRPr lang="en-US"/>
        </a:p>
      </dgm:t>
    </dgm:pt>
    <dgm:pt modelId="{484843A4-CBC9-4855-B6E7-78F047B17615}" type="sibTrans" cxnId="{A5C451B6-292E-4FF2-8976-DBC00FC65217}">
      <dgm:prSet/>
      <dgm:spPr/>
      <dgm:t>
        <a:bodyPr/>
        <a:lstStyle/>
        <a:p>
          <a:endParaRPr lang="en-US"/>
        </a:p>
      </dgm:t>
    </dgm:pt>
    <dgm:pt modelId="{99628FB8-4CB4-49D0-9315-6CD4A7796BEE}">
      <dgm:prSet phldrT="[Text]"/>
      <dgm:spPr/>
      <dgm:t>
        <a:bodyPr/>
        <a:lstStyle/>
        <a:p>
          <a:r>
            <a:rPr lang="en-US" dirty="0"/>
            <a:t>New Service</a:t>
          </a:r>
        </a:p>
      </dgm:t>
    </dgm:pt>
    <dgm:pt modelId="{4AD41EDF-8156-423D-BAB7-F190DFF97A41}" type="parTrans" cxnId="{52F36031-F543-4ED6-9247-2D46218BE462}">
      <dgm:prSet/>
      <dgm:spPr/>
      <dgm:t>
        <a:bodyPr/>
        <a:lstStyle/>
        <a:p>
          <a:endParaRPr lang="en-US"/>
        </a:p>
      </dgm:t>
    </dgm:pt>
    <dgm:pt modelId="{72E4C282-59E1-4E46-B48B-F44CE5A7C5E2}" type="sibTrans" cxnId="{52F36031-F543-4ED6-9247-2D46218BE462}">
      <dgm:prSet/>
      <dgm:spPr/>
      <dgm:t>
        <a:bodyPr/>
        <a:lstStyle/>
        <a:p>
          <a:endParaRPr lang="en-US"/>
        </a:p>
      </dgm:t>
    </dgm:pt>
    <dgm:pt modelId="{D95A4DE7-991B-478F-87FD-DD7C88213861}">
      <dgm:prSet phldrT="[Text]"/>
      <dgm:spPr>
        <a:solidFill>
          <a:schemeClr val="accent2">
            <a:lumMod val="75000"/>
            <a:alpha val="50000"/>
          </a:schemeClr>
        </a:solidFill>
      </dgm:spPr>
      <dgm:t>
        <a:bodyPr/>
        <a:lstStyle/>
        <a:p>
          <a:r>
            <a:rPr lang="en-US" dirty="0"/>
            <a:t>Reduced Cost</a:t>
          </a:r>
        </a:p>
      </dgm:t>
    </dgm:pt>
    <dgm:pt modelId="{D9F44C82-6519-4434-86A5-B30817976F26}" type="parTrans" cxnId="{B9A6E39F-F952-48DD-BCCC-09AA70F6595B}">
      <dgm:prSet/>
      <dgm:spPr/>
      <dgm:t>
        <a:bodyPr/>
        <a:lstStyle/>
        <a:p>
          <a:endParaRPr lang="en-US"/>
        </a:p>
      </dgm:t>
    </dgm:pt>
    <dgm:pt modelId="{50D7213F-F567-405B-B07B-B5186A39D369}" type="sibTrans" cxnId="{B9A6E39F-F952-48DD-BCCC-09AA70F6595B}">
      <dgm:prSet/>
      <dgm:spPr/>
      <dgm:t>
        <a:bodyPr/>
        <a:lstStyle/>
        <a:p>
          <a:endParaRPr lang="en-US"/>
        </a:p>
      </dgm:t>
    </dgm:pt>
    <dgm:pt modelId="{037A7854-7D2E-4F38-B386-06D937F49159}">
      <dgm:prSet phldrT="[Text]"/>
      <dgm:spPr>
        <a:solidFill>
          <a:schemeClr val="accent2">
            <a:lumMod val="75000"/>
          </a:schemeClr>
        </a:solidFill>
      </dgm:spPr>
      <dgm:t>
        <a:bodyPr/>
        <a:lstStyle/>
        <a:p>
          <a:r>
            <a:rPr lang="en-US" b="1" dirty="0"/>
            <a:t>Sustainable Competitive Service Model</a:t>
          </a:r>
        </a:p>
      </dgm:t>
    </dgm:pt>
    <dgm:pt modelId="{21886298-8F5E-4910-8500-DF3A2EF9D30F}" type="parTrans" cxnId="{69C37EAB-8F83-41E5-80CF-BF7071C42983}">
      <dgm:prSet/>
      <dgm:spPr/>
      <dgm:t>
        <a:bodyPr/>
        <a:lstStyle/>
        <a:p>
          <a:endParaRPr lang="en-US"/>
        </a:p>
      </dgm:t>
    </dgm:pt>
    <dgm:pt modelId="{720669EF-C695-4C14-B32B-9BA5302EA81A}" type="sibTrans" cxnId="{69C37EAB-8F83-41E5-80CF-BF7071C42983}">
      <dgm:prSet/>
      <dgm:spPr/>
      <dgm:t>
        <a:bodyPr/>
        <a:lstStyle/>
        <a:p>
          <a:endParaRPr lang="en-US"/>
        </a:p>
      </dgm:t>
    </dgm:pt>
    <dgm:pt modelId="{56F86AA0-25CE-44C7-9DFD-9978244EB14C}">
      <dgm:prSet phldrT="[Text]"/>
      <dgm:spPr/>
      <dgm:t>
        <a:bodyPr/>
        <a:lstStyle/>
        <a:p>
          <a:r>
            <a:rPr lang="en-US" dirty="0"/>
            <a:t>New Population</a:t>
          </a:r>
        </a:p>
      </dgm:t>
    </dgm:pt>
    <dgm:pt modelId="{EB95DF5A-B0BD-44C7-8FBF-535A92E2AEC9}" type="parTrans" cxnId="{6B94E96C-AB7E-4636-ACCE-588CFD78BAA8}">
      <dgm:prSet/>
      <dgm:spPr/>
      <dgm:t>
        <a:bodyPr/>
        <a:lstStyle/>
        <a:p>
          <a:endParaRPr lang="en-US"/>
        </a:p>
      </dgm:t>
    </dgm:pt>
    <dgm:pt modelId="{CBFD7306-BEA1-4DF0-8DE7-7090B586F3A2}" type="sibTrans" cxnId="{6B94E96C-AB7E-4636-ACCE-588CFD78BAA8}">
      <dgm:prSet/>
      <dgm:spPr/>
      <dgm:t>
        <a:bodyPr/>
        <a:lstStyle/>
        <a:p>
          <a:endParaRPr lang="en-US"/>
        </a:p>
      </dgm:t>
    </dgm:pt>
    <dgm:pt modelId="{C5B90A2D-157F-4F17-84C6-7B650D751D4F}">
      <dgm:prSet phldrT="[Text]"/>
      <dgm:spPr/>
      <dgm:t>
        <a:bodyPr/>
        <a:lstStyle/>
        <a:p>
          <a:r>
            <a:rPr lang="en-US" dirty="0"/>
            <a:t>New Tech</a:t>
          </a:r>
        </a:p>
      </dgm:t>
    </dgm:pt>
    <dgm:pt modelId="{CDC1E46A-2457-40A5-934A-7D83BAA6BDF2}" type="parTrans" cxnId="{CC8CA31D-5645-4779-90E7-099C85A6A0C0}">
      <dgm:prSet/>
      <dgm:spPr/>
      <dgm:t>
        <a:bodyPr/>
        <a:lstStyle/>
        <a:p>
          <a:endParaRPr lang="en-US"/>
        </a:p>
      </dgm:t>
    </dgm:pt>
    <dgm:pt modelId="{F9C9BBCB-35EB-4D89-963F-3BAF6E4CAC30}" type="sibTrans" cxnId="{CC8CA31D-5645-4779-90E7-099C85A6A0C0}">
      <dgm:prSet/>
      <dgm:spPr/>
      <dgm:t>
        <a:bodyPr/>
        <a:lstStyle/>
        <a:p>
          <a:endParaRPr lang="en-US"/>
        </a:p>
      </dgm:t>
    </dgm:pt>
    <dgm:pt modelId="{0BEAC7E8-8ED2-4CB1-A822-0E56ABFD11C3}" type="pres">
      <dgm:prSet presAssocID="{974EAD4A-BB06-4735-A4AA-9633D4DD836C}" presName="Name0" presStyleCnt="0">
        <dgm:presLayoutVars>
          <dgm:chMax val="3"/>
          <dgm:chPref val="3"/>
          <dgm:bulletEnabled val="1"/>
          <dgm:dir/>
          <dgm:animLvl val="lvl"/>
        </dgm:presLayoutVars>
      </dgm:prSet>
      <dgm:spPr/>
    </dgm:pt>
    <dgm:pt modelId="{26B41545-DA2F-4386-B7C1-2E0A2B186318}" type="pres">
      <dgm:prSet presAssocID="{974EAD4A-BB06-4735-A4AA-9633D4DD836C}" presName="arc1" presStyleLbl="node1" presStyleIdx="0" presStyleCnt="4" custLinFactNeighborX="80634" custLinFactNeighborY="-2304"/>
      <dgm:spPr/>
    </dgm:pt>
    <dgm:pt modelId="{224BFDC9-9D01-4B91-8FAB-789A6202ACC0}" type="pres">
      <dgm:prSet presAssocID="{974EAD4A-BB06-4735-A4AA-9633D4DD836C}" presName="arc3" presStyleLbl="node1" presStyleIdx="1" presStyleCnt="4" custLinFactNeighborX="79914" custLinFactNeighborY="-2304"/>
      <dgm:spPr/>
    </dgm:pt>
    <dgm:pt modelId="{5E0BE553-AF32-42A5-9D09-7AF9FAE76038}" type="pres">
      <dgm:prSet presAssocID="{974EAD4A-BB06-4735-A4AA-9633D4DD836C}" presName="parentText2" presStyleLbl="revTx" presStyleIdx="0" presStyleCnt="3" custLinFactX="8662" custLinFactNeighborX="100000" custLinFactNeighborY="13197">
        <dgm:presLayoutVars>
          <dgm:chMax val="4"/>
          <dgm:chPref val="3"/>
          <dgm:bulletEnabled val="1"/>
        </dgm:presLayoutVars>
      </dgm:prSet>
      <dgm:spPr/>
    </dgm:pt>
    <dgm:pt modelId="{C9FA940D-5B43-40D8-9448-2EE6016F1510}" type="pres">
      <dgm:prSet presAssocID="{974EAD4A-BB06-4735-A4AA-9633D4DD836C}" presName="arc2" presStyleLbl="node1" presStyleIdx="2" presStyleCnt="4" custLinFactX="-21431" custLinFactNeighborX="-100000" custLinFactNeighborY="3436"/>
      <dgm:spPr/>
    </dgm:pt>
    <dgm:pt modelId="{254E43F3-4FA2-403B-8811-9A79859C18C9}" type="pres">
      <dgm:prSet presAssocID="{974EAD4A-BB06-4735-A4AA-9633D4DD836C}" presName="arc4" presStyleLbl="node1" presStyleIdx="3" presStyleCnt="4" custLinFactX="-22631" custLinFactNeighborX="-100000" custLinFactNeighborY="3436"/>
      <dgm:spPr/>
    </dgm:pt>
    <dgm:pt modelId="{1B4BACFE-57F4-4290-94C7-CC125FBB99A3}" type="pres">
      <dgm:prSet presAssocID="{974EAD4A-BB06-4735-A4AA-9633D4DD836C}" presName="parentText3" presStyleLbl="revTx" presStyleIdx="1" presStyleCnt="3" custLinFactX="-100000" custLinFactNeighborX="-186110" custLinFactNeighborY="15596">
        <dgm:presLayoutVars>
          <dgm:chMax val="1"/>
          <dgm:chPref val="1"/>
          <dgm:bulletEnabled val="1"/>
        </dgm:presLayoutVars>
      </dgm:prSet>
      <dgm:spPr/>
    </dgm:pt>
    <dgm:pt modelId="{086B15FF-08D0-4395-8946-19013B627247}" type="pres">
      <dgm:prSet presAssocID="{974EAD4A-BB06-4735-A4AA-9633D4DD836C}" presName="middleComposite" presStyleCnt="0"/>
      <dgm:spPr/>
    </dgm:pt>
    <dgm:pt modelId="{04375EE4-3B93-4B44-8DF3-DECC9003FEF4}" type="pres">
      <dgm:prSet presAssocID="{BF447C6B-8358-4F47-9959-BF8B2DB01880}" presName="circ1" presStyleLbl="vennNode1" presStyleIdx="0" presStyleCnt="11" custScaleX="122646" custLinFactX="77065" custLinFactNeighborX="100000" custLinFactNeighborY="-8906"/>
      <dgm:spPr/>
    </dgm:pt>
    <dgm:pt modelId="{E79FAFAE-660A-4BBD-8B1B-FC845BB2C44F}" type="pres">
      <dgm:prSet presAssocID="{BF447C6B-8358-4F47-9959-BF8B2DB01880}" presName="circ1Tx" presStyleLbl="revTx" presStyleIdx="1" presStyleCnt="3">
        <dgm:presLayoutVars>
          <dgm:chMax val="0"/>
          <dgm:chPref val="0"/>
        </dgm:presLayoutVars>
      </dgm:prSet>
      <dgm:spPr/>
    </dgm:pt>
    <dgm:pt modelId="{7B826072-839F-4A17-A1DF-67FDF0630DB7}" type="pres">
      <dgm:prSet presAssocID="{D95A4DE7-991B-478F-87FD-DD7C88213861}" presName="circ2" presStyleLbl="vennNode1" presStyleIdx="1" presStyleCnt="11" custLinFactX="87018" custLinFactNeighborX="100000" custLinFactNeighborY="-15715"/>
      <dgm:spPr/>
    </dgm:pt>
    <dgm:pt modelId="{66EC7C57-B0F4-4F4E-AB88-3D1F258826E9}" type="pres">
      <dgm:prSet presAssocID="{D95A4DE7-991B-478F-87FD-DD7C88213861}" presName="circ2Tx" presStyleLbl="revTx" presStyleIdx="1" presStyleCnt="3">
        <dgm:presLayoutVars>
          <dgm:chMax val="0"/>
          <dgm:chPref val="0"/>
        </dgm:presLayoutVars>
      </dgm:prSet>
      <dgm:spPr/>
    </dgm:pt>
    <dgm:pt modelId="{4455C3DF-8A6C-404D-BBEE-757A292F435E}" type="pres">
      <dgm:prSet presAssocID="{974EAD4A-BB06-4735-A4AA-9633D4DD836C}" presName="leftComposite" presStyleCnt="0"/>
      <dgm:spPr/>
    </dgm:pt>
    <dgm:pt modelId="{CAEEC2F8-82E9-4C9F-A647-7B69A67601E7}" type="pres">
      <dgm:prSet presAssocID="{54B882B6-D3A4-45E9-9A39-8FE5252B50B2}" presName="childText1_1" presStyleLbl="vennNode1" presStyleIdx="2" presStyleCnt="11" custScaleX="129253" custLinFactX="100000" custLinFactNeighborX="143580" custLinFactNeighborY="31771">
        <dgm:presLayoutVars>
          <dgm:chMax val="0"/>
          <dgm:chPref val="0"/>
        </dgm:presLayoutVars>
      </dgm:prSet>
      <dgm:spPr/>
    </dgm:pt>
    <dgm:pt modelId="{2F6AC6C0-E9AA-4003-B581-2D6E80625D8C}" type="pres">
      <dgm:prSet presAssocID="{54B882B6-D3A4-45E9-9A39-8FE5252B50B2}" presName="ellipse1" presStyleLbl="vennNode1" presStyleIdx="3" presStyleCnt="11" custLinFactX="580425" custLinFactNeighborX="600000" custLinFactNeighborY="-62720"/>
      <dgm:spPr/>
    </dgm:pt>
    <dgm:pt modelId="{3FC8E73A-9490-4F4E-AEF9-7F09B7861A67}" type="pres">
      <dgm:prSet presAssocID="{54B882B6-D3A4-45E9-9A39-8FE5252B50B2}" presName="ellipse2" presStyleLbl="vennNode1" presStyleIdx="4" presStyleCnt="11" custLinFactX="309966" custLinFactNeighborX="400000" custLinFactNeighborY="-5702"/>
      <dgm:spPr/>
    </dgm:pt>
    <dgm:pt modelId="{1522DEF9-E093-426D-813C-4674F888F6F2}" type="pres">
      <dgm:prSet presAssocID="{99628FB8-4CB4-49D0-9315-6CD4A7796BEE}" presName="childText1_2" presStyleLbl="vennNode1" presStyleIdx="5" presStyleCnt="11" custScaleX="120871" custLinFactX="100000" custLinFactNeighborX="158243" custLinFactNeighborY="-20169">
        <dgm:presLayoutVars>
          <dgm:chMax val="0"/>
          <dgm:chPref val="0"/>
        </dgm:presLayoutVars>
      </dgm:prSet>
      <dgm:spPr/>
    </dgm:pt>
    <dgm:pt modelId="{7EC58786-FDFF-4830-8E57-3A5D31A369F2}" type="pres">
      <dgm:prSet presAssocID="{99628FB8-4CB4-49D0-9315-6CD4A7796BEE}" presName="ellipse3" presStyleLbl="vennNode1" presStyleIdx="6" presStyleCnt="11" custLinFactX="287361" custLinFactNeighborX="300000" custLinFactNeighborY="31282"/>
      <dgm:spPr/>
    </dgm:pt>
    <dgm:pt modelId="{409C72D9-DF71-4EC6-A7F8-9862426C06FB}" type="pres">
      <dgm:prSet presAssocID="{56F86AA0-25CE-44C7-9DFD-9978244EB14C}" presName="childText1_3" presStyleLbl="vennNode1" presStyleIdx="7" presStyleCnt="11" custLinFactX="100000" custLinFactNeighborX="160687" custLinFactNeighborY="-12882">
        <dgm:presLayoutVars>
          <dgm:chMax val="0"/>
          <dgm:chPref val="0"/>
        </dgm:presLayoutVars>
      </dgm:prSet>
      <dgm:spPr/>
    </dgm:pt>
    <dgm:pt modelId="{F50C5A01-EE40-4BAA-9A21-1A9D8EC53D71}" type="pres">
      <dgm:prSet presAssocID="{C5B90A2D-157F-4F17-84C6-7B650D751D4F}" presName="childText1_4" presStyleLbl="vennNode1" presStyleIdx="8" presStyleCnt="11" custLinFactX="100000" custLinFactNeighborX="167205" custLinFactNeighborY="8961">
        <dgm:presLayoutVars>
          <dgm:chMax val="0"/>
          <dgm:chPref val="0"/>
        </dgm:presLayoutVars>
      </dgm:prSet>
      <dgm:spPr/>
    </dgm:pt>
    <dgm:pt modelId="{76171EFF-4FCE-4C9E-B7B7-A80070A3A7D3}" type="pres">
      <dgm:prSet presAssocID="{C5B90A2D-157F-4F17-84C6-7B650D751D4F}" presName="ellipse4" presStyleLbl="vennNode1" presStyleIdx="9" presStyleCnt="11" custLinFactX="300000" custLinFactNeighborX="356812" custLinFactNeighborY="36498"/>
      <dgm:spPr/>
    </dgm:pt>
    <dgm:pt modelId="{6BE48D31-B1E9-4F36-98E6-08B6CB9DF861}" type="pres">
      <dgm:prSet presAssocID="{C5B90A2D-157F-4F17-84C6-7B650D751D4F}" presName="ellipse5" presStyleLbl="vennNode1" presStyleIdx="10" presStyleCnt="11" custLinFactX="553143" custLinFactNeighborX="600000" custLinFactNeighborY="-22323"/>
      <dgm:spPr/>
    </dgm:pt>
    <dgm:pt modelId="{071F3902-5E10-498F-A81F-8761FCDDAC71}" type="pres">
      <dgm:prSet presAssocID="{974EAD4A-BB06-4735-A4AA-9633D4DD836C}" presName="rightChild" presStyleLbl="node2" presStyleIdx="0" presStyleCnt="1" custLinFactX="-147607" custLinFactNeighborX="-200000" custLinFactNeighborY="2003">
        <dgm:presLayoutVars>
          <dgm:chMax val="0"/>
          <dgm:chPref val="0"/>
        </dgm:presLayoutVars>
      </dgm:prSet>
      <dgm:spPr/>
    </dgm:pt>
    <dgm:pt modelId="{54E04D51-2F92-4C2E-A43E-FB90312050FE}" type="pres">
      <dgm:prSet presAssocID="{974EAD4A-BB06-4735-A4AA-9633D4DD836C}" presName="parentText1" presStyleLbl="revTx" presStyleIdx="2" presStyleCnt="3" custLinFactX="6848" custLinFactNeighborX="100000" custLinFactNeighborY="7198">
        <dgm:presLayoutVars>
          <dgm:chMax val="4"/>
          <dgm:chPref val="3"/>
          <dgm:bulletEnabled val="1"/>
        </dgm:presLayoutVars>
      </dgm:prSet>
      <dgm:spPr/>
    </dgm:pt>
  </dgm:ptLst>
  <dgm:cxnLst>
    <dgm:cxn modelId="{74857203-4823-431D-874A-6DB3DC302713}" type="presOf" srcId="{54B882B6-D3A4-45E9-9A39-8FE5252B50B2}" destId="{CAEEC2F8-82E9-4C9F-A647-7B69A67601E7}" srcOrd="0" destOrd="0" presId="urn:microsoft.com/office/officeart/2009/3/layout/PhasedProcess"/>
    <dgm:cxn modelId="{CC8CA31D-5645-4779-90E7-099C85A6A0C0}" srcId="{2126FCB9-D150-4FB2-856F-A8FD7B31E21B}" destId="{C5B90A2D-157F-4F17-84C6-7B650D751D4F}" srcOrd="3" destOrd="0" parTransId="{CDC1E46A-2457-40A5-934A-7D83BAA6BDF2}" sibTransId="{F9C9BBCB-35EB-4D89-963F-3BAF6E4CAC30}"/>
    <dgm:cxn modelId="{E9F5D61E-B6D0-431B-9FE2-11B0F93E1FCC}" srcId="{974EAD4A-BB06-4735-A4AA-9633D4DD836C}" destId="{9E551CA6-E6CA-4663-90AC-81188E7022FC}" srcOrd="2" destOrd="0" parTransId="{40110D88-3A4F-469D-9F92-364AF0F64F07}" sibTransId="{A935A928-7343-42F6-A945-07D2393D88AB}"/>
    <dgm:cxn modelId="{ACD10922-D1BE-4B55-9C7F-2BA97E8E048B}" type="presOf" srcId="{037A7854-7D2E-4F38-B386-06D937F49159}" destId="{071F3902-5E10-498F-A81F-8761FCDDAC71}" srcOrd="0" destOrd="0" presId="urn:microsoft.com/office/officeart/2009/3/layout/PhasedProcess"/>
    <dgm:cxn modelId="{52F36031-F543-4ED6-9247-2D46218BE462}" srcId="{2126FCB9-D150-4FB2-856F-A8FD7B31E21B}" destId="{99628FB8-4CB4-49D0-9315-6CD4A7796BEE}" srcOrd="1" destOrd="0" parTransId="{4AD41EDF-8156-423D-BAB7-F190DFF97A41}" sibTransId="{72E4C282-59E1-4E46-B48B-F44CE5A7C5E2}"/>
    <dgm:cxn modelId="{6B94E96C-AB7E-4636-ACCE-588CFD78BAA8}" srcId="{2126FCB9-D150-4FB2-856F-A8FD7B31E21B}" destId="{56F86AA0-25CE-44C7-9DFD-9978244EB14C}" srcOrd="2" destOrd="0" parTransId="{EB95DF5A-B0BD-44C7-8FBF-535A92E2AEC9}" sibTransId="{CBFD7306-BEA1-4DF0-8DE7-7090B586F3A2}"/>
    <dgm:cxn modelId="{924C6C4F-A74E-4611-9C25-42E80138DFB0}" srcId="{C212B329-EAB6-4E2F-9538-11855032BBF4}" destId="{BF447C6B-8358-4F47-9959-BF8B2DB01880}" srcOrd="0" destOrd="0" parTransId="{BE83566C-94E9-44D6-821A-4F51E1389D78}" sibTransId="{E3A9514A-BC84-4C91-8349-E601D09D11C4}"/>
    <dgm:cxn modelId="{877DAE79-9D04-4001-9A06-24AA7C06E226}" type="presOf" srcId="{C212B329-EAB6-4E2F-9538-11855032BBF4}" destId="{5E0BE553-AF32-42A5-9D09-7AF9FAE76038}" srcOrd="0" destOrd="0" presId="urn:microsoft.com/office/officeart/2009/3/layout/PhasedProcess"/>
    <dgm:cxn modelId="{A20B4098-69A5-48BD-AA8B-C2E10FBD4914}" type="presOf" srcId="{C5B90A2D-157F-4F17-84C6-7B650D751D4F}" destId="{F50C5A01-EE40-4BAA-9A21-1A9D8EC53D71}" srcOrd="0" destOrd="0" presId="urn:microsoft.com/office/officeart/2009/3/layout/PhasedProcess"/>
    <dgm:cxn modelId="{2B3A6D9D-627A-48AA-8579-109D518847D1}" srcId="{974EAD4A-BB06-4735-A4AA-9633D4DD836C}" destId="{2126FCB9-D150-4FB2-856F-A8FD7B31E21B}" srcOrd="0" destOrd="0" parTransId="{AADAF271-34C5-4A0A-8B01-0B1F8030D64F}" sibTransId="{1F282B12-A0E8-4BD8-B256-A32F3C77B8B6}"/>
    <dgm:cxn modelId="{B9A6E39F-F952-48DD-BCCC-09AA70F6595B}" srcId="{C212B329-EAB6-4E2F-9538-11855032BBF4}" destId="{D95A4DE7-991B-478F-87FD-DD7C88213861}" srcOrd="1" destOrd="0" parTransId="{D9F44C82-6519-4434-86A5-B30817976F26}" sibTransId="{50D7213F-F567-405B-B07B-B5186A39D369}"/>
    <dgm:cxn modelId="{69C37EAB-8F83-41E5-80CF-BF7071C42983}" srcId="{9E551CA6-E6CA-4663-90AC-81188E7022FC}" destId="{037A7854-7D2E-4F38-B386-06D937F49159}" srcOrd="0" destOrd="0" parTransId="{21886298-8F5E-4910-8500-DF3A2EF9D30F}" sibTransId="{720669EF-C695-4C14-B32B-9BA5302EA81A}"/>
    <dgm:cxn modelId="{A5C451B6-292E-4FF2-8976-DBC00FC65217}" srcId="{2126FCB9-D150-4FB2-856F-A8FD7B31E21B}" destId="{54B882B6-D3A4-45E9-9A39-8FE5252B50B2}" srcOrd="0" destOrd="0" parTransId="{CFB1B6F0-670B-4220-B9DB-F13DA7A7ECBF}" sibTransId="{484843A4-CBC9-4855-B6E7-78F047B17615}"/>
    <dgm:cxn modelId="{DA8308C2-F812-43FE-BB73-D20920A704DD}" type="presOf" srcId="{BF447C6B-8358-4F47-9959-BF8B2DB01880}" destId="{E79FAFAE-660A-4BBD-8B1B-FC845BB2C44F}" srcOrd="1" destOrd="0" presId="urn:microsoft.com/office/officeart/2009/3/layout/PhasedProcess"/>
    <dgm:cxn modelId="{B387E3C9-20B6-4AC5-82BB-157B15725568}" type="presOf" srcId="{56F86AA0-25CE-44C7-9DFD-9978244EB14C}" destId="{409C72D9-DF71-4EC6-A7F8-9862426C06FB}" srcOrd="0" destOrd="0" presId="urn:microsoft.com/office/officeart/2009/3/layout/PhasedProcess"/>
    <dgm:cxn modelId="{F98BCFD0-D0CD-4B55-8AC2-30B22DDD8B46}" type="presOf" srcId="{BF447C6B-8358-4F47-9959-BF8B2DB01880}" destId="{04375EE4-3B93-4B44-8DF3-DECC9003FEF4}" srcOrd="0" destOrd="0" presId="urn:microsoft.com/office/officeart/2009/3/layout/PhasedProcess"/>
    <dgm:cxn modelId="{C74377D4-2628-4859-8F59-F3F8E01C0CEA}" type="presOf" srcId="{99628FB8-4CB4-49D0-9315-6CD4A7796BEE}" destId="{1522DEF9-E093-426D-813C-4674F888F6F2}" srcOrd="0" destOrd="0" presId="urn:microsoft.com/office/officeart/2009/3/layout/PhasedProcess"/>
    <dgm:cxn modelId="{772196DD-9D29-4D75-9D13-0A2F46D04F15}" type="presOf" srcId="{D95A4DE7-991B-478F-87FD-DD7C88213861}" destId="{66EC7C57-B0F4-4F4E-AB88-3D1F258826E9}" srcOrd="1" destOrd="0" presId="urn:microsoft.com/office/officeart/2009/3/layout/PhasedProcess"/>
    <dgm:cxn modelId="{4033C7E0-2819-403C-B50A-3C07229ACC26}" type="presOf" srcId="{D95A4DE7-991B-478F-87FD-DD7C88213861}" destId="{7B826072-839F-4A17-A1DF-67FDF0630DB7}" srcOrd="0" destOrd="0" presId="urn:microsoft.com/office/officeart/2009/3/layout/PhasedProcess"/>
    <dgm:cxn modelId="{7A2F9AEC-A936-4852-B10A-E34D662A08CD}" srcId="{974EAD4A-BB06-4735-A4AA-9633D4DD836C}" destId="{C212B329-EAB6-4E2F-9538-11855032BBF4}" srcOrd="1" destOrd="0" parTransId="{8B56DF5B-3538-420A-B857-D78D362FC61F}" sibTransId="{59025EF6-3FEC-4ACB-9398-F02DE5E4A7A4}"/>
    <dgm:cxn modelId="{F2BC50EE-C13B-493C-BFF5-18AB2AE87887}" type="presOf" srcId="{2126FCB9-D150-4FB2-856F-A8FD7B31E21B}" destId="{54E04D51-2F92-4C2E-A43E-FB90312050FE}" srcOrd="0" destOrd="0" presId="urn:microsoft.com/office/officeart/2009/3/layout/PhasedProcess"/>
    <dgm:cxn modelId="{EB673CF4-E6EC-4655-AFEE-5A9626B29508}" type="presOf" srcId="{974EAD4A-BB06-4735-A4AA-9633D4DD836C}" destId="{0BEAC7E8-8ED2-4CB1-A822-0E56ABFD11C3}" srcOrd="0" destOrd="0" presId="urn:microsoft.com/office/officeart/2009/3/layout/PhasedProcess"/>
    <dgm:cxn modelId="{01CC6BFC-1AB4-4E46-8C8C-3AA79B9BE325}" type="presOf" srcId="{9E551CA6-E6CA-4663-90AC-81188E7022FC}" destId="{1B4BACFE-57F4-4290-94C7-CC125FBB99A3}" srcOrd="0" destOrd="0" presId="urn:microsoft.com/office/officeart/2009/3/layout/PhasedProcess"/>
    <dgm:cxn modelId="{BBC9026F-9A12-408C-8B77-C91FB801B85F}" type="presParOf" srcId="{0BEAC7E8-8ED2-4CB1-A822-0E56ABFD11C3}" destId="{26B41545-DA2F-4386-B7C1-2E0A2B186318}" srcOrd="0" destOrd="0" presId="urn:microsoft.com/office/officeart/2009/3/layout/PhasedProcess"/>
    <dgm:cxn modelId="{AE636892-E66D-47A2-9125-CCCA81980D84}" type="presParOf" srcId="{0BEAC7E8-8ED2-4CB1-A822-0E56ABFD11C3}" destId="{224BFDC9-9D01-4B91-8FAB-789A6202ACC0}" srcOrd="1" destOrd="0" presId="urn:microsoft.com/office/officeart/2009/3/layout/PhasedProcess"/>
    <dgm:cxn modelId="{D3BF8B3E-92EF-423F-AA2E-7EA3213EB5E1}" type="presParOf" srcId="{0BEAC7E8-8ED2-4CB1-A822-0E56ABFD11C3}" destId="{5E0BE553-AF32-42A5-9D09-7AF9FAE76038}" srcOrd="2" destOrd="0" presId="urn:microsoft.com/office/officeart/2009/3/layout/PhasedProcess"/>
    <dgm:cxn modelId="{5799C65D-386D-419E-AD5C-2378DF12C262}" type="presParOf" srcId="{0BEAC7E8-8ED2-4CB1-A822-0E56ABFD11C3}" destId="{C9FA940D-5B43-40D8-9448-2EE6016F1510}" srcOrd="3" destOrd="0" presId="urn:microsoft.com/office/officeart/2009/3/layout/PhasedProcess"/>
    <dgm:cxn modelId="{2EDA9BE6-1E6A-49E7-B7E0-FBFF5B52F59F}" type="presParOf" srcId="{0BEAC7E8-8ED2-4CB1-A822-0E56ABFD11C3}" destId="{254E43F3-4FA2-403B-8811-9A79859C18C9}" srcOrd="4" destOrd="0" presId="urn:microsoft.com/office/officeart/2009/3/layout/PhasedProcess"/>
    <dgm:cxn modelId="{21F0B443-7CCE-419F-809D-C0C57247F3DE}" type="presParOf" srcId="{0BEAC7E8-8ED2-4CB1-A822-0E56ABFD11C3}" destId="{1B4BACFE-57F4-4290-94C7-CC125FBB99A3}" srcOrd="5" destOrd="0" presId="urn:microsoft.com/office/officeart/2009/3/layout/PhasedProcess"/>
    <dgm:cxn modelId="{89EE2E07-F67C-4A7B-AFAA-BB5807619AEB}" type="presParOf" srcId="{0BEAC7E8-8ED2-4CB1-A822-0E56ABFD11C3}" destId="{086B15FF-08D0-4395-8946-19013B627247}" srcOrd="6" destOrd="0" presId="urn:microsoft.com/office/officeart/2009/3/layout/PhasedProcess"/>
    <dgm:cxn modelId="{AB3FBEB4-B327-45A4-AEF7-B301F0955CBD}" type="presParOf" srcId="{086B15FF-08D0-4395-8946-19013B627247}" destId="{04375EE4-3B93-4B44-8DF3-DECC9003FEF4}" srcOrd="0" destOrd="0" presId="urn:microsoft.com/office/officeart/2009/3/layout/PhasedProcess"/>
    <dgm:cxn modelId="{76E936BB-D152-4734-B9AA-DCEDC7F82025}" type="presParOf" srcId="{086B15FF-08D0-4395-8946-19013B627247}" destId="{E79FAFAE-660A-4BBD-8B1B-FC845BB2C44F}" srcOrd="1" destOrd="0" presId="urn:microsoft.com/office/officeart/2009/3/layout/PhasedProcess"/>
    <dgm:cxn modelId="{F573FAFE-95A6-4CA0-967A-14FDF4CA463E}" type="presParOf" srcId="{086B15FF-08D0-4395-8946-19013B627247}" destId="{7B826072-839F-4A17-A1DF-67FDF0630DB7}" srcOrd="2" destOrd="0" presId="urn:microsoft.com/office/officeart/2009/3/layout/PhasedProcess"/>
    <dgm:cxn modelId="{22728A62-4891-4A32-BFF9-9114E9998810}" type="presParOf" srcId="{086B15FF-08D0-4395-8946-19013B627247}" destId="{66EC7C57-B0F4-4F4E-AB88-3D1F258826E9}" srcOrd="3" destOrd="0" presId="urn:microsoft.com/office/officeart/2009/3/layout/PhasedProcess"/>
    <dgm:cxn modelId="{F78EE519-0274-4230-9FDD-D40E017913A8}" type="presParOf" srcId="{0BEAC7E8-8ED2-4CB1-A822-0E56ABFD11C3}" destId="{4455C3DF-8A6C-404D-BBEE-757A292F435E}" srcOrd="7" destOrd="0" presId="urn:microsoft.com/office/officeart/2009/3/layout/PhasedProcess"/>
    <dgm:cxn modelId="{9FEEAC9A-FF82-4155-A5CA-A14852E35B7E}" type="presParOf" srcId="{4455C3DF-8A6C-404D-BBEE-757A292F435E}" destId="{CAEEC2F8-82E9-4C9F-A647-7B69A67601E7}" srcOrd="0" destOrd="0" presId="urn:microsoft.com/office/officeart/2009/3/layout/PhasedProcess"/>
    <dgm:cxn modelId="{FDB43A29-70E2-4D31-989A-04DCEF87A92C}" type="presParOf" srcId="{4455C3DF-8A6C-404D-BBEE-757A292F435E}" destId="{2F6AC6C0-E9AA-4003-B581-2D6E80625D8C}" srcOrd="1" destOrd="0" presId="urn:microsoft.com/office/officeart/2009/3/layout/PhasedProcess"/>
    <dgm:cxn modelId="{7C7BFC11-FEED-4E7D-924E-C03A90D21BA7}" type="presParOf" srcId="{4455C3DF-8A6C-404D-BBEE-757A292F435E}" destId="{3FC8E73A-9490-4F4E-AEF9-7F09B7861A67}" srcOrd="2" destOrd="0" presId="urn:microsoft.com/office/officeart/2009/3/layout/PhasedProcess"/>
    <dgm:cxn modelId="{6D9F7482-5B8B-438C-935A-0826713752EC}" type="presParOf" srcId="{4455C3DF-8A6C-404D-BBEE-757A292F435E}" destId="{1522DEF9-E093-426D-813C-4674F888F6F2}" srcOrd="3" destOrd="0" presId="urn:microsoft.com/office/officeart/2009/3/layout/PhasedProcess"/>
    <dgm:cxn modelId="{F8B54C0E-FCE6-4B1C-8896-CC8E8598ED9A}" type="presParOf" srcId="{4455C3DF-8A6C-404D-BBEE-757A292F435E}" destId="{7EC58786-FDFF-4830-8E57-3A5D31A369F2}" srcOrd="4" destOrd="0" presId="urn:microsoft.com/office/officeart/2009/3/layout/PhasedProcess"/>
    <dgm:cxn modelId="{001C1EB6-C100-45FD-8D10-1239EA87EFAD}" type="presParOf" srcId="{4455C3DF-8A6C-404D-BBEE-757A292F435E}" destId="{409C72D9-DF71-4EC6-A7F8-9862426C06FB}" srcOrd="5" destOrd="0" presId="urn:microsoft.com/office/officeart/2009/3/layout/PhasedProcess"/>
    <dgm:cxn modelId="{07AF3829-86C3-402D-9C64-1D1963454F23}" type="presParOf" srcId="{4455C3DF-8A6C-404D-BBEE-757A292F435E}" destId="{F50C5A01-EE40-4BAA-9A21-1A9D8EC53D71}" srcOrd="6" destOrd="0" presId="urn:microsoft.com/office/officeart/2009/3/layout/PhasedProcess"/>
    <dgm:cxn modelId="{D4F4858E-FAB7-4019-AACB-280B14405C48}" type="presParOf" srcId="{4455C3DF-8A6C-404D-BBEE-757A292F435E}" destId="{76171EFF-4FCE-4C9E-B7B7-A80070A3A7D3}" srcOrd="7" destOrd="0" presId="urn:microsoft.com/office/officeart/2009/3/layout/PhasedProcess"/>
    <dgm:cxn modelId="{57B96978-A2C3-473D-ADB0-4C28EF4D4026}" type="presParOf" srcId="{4455C3DF-8A6C-404D-BBEE-757A292F435E}" destId="{6BE48D31-B1E9-4F36-98E6-08B6CB9DF861}" srcOrd="8" destOrd="0" presId="urn:microsoft.com/office/officeart/2009/3/layout/PhasedProcess"/>
    <dgm:cxn modelId="{AFA231B1-D0CB-4C61-BC4A-250A4C1C0B4B}" type="presParOf" srcId="{0BEAC7E8-8ED2-4CB1-A822-0E56ABFD11C3}" destId="{071F3902-5E10-498F-A81F-8761FCDDAC71}" srcOrd="8" destOrd="0" presId="urn:microsoft.com/office/officeart/2009/3/layout/PhasedProcess"/>
    <dgm:cxn modelId="{502BC7CA-263E-413D-A58C-3973B6BEF05C}" type="presParOf" srcId="{0BEAC7E8-8ED2-4CB1-A822-0E56ABFD11C3}" destId="{54E04D51-2F92-4C2E-A43E-FB90312050FE}"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AEAB39-1811-44AB-B890-5D4330E89269}" type="doc">
      <dgm:prSet loTypeId="urn:microsoft.com/office/officeart/2005/8/layout/radial5" loCatId="relationship" qsTypeId="urn:microsoft.com/office/officeart/2005/8/quickstyle/simple4" qsCatId="simple" csTypeId="urn:microsoft.com/office/officeart/2005/8/colors/accent1_3" csCatId="accent1" phldr="1"/>
      <dgm:spPr/>
      <dgm:t>
        <a:bodyPr/>
        <a:lstStyle/>
        <a:p>
          <a:endParaRPr lang="en-US"/>
        </a:p>
      </dgm:t>
    </dgm:pt>
    <dgm:pt modelId="{671628BD-4705-459B-9827-684E9FC5B07C}">
      <dgm:prSet phldrT="[Text]" custT="1"/>
      <dgm:spPr/>
      <dgm:t>
        <a:bodyPr/>
        <a:lstStyle/>
        <a:p>
          <a:pPr marL="346075" indent="-282575" algn="l" defTabSz="666750">
            <a:tabLst/>
          </a:pPr>
          <a:r>
            <a:rPr lang="en-US" sz="2000" b="0" dirty="0">
              <a:effectLst/>
              <a:latin typeface="+mn-lt"/>
              <a:cs typeface="Segoe UI Semibold" panose="020B0702040204020203" pitchFamily="34" charset="0"/>
            </a:rPr>
            <a:t>Technology Creates New Competitive Forces</a:t>
          </a:r>
        </a:p>
        <a:p>
          <a:pPr marL="346075" indent="-282575" algn="l" defTabSz="666750">
            <a:tabLst/>
          </a:pPr>
          <a:r>
            <a:rPr lang="en-US" sz="2000" b="0" dirty="0">
              <a:effectLst/>
              <a:latin typeface="+mn-lt"/>
              <a:cs typeface="Segoe UI Semibold" panose="020B0702040204020203" pitchFamily="34" charset="0"/>
            </a:rPr>
            <a:t>1.	Convenient, personalized  consumer treatment </a:t>
          </a:r>
        </a:p>
        <a:p>
          <a:pPr marL="346075" indent="-282575" algn="l" defTabSz="666750">
            <a:tabLst/>
          </a:pPr>
          <a:r>
            <a:rPr lang="en-US" sz="2000" b="0" dirty="0">
              <a:effectLst/>
              <a:latin typeface="+mn-lt"/>
              <a:cs typeface="Segoe UI Semibold" panose="020B0702040204020203" pitchFamily="34" charset="0"/>
            </a:rPr>
            <a:t>2.	Tech-enabled (and more effective) care coordination </a:t>
          </a:r>
        </a:p>
        <a:p>
          <a:pPr marL="346075" indent="-282575" algn="l" defTabSz="666750">
            <a:tabLst/>
          </a:pPr>
          <a:r>
            <a:rPr lang="en-US" sz="2000" b="0" dirty="0">
              <a:effectLst/>
              <a:latin typeface="+mn-lt"/>
              <a:cs typeface="Segoe UI Semibold" panose="020B0702040204020203" pitchFamily="34" charset="0"/>
            </a:rPr>
            <a:t>3. Transparency in measurement of “value” </a:t>
          </a:r>
        </a:p>
      </dgm:t>
    </dgm:pt>
    <dgm:pt modelId="{579A45FF-23FC-42EB-8244-8DB53C798DBF}" type="parTrans" cxnId="{477EB476-F1A4-4647-8617-B723DA9B0D04}">
      <dgm:prSet/>
      <dgm:spPr/>
      <dgm:t>
        <a:bodyPr/>
        <a:lstStyle/>
        <a:p>
          <a:endParaRPr lang="en-US" sz="1600">
            <a:latin typeface="Arial" panose="020B0604020202020204" pitchFamily="34" charset="0"/>
            <a:cs typeface="Arial" panose="020B0604020202020204" pitchFamily="34" charset="0"/>
          </a:endParaRPr>
        </a:p>
      </dgm:t>
    </dgm:pt>
    <dgm:pt modelId="{394DC852-2528-40F5-92F6-42B5D60F69A1}" type="sibTrans" cxnId="{477EB476-F1A4-4647-8617-B723DA9B0D04}">
      <dgm:prSet/>
      <dgm:spPr/>
      <dgm:t>
        <a:bodyPr/>
        <a:lstStyle/>
        <a:p>
          <a:endParaRPr lang="en-US" sz="1600">
            <a:latin typeface="Arial" panose="020B0604020202020204" pitchFamily="34" charset="0"/>
            <a:cs typeface="Arial" panose="020B0604020202020204" pitchFamily="34" charset="0"/>
          </a:endParaRPr>
        </a:p>
      </dgm:t>
    </dgm:pt>
    <dgm:pt modelId="{E0D55F08-3537-4302-9E7F-5B225254C8DC}">
      <dgm:prSet phldrT="[Text]" custT="1"/>
      <dgm:spPr>
        <a:solidFill>
          <a:schemeClr val="tx2">
            <a:lumMod val="60000"/>
            <a:lumOff val="40000"/>
          </a:schemeClr>
        </a:solidFill>
      </dgm:spPr>
      <dgm:t>
        <a:bodyPr/>
        <a:lstStyle/>
        <a:p>
          <a:r>
            <a:rPr lang="en-US" sz="1600" b="0" dirty="0">
              <a:latin typeface="+mn-lt"/>
              <a:cs typeface="Segoe UI Semibold" panose="020B0702040204020203" pitchFamily="34" charset="0"/>
            </a:rPr>
            <a:t>Telehealth and virtual consultation changing geographic market boundaries for services</a:t>
          </a:r>
        </a:p>
      </dgm:t>
    </dgm:pt>
    <dgm:pt modelId="{06135B5D-4E9B-4EB4-8A8F-819F3F3E38F8}" type="parTrans" cxnId="{439BCBD3-9B96-47DD-8D01-ECB6B25C06F1}">
      <dgm:prSet custT="1"/>
      <dgm:spPr>
        <a:solidFill>
          <a:schemeClr val="tx2">
            <a:lumMod val="60000"/>
            <a:lumOff val="40000"/>
          </a:schemeClr>
        </a:solidFill>
      </dgm:spPr>
      <dgm:t>
        <a:bodyPr/>
        <a:lstStyle/>
        <a:p>
          <a:endParaRPr lang="en-US" sz="300" dirty="0">
            <a:latin typeface="Arial" panose="020B0604020202020204" pitchFamily="34" charset="0"/>
            <a:cs typeface="Arial" panose="020B0604020202020204" pitchFamily="34" charset="0"/>
          </a:endParaRPr>
        </a:p>
      </dgm:t>
    </dgm:pt>
    <dgm:pt modelId="{B188BC2B-83A1-4711-AD2A-5617FDC796FF}" type="sibTrans" cxnId="{439BCBD3-9B96-47DD-8D01-ECB6B25C06F1}">
      <dgm:prSet/>
      <dgm:spPr/>
      <dgm:t>
        <a:bodyPr/>
        <a:lstStyle/>
        <a:p>
          <a:endParaRPr lang="en-US" sz="1600">
            <a:latin typeface="Arial" panose="020B0604020202020204" pitchFamily="34" charset="0"/>
            <a:cs typeface="Arial" panose="020B0604020202020204" pitchFamily="34" charset="0"/>
          </a:endParaRPr>
        </a:p>
      </dgm:t>
    </dgm:pt>
    <dgm:pt modelId="{AD267034-78E2-4587-9413-F9E40149582E}">
      <dgm:prSet phldrT="[Text]" custT="1"/>
      <dgm:spPr>
        <a:solidFill>
          <a:schemeClr val="accent2"/>
        </a:solidFill>
      </dgm:spPr>
      <dgm:t>
        <a:bodyPr/>
        <a:lstStyle/>
        <a:p>
          <a:r>
            <a:rPr lang="en-US" sz="1600" b="0" dirty="0">
              <a:solidFill>
                <a:schemeClr val="tx1"/>
              </a:solidFill>
              <a:latin typeface="+mn-lt"/>
              <a:cs typeface="Segoe UI Semibold" panose="020B0702040204020203" pitchFamily="34" charset="0"/>
            </a:rPr>
            <a:t>Smartphone and other technologies for inexpensive consumer-directed disease management</a:t>
          </a:r>
        </a:p>
      </dgm:t>
    </dgm:pt>
    <dgm:pt modelId="{847B60F6-1D9C-4AF9-B964-F2405379F706}" type="parTrans" cxnId="{E6A0B42C-2DCA-4C46-8736-AF767B529B78}">
      <dgm:prSet custT="1"/>
      <dgm:spPr>
        <a:solidFill>
          <a:schemeClr val="tx2">
            <a:lumMod val="60000"/>
            <a:lumOff val="40000"/>
          </a:schemeClr>
        </a:solidFill>
      </dgm:spPr>
      <dgm:t>
        <a:bodyPr/>
        <a:lstStyle/>
        <a:p>
          <a:endParaRPr lang="en-US" sz="300" dirty="0">
            <a:latin typeface="Arial" panose="020B0604020202020204" pitchFamily="34" charset="0"/>
            <a:cs typeface="Arial" panose="020B0604020202020204" pitchFamily="34" charset="0"/>
          </a:endParaRPr>
        </a:p>
      </dgm:t>
    </dgm:pt>
    <dgm:pt modelId="{5E0AC3D4-8EBE-4E52-A2EF-0919B60169E9}" type="sibTrans" cxnId="{E6A0B42C-2DCA-4C46-8736-AF767B529B78}">
      <dgm:prSet/>
      <dgm:spPr/>
      <dgm:t>
        <a:bodyPr/>
        <a:lstStyle/>
        <a:p>
          <a:endParaRPr lang="en-US" sz="1600">
            <a:latin typeface="Arial" panose="020B0604020202020204" pitchFamily="34" charset="0"/>
            <a:cs typeface="Arial" panose="020B0604020202020204" pitchFamily="34" charset="0"/>
          </a:endParaRPr>
        </a:p>
      </dgm:t>
    </dgm:pt>
    <dgm:pt modelId="{A5A53786-A34B-4A6F-8DB4-1EA25FD62E55}">
      <dgm:prSet phldrT="[Text]" custT="1"/>
      <dgm:spPr>
        <a:solidFill>
          <a:schemeClr val="accent2"/>
        </a:solidFill>
      </dgm:spPr>
      <dgm:t>
        <a:bodyPr/>
        <a:lstStyle/>
        <a:p>
          <a:r>
            <a:rPr lang="en-US" sz="1600" b="0" dirty="0">
              <a:solidFill>
                <a:schemeClr val="tx1"/>
              </a:solidFill>
              <a:latin typeface="+mn-lt"/>
              <a:cs typeface="Segoe UI Semibold" panose="020B0702040204020203" pitchFamily="34" charset="0"/>
            </a:rPr>
            <a:t>Health information exchange provides data exchange and creates ‘big data’ for better  consumer service planning</a:t>
          </a:r>
        </a:p>
      </dgm:t>
    </dgm:pt>
    <dgm:pt modelId="{4BCC3149-1D90-4309-8587-EBFE4A26F85D}" type="parTrans" cxnId="{8AE28D46-55B0-45CF-9956-BB622A40FA01}">
      <dgm:prSet custT="1"/>
      <dgm:spPr>
        <a:solidFill>
          <a:schemeClr val="tx2">
            <a:lumMod val="60000"/>
            <a:lumOff val="40000"/>
          </a:schemeClr>
        </a:solidFill>
      </dgm:spPr>
      <dgm:t>
        <a:bodyPr/>
        <a:lstStyle/>
        <a:p>
          <a:endParaRPr lang="en-US" sz="300" dirty="0">
            <a:latin typeface="Arial" panose="020B0604020202020204" pitchFamily="34" charset="0"/>
            <a:cs typeface="Arial" panose="020B0604020202020204" pitchFamily="34" charset="0"/>
          </a:endParaRPr>
        </a:p>
      </dgm:t>
    </dgm:pt>
    <dgm:pt modelId="{CF6615DE-99AC-450E-AB10-9826507C631C}" type="sibTrans" cxnId="{8AE28D46-55B0-45CF-9956-BB622A40FA01}">
      <dgm:prSet/>
      <dgm:spPr/>
      <dgm:t>
        <a:bodyPr/>
        <a:lstStyle/>
        <a:p>
          <a:endParaRPr lang="en-US" sz="1600">
            <a:latin typeface="Arial" panose="020B0604020202020204" pitchFamily="34" charset="0"/>
            <a:cs typeface="Arial" panose="020B0604020202020204" pitchFamily="34" charset="0"/>
          </a:endParaRPr>
        </a:p>
      </dgm:t>
    </dgm:pt>
    <dgm:pt modelId="{804CE846-E2D8-453B-BBE0-9504F40527BE}">
      <dgm:prSet phldrT="[Text]" custT="1"/>
      <dgm:spPr>
        <a:solidFill>
          <a:schemeClr val="accent2"/>
        </a:solidFill>
      </dgm:spPr>
      <dgm:t>
        <a:bodyPr/>
        <a:lstStyle/>
        <a:p>
          <a:r>
            <a:rPr lang="en-US" sz="1600" b="0" dirty="0">
              <a:solidFill>
                <a:schemeClr val="tx1"/>
              </a:solidFill>
              <a:latin typeface="+mn-lt"/>
              <a:cs typeface="Segoe UI Semibold" panose="020B0702040204020203" pitchFamily="34" charset="0"/>
            </a:rPr>
            <a:t>New treatment technologies have changed the options for consumers</a:t>
          </a:r>
        </a:p>
      </dgm:t>
    </dgm:pt>
    <dgm:pt modelId="{1EF45B54-1127-41B5-A516-85653287577A}" type="parTrans" cxnId="{A797C168-7C56-487D-9753-2A78A1D4A18C}">
      <dgm:prSet/>
      <dgm:spPr>
        <a:solidFill>
          <a:schemeClr val="tx2">
            <a:lumMod val="60000"/>
            <a:lumOff val="40000"/>
          </a:schemeClr>
        </a:solidFill>
      </dgm:spPr>
      <dgm:t>
        <a:bodyPr/>
        <a:lstStyle/>
        <a:p>
          <a:endParaRPr lang="en-US" dirty="0"/>
        </a:p>
      </dgm:t>
    </dgm:pt>
    <dgm:pt modelId="{0488A027-CB54-454D-B81A-1BC6CB9E3E28}" type="sibTrans" cxnId="{A797C168-7C56-487D-9753-2A78A1D4A18C}">
      <dgm:prSet/>
      <dgm:spPr/>
      <dgm:t>
        <a:bodyPr/>
        <a:lstStyle/>
        <a:p>
          <a:endParaRPr lang="en-US"/>
        </a:p>
      </dgm:t>
    </dgm:pt>
    <dgm:pt modelId="{55EF114C-810E-40E1-BB86-68FE1679AB9B}">
      <dgm:prSet phldrT="[Text]" custScaleX="163304" custScaleY="147316" custRadScaleRad="189331" custRadScaleInc="46731"/>
      <dgm:spPr>
        <a:prstGeom prst="roundRect">
          <a:avLst/>
        </a:prstGeom>
      </dgm:spPr>
      <dgm:t>
        <a:bodyPr/>
        <a:lstStyle/>
        <a:p>
          <a:endParaRPr lang="en-US"/>
        </a:p>
      </dgm:t>
    </dgm:pt>
    <dgm:pt modelId="{13941185-4FD3-4AA2-BBAD-2F5C7F3F85AA}" type="parTrans" cxnId="{7DCFD624-CD37-4EED-B08A-399F0C355930}">
      <dgm:prSet/>
      <dgm:spPr/>
      <dgm:t>
        <a:bodyPr/>
        <a:lstStyle/>
        <a:p>
          <a:endParaRPr lang="en-US"/>
        </a:p>
      </dgm:t>
    </dgm:pt>
    <dgm:pt modelId="{D90F5B38-9310-40C1-888F-F5F9A6938D02}" type="sibTrans" cxnId="{7DCFD624-CD37-4EED-B08A-399F0C355930}">
      <dgm:prSet/>
      <dgm:spPr/>
      <dgm:t>
        <a:bodyPr/>
        <a:lstStyle/>
        <a:p>
          <a:endParaRPr lang="en-US"/>
        </a:p>
      </dgm:t>
    </dgm:pt>
    <dgm:pt modelId="{208F46DA-C322-4C53-80C5-4ACD1CA4471B}" type="pres">
      <dgm:prSet presAssocID="{E7AEAB39-1811-44AB-B890-5D4330E89269}" presName="Name0" presStyleCnt="0">
        <dgm:presLayoutVars>
          <dgm:chMax val="1"/>
          <dgm:dir/>
          <dgm:animLvl val="ctr"/>
          <dgm:resizeHandles val="exact"/>
        </dgm:presLayoutVars>
      </dgm:prSet>
      <dgm:spPr/>
    </dgm:pt>
    <dgm:pt modelId="{20C62D02-2217-4726-A183-CC4399A99425}" type="pres">
      <dgm:prSet presAssocID="{671628BD-4705-459B-9827-684E9FC5B07C}" presName="centerShape" presStyleLbl="node0" presStyleIdx="0" presStyleCnt="1" custScaleX="266698" custScaleY="390144"/>
      <dgm:spPr>
        <a:prstGeom prst="roundRect">
          <a:avLst/>
        </a:prstGeom>
      </dgm:spPr>
    </dgm:pt>
    <dgm:pt modelId="{097D7844-2EE4-44B1-93CB-D6879CFD4AE5}" type="pres">
      <dgm:prSet presAssocID="{06135B5D-4E9B-4EB4-8A8F-819F3F3E38F8}" presName="parTrans" presStyleLbl="sibTrans2D1" presStyleIdx="0" presStyleCnt="4"/>
      <dgm:spPr/>
    </dgm:pt>
    <dgm:pt modelId="{AC5F5103-293E-4F27-A5D6-82E671DE1C9F}" type="pres">
      <dgm:prSet presAssocID="{06135B5D-4E9B-4EB4-8A8F-819F3F3E38F8}" presName="connectorText" presStyleLbl="sibTrans2D1" presStyleIdx="0" presStyleCnt="4"/>
      <dgm:spPr/>
    </dgm:pt>
    <dgm:pt modelId="{953D79FD-6AC9-44AB-8023-A6D1091A79F8}" type="pres">
      <dgm:prSet presAssocID="{E0D55F08-3537-4302-9E7F-5B225254C8DC}" presName="node" presStyleLbl="node1" presStyleIdx="0" presStyleCnt="4" custScaleX="140757" custScaleY="184638" custRadScaleRad="198201" custRadScaleInc="253685">
        <dgm:presLayoutVars>
          <dgm:bulletEnabled val="1"/>
        </dgm:presLayoutVars>
      </dgm:prSet>
      <dgm:spPr>
        <a:prstGeom prst="roundRect">
          <a:avLst/>
        </a:prstGeom>
      </dgm:spPr>
    </dgm:pt>
    <dgm:pt modelId="{4E69B960-E0C0-4D5C-9BF2-2AB0260EED2D}" type="pres">
      <dgm:prSet presAssocID="{847B60F6-1D9C-4AF9-B964-F2405379F706}" presName="parTrans" presStyleLbl="sibTrans2D1" presStyleIdx="1" presStyleCnt="4"/>
      <dgm:spPr/>
    </dgm:pt>
    <dgm:pt modelId="{F827F312-6251-4BBF-95A7-D70F49ACF6A7}" type="pres">
      <dgm:prSet presAssocID="{847B60F6-1D9C-4AF9-B964-F2405379F706}" presName="connectorText" presStyleLbl="sibTrans2D1" presStyleIdx="1" presStyleCnt="4"/>
      <dgm:spPr/>
    </dgm:pt>
    <dgm:pt modelId="{D97CD832-C4C9-40DC-8AF0-5DD1E9F13592}" type="pres">
      <dgm:prSet presAssocID="{AD267034-78E2-4587-9413-F9E40149582E}" presName="node" presStyleLbl="node1" presStyleIdx="1" presStyleCnt="4" custScaleX="140367" custScaleY="173423" custRadScaleRad="199570" custRadScaleInc="-48968">
        <dgm:presLayoutVars>
          <dgm:bulletEnabled val="1"/>
        </dgm:presLayoutVars>
      </dgm:prSet>
      <dgm:spPr>
        <a:prstGeom prst="roundRect">
          <a:avLst/>
        </a:prstGeom>
      </dgm:spPr>
    </dgm:pt>
    <dgm:pt modelId="{51F3223A-6E57-425D-B9A4-E0AC486048E3}" type="pres">
      <dgm:prSet presAssocID="{4BCC3149-1D90-4309-8587-EBFE4A26F85D}" presName="parTrans" presStyleLbl="sibTrans2D1" presStyleIdx="2" presStyleCnt="4"/>
      <dgm:spPr/>
    </dgm:pt>
    <dgm:pt modelId="{C13C8624-54BC-4AED-BFA9-6A533CF897F8}" type="pres">
      <dgm:prSet presAssocID="{4BCC3149-1D90-4309-8587-EBFE4A26F85D}" presName="connectorText" presStyleLbl="sibTrans2D1" presStyleIdx="2" presStyleCnt="4"/>
      <dgm:spPr/>
    </dgm:pt>
    <dgm:pt modelId="{D7305986-C1F7-48EB-A631-0D8F26550C94}" type="pres">
      <dgm:prSet presAssocID="{A5A53786-A34B-4A6F-8DB4-1EA25FD62E55}" presName="node" presStyleLbl="node1" presStyleIdx="2" presStyleCnt="4" custScaleX="201671" custScaleY="151456" custRadScaleRad="223653" custRadScaleInc="145895">
        <dgm:presLayoutVars>
          <dgm:bulletEnabled val="1"/>
        </dgm:presLayoutVars>
      </dgm:prSet>
      <dgm:spPr>
        <a:prstGeom prst="roundRect">
          <a:avLst/>
        </a:prstGeom>
      </dgm:spPr>
    </dgm:pt>
    <dgm:pt modelId="{469C57D2-034C-487E-B636-EEBBA89EBEFD}" type="pres">
      <dgm:prSet presAssocID="{1EF45B54-1127-41B5-A516-85653287577A}" presName="parTrans" presStyleLbl="sibTrans2D1" presStyleIdx="3" presStyleCnt="4"/>
      <dgm:spPr/>
    </dgm:pt>
    <dgm:pt modelId="{50858B17-0E12-4F42-8C86-4A710EBA4ABF}" type="pres">
      <dgm:prSet presAssocID="{1EF45B54-1127-41B5-A516-85653287577A}" presName="connectorText" presStyleLbl="sibTrans2D1" presStyleIdx="3" presStyleCnt="4"/>
      <dgm:spPr/>
    </dgm:pt>
    <dgm:pt modelId="{E993D3E7-736C-4CE0-B485-24FCAB1685B3}" type="pres">
      <dgm:prSet presAssocID="{804CE846-E2D8-453B-BBE0-9504F40527BE}" presName="node" presStyleLbl="node1" presStyleIdx="3" presStyleCnt="4" custScaleX="163304" custScaleY="147316" custRadScaleRad="209295" custRadScaleInc="62585">
        <dgm:presLayoutVars>
          <dgm:bulletEnabled val="1"/>
        </dgm:presLayoutVars>
      </dgm:prSet>
      <dgm:spPr>
        <a:prstGeom prst="roundRect">
          <a:avLst/>
        </a:prstGeom>
      </dgm:spPr>
    </dgm:pt>
  </dgm:ptLst>
  <dgm:cxnLst>
    <dgm:cxn modelId="{3AEC050A-2482-4961-B8C5-9124338ABFC8}" type="presOf" srcId="{804CE846-E2D8-453B-BBE0-9504F40527BE}" destId="{E993D3E7-736C-4CE0-B485-24FCAB1685B3}" srcOrd="0" destOrd="0" presId="urn:microsoft.com/office/officeart/2005/8/layout/radial5"/>
    <dgm:cxn modelId="{7DCFD624-CD37-4EED-B08A-399F0C355930}" srcId="{E7AEAB39-1811-44AB-B890-5D4330E89269}" destId="{55EF114C-810E-40E1-BB86-68FE1679AB9B}" srcOrd="1" destOrd="0" parTransId="{13941185-4FD3-4AA2-BBAD-2F5C7F3F85AA}" sibTransId="{D90F5B38-9310-40C1-888F-F5F9A6938D02}"/>
    <dgm:cxn modelId="{E6A0B42C-2DCA-4C46-8736-AF767B529B78}" srcId="{671628BD-4705-459B-9827-684E9FC5B07C}" destId="{AD267034-78E2-4587-9413-F9E40149582E}" srcOrd="1" destOrd="0" parTransId="{847B60F6-1D9C-4AF9-B964-F2405379F706}" sibTransId="{5E0AC3D4-8EBE-4E52-A2EF-0919B60169E9}"/>
    <dgm:cxn modelId="{B9E4A564-0BDA-4859-9599-BAAE97905838}" type="presOf" srcId="{847B60F6-1D9C-4AF9-B964-F2405379F706}" destId="{4E69B960-E0C0-4D5C-9BF2-2AB0260EED2D}" srcOrd="0" destOrd="0" presId="urn:microsoft.com/office/officeart/2005/8/layout/radial5"/>
    <dgm:cxn modelId="{8AE28D46-55B0-45CF-9956-BB622A40FA01}" srcId="{671628BD-4705-459B-9827-684E9FC5B07C}" destId="{A5A53786-A34B-4A6F-8DB4-1EA25FD62E55}" srcOrd="2" destOrd="0" parTransId="{4BCC3149-1D90-4309-8587-EBFE4A26F85D}" sibTransId="{CF6615DE-99AC-450E-AB10-9826507C631C}"/>
    <dgm:cxn modelId="{A797C168-7C56-487D-9753-2A78A1D4A18C}" srcId="{671628BD-4705-459B-9827-684E9FC5B07C}" destId="{804CE846-E2D8-453B-BBE0-9504F40527BE}" srcOrd="3" destOrd="0" parTransId="{1EF45B54-1127-41B5-A516-85653287577A}" sibTransId="{0488A027-CB54-454D-B81A-1BC6CB9E3E28}"/>
    <dgm:cxn modelId="{477EB476-F1A4-4647-8617-B723DA9B0D04}" srcId="{E7AEAB39-1811-44AB-B890-5D4330E89269}" destId="{671628BD-4705-459B-9827-684E9FC5B07C}" srcOrd="0" destOrd="0" parTransId="{579A45FF-23FC-42EB-8244-8DB53C798DBF}" sibTransId="{394DC852-2528-40F5-92F6-42B5D60F69A1}"/>
    <dgm:cxn modelId="{3AF43F7B-7CE9-443F-9868-1F67BA0D3CC0}" type="presOf" srcId="{A5A53786-A34B-4A6F-8DB4-1EA25FD62E55}" destId="{D7305986-C1F7-48EB-A631-0D8F26550C94}" srcOrd="0" destOrd="0" presId="urn:microsoft.com/office/officeart/2005/8/layout/radial5"/>
    <dgm:cxn modelId="{81849D7F-27F7-4408-8ABF-089FDCD1FBF7}" type="presOf" srcId="{847B60F6-1D9C-4AF9-B964-F2405379F706}" destId="{F827F312-6251-4BBF-95A7-D70F49ACF6A7}" srcOrd="1" destOrd="0" presId="urn:microsoft.com/office/officeart/2005/8/layout/radial5"/>
    <dgm:cxn modelId="{B4FC228B-4CAF-4F64-A656-5F4BF41B996B}" type="presOf" srcId="{1EF45B54-1127-41B5-A516-85653287577A}" destId="{469C57D2-034C-487E-B636-EEBBA89EBEFD}" srcOrd="0" destOrd="0" presId="urn:microsoft.com/office/officeart/2005/8/layout/radial5"/>
    <dgm:cxn modelId="{0EC91299-8D7D-4141-9695-8617EC1443E9}" type="presOf" srcId="{E7AEAB39-1811-44AB-B890-5D4330E89269}" destId="{208F46DA-C322-4C53-80C5-4ACD1CA4471B}" srcOrd="0" destOrd="0" presId="urn:microsoft.com/office/officeart/2005/8/layout/radial5"/>
    <dgm:cxn modelId="{968316AC-BE7F-4319-92F8-A872500A9622}" type="presOf" srcId="{4BCC3149-1D90-4309-8587-EBFE4A26F85D}" destId="{C13C8624-54BC-4AED-BFA9-6A533CF897F8}" srcOrd="1" destOrd="0" presId="urn:microsoft.com/office/officeart/2005/8/layout/radial5"/>
    <dgm:cxn modelId="{68C528AD-1014-4146-B67E-DF0706F17F1A}" type="presOf" srcId="{E0D55F08-3537-4302-9E7F-5B225254C8DC}" destId="{953D79FD-6AC9-44AB-8023-A6D1091A79F8}" srcOrd="0" destOrd="0" presId="urn:microsoft.com/office/officeart/2005/8/layout/radial5"/>
    <dgm:cxn modelId="{E3326EB5-CFE9-446D-B315-BC0081D9C99E}" type="presOf" srcId="{AD267034-78E2-4587-9413-F9E40149582E}" destId="{D97CD832-C4C9-40DC-8AF0-5DD1E9F13592}" srcOrd="0" destOrd="0" presId="urn:microsoft.com/office/officeart/2005/8/layout/radial5"/>
    <dgm:cxn modelId="{D96165C0-847F-48FB-A4B8-60C5A4AA60E8}" type="presOf" srcId="{4BCC3149-1D90-4309-8587-EBFE4A26F85D}" destId="{51F3223A-6E57-425D-B9A4-E0AC486048E3}" srcOrd="0" destOrd="0" presId="urn:microsoft.com/office/officeart/2005/8/layout/radial5"/>
    <dgm:cxn modelId="{439BCBD3-9B96-47DD-8D01-ECB6B25C06F1}" srcId="{671628BD-4705-459B-9827-684E9FC5B07C}" destId="{E0D55F08-3537-4302-9E7F-5B225254C8DC}" srcOrd="0" destOrd="0" parTransId="{06135B5D-4E9B-4EB4-8A8F-819F3F3E38F8}" sibTransId="{B188BC2B-83A1-4711-AD2A-5617FDC796FF}"/>
    <dgm:cxn modelId="{5BDD2ED7-B8BC-430C-8EDE-FD572E2B5C01}" type="presOf" srcId="{671628BD-4705-459B-9827-684E9FC5B07C}" destId="{20C62D02-2217-4726-A183-CC4399A99425}" srcOrd="0" destOrd="0" presId="urn:microsoft.com/office/officeart/2005/8/layout/radial5"/>
    <dgm:cxn modelId="{C6F2E9EF-1924-4578-ABC5-101DF1582899}" type="presOf" srcId="{06135B5D-4E9B-4EB4-8A8F-819F3F3E38F8}" destId="{097D7844-2EE4-44B1-93CB-D6879CFD4AE5}" srcOrd="0" destOrd="0" presId="urn:microsoft.com/office/officeart/2005/8/layout/radial5"/>
    <dgm:cxn modelId="{A02369F9-DFD0-4989-B3FE-93CB4CD6012B}" type="presOf" srcId="{1EF45B54-1127-41B5-A516-85653287577A}" destId="{50858B17-0E12-4F42-8C86-4A710EBA4ABF}" srcOrd="1" destOrd="0" presId="urn:microsoft.com/office/officeart/2005/8/layout/radial5"/>
    <dgm:cxn modelId="{754A67FE-5714-4A5C-8C1D-66E6ED6E3E0B}" type="presOf" srcId="{06135B5D-4E9B-4EB4-8A8F-819F3F3E38F8}" destId="{AC5F5103-293E-4F27-A5D6-82E671DE1C9F}" srcOrd="1" destOrd="0" presId="urn:microsoft.com/office/officeart/2005/8/layout/radial5"/>
    <dgm:cxn modelId="{484D5543-607E-4730-A530-A33838D2641A}" type="presParOf" srcId="{208F46DA-C322-4C53-80C5-4ACD1CA4471B}" destId="{20C62D02-2217-4726-A183-CC4399A99425}" srcOrd="0" destOrd="0" presId="urn:microsoft.com/office/officeart/2005/8/layout/radial5"/>
    <dgm:cxn modelId="{411280D7-0CDC-45CD-A51D-35BAA3DE818F}" type="presParOf" srcId="{208F46DA-C322-4C53-80C5-4ACD1CA4471B}" destId="{097D7844-2EE4-44B1-93CB-D6879CFD4AE5}" srcOrd="1" destOrd="0" presId="urn:microsoft.com/office/officeart/2005/8/layout/radial5"/>
    <dgm:cxn modelId="{FB5C7914-EFE8-4324-9E50-E7F21219FA27}" type="presParOf" srcId="{097D7844-2EE4-44B1-93CB-D6879CFD4AE5}" destId="{AC5F5103-293E-4F27-A5D6-82E671DE1C9F}" srcOrd="0" destOrd="0" presId="urn:microsoft.com/office/officeart/2005/8/layout/radial5"/>
    <dgm:cxn modelId="{19F6D297-FDD5-4354-B8AA-702938D7F1C5}" type="presParOf" srcId="{208F46DA-C322-4C53-80C5-4ACD1CA4471B}" destId="{953D79FD-6AC9-44AB-8023-A6D1091A79F8}" srcOrd="2" destOrd="0" presId="urn:microsoft.com/office/officeart/2005/8/layout/radial5"/>
    <dgm:cxn modelId="{E46FECF2-2A83-4EE8-BE9F-6E06B9A98B13}" type="presParOf" srcId="{208F46DA-C322-4C53-80C5-4ACD1CA4471B}" destId="{4E69B960-E0C0-4D5C-9BF2-2AB0260EED2D}" srcOrd="3" destOrd="0" presId="urn:microsoft.com/office/officeart/2005/8/layout/radial5"/>
    <dgm:cxn modelId="{8109F9A1-5917-4B91-99E4-753FAD2DC220}" type="presParOf" srcId="{4E69B960-E0C0-4D5C-9BF2-2AB0260EED2D}" destId="{F827F312-6251-4BBF-95A7-D70F49ACF6A7}" srcOrd="0" destOrd="0" presId="urn:microsoft.com/office/officeart/2005/8/layout/radial5"/>
    <dgm:cxn modelId="{FFCCDB9F-9712-4F54-B41A-B32998A08BF5}" type="presParOf" srcId="{208F46DA-C322-4C53-80C5-4ACD1CA4471B}" destId="{D97CD832-C4C9-40DC-8AF0-5DD1E9F13592}" srcOrd="4" destOrd="0" presId="urn:microsoft.com/office/officeart/2005/8/layout/radial5"/>
    <dgm:cxn modelId="{AD3E558E-9C6E-4FA5-90CB-20A315FB8D31}" type="presParOf" srcId="{208F46DA-C322-4C53-80C5-4ACD1CA4471B}" destId="{51F3223A-6E57-425D-B9A4-E0AC486048E3}" srcOrd="5" destOrd="0" presId="urn:microsoft.com/office/officeart/2005/8/layout/radial5"/>
    <dgm:cxn modelId="{134E4FD1-9F0D-4F05-8C41-8EB935E93B7A}" type="presParOf" srcId="{51F3223A-6E57-425D-B9A4-E0AC486048E3}" destId="{C13C8624-54BC-4AED-BFA9-6A533CF897F8}" srcOrd="0" destOrd="0" presId="urn:microsoft.com/office/officeart/2005/8/layout/radial5"/>
    <dgm:cxn modelId="{E6DE12E7-8CAA-4D44-84BB-8FDE6EE27DF1}" type="presParOf" srcId="{208F46DA-C322-4C53-80C5-4ACD1CA4471B}" destId="{D7305986-C1F7-48EB-A631-0D8F26550C94}" srcOrd="6" destOrd="0" presId="urn:microsoft.com/office/officeart/2005/8/layout/radial5"/>
    <dgm:cxn modelId="{49D733B6-09F0-43BD-A014-1330B9846BF9}" type="presParOf" srcId="{208F46DA-C322-4C53-80C5-4ACD1CA4471B}" destId="{469C57D2-034C-487E-B636-EEBBA89EBEFD}" srcOrd="7" destOrd="0" presId="urn:microsoft.com/office/officeart/2005/8/layout/radial5"/>
    <dgm:cxn modelId="{2310D03F-018F-48EF-9169-509DE7510676}" type="presParOf" srcId="{469C57D2-034C-487E-B636-EEBBA89EBEFD}" destId="{50858B17-0E12-4F42-8C86-4A710EBA4ABF}" srcOrd="0" destOrd="0" presId="urn:microsoft.com/office/officeart/2005/8/layout/radial5"/>
    <dgm:cxn modelId="{102228BE-65BB-4FD4-80A7-9EA27386BF5A}" type="presParOf" srcId="{208F46DA-C322-4C53-80C5-4ACD1CA4471B}" destId="{E993D3E7-736C-4CE0-B485-24FCAB1685B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ABF433-CDC2-4771-B69B-0863F09D8688}" type="doc">
      <dgm:prSet loTypeId="urn:diagrams.loki3.com/VaryingWidthList" loCatId="list" qsTypeId="urn:microsoft.com/office/officeart/2005/8/quickstyle/simple1" qsCatId="simple" csTypeId="urn:microsoft.com/office/officeart/2005/8/colors/accent2_2" csCatId="accent2" phldr="1"/>
      <dgm:spPr/>
    </dgm:pt>
    <dgm:pt modelId="{94B54DB9-08C5-4C7F-8AD5-2498C243F138}">
      <dgm:prSet phldrT="[Text]" custT="1"/>
      <dgm:spPr/>
      <dgm:t>
        <a:bodyPr/>
        <a:lstStyle/>
        <a:p>
          <a:r>
            <a:rPr lang="en-US" sz="2400" dirty="0">
              <a:solidFill>
                <a:schemeClr val="tx1"/>
              </a:solidFill>
            </a:rPr>
            <a:t>Consumer Transparency</a:t>
          </a:r>
        </a:p>
      </dgm:t>
    </dgm:pt>
    <dgm:pt modelId="{5B2E3E83-3D8D-4EF5-AB37-E1657C88D749}" type="parTrans" cxnId="{68607307-4481-4AB5-982D-3851E133089D}">
      <dgm:prSet/>
      <dgm:spPr/>
      <dgm:t>
        <a:bodyPr/>
        <a:lstStyle/>
        <a:p>
          <a:endParaRPr lang="en-US"/>
        </a:p>
      </dgm:t>
    </dgm:pt>
    <dgm:pt modelId="{1A7FB71B-E89A-409C-ACA7-62DFFD9A127A}" type="sibTrans" cxnId="{68607307-4481-4AB5-982D-3851E133089D}">
      <dgm:prSet/>
      <dgm:spPr/>
      <dgm:t>
        <a:bodyPr/>
        <a:lstStyle/>
        <a:p>
          <a:endParaRPr lang="en-US"/>
        </a:p>
      </dgm:t>
    </dgm:pt>
    <dgm:pt modelId="{372FD9F2-EAB2-4413-9AE8-83EFDCDDE3EC}">
      <dgm:prSet phldrT="[Text]" custT="1"/>
      <dgm:spPr/>
      <dgm:t>
        <a:bodyPr/>
        <a:lstStyle/>
        <a:p>
          <a:r>
            <a:rPr lang="en-US" sz="2400" dirty="0">
              <a:solidFill>
                <a:schemeClr val="tx1"/>
              </a:solidFill>
            </a:rPr>
            <a:t>Consumer Financial Participation</a:t>
          </a:r>
        </a:p>
      </dgm:t>
    </dgm:pt>
    <dgm:pt modelId="{902FC17D-5FD1-4639-AE40-D50AD53E915C}" type="parTrans" cxnId="{73103516-55DD-4C2B-80F8-6AE5E6A2D9BF}">
      <dgm:prSet/>
      <dgm:spPr/>
      <dgm:t>
        <a:bodyPr/>
        <a:lstStyle/>
        <a:p>
          <a:endParaRPr lang="en-US"/>
        </a:p>
      </dgm:t>
    </dgm:pt>
    <dgm:pt modelId="{45D90D41-CD87-448B-B65B-429CE8638527}" type="sibTrans" cxnId="{73103516-55DD-4C2B-80F8-6AE5E6A2D9BF}">
      <dgm:prSet/>
      <dgm:spPr/>
      <dgm:t>
        <a:bodyPr/>
        <a:lstStyle/>
        <a:p>
          <a:endParaRPr lang="en-US"/>
        </a:p>
      </dgm:t>
    </dgm:pt>
    <dgm:pt modelId="{F6F7205F-52F4-4EA3-BA3A-CAED8BA6149F}">
      <dgm:prSet phldrT="[Text]" custT="1"/>
      <dgm:spPr/>
      <dgm:t>
        <a:bodyPr/>
        <a:lstStyle/>
        <a:p>
          <a:r>
            <a:rPr lang="en-US" sz="2400" dirty="0">
              <a:solidFill>
                <a:schemeClr val="tx1"/>
              </a:solidFill>
            </a:rPr>
            <a:t>Consumer Experience &amp; Consumer Choice</a:t>
          </a:r>
        </a:p>
      </dgm:t>
    </dgm:pt>
    <dgm:pt modelId="{0C24FEA6-4719-4F22-B56D-E9D6743097F5}" type="parTrans" cxnId="{4125F7C0-7232-4D88-8B3F-D5EE6E2FCB8B}">
      <dgm:prSet/>
      <dgm:spPr/>
      <dgm:t>
        <a:bodyPr/>
        <a:lstStyle/>
        <a:p>
          <a:endParaRPr lang="en-US"/>
        </a:p>
      </dgm:t>
    </dgm:pt>
    <dgm:pt modelId="{A420F254-B837-4CBD-A395-2A87BB1458C4}" type="sibTrans" cxnId="{4125F7C0-7232-4D88-8B3F-D5EE6E2FCB8B}">
      <dgm:prSet/>
      <dgm:spPr/>
      <dgm:t>
        <a:bodyPr/>
        <a:lstStyle/>
        <a:p>
          <a:endParaRPr lang="en-US"/>
        </a:p>
      </dgm:t>
    </dgm:pt>
    <dgm:pt modelId="{7E5C3740-E71D-42AD-9614-C0C4F5991701}">
      <dgm:prSet phldrT="[Text]" custT="1"/>
      <dgm:spPr/>
      <dgm:t>
        <a:bodyPr/>
        <a:lstStyle/>
        <a:p>
          <a:r>
            <a:rPr lang="en-US" sz="2400">
              <a:solidFill>
                <a:schemeClr val="tx1"/>
              </a:solidFill>
            </a:rPr>
            <a:t>Consumer </a:t>
          </a:r>
          <a:r>
            <a:rPr lang="en-US" sz="2400" dirty="0">
              <a:solidFill>
                <a:schemeClr val="tx1"/>
              </a:solidFill>
            </a:rPr>
            <a:t>Engagement</a:t>
          </a:r>
        </a:p>
      </dgm:t>
    </dgm:pt>
    <dgm:pt modelId="{1CBC850B-63F9-4A01-892F-D3781F5BB6F1}" type="parTrans" cxnId="{5FF316A0-4CEF-4A68-9038-7FEC02326050}">
      <dgm:prSet/>
      <dgm:spPr/>
      <dgm:t>
        <a:bodyPr/>
        <a:lstStyle/>
        <a:p>
          <a:endParaRPr lang="en-US"/>
        </a:p>
      </dgm:t>
    </dgm:pt>
    <dgm:pt modelId="{4C6C3971-0ADD-4CC0-81FD-566DFA73A12D}" type="sibTrans" cxnId="{5FF316A0-4CEF-4A68-9038-7FEC02326050}">
      <dgm:prSet/>
      <dgm:spPr/>
      <dgm:t>
        <a:bodyPr/>
        <a:lstStyle/>
        <a:p>
          <a:endParaRPr lang="en-US"/>
        </a:p>
      </dgm:t>
    </dgm:pt>
    <dgm:pt modelId="{5BA1FA9C-35FB-4EC2-9B8E-E46BE2DE6D24}" type="pres">
      <dgm:prSet presAssocID="{B0ABF433-CDC2-4771-B69B-0863F09D8688}" presName="Name0" presStyleCnt="0">
        <dgm:presLayoutVars>
          <dgm:resizeHandles/>
        </dgm:presLayoutVars>
      </dgm:prSet>
      <dgm:spPr/>
    </dgm:pt>
    <dgm:pt modelId="{9D6A69DB-A490-497E-91CC-C792AFA9CF1D}" type="pres">
      <dgm:prSet presAssocID="{372FD9F2-EAB2-4413-9AE8-83EFDCDDE3EC}" presName="text" presStyleLbl="node1" presStyleIdx="0" presStyleCnt="4" custScaleX="151039">
        <dgm:presLayoutVars>
          <dgm:bulletEnabled val="1"/>
        </dgm:presLayoutVars>
      </dgm:prSet>
      <dgm:spPr/>
    </dgm:pt>
    <dgm:pt modelId="{293AF934-2125-46EA-88CE-D8AC5C8AD1D3}" type="pres">
      <dgm:prSet presAssocID="{45D90D41-CD87-448B-B65B-429CE8638527}" presName="space" presStyleCnt="0"/>
      <dgm:spPr/>
    </dgm:pt>
    <dgm:pt modelId="{25D6AF02-D552-4D63-A1C5-9915AD8ACEC5}" type="pres">
      <dgm:prSet presAssocID="{94B54DB9-08C5-4C7F-8AD5-2498C243F138}" presName="text" presStyleLbl="node1" presStyleIdx="1" presStyleCnt="4" custScaleX="134492">
        <dgm:presLayoutVars>
          <dgm:bulletEnabled val="1"/>
        </dgm:presLayoutVars>
      </dgm:prSet>
      <dgm:spPr/>
    </dgm:pt>
    <dgm:pt modelId="{83D81534-049A-4164-9A3E-3C7DED8FC940}" type="pres">
      <dgm:prSet presAssocID="{1A7FB71B-E89A-409C-ACA7-62DFFD9A127A}" presName="space" presStyleCnt="0"/>
      <dgm:spPr/>
    </dgm:pt>
    <dgm:pt modelId="{EA67B42F-6015-4BBB-911B-C6279CA58E7A}" type="pres">
      <dgm:prSet presAssocID="{F6F7205F-52F4-4EA3-BA3A-CAED8BA6149F}" presName="text" presStyleLbl="node1" presStyleIdx="2" presStyleCnt="4" custScaleX="104577">
        <dgm:presLayoutVars>
          <dgm:bulletEnabled val="1"/>
        </dgm:presLayoutVars>
      </dgm:prSet>
      <dgm:spPr/>
    </dgm:pt>
    <dgm:pt modelId="{4E9CF6B1-74AF-4082-86D6-C670F803F742}" type="pres">
      <dgm:prSet presAssocID="{A420F254-B837-4CBD-A395-2A87BB1458C4}" presName="space" presStyleCnt="0"/>
      <dgm:spPr/>
    </dgm:pt>
    <dgm:pt modelId="{7C059DA5-8CB0-46D7-9968-D8B01861B596}" type="pres">
      <dgm:prSet presAssocID="{7E5C3740-E71D-42AD-9614-C0C4F5991701}" presName="text" presStyleLbl="node1" presStyleIdx="3" presStyleCnt="4" custScaleX="137808">
        <dgm:presLayoutVars>
          <dgm:bulletEnabled val="1"/>
        </dgm:presLayoutVars>
      </dgm:prSet>
      <dgm:spPr/>
    </dgm:pt>
  </dgm:ptLst>
  <dgm:cxnLst>
    <dgm:cxn modelId="{68607307-4481-4AB5-982D-3851E133089D}" srcId="{B0ABF433-CDC2-4771-B69B-0863F09D8688}" destId="{94B54DB9-08C5-4C7F-8AD5-2498C243F138}" srcOrd="1" destOrd="0" parTransId="{5B2E3E83-3D8D-4EF5-AB37-E1657C88D749}" sibTransId="{1A7FB71B-E89A-409C-ACA7-62DFFD9A127A}"/>
    <dgm:cxn modelId="{73103516-55DD-4C2B-80F8-6AE5E6A2D9BF}" srcId="{B0ABF433-CDC2-4771-B69B-0863F09D8688}" destId="{372FD9F2-EAB2-4413-9AE8-83EFDCDDE3EC}" srcOrd="0" destOrd="0" parTransId="{902FC17D-5FD1-4639-AE40-D50AD53E915C}" sibTransId="{45D90D41-CD87-448B-B65B-429CE8638527}"/>
    <dgm:cxn modelId="{64C2BF1C-7EB3-48DA-A645-91697E39F8E0}" type="presOf" srcId="{F6F7205F-52F4-4EA3-BA3A-CAED8BA6149F}" destId="{EA67B42F-6015-4BBB-911B-C6279CA58E7A}" srcOrd="0" destOrd="0" presId="urn:diagrams.loki3.com/VaryingWidthList"/>
    <dgm:cxn modelId="{AE614564-AF17-4739-8B95-98786A4C82FA}" type="presOf" srcId="{B0ABF433-CDC2-4771-B69B-0863F09D8688}" destId="{5BA1FA9C-35FB-4EC2-9B8E-E46BE2DE6D24}" srcOrd="0" destOrd="0" presId="urn:diagrams.loki3.com/VaryingWidthList"/>
    <dgm:cxn modelId="{BD0D5A6F-3656-4547-B185-B0C0AFF1C20E}" type="presOf" srcId="{94B54DB9-08C5-4C7F-8AD5-2498C243F138}" destId="{25D6AF02-D552-4D63-A1C5-9915AD8ACEC5}" srcOrd="0" destOrd="0" presId="urn:diagrams.loki3.com/VaryingWidthList"/>
    <dgm:cxn modelId="{9E4AAE96-0F8E-48F9-A303-98C616F9C0EA}" type="presOf" srcId="{372FD9F2-EAB2-4413-9AE8-83EFDCDDE3EC}" destId="{9D6A69DB-A490-497E-91CC-C792AFA9CF1D}" srcOrd="0" destOrd="0" presId="urn:diagrams.loki3.com/VaryingWidthList"/>
    <dgm:cxn modelId="{5A259F98-569B-442B-ADDC-A8CD1CE8FBE9}" type="presOf" srcId="{7E5C3740-E71D-42AD-9614-C0C4F5991701}" destId="{7C059DA5-8CB0-46D7-9968-D8B01861B596}" srcOrd="0" destOrd="0" presId="urn:diagrams.loki3.com/VaryingWidthList"/>
    <dgm:cxn modelId="{5FF316A0-4CEF-4A68-9038-7FEC02326050}" srcId="{B0ABF433-CDC2-4771-B69B-0863F09D8688}" destId="{7E5C3740-E71D-42AD-9614-C0C4F5991701}" srcOrd="3" destOrd="0" parTransId="{1CBC850B-63F9-4A01-892F-D3781F5BB6F1}" sibTransId="{4C6C3971-0ADD-4CC0-81FD-566DFA73A12D}"/>
    <dgm:cxn modelId="{4125F7C0-7232-4D88-8B3F-D5EE6E2FCB8B}" srcId="{B0ABF433-CDC2-4771-B69B-0863F09D8688}" destId="{F6F7205F-52F4-4EA3-BA3A-CAED8BA6149F}" srcOrd="2" destOrd="0" parTransId="{0C24FEA6-4719-4F22-B56D-E9D6743097F5}" sibTransId="{A420F254-B837-4CBD-A395-2A87BB1458C4}"/>
    <dgm:cxn modelId="{14F2E861-76AD-467A-A469-30B209C4D485}" type="presParOf" srcId="{5BA1FA9C-35FB-4EC2-9B8E-E46BE2DE6D24}" destId="{9D6A69DB-A490-497E-91CC-C792AFA9CF1D}" srcOrd="0" destOrd="0" presId="urn:diagrams.loki3.com/VaryingWidthList"/>
    <dgm:cxn modelId="{1FA3A60E-D397-4988-9A32-74FB070859C7}" type="presParOf" srcId="{5BA1FA9C-35FB-4EC2-9B8E-E46BE2DE6D24}" destId="{293AF934-2125-46EA-88CE-D8AC5C8AD1D3}" srcOrd="1" destOrd="0" presId="urn:diagrams.loki3.com/VaryingWidthList"/>
    <dgm:cxn modelId="{E22569CC-DED2-45B6-B04D-B0B54F41009C}" type="presParOf" srcId="{5BA1FA9C-35FB-4EC2-9B8E-E46BE2DE6D24}" destId="{25D6AF02-D552-4D63-A1C5-9915AD8ACEC5}" srcOrd="2" destOrd="0" presId="urn:diagrams.loki3.com/VaryingWidthList"/>
    <dgm:cxn modelId="{DCF332EE-87EE-4CBF-8D6D-30B598DA9F46}" type="presParOf" srcId="{5BA1FA9C-35FB-4EC2-9B8E-E46BE2DE6D24}" destId="{83D81534-049A-4164-9A3E-3C7DED8FC940}" srcOrd="3" destOrd="0" presId="urn:diagrams.loki3.com/VaryingWidthList"/>
    <dgm:cxn modelId="{811BC50E-8052-444C-9F62-09FBCB3AA442}" type="presParOf" srcId="{5BA1FA9C-35FB-4EC2-9B8E-E46BE2DE6D24}" destId="{EA67B42F-6015-4BBB-911B-C6279CA58E7A}" srcOrd="4" destOrd="0" presId="urn:diagrams.loki3.com/VaryingWidthList"/>
    <dgm:cxn modelId="{0B659340-AB76-4AAF-A924-9E9D420E00F4}" type="presParOf" srcId="{5BA1FA9C-35FB-4EC2-9B8E-E46BE2DE6D24}" destId="{4E9CF6B1-74AF-4082-86D6-C670F803F742}" srcOrd="5" destOrd="0" presId="urn:diagrams.loki3.com/VaryingWidthList"/>
    <dgm:cxn modelId="{5645F53F-26EB-4A02-824C-93184D1A816F}" type="presParOf" srcId="{5BA1FA9C-35FB-4EC2-9B8E-E46BE2DE6D24}" destId="{7C059DA5-8CB0-46D7-9968-D8B01861B596}"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B9BF37-8CFB-4D65-91A4-998C6AF6950B}" type="doc">
      <dgm:prSet loTypeId="urn:microsoft.com/office/officeart/2005/8/layout/hProcess9" loCatId="process" qsTypeId="urn:microsoft.com/office/officeart/2005/8/quickstyle/simple1" qsCatId="simple" csTypeId="urn:microsoft.com/office/officeart/2005/8/colors/accent1_3" csCatId="accent1" phldr="1"/>
      <dgm:spPr/>
    </dgm:pt>
    <dgm:pt modelId="{8A4BEF3C-B71C-4847-8AA0-F0F0857BB453}">
      <dgm:prSet phldrT="[Text]"/>
      <dgm:spPr/>
      <dgm:t>
        <a:bodyPr/>
        <a:lstStyle/>
        <a:p>
          <a:r>
            <a:rPr lang="en-US" dirty="0"/>
            <a:t>“Specialty care” boundaries </a:t>
          </a:r>
        </a:p>
      </dgm:t>
    </dgm:pt>
    <dgm:pt modelId="{165CB73E-E177-4EA1-B94D-7B705536801B}" type="parTrans" cxnId="{66DA4282-B479-4039-A728-1AF3CD5C12D0}">
      <dgm:prSet/>
      <dgm:spPr/>
      <dgm:t>
        <a:bodyPr/>
        <a:lstStyle/>
        <a:p>
          <a:endParaRPr lang="en-US"/>
        </a:p>
      </dgm:t>
    </dgm:pt>
    <dgm:pt modelId="{81E5B0DE-7570-4238-B8C5-85982674770E}" type="sibTrans" cxnId="{66DA4282-B479-4039-A728-1AF3CD5C12D0}">
      <dgm:prSet/>
      <dgm:spPr/>
      <dgm:t>
        <a:bodyPr/>
        <a:lstStyle/>
        <a:p>
          <a:endParaRPr lang="en-US"/>
        </a:p>
      </dgm:t>
    </dgm:pt>
    <dgm:pt modelId="{1A86841F-9478-49F9-AA15-D0C2661D8621}">
      <dgm:prSet/>
      <dgm:spPr/>
      <dgm:t>
        <a:bodyPr/>
        <a:lstStyle/>
        <a:p>
          <a:r>
            <a:rPr lang="en-US" dirty="0"/>
            <a:t>Virtual delivery systems</a:t>
          </a:r>
        </a:p>
      </dgm:t>
    </dgm:pt>
    <dgm:pt modelId="{6A73E5F5-4275-42CA-AFC2-07ADE720BECC}" type="parTrans" cxnId="{B44FE76E-C3A6-4633-926F-636CE295AD03}">
      <dgm:prSet/>
      <dgm:spPr/>
      <dgm:t>
        <a:bodyPr/>
        <a:lstStyle/>
        <a:p>
          <a:endParaRPr lang="en-US"/>
        </a:p>
      </dgm:t>
    </dgm:pt>
    <dgm:pt modelId="{4D87EC02-03B7-4741-A10D-0013C2C376A4}" type="sibTrans" cxnId="{B44FE76E-C3A6-4633-926F-636CE295AD03}">
      <dgm:prSet/>
      <dgm:spPr/>
      <dgm:t>
        <a:bodyPr/>
        <a:lstStyle/>
        <a:p>
          <a:endParaRPr lang="en-US"/>
        </a:p>
      </dgm:t>
    </dgm:pt>
    <dgm:pt modelId="{70C0CAE5-2B47-4C17-AA0C-C0FC91178C5C}">
      <dgm:prSet/>
      <dgm:spPr/>
      <dgm:t>
        <a:bodyPr/>
        <a:lstStyle/>
        <a:p>
          <a:r>
            <a:rPr lang="en-US" dirty="0"/>
            <a:t>Health system function expansion – payer, provider, vendor</a:t>
          </a:r>
        </a:p>
      </dgm:t>
    </dgm:pt>
    <dgm:pt modelId="{51182091-9E1A-49D4-8CEA-A59E80060BBE}" type="parTrans" cxnId="{8031A195-E1FB-4428-BCB4-FE77E2F66894}">
      <dgm:prSet/>
      <dgm:spPr/>
      <dgm:t>
        <a:bodyPr/>
        <a:lstStyle/>
        <a:p>
          <a:endParaRPr lang="en-US"/>
        </a:p>
      </dgm:t>
    </dgm:pt>
    <dgm:pt modelId="{090582CE-5B7A-4B5C-8B56-47FA83681E36}" type="sibTrans" cxnId="{8031A195-E1FB-4428-BCB4-FE77E2F66894}">
      <dgm:prSet/>
      <dgm:spPr/>
      <dgm:t>
        <a:bodyPr/>
        <a:lstStyle/>
        <a:p>
          <a:endParaRPr lang="en-US"/>
        </a:p>
      </dgm:t>
    </dgm:pt>
    <dgm:pt modelId="{81A120FF-1AB2-4C25-A1CD-903084954F75}">
      <dgm:prSet/>
      <dgm:spPr/>
      <dgm:t>
        <a:bodyPr/>
        <a:lstStyle/>
        <a:p>
          <a:r>
            <a:rPr lang="en-US" dirty="0"/>
            <a:t>Health plan consolidation and backward integration</a:t>
          </a:r>
        </a:p>
      </dgm:t>
    </dgm:pt>
    <dgm:pt modelId="{D3B47550-048E-469E-BB57-EEDBC9D5EEE8}" type="parTrans" cxnId="{E1B0877D-FE9A-41E6-B265-6D65AF09CB62}">
      <dgm:prSet/>
      <dgm:spPr/>
      <dgm:t>
        <a:bodyPr/>
        <a:lstStyle/>
        <a:p>
          <a:endParaRPr lang="en-US"/>
        </a:p>
      </dgm:t>
    </dgm:pt>
    <dgm:pt modelId="{B00547F2-63D9-4F08-9167-A04EDEA26B71}" type="sibTrans" cxnId="{E1B0877D-FE9A-41E6-B265-6D65AF09CB62}">
      <dgm:prSet/>
      <dgm:spPr/>
      <dgm:t>
        <a:bodyPr/>
        <a:lstStyle/>
        <a:p>
          <a:endParaRPr lang="en-US"/>
        </a:p>
      </dgm:t>
    </dgm:pt>
    <dgm:pt modelId="{1010D97D-BE7E-4DEF-989D-A2AB85686F56}">
      <dgm:prSet phldrT="[Text]"/>
      <dgm:spPr/>
      <dgm:t>
        <a:bodyPr/>
        <a:lstStyle/>
        <a:p>
          <a:r>
            <a:rPr lang="en-US"/>
            <a:t>Geographic </a:t>
          </a:r>
          <a:r>
            <a:rPr lang="en-US" dirty="0"/>
            <a:t>service boundaries</a:t>
          </a:r>
        </a:p>
      </dgm:t>
    </dgm:pt>
    <dgm:pt modelId="{598D4941-2358-4AFB-8576-33D9F091F8E0}" type="parTrans" cxnId="{E0F881EF-60E3-4C1B-8ECB-64D01850E3E1}">
      <dgm:prSet/>
      <dgm:spPr/>
      <dgm:t>
        <a:bodyPr/>
        <a:lstStyle/>
        <a:p>
          <a:endParaRPr lang="en-US"/>
        </a:p>
      </dgm:t>
    </dgm:pt>
    <dgm:pt modelId="{665011AF-1FE0-431A-A2AC-EA3A6E39BA5E}" type="sibTrans" cxnId="{E0F881EF-60E3-4C1B-8ECB-64D01850E3E1}">
      <dgm:prSet/>
      <dgm:spPr/>
      <dgm:t>
        <a:bodyPr/>
        <a:lstStyle/>
        <a:p>
          <a:endParaRPr lang="en-US"/>
        </a:p>
      </dgm:t>
    </dgm:pt>
    <dgm:pt modelId="{9552293C-7847-4F82-A7B4-8CFBCA0512DE}" type="pres">
      <dgm:prSet presAssocID="{4EB9BF37-8CFB-4D65-91A4-998C6AF6950B}" presName="CompostProcess" presStyleCnt="0">
        <dgm:presLayoutVars>
          <dgm:dir/>
          <dgm:resizeHandles val="exact"/>
        </dgm:presLayoutVars>
      </dgm:prSet>
      <dgm:spPr/>
    </dgm:pt>
    <dgm:pt modelId="{0E064A9A-B038-4337-88DB-114F51E90131}" type="pres">
      <dgm:prSet presAssocID="{4EB9BF37-8CFB-4D65-91A4-998C6AF6950B}" presName="arrow" presStyleLbl="bgShp" presStyleIdx="0" presStyleCnt="1" custScaleX="117647"/>
      <dgm:spPr/>
    </dgm:pt>
    <dgm:pt modelId="{81FB09B0-0F18-42C4-8319-C38B9A572059}" type="pres">
      <dgm:prSet presAssocID="{4EB9BF37-8CFB-4D65-91A4-998C6AF6950B}" presName="linearProcess" presStyleCnt="0"/>
      <dgm:spPr/>
    </dgm:pt>
    <dgm:pt modelId="{97B65FCB-ED45-4739-A807-7E90740C5C32}" type="pres">
      <dgm:prSet presAssocID="{8A4BEF3C-B71C-4847-8AA0-F0F0857BB453}" presName="textNode" presStyleLbl="node1" presStyleIdx="0" presStyleCnt="5">
        <dgm:presLayoutVars>
          <dgm:bulletEnabled val="1"/>
        </dgm:presLayoutVars>
      </dgm:prSet>
      <dgm:spPr/>
    </dgm:pt>
    <dgm:pt modelId="{27BAABCB-50F7-41A3-AD66-F8BCF6A7374D}" type="pres">
      <dgm:prSet presAssocID="{81E5B0DE-7570-4238-B8C5-85982674770E}" presName="sibTrans" presStyleCnt="0"/>
      <dgm:spPr/>
    </dgm:pt>
    <dgm:pt modelId="{48129F94-04FC-43CE-9380-A106BE99142F}" type="pres">
      <dgm:prSet presAssocID="{1010D97D-BE7E-4DEF-989D-A2AB85686F56}" presName="textNode" presStyleLbl="node1" presStyleIdx="1" presStyleCnt="5">
        <dgm:presLayoutVars>
          <dgm:bulletEnabled val="1"/>
        </dgm:presLayoutVars>
      </dgm:prSet>
      <dgm:spPr/>
    </dgm:pt>
    <dgm:pt modelId="{F4F40E0D-4BB4-4B2B-94DB-E16BAE979F1C}" type="pres">
      <dgm:prSet presAssocID="{665011AF-1FE0-431A-A2AC-EA3A6E39BA5E}" presName="sibTrans" presStyleCnt="0"/>
      <dgm:spPr/>
    </dgm:pt>
    <dgm:pt modelId="{71D88EFF-F0F4-4C54-AEAB-A789FA73E800}" type="pres">
      <dgm:prSet presAssocID="{1A86841F-9478-49F9-AA15-D0C2661D8621}" presName="textNode" presStyleLbl="node1" presStyleIdx="2" presStyleCnt="5">
        <dgm:presLayoutVars>
          <dgm:bulletEnabled val="1"/>
        </dgm:presLayoutVars>
      </dgm:prSet>
      <dgm:spPr/>
    </dgm:pt>
    <dgm:pt modelId="{9A833B2A-1AC4-4E65-8945-018F12718864}" type="pres">
      <dgm:prSet presAssocID="{4D87EC02-03B7-4741-A10D-0013C2C376A4}" presName="sibTrans" presStyleCnt="0"/>
      <dgm:spPr/>
    </dgm:pt>
    <dgm:pt modelId="{C06FB04E-8609-42B8-B4C6-26404C22ED14}" type="pres">
      <dgm:prSet presAssocID="{70C0CAE5-2B47-4C17-AA0C-C0FC91178C5C}" presName="textNode" presStyleLbl="node1" presStyleIdx="3" presStyleCnt="5">
        <dgm:presLayoutVars>
          <dgm:bulletEnabled val="1"/>
        </dgm:presLayoutVars>
      </dgm:prSet>
      <dgm:spPr/>
    </dgm:pt>
    <dgm:pt modelId="{5BB891A4-BA79-45E6-872E-DA4B4E3AC55E}" type="pres">
      <dgm:prSet presAssocID="{090582CE-5B7A-4B5C-8B56-47FA83681E36}" presName="sibTrans" presStyleCnt="0"/>
      <dgm:spPr/>
    </dgm:pt>
    <dgm:pt modelId="{5B52DF85-8D57-46D2-81E2-5443A6388040}" type="pres">
      <dgm:prSet presAssocID="{81A120FF-1AB2-4C25-A1CD-903084954F75}" presName="textNode" presStyleLbl="node1" presStyleIdx="4" presStyleCnt="5">
        <dgm:presLayoutVars>
          <dgm:bulletEnabled val="1"/>
        </dgm:presLayoutVars>
      </dgm:prSet>
      <dgm:spPr/>
    </dgm:pt>
  </dgm:ptLst>
  <dgm:cxnLst>
    <dgm:cxn modelId="{EFA8181D-B955-4800-A2FA-B249A2AFEC93}" type="presOf" srcId="{81A120FF-1AB2-4C25-A1CD-903084954F75}" destId="{5B52DF85-8D57-46D2-81E2-5443A6388040}" srcOrd="0" destOrd="0" presId="urn:microsoft.com/office/officeart/2005/8/layout/hProcess9"/>
    <dgm:cxn modelId="{B44FE76E-C3A6-4633-926F-636CE295AD03}" srcId="{4EB9BF37-8CFB-4D65-91A4-998C6AF6950B}" destId="{1A86841F-9478-49F9-AA15-D0C2661D8621}" srcOrd="2" destOrd="0" parTransId="{6A73E5F5-4275-42CA-AFC2-07ADE720BECC}" sibTransId="{4D87EC02-03B7-4741-A10D-0013C2C376A4}"/>
    <dgm:cxn modelId="{F52A3655-880D-4563-9DD6-ACF369F3D3BD}" type="presOf" srcId="{8A4BEF3C-B71C-4847-8AA0-F0F0857BB453}" destId="{97B65FCB-ED45-4739-A807-7E90740C5C32}" srcOrd="0" destOrd="0" presId="urn:microsoft.com/office/officeart/2005/8/layout/hProcess9"/>
    <dgm:cxn modelId="{C9089F7B-A49A-4FAB-B3E1-31EC24E6096C}" type="presOf" srcId="{1010D97D-BE7E-4DEF-989D-A2AB85686F56}" destId="{48129F94-04FC-43CE-9380-A106BE99142F}" srcOrd="0" destOrd="0" presId="urn:microsoft.com/office/officeart/2005/8/layout/hProcess9"/>
    <dgm:cxn modelId="{E1B0877D-FE9A-41E6-B265-6D65AF09CB62}" srcId="{4EB9BF37-8CFB-4D65-91A4-998C6AF6950B}" destId="{81A120FF-1AB2-4C25-A1CD-903084954F75}" srcOrd="4" destOrd="0" parTransId="{D3B47550-048E-469E-BB57-EEDBC9D5EEE8}" sibTransId="{B00547F2-63D9-4F08-9167-A04EDEA26B71}"/>
    <dgm:cxn modelId="{66DA4282-B479-4039-A728-1AF3CD5C12D0}" srcId="{4EB9BF37-8CFB-4D65-91A4-998C6AF6950B}" destId="{8A4BEF3C-B71C-4847-8AA0-F0F0857BB453}" srcOrd="0" destOrd="0" parTransId="{165CB73E-E177-4EA1-B94D-7B705536801B}" sibTransId="{81E5B0DE-7570-4238-B8C5-85982674770E}"/>
    <dgm:cxn modelId="{8031A195-E1FB-4428-BCB4-FE77E2F66894}" srcId="{4EB9BF37-8CFB-4D65-91A4-998C6AF6950B}" destId="{70C0CAE5-2B47-4C17-AA0C-C0FC91178C5C}" srcOrd="3" destOrd="0" parTransId="{51182091-9E1A-49D4-8CEA-A59E80060BBE}" sibTransId="{090582CE-5B7A-4B5C-8B56-47FA83681E36}"/>
    <dgm:cxn modelId="{1C363A9F-B71D-495C-8BB4-8AE3BB0F5580}" type="presOf" srcId="{1A86841F-9478-49F9-AA15-D0C2661D8621}" destId="{71D88EFF-F0F4-4C54-AEAB-A789FA73E800}" srcOrd="0" destOrd="0" presId="urn:microsoft.com/office/officeart/2005/8/layout/hProcess9"/>
    <dgm:cxn modelId="{3F0878AF-257E-48B5-95BE-861FED5C4A26}" type="presOf" srcId="{70C0CAE5-2B47-4C17-AA0C-C0FC91178C5C}" destId="{C06FB04E-8609-42B8-B4C6-26404C22ED14}" srcOrd="0" destOrd="0" presId="urn:microsoft.com/office/officeart/2005/8/layout/hProcess9"/>
    <dgm:cxn modelId="{CDF5F9DE-8FC0-40DA-B833-FEAE57ADCDFF}" type="presOf" srcId="{4EB9BF37-8CFB-4D65-91A4-998C6AF6950B}" destId="{9552293C-7847-4F82-A7B4-8CFBCA0512DE}" srcOrd="0" destOrd="0" presId="urn:microsoft.com/office/officeart/2005/8/layout/hProcess9"/>
    <dgm:cxn modelId="{E0F881EF-60E3-4C1B-8ECB-64D01850E3E1}" srcId="{4EB9BF37-8CFB-4D65-91A4-998C6AF6950B}" destId="{1010D97D-BE7E-4DEF-989D-A2AB85686F56}" srcOrd="1" destOrd="0" parTransId="{598D4941-2358-4AFB-8576-33D9F091F8E0}" sibTransId="{665011AF-1FE0-431A-A2AC-EA3A6E39BA5E}"/>
    <dgm:cxn modelId="{524C4FD2-5CC5-48A6-BD92-B7DABC327848}" type="presParOf" srcId="{9552293C-7847-4F82-A7B4-8CFBCA0512DE}" destId="{0E064A9A-B038-4337-88DB-114F51E90131}" srcOrd="0" destOrd="0" presId="urn:microsoft.com/office/officeart/2005/8/layout/hProcess9"/>
    <dgm:cxn modelId="{9B536B17-248A-4B4A-A0F9-1D53FE3B45A2}" type="presParOf" srcId="{9552293C-7847-4F82-A7B4-8CFBCA0512DE}" destId="{81FB09B0-0F18-42C4-8319-C38B9A572059}" srcOrd="1" destOrd="0" presId="urn:microsoft.com/office/officeart/2005/8/layout/hProcess9"/>
    <dgm:cxn modelId="{33FF70BB-EF2B-45CE-985A-8524199F9978}" type="presParOf" srcId="{81FB09B0-0F18-42C4-8319-C38B9A572059}" destId="{97B65FCB-ED45-4739-A807-7E90740C5C32}" srcOrd="0" destOrd="0" presId="urn:microsoft.com/office/officeart/2005/8/layout/hProcess9"/>
    <dgm:cxn modelId="{63A68027-C0BB-4AF0-8E2F-664F4823DCED}" type="presParOf" srcId="{81FB09B0-0F18-42C4-8319-C38B9A572059}" destId="{27BAABCB-50F7-41A3-AD66-F8BCF6A7374D}" srcOrd="1" destOrd="0" presId="urn:microsoft.com/office/officeart/2005/8/layout/hProcess9"/>
    <dgm:cxn modelId="{EB9AD842-7659-416D-99DA-B92E887904F8}" type="presParOf" srcId="{81FB09B0-0F18-42C4-8319-C38B9A572059}" destId="{48129F94-04FC-43CE-9380-A106BE99142F}" srcOrd="2" destOrd="0" presId="urn:microsoft.com/office/officeart/2005/8/layout/hProcess9"/>
    <dgm:cxn modelId="{B290BD10-1E92-4E28-A0F2-B887D2AA2D8F}" type="presParOf" srcId="{81FB09B0-0F18-42C4-8319-C38B9A572059}" destId="{F4F40E0D-4BB4-4B2B-94DB-E16BAE979F1C}" srcOrd="3" destOrd="0" presId="urn:microsoft.com/office/officeart/2005/8/layout/hProcess9"/>
    <dgm:cxn modelId="{4686C157-3FB8-432A-AC7D-D66F3CC0E3AD}" type="presParOf" srcId="{81FB09B0-0F18-42C4-8319-C38B9A572059}" destId="{71D88EFF-F0F4-4C54-AEAB-A789FA73E800}" srcOrd="4" destOrd="0" presId="urn:microsoft.com/office/officeart/2005/8/layout/hProcess9"/>
    <dgm:cxn modelId="{5D64DAEC-BD73-470E-9F63-94107BA346C6}" type="presParOf" srcId="{81FB09B0-0F18-42C4-8319-C38B9A572059}" destId="{9A833B2A-1AC4-4E65-8945-018F12718864}" srcOrd="5" destOrd="0" presId="urn:microsoft.com/office/officeart/2005/8/layout/hProcess9"/>
    <dgm:cxn modelId="{FEF41BC9-3E1F-4D29-98BC-30CE7B8C4711}" type="presParOf" srcId="{81FB09B0-0F18-42C4-8319-C38B9A572059}" destId="{C06FB04E-8609-42B8-B4C6-26404C22ED14}" srcOrd="6" destOrd="0" presId="urn:microsoft.com/office/officeart/2005/8/layout/hProcess9"/>
    <dgm:cxn modelId="{946163F1-40AD-450D-B73C-72D62893E250}" type="presParOf" srcId="{81FB09B0-0F18-42C4-8319-C38B9A572059}" destId="{5BB891A4-BA79-45E6-872E-DA4B4E3AC55E}" srcOrd="7" destOrd="0" presId="urn:microsoft.com/office/officeart/2005/8/layout/hProcess9"/>
    <dgm:cxn modelId="{94577C38-0FAE-4FCA-A45F-E5199CD00DF3}" type="presParOf" srcId="{81FB09B0-0F18-42C4-8319-C38B9A572059}" destId="{5B52DF85-8D57-46D2-81E2-5443A638804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106799-D09E-433E-BD8F-8FD18DC2B46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B3959F8A-D2EC-4919-A983-5149A2331A8E}">
      <dgm:prSet phldrT="[Text]"/>
      <dgm:spPr/>
      <dgm:t>
        <a:bodyPr/>
        <a:lstStyle/>
        <a:p>
          <a:r>
            <a:rPr lang="en-US" dirty="0"/>
            <a:t>Consumers’ access to treatment will be determined by the health care coverage, their health plan choice, and their personal income. </a:t>
          </a:r>
        </a:p>
      </dgm:t>
    </dgm:pt>
    <dgm:pt modelId="{2C89F2D9-FC9A-4372-9A79-E7ED751C6EA2}" type="parTrans" cxnId="{6EDA492B-8E88-47D2-BFDE-A31F1EB928EA}">
      <dgm:prSet/>
      <dgm:spPr/>
      <dgm:t>
        <a:bodyPr/>
        <a:lstStyle/>
        <a:p>
          <a:endParaRPr lang="en-US"/>
        </a:p>
      </dgm:t>
    </dgm:pt>
    <dgm:pt modelId="{DEA4ED7B-529D-4DB1-A68F-A628B98221AD}" type="sibTrans" cxnId="{6EDA492B-8E88-47D2-BFDE-A31F1EB928EA}">
      <dgm:prSet/>
      <dgm:spPr/>
      <dgm:t>
        <a:bodyPr/>
        <a:lstStyle/>
        <a:p>
          <a:endParaRPr lang="en-US"/>
        </a:p>
      </dgm:t>
    </dgm:pt>
    <dgm:pt modelId="{AF24924C-7440-4F91-8B35-A64162D6D786}">
      <dgm:prSet/>
      <dgm:spPr/>
      <dgm:t>
        <a:bodyPr/>
        <a:lstStyle/>
        <a:p>
          <a:r>
            <a:rPr lang="en-US" dirty="0"/>
            <a:t>Mental health treatment and other ‘therapy’ will often happen within integrated systems of care. </a:t>
          </a:r>
        </a:p>
      </dgm:t>
    </dgm:pt>
    <dgm:pt modelId="{715CB605-AC67-413E-99D2-6CD597164428}" type="parTrans" cxnId="{B85777D3-8067-47C4-B40C-2BB7147E9CF3}">
      <dgm:prSet/>
      <dgm:spPr/>
      <dgm:t>
        <a:bodyPr/>
        <a:lstStyle/>
        <a:p>
          <a:endParaRPr lang="en-US"/>
        </a:p>
      </dgm:t>
    </dgm:pt>
    <dgm:pt modelId="{8A8AFD81-0E10-49EF-B8B1-94BEE5698D76}" type="sibTrans" cxnId="{B85777D3-8067-47C4-B40C-2BB7147E9CF3}">
      <dgm:prSet/>
      <dgm:spPr/>
      <dgm:t>
        <a:bodyPr/>
        <a:lstStyle/>
        <a:p>
          <a:endParaRPr lang="en-US"/>
        </a:p>
      </dgm:t>
    </dgm:pt>
    <dgm:pt modelId="{CCB67B28-3BC7-4F20-B588-C32F01216FF0}">
      <dgm:prSet custT="1">
        <dgm:style>
          <a:lnRef idx="0">
            <a:schemeClr val="accent3"/>
          </a:lnRef>
          <a:fillRef idx="3">
            <a:schemeClr val="accent3"/>
          </a:fillRef>
          <a:effectRef idx="3">
            <a:schemeClr val="accent3"/>
          </a:effectRef>
          <a:fontRef idx="minor">
            <a:schemeClr val="lt1"/>
          </a:fontRef>
        </dgm:style>
      </dgm:prSet>
      <dgm:spPr>
        <a:solidFill>
          <a:schemeClr val="tx1"/>
        </a:solidFill>
      </dgm:spPr>
      <dgm:t>
        <a:bodyPr/>
        <a:lstStyle/>
        <a:p>
          <a:r>
            <a:rPr lang="en-US" sz="1600" dirty="0"/>
            <a:t>Tech-enabled treatment will be the rule, rather than the exception.</a:t>
          </a:r>
        </a:p>
      </dgm:t>
    </dgm:pt>
    <dgm:pt modelId="{B3D70886-2D31-4C94-9017-E2E687037AA2}" type="parTrans" cxnId="{D32551A9-6563-45FA-BC59-5354BA9A53C8}">
      <dgm:prSet/>
      <dgm:spPr/>
      <dgm:t>
        <a:bodyPr/>
        <a:lstStyle/>
        <a:p>
          <a:endParaRPr lang="en-US"/>
        </a:p>
      </dgm:t>
    </dgm:pt>
    <dgm:pt modelId="{C88FF2D6-BA5D-4284-B7EA-44BD74E6B910}" type="sibTrans" cxnId="{D32551A9-6563-45FA-BC59-5354BA9A53C8}">
      <dgm:prSet/>
      <dgm:spPr/>
      <dgm:t>
        <a:bodyPr/>
        <a:lstStyle/>
        <a:p>
          <a:endParaRPr lang="en-US"/>
        </a:p>
      </dgm:t>
    </dgm:pt>
    <dgm:pt modelId="{C3559191-AE0B-48AF-AA97-4E2C0AE2E612}">
      <dgm:prSet/>
      <dgm:spPr/>
      <dgm:t>
        <a:bodyPr/>
        <a:lstStyle/>
        <a:p>
          <a:r>
            <a:rPr lang="en-US" dirty="0"/>
            <a:t>Consumers will have more limited choices of therapies - of provider organizations, professionals, and treatment models. </a:t>
          </a:r>
        </a:p>
      </dgm:t>
    </dgm:pt>
    <dgm:pt modelId="{3AC93335-C1F3-43F0-B997-DA12FF5168D2}" type="parTrans" cxnId="{96BEBB05-3186-4FE2-8B98-93EF57398067}">
      <dgm:prSet/>
      <dgm:spPr/>
      <dgm:t>
        <a:bodyPr/>
        <a:lstStyle/>
        <a:p>
          <a:endParaRPr lang="en-US"/>
        </a:p>
      </dgm:t>
    </dgm:pt>
    <dgm:pt modelId="{06B560CF-C18B-4822-87A9-8DB24EC24AC4}" type="sibTrans" cxnId="{96BEBB05-3186-4FE2-8B98-93EF57398067}">
      <dgm:prSet/>
      <dgm:spPr/>
      <dgm:t>
        <a:bodyPr/>
        <a:lstStyle/>
        <a:p>
          <a:endParaRPr lang="en-US"/>
        </a:p>
      </dgm:t>
    </dgm:pt>
    <dgm:pt modelId="{ABD729C8-A632-48A1-AABB-E0FDAE08F0D8}">
      <dgm:prSet custT="1">
        <dgm:style>
          <a:lnRef idx="0">
            <a:schemeClr val="accent3"/>
          </a:lnRef>
          <a:fillRef idx="3">
            <a:schemeClr val="accent3"/>
          </a:fillRef>
          <a:effectRef idx="3">
            <a:schemeClr val="accent3"/>
          </a:effectRef>
          <a:fontRef idx="minor">
            <a:schemeClr val="lt1"/>
          </a:fontRef>
        </dgm:style>
      </dgm:prSet>
      <dgm:spPr>
        <a:solidFill>
          <a:schemeClr val="accent2"/>
        </a:solidFill>
      </dgm:spPr>
      <dgm:t>
        <a:bodyPr/>
        <a:lstStyle/>
        <a:p>
          <a:r>
            <a:rPr lang="en-US" sz="1500" dirty="0"/>
            <a:t>“Hybrid” virtual/physical behavioral health delivery systems emerging.</a:t>
          </a:r>
        </a:p>
      </dgm:t>
    </dgm:pt>
    <dgm:pt modelId="{3D247ADC-A3F5-444E-B0A3-8B2A1944E965}" type="parTrans" cxnId="{D42E1687-75ED-4FCA-B6AC-5D41A44F695D}">
      <dgm:prSet/>
      <dgm:spPr/>
      <dgm:t>
        <a:bodyPr/>
        <a:lstStyle/>
        <a:p>
          <a:endParaRPr lang="en-US"/>
        </a:p>
      </dgm:t>
    </dgm:pt>
    <dgm:pt modelId="{990743DF-227A-43CD-AAC7-DCFF0260975C}" type="sibTrans" cxnId="{D42E1687-75ED-4FCA-B6AC-5D41A44F695D}">
      <dgm:prSet/>
      <dgm:spPr/>
      <dgm:t>
        <a:bodyPr/>
        <a:lstStyle/>
        <a:p>
          <a:endParaRPr lang="en-US"/>
        </a:p>
      </dgm:t>
    </dgm:pt>
    <dgm:pt modelId="{3CF5922D-BAF9-455E-B433-FFD50CAB4FDF}" type="pres">
      <dgm:prSet presAssocID="{96106799-D09E-433E-BD8F-8FD18DC2B460}" presName="Name0" presStyleCnt="0">
        <dgm:presLayoutVars>
          <dgm:dir/>
          <dgm:resizeHandles val="exact"/>
        </dgm:presLayoutVars>
      </dgm:prSet>
      <dgm:spPr/>
    </dgm:pt>
    <dgm:pt modelId="{753E88A0-2B65-4348-8D60-3E9AA43994A9}" type="pres">
      <dgm:prSet presAssocID="{96106799-D09E-433E-BD8F-8FD18DC2B460}" presName="cycle" presStyleCnt="0"/>
      <dgm:spPr/>
    </dgm:pt>
    <dgm:pt modelId="{95C5D970-3C10-45D9-8F56-79004AA7F91B}" type="pres">
      <dgm:prSet presAssocID="{B3959F8A-D2EC-4919-A983-5149A2331A8E}" presName="nodeFirstNode" presStyleLbl="node1" presStyleIdx="0" presStyleCnt="5">
        <dgm:presLayoutVars>
          <dgm:bulletEnabled val="1"/>
        </dgm:presLayoutVars>
      </dgm:prSet>
      <dgm:spPr/>
    </dgm:pt>
    <dgm:pt modelId="{0B61BC42-8937-4BB9-8BB4-FEDFEAE0CEBF}" type="pres">
      <dgm:prSet presAssocID="{DEA4ED7B-529D-4DB1-A68F-A628B98221AD}" presName="sibTransFirstNode" presStyleLbl="bgShp" presStyleIdx="0" presStyleCnt="1"/>
      <dgm:spPr/>
    </dgm:pt>
    <dgm:pt modelId="{BADF3786-0EA8-4CB5-B217-7AA40B0BCDF9}" type="pres">
      <dgm:prSet presAssocID="{C3559191-AE0B-48AF-AA97-4E2C0AE2E612}" presName="nodeFollowingNodes" presStyleLbl="node1" presStyleIdx="1" presStyleCnt="5">
        <dgm:presLayoutVars>
          <dgm:bulletEnabled val="1"/>
        </dgm:presLayoutVars>
      </dgm:prSet>
      <dgm:spPr/>
    </dgm:pt>
    <dgm:pt modelId="{DC2AFD67-9C73-4735-B04E-3E7B250F8E64}" type="pres">
      <dgm:prSet presAssocID="{AF24924C-7440-4F91-8B35-A64162D6D786}" presName="nodeFollowingNodes" presStyleLbl="node1" presStyleIdx="2" presStyleCnt="5" custRadScaleRad="94583" custRadScaleInc="-37279">
        <dgm:presLayoutVars>
          <dgm:bulletEnabled val="1"/>
        </dgm:presLayoutVars>
      </dgm:prSet>
      <dgm:spPr/>
    </dgm:pt>
    <dgm:pt modelId="{499FED73-84CD-4761-B145-7CDDEC4267B2}" type="pres">
      <dgm:prSet presAssocID="{CCB67B28-3BC7-4F20-B588-C32F01216FF0}" presName="nodeFollowingNodes" presStyleLbl="node1" presStyleIdx="3" presStyleCnt="5" custRadScaleRad="85350" custRadScaleInc="14139">
        <dgm:presLayoutVars>
          <dgm:bulletEnabled val="1"/>
        </dgm:presLayoutVars>
      </dgm:prSet>
      <dgm:spPr/>
    </dgm:pt>
    <dgm:pt modelId="{57E8AA64-E4FE-4CE9-9E01-AC1A79B41E9C}" type="pres">
      <dgm:prSet presAssocID="{ABD729C8-A632-48A1-AABB-E0FDAE08F0D8}" presName="nodeFollowingNodes" presStyleLbl="node1" presStyleIdx="4" presStyleCnt="5">
        <dgm:presLayoutVars>
          <dgm:bulletEnabled val="1"/>
        </dgm:presLayoutVars>
      </dgm:prSet>
      <dgm:spPr/>
    </dgm:pt>
  </dgm:ptLst>
  <dgm:cxnLst>
    <dgm:cxn modelId="{96BEBB05-3186-4FE2-8B98-93EF57398067}" srcId="{96106799-D09E-433E-BD8F-8FD18DC2B460}" destId="{C3559191-AE0B-48AF-AA97-4E2C0AE2E612}" srcOrd="1" destOrd="0" parTransId="{3AC93335-C1F3-43F0-B997-DA12FF5168D2}" sibTransId="{06B560CF-C18B-4822-87A9-8DB24EC24AC4}"/>
    <dgm:cxn modelId="{82B57111-FA99-4F3E-A742-1BAECDA82F61}" type="presOf" srcId="{96106799-D09E-433E-BD8F-8FD18DC2B460}" destId="{3CF5922D-BAF9-455E-B433-FFD50CAB4FDF}" srcOrd="0" destOrd="0" presId="urn:microsoft.com/office/officeart/2005/8/layout/cycle3"/>
    <dgm:cxn modelId="{6EDA492B-8E88-47D2-BFDE-A31F1EB928EA}" srcId="{96106799-D09E-433E-BD8F-8FD18DC2B460}" destId="{B3959F8A-D2EC-4919-A983-5149A2331A8E}" srcOrd="0" destOrd="0" parTransId="{2C89F2D9-FC9A-4372-9A79-E7ED751C6EA2}" sibTransId="{DEA4ED7B-529D-4DB1-A68F-A628B98221AD}"/>
    <dgm:cxn modelId="{D191E931-557B-4B8A-B1BE-7D00FA9AB558}" type="presOf" srcId="{ABD729C8-A632-48A1-AABB-E0FDAE08F0D8}" destId="{57E8AA64-E4FE-4CE9-9E01-AC1A79B41E9C}" srcOrd="0" destOrd="0" presId="urn:microsoft.com/office/officeart/2005/8/layout/cycle3"/>
    <dgm:cxn modelId="{CB553F80-5BC1-45A8-9695-6C7709C49944}" type="presOf" srcId="{B3959F8A-D2EC-4919-A983-5149A2331A8E}" destId="{95C5D970-3C10-45D9-8F56-79004AA7F91B}" srcOrd="0" destOrd="0" presId="urn:microsoft.com/office/officeart/2005/8/layout/cycle3"/>
    <dgm:cxn modelId="{D42E1687-75ED-4FCA-B6AC-5D41A44F695D}" srcId="{96106799-D09E-433E-BD8F-8FD18DC2B460}" destId="{ABD729C8-A632-48A1-AABB-E0FDAE08F0D8}" srcOrd="4" destOrd="0" parTransId="{3D247ADC-A3F5-444E-B0A3-8B2A1944E965}" sibTransId="{990743DF-227A-43CD-AAC7-DCFF0260975C}"/>
    <dgm:cxn modelId="{D32551A9-6563-45FA-BC59-5354BA9A53C8}" srcId="{96106799-D09E-433E-BD8F-8FD18DC2B460}" destId="{CCB67B28-3BC7-4F20-B588-C32F01216FF0}" srcOrd="3" destOrd="0" parTransId="{B3D70886-2D31-4C94-9017-E2E687037AA2}" sibTransId="{C88FF2D6-BA5D-4284-B7EA-44BD74E6B910}"/>
    <dgm:cxn modelId="{148262C9-5524-467C-9B82-5AB99F5F9734}" type="presOf" srcId="{AF24924C-7440-4F91-8B35-A64162D6D786}" destId="{DC2AFD67-9C73-4735-B04E-3E7B250F8E64}" srcOrd="0" destOrd="0" presId="urn:microsoft.com/office/officeart/2005/8/layout/cycle3"/>
    <dgm:cxn modelId="{B85777D3-8067-47C4-B40C-2BB7147E9CF3}" srcId="{96106799-D09E-433E-BD8F-8FD18DC2B460}" destId="{AF24924C-7440-4F91-8B35-A64162D6D786}" srcOrd="2" destOrd="0" parTransId="{715CB605-AC67-413E-99D2-6CD597164428}" sibTransId="{8A8AFD81-0E10-49EF-B8B1-94BEE5698D76}"/>
    <dgm:cxn modelId="{8067D0D8-3772-484D-90EF-7393FDCB9B25}" type="presOf" srcId="{DEA4ED7B-529D-4DB1-A68F-A628B98221AD}" destId="{0B61BC42-8937-4BB9-8BB4-FEDFEAE0CEBF}" srcOrd="0" destOrd="0" presId="urn:microsoft.com/office/officeart/2005/8/layout/cycle3"/>
    <dgm:cxn modelId="{C267EEE4-FACC-4338-9C05-57AFDC0BBAC9}" type="presOf" srcId="{C3559191-AE0B-48AF-AA97-4E2C0AE2E612}" destId="{BADF3786-0EA8-4CB5-B217-7AA40B0BCDF9}" srcOrd="0" destOrd="0" presId="urn:microsoft.com/office/officeart/2005/8/layout/cycle3"/>
    <dgm:cxn modelId="{F581C4F2-D59C-4D8E-B438-2AA91B0A72A5}" type="presOf" srcId="{CCB67B28-3BC7-4F20-B588-C32F01216FF0}" destId="{499FED73-84CD-4761-B145-7CDDEC4267B2}" srcOrd="0" destOrd="0" presId="urn:microsoft.com/office/officeart/2005/8/layout/cycle3"/>
    <dgm:cxn modelId="{BA110CA5-7994-40BE-AD4C-6FA759036211}" type="presParOf" srcId="{3CF5922D-BAF9-455E-B433-FFD50CAB4FDF}" destId="{753E88A0-2B65-4348-8D60-3E9AA43994A9}" srcOrd="0" destOrd="0" presId="urn:microsoft.com/office/officeart/2005/8/layout/cycle3"/>
    <dgm:cxn modelId="{3A41A2B2-AF66-47FE-A62E-335C3E389AD1}" type="presParOf" srcId="{753E88A0-2B65-4348-8D60-3E9AA43994A9}" destId="{95C5D970-3C10-45D9-8F56-79004AA7F91B}" srcOrd="0" destOrd="0" presId="urn:microsoft.com/office/officeart/2005/8/layout/cycle3"/>
    <dgm:cxn modelId="{AFF262B5-379B-4FD0-B9B2-3A3B4D1D12AD}" type="presParOf" srcId="{753E88A0-2B65-4348-8D60-3E9AA43994A9}" destId="{0B61BC42-8937-4BB9-8BB4-FEDFEAE0CEBF}" srcOrd="1" destOrd="0" presId="urn:microsoft.com/office/officeart/2005/8/layout/cycle3"/>
    <dgm:cxn modelId="{7E357A70-0E8A-4E7F-A779-DDABAF6EE395}" type="presParOf" srcId="{753E88A0-2B65-4348-8D60-3E9AA43994A9}" destId="{BADF3786-0EA8-4CB5-B217-7AA40B0BCDF9}" srcOrd="2" destOrd="0" presId="urn:microsoft.com/office/officeart/2005/8/layout/cycle3"/>
    <dgm:cxn modelId="{763AD3EF-0A7A-42EB-B177-405A3D90D366}" type="presParOf" srcId="{753E88A0-2B65-4348-8D60-3E9AA43994A9}" destId="{DC2AFD67-9C73-4735-B04E-3E7B250F8E64}" srcOrd="3" destOrd="0" presId="urn:microsoft.com/office/officeart/2005/8/layout/cycle3"/>
    <dgm:cxn modelId="{6996568E-C145-49B3-B7E4-084E78EE9FAA}" type="presParOf" srcId="{753E88A0-2B65-4348-8D60-3E9AA43994A9}" destId="{499FED73-84CD-4761-B145-7CDDEC4267B2}" srcOrd="4" destOrd="0" presId="urn:microsoft.com/office/officeart/2005/8/layout/cycle3"/>
    <dgm:cxn modelId="{6BDCFFF2-F5EE-4350-A07C-D367B30F5E12}" type="presParOf" srcId="{753E88A0-2B65-4348-8D60-3E9AA43994A9}" destId="{57E8AA64-E4FE-4CE9-9E01-AC1A79B41E9C}"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91CFBC-119A-4130-8F0F-8EB501E4A7CB}" type="doc">
      <dgm:prSet loTypeId="urn:microsoft.com/office/officeart/2005/8/layout/hProcess9" loCatId="process" qsTypeId="urn:microsoft.com/office/officeart/2005/8/quickstyle/simple1" qsCatId="simple" csTypeId="urn:microsoft.com/office/officeart/2005/8/colors/accent1_3" csCatId="accent1" phldr="1"/>
      <dgm:spPr/>
      <dgm:t>
        <a:bodyPr/>
        <a:lstStyle/>
        <a:p>
          <a:endParaRPr lang="en-US"/>
        </a:p>
      </dgm:t>
    </dgm:pt>
    <dgm:pt modelId="{226C2171-6DCB-47B1-A36D-C9B0D9A128D6}">
      <dgm:prSet phldrT="[Text]" custT="1"/>
      <dgm:spPr/>
      <dgm:t>
        <a:bodyPr/>
        <a:lstStyle/>
        <a:p>
          <a:r>
            <a:rPr lang="en-US" sz="1600" dirty="0"/>
            <a:t>“Talk” therapy – hybrid virtual models for behavioral health</a:t>
          </a:r>
        </a:p>
      </dgm:t>
    </dgm:pt>
    <dgm:pt modelId="{6827BB5E-1705-4D16-A034-3A21533C7CFF}" type="parTrans" cxnId="{5AD983A3-A0C9-4189-BDDD-71AC7673A8CC}">
      <dgm:prSet/>
      <dgm:spPr/>
      <dgm:t>
        <a:bodyPr/>
        <a:lstStyle/>
        <a:p>
          <a:endParaRPr lang="en-US"/>
        </a:p>
      </dgm:t>
    </dgm:pt>
    <dgm:pt modelId="{25B2E19C-15B0-404E-AF5A-886721D2F43D}" type="sibTrans" cxnId="{5AD983A3-A0C9-4189-BDDD-71AC7673A8CC}">
      <dgm:prSet/>
      <dgm:spPr/>
      <dgm:t>
        <a:bodyPr/>
        <a:lstStyle/>
        <a:p>
          <a:endParaRPr lang="en-US"/>
        </a:p>
      </dgm:t>
    </dgm:pt>
    <dgm:pt modelId="{DDBE9948-AC97-4A9C-85D0-EFA428317F3C}">
      <dgm:prSet custT="1"/>
      <dgm:spPr/>
      <dgm:t>
        <a:bodyPr/>
        <a:lstStyle/>
        <a:p>
          <a:r>
            <a:rPr lang="en-US" sz="1600" dirty="0"/>
            <a:t>Social services funding -  emerging P4S models</a:t>
          </a:r>
        </a:p>
      </dgm:t>
    </dgm:pt>
    <dgm:pt modelId="{52B43843-66AF-4678-9C8E-6D881933B834}" type="parTrans" cxnId="{8558239A-80E4-4B88-9BDC-DCB836430CD4}">
      <dgm:prSet/>
      <dgm:spPr/>
      <dgm:t>
        <a:bodyPr/>
        <a:lstStyle/>
        <a:p>
          <a:endParaRPr lang="en-US"/>
        </a:p>
      </dgm:t>
    </dgm:pt>
    <dgm:pt modelId="{EB1CDA38-78C7-4B06-A641-E0E5ECBBB597}" type="sibTrans" cxnId="{8558239A-80E4-4B88-9BDC-DCB836430CD4}">
      <dgm:prSet/>
      <dgm:spPr/>
      <dgm:t>
        <a:bodyPr/>
        <a:lstStyle/>
        <a:p>
          <a:endParaRPr lang="en-US"/>
        </a:p>
      </dgm:t>
    </dgm:pt>
    <dgm:pt modelId="{C8A884DA-3AA4-45AD-BBF3-5A0757AF0F35}">
      <dgm:prSet custT="1"/>
      <dgm:spPr/>
      <dgm:t>
        <a:bodyPr/>
        <a:lstStyle/>
        <a:p>
          <a:r>
            <a:rPr lang="en-US" sz="1600" dirty="0"/>
            <a:t>Specialty provider organization sustainability – challenged in move from volume to value</a:t>
          </a:r>
        </a:p>
      </dgm:t>
    </dgm:pt>
    <dgm:pt modelId="{A3C5CDBC-4D3D-4F1C-8947-6E871DA85F97}" type="parTrans" cxnId="{2BF707B4-BAA7-4A47-8541-F0CC3A2B18E9}">
      <dgm:prSet/>
      <dgm:spPr/>
      <dgm:t>
        <a:bodyPr/>
        <a:lstStyle/>
        <a:p>
          <a:endParaRPr lang="en-US"/>
        </a:p>
      </dgm:t>
    </dgm:pt>
    <dgm:pt modelId="{A1C429DC-FDAA-41C6-A04A-0B59D8821559}" type="sibTrans" cxnId="{2BF707B4-BAA7-4A47-8541-F0CC3A2B18E9}">
      <dgm:prSet/>
      <dgm:spPr/>
      <dgm:t>
        <a:bodyPr/>
        <a:lstStyle/>
        <a:p>
          <a:endParaRPr lang="en-US"/>
        </a:p>
      </dgm:t>
    </dgm:pt>
    <dgm:pt modelId="{E1BA5FCA-9E7B-4472-9D6A-3A27C7BD7942}">
      <dgm:prSet phldrT="[Text]" custT="1"/>
      <dgm:spPr/>
      <dgm:t>
        <a:bodyPr/>
        <a:lstStyle/>
        <a:p>
          <a:r>
            <a:rPr lang="en-US" sz="1600" dirty="0"/>
            <a:t>Primary care and care coordination – new functions, new people, new settings </a:t>
          </a:r>
        </a:p>
      </dgm:t>
    </dgm:pt>
    <dgm:pt modelId="{430AC591-625F-4B7D-88E3-B43A73FBE005}" type="parTrans" cxnId="{EB81554A-63E0-4364-B4F4-9E49EE7AD441}">
      <dgm:prSet/>
      <dgm:spPr/>
      <dgm:t>
        <a:bodyPr/>
        <a:lstStyle/>
        <a:p>
          <a:endParaRPr lang="en-US"/>
        </a:p>
      </dgm:t>
    </dgm:pt>
    <dgm:pt modelId="{12F1D76D-2FFA-401D-AD84-76ADEC6F9247}" type="sibTrans" cxnId="{EB81554A-63E0-4364-B4F4-9E49EE7AD441}">
      <dgm:prSet/>
      <dgm:spPr/>
      <dgm:t>
        <a:bodyPr/>
        <a:lstStyle/>
        <a:p>
          <a:endParaRPr lang="en-US"/>
        </a:p>
      </dgm:t>
    </dgm:pt>
    <dgm:pt modelId="{08C34BDE-DEB6-47C1-8FE3-7A67E4947C8E}">
      <dgm:prSet custT="1"/>
      <dgm:spPr/>
      <dgm:t>
        <a:bodyPr/>
        <a:lstStyle/>
        <a:p>
          <a:r>
            <a:rPr lang="en-US" sz="1600" dirty="0"/>
            <a:t>VBR “opening the floodgates” for tech substitution</a:t>
          </a:r>
        </a:p>
      </dgm:t>
    </dgm:pt>
    <dgm:pt modelId="{A09A0D29-8108-48A0-8EFB-A41909EF8023}" type="parTrans" cxnId="{ECB7A969-220B-45EE-9555-E8886C08DB34}">
      <dgm:prSet/>
      <dgm:spPr/>
      <dgm:t>
        <a:bodyPr/>
        <a:lstStyle/>
        <a:p>
          <a:endParaRPr lang="en-US"/>
        </a:p>
      </dgm:t>
    </dgm:pt>
    <dgm:pt modelId="{DDB6A7D8-1789-4815-A30E-D013147C921D}" type="sibTrans" cxnId="{ECB7A969-220B-45EE-9555-E8886C08DB34}">
      <dgm:prSet/>
      <dgm:spPr/>
      <dgm:t>
        <a:bodyPr/>
        <a:lstStyle/>
        <a:p>
          <a:endParaRPr lang="en-US"/>
        </a:p>
      </dgm:t>
    </dgm:pt>
    <dgm:pt modelId="{80B8A6CC-E563-4F63-A8CA-E0EC78466187}">
      <dgm:prSet custT="1"/>
      <dgm:spPr/>
      <dgm:t>
        <a:bodyPr/>
        <a:lstStyle/>
        <a:p>
          <a:r>
            <a:rPr lang="en-US" sz="1600" dirty="0"/>
            <a:t>For traditional CMHCs, loss of Medicaid </a:t>
          </a:r>
          <a:r>
            <a:rPr lang="en-US" sz="1600" dirty="0" err="1"/>
            <a:t>marketshare</a:t>
          </a:r>
          <a:r>
            <a:rPr lang="en-US" sz="1600" dirty="0"/>
            <a:t> drives need to compete and innovate</a:t>
          </a:r>
        </a:p>
      </dgm:t>
    </dgm:pt>
    <dgm:pt modelId="{F7092C43-DBC7-43A1-A5A3-028B4EBFFC55}" type="parTrans" cxnId="{D5670C9E-8A53-4A9C-A00C-1A9B4CDFE4C7}">
      <dgm:prSet/>
      <dgm:spPr/>
      <dgm:t>
        <a:bodyPr/>
        <a:lstStyle/>
        <a:p>
          <a:endParaRPr lang="en-US"/>
        </a:p>
      </dgm:t>
    </dgm:pt>
    <dgm:pt modelId="{0D9FFF35-14A6-4862-86B3-D6035DD42052}" type="sibTrans" cxnId="{D5670C9E-8A53-4A9C-A00C-1A9B4CDFE4C7}">
      <dgm:prSet/>
      <dgm:spPr/>
      <dgm:t>
        <a:bodyPr/>
        <a:lstStyle/>
        <a:p>
          <a:endParaRPr lang="en-US"/>
        </a:p>
      </dgm:t>
    </dgm:pt>
    <dgm:pt modelId="{80192E1B-E34C-4F83-B4E4-E0F92284B2BE}" type="pres">
      <dgm:prSet presAssocID="{7591CFBC-119A-4130-8F0F-8EB501E4A7CB}" presName="CompostProcess" presStyleCnt="0">
        <dgm:presLayoutVars>
          <dgm:dir/>
          <dgm:resizeHandles val="exact"/>
        </dgm:presLayoutVars>
      </dgm:prSet>
      <dgm:spPr/>
    </dgm:pt>
    <dgm:pt modelId="{F5749407-D454-4C11-AC5D-9CD4B2BF0D3A}" type="pres">
      <dgm:prSet presAssocID="{7591CFBC-119A-4130-8F0F-8EB501E4A7CB}" presName="arrow" presStyleLbl="bgShp" presStyleIdx="0" presStyleCnt="1" custScaleX="117647"/>
      <dgm:spPr/>
    </dgm:pt>
    <dgm:pt modelId="{BDABB1DA-DB26-4852-BF4C-6752F08614AD}" type="pres">
      <dgm:prSet presAssocID="{7591CFBC-119A-4130-8F0F-8EB501E4A7CB}" presName="linearProcess" presStyleCnt="0"/>
      <dgm:spPr/>
    </dgm:pt>
    <dgm:pt modelId="{A4B202DA-72B8-4BE3-9A38-F44A5004F2AB}" type="pres">
      <dgm:prSet presAssocID="{226C2171-6DCB-47B1-A36D-C9B0D9A128D6}" presName="textNode" presStyleLbl="node1" presStyleIdx="0" presStyleCnt="6">
        <dgm:presLayoutVars>
          <dgm:bulletEnabled val="1"/>
        </dgm:presLayoutVars>
      </dgm:prSet>
      <dgm:spPr/>
    </dgm:pt>
    <dgm:pt modelId="{38F883E7-6963-4B53-B133-14277EE8BDA7}" type="pres">
      <dgm:prSet presAssocID="{25B2E19C-15B0-404E-AF5A-886721D2F43D}" presName="sibTrans" presStyleCnt="0"/>
      <dgm:spPr/>
    </dgm:pt>
    <dgm:pt modelId="{D61278D4-7A35-4540-BD8B-638A37BEB9A3}" type="pres">
      <dgm:prSet presAssocID="{E1BA5FCA-9E7B-4472-9D6A-3A27C7BD7942}" presName="textNode" presStyleLbl="node1" presStyleIdx="1" presStyleCnt="6">
        <dgm:presLayoutVars>
          <dgm:bulletEnabled val="1"/>
        </dgm:presLayoutVars>
      </dgm:prSet>
      <dgm:spPr/>
    </dgm:pt>
    <dgm:pt modelId="{03B98708-6286-4065-A589-F0A9FD8EE451}" type="pres">
      <dgm:prSet presAssocID="{12F1D76D-2FFA-401D-AD84-76ADEC6F9247}" presName="sibTrans" presStyleCnt="0"/>
      <dgm:spPr/>
    </dgm:pt>
    <dgm:pt modelId="{A7B41525-756E-4C5A-A100-401A0CE5E6C4}" type="pres">
      <dgm:prSet presAssocID="{C8A884DA-3AA4-45AD-BBF3-5A0757AF0F35}" presName="textNode" presStyleLbl="node1" presStyleIdx="2" presStyleCnt="6" custScaleX="106031">
        <dgm:presLayoutVars>
          <dgm:bulletEnabled val="1"/>
        </dgm:presLayoutVars>
      </dgm:prSet>
      <dgm:spPr/>
    </dgm:pt>
    <dgm:pt modelId="{5443A2F7-C90F-446A-AB20-41DAAE559FC3}" type="pres">
      <dgm:prSet presAssocID="{A1C429DC-FDAA-41C6-A04A-0B59D8821559}" presName="sibTrans" presStyleCnt="0"/>
      <dgm:spPr/>
    </dgm:pt>
    <dgm:pt modelId="{51C32B43-D23A-408A-A89B-557E672A0719}" type="pres">
      <dgm:prSet presAssocID="{DDBE9948-AC97-4A9C-85D0-EFA428317F3C}" presName="textNode" presStyleLbl="node1" presStyleIdx="3" presStyleCnt="6">
        <dgm:presLayoutVars>
          <dgm:bulletEnabled val="1"/>
        </dgm:presLayoutVars>
      </dgm:prSet>
      <dgm:spPr/>
    </dgm:pt>
    <dgm:pt modelId="{E90CE8FD-6654-4FDF-B950-6D7EDFCE2717}" type="pres">
      <dgm:prSet presAssocID="{EB1CDA38-78C7-4B06-A641-E0E5ECBBB597}" presName="sibTrans" presStyleCnt="0"/>
      <dgm:spPr/>
    </dgm:pt>
    <dgm:pt modelId="{357AE6B9-F32A-49E4-AE6A-990B410EAFDC}" type="pres">
      <dgm:prSet presAssocID="{08C34BDE-DEB6-47C1-8FE3-7A67E4947C8E}" presName="textNode" presStyleLbl="node1" presStyleIdx="4" presStyleCnt="6" custScaleX="110220">
        <dgm:presLayoutVars>
          <dgm:bulletEnabled val="1"/>
        </dgm:presLayoutVars>
      </dgm:prSet>
      <dgm:spPr/>
    </dgm:pt>
    <dgm:pt modelId="{8A757699-F8CC-40FC-AC5C-99F2D71A4D1C}" type="pres">
      <dgm:prSet presAssocID="{DDB6A7D8-1789-4815-A30E-D013147C921D}" presName="sibTrans" presStyleCnt="0"/>
      <dgm:spPr/>
    </dgm:pt>
    <dgm:pt modelId="{A5798C53-1657-47FA-B1B4-15D4BB027FCD}" type="pres">
      <dgm:prSet presAssocID="{80B8A6CC-E563-4F63-A8CA-E0EC78466187}" presName="textNode" presStyleLbl="node1" presStyleIdx="5" presStyleCnt="6">
        <dgm:presLayoutVars>
          <dgm:bulletEnabled val="1"/>
        </dgm:presLayoutVars>
      </dgm:prSet>
      <dgm:spPr/>
    </dgm:pt>
  </dgm:ptLst>
  <dgm:cxnLst>
    <dgm:cxn modelId="{88C1D05B-809C-445D-B548-9992F602048C}" type="presOf" srcId="{7591CFBC-119A-4130-8F0F-8EB501E4A7CB}" destId="{80192E1B-E34C-4F83-B4E4-E0F92284B2BE}" srcOrd="0" destOrd="0" presId="urn:microsoft.com/office/officeart/2005/8/layout/hProcess9"/>
    <dgm:cxn modelId="{ECB7A969-220B-45EE-9555-E8886C08DB34}" srcId="{7591CFBC-119A-4130-8F0F-8EB501E4A7CB}" destId="{08C34BDE-DEB6-47C1-8FE3-7A67E4947C8E}" srcOrd="4" destOrd="0" parTransId="{A09A0D29-8108-48A0-8EFB-A41909EF8023}" sibTransId="{DDB6A7D8-1789-4815-A30E-D013147C921D}"/>
    <dgm:cxn modelId="{EB81554A-63E0-4364-B4F4-9E49EE7AD441}" srcId="{7591CFBC-119A-4130-8F0F-8EB501E4A7CB}" destId="{E1BA5FCA-9E7B-4472-9D6A-3A27C7BD7942}" srcOrd="1" destOrd="0" parTransId="{430AC591-625F-4B7D-88E3-B43A73FBE005}" sibTransId="{12F1D76D-2FFA-401D-AD84-76ADEC6F9247}"/>
    <dgm:cxn modelId="{4F29F57A-3921-4327-8CAB-3F3B61DE23AF}" type="presOf" srcId="{80B8A6CC-E563-4F63-A8CA-E0EC78466187}" destId="{A5798C53-1657-47FA-B1B4-15D4BB027FCD}" srcOrd="0" destOrd="0" presId="urn:microsoft.com/office/officeart/2005/8/layout/hProcess9"/>
    <dgm:cxn modelId="{3E1CA37C-C3F8-46E6-A6B3-C1791143547A}" type="presOf" srcId="{DDBE9948-AC97-4A9C-85D0-EFA428317F3C}" destId="{51C32B43-D23A-408A-A89B-557E672A0719}" srcOrd="0" destOrd="0" presId="urn:microsoft.com/office/officeart/2005/8/layout/hProcess9"/>
    <dgm:cxn modelId="{CFD8247F-E278-4CDF-92ED-98AC898ABF32}" type="presOf" srcId="{E1BA5FCA-9E7B-4472-9D6A-3A27C7BD7942}" destId="{D61278D4-7A35-4540-BD8B-638A37BEB9A3}" srcOrd="0" destOrd="0" presId="urn:microsoft.com/office/officeart/2005/8/layout/hProcess9"/>
    <dgm:cxn modelId="{C2BAAE98-02ED-4062-BE34-3720016064F4}" type="presOf" srcId="{C8A884DA-3AA4-45AD-BBF3-5A0757AF0F35}" destId="{A7B41525-756E-4C5A-A100-401A0CE5E6C4}" srcOrd="0" destOrd="0" presId="urn:microsoft.com/office/officeart/2005/8/layout/hProcess9"/>
    <dgm:cxn modelId="{8558239A-80E4-4B88-9BDC-DCB836430CD4}" srcId="{7591CFBC-119A-4130-8F0F-8EB501E4A7CB}" destId="{DDBE9948-AC97-4A9C-85D0-EFA428317F3C}" srcOrd="3" destOrd="0" parTransId="{52B43843-66AF-4678-9C8E-6D881933B834}" sibTransId="{EB1CDA38-78C7-4B06-A641-E0E5ECBBB597}"/>
    <dgm:cxn modelId="{D5670C9E-8A53-4A9C-A00C-1A9B4CDFE4C7}" srcId="{7591CFBC-119A-4130-8F0F-8EB501E4A7CB}" destId="{80B8A6CC-E563-4F63-A8CA-E0EC78466187}" srcOrd="5" destOrd="0" parTransId="{F7092C43-DBC7-43A1-A5A3-028B4EBFFC55}" sibTransId="{0D9FFF35-14A6-4862-86B3-D6035DD42052}"/>
    <dgm:cxn modelId="{5AD983A3-A0C9-4189-BDDD-71AC7673A8CC}" srcId="{7591CFBC-119A-4130-8F0F-8EB501E4A7CB}" destId="{226C2171-6DCB-47B1-A36D-C9B0D9A128D6}" srcOrd="0" destOrd="0" parTransId="{6827BB5E-1705-4D16-A034-3A21533C7CFF}" sibTransId="{25B2E19C-15B0-404E-AF5A-886721D2F43D}"/>
    <dgm:cxn modelId="{D21095AC-A290-4EF4-B8D8-D353605414CE}" type="presOf" srcId="{08C34BDE-DEB6-47C1-8FE3-7A67E4947C8E}" destId="{357AE6B9-F32A-49E4-AE6A-990B410EAFDC}" srcOrd="0" destOrd="0" presId="urn:microsoft.com/office/officeart/2005/8/layout/hProcess9"/>
    <dgm:cxn modelId="{2BF707B4-BAA7-4A47-8541-F0CC3A2B18E9}" srcId="{7591CFBC-119A-4130-8F0F-8EB501E4A7CB}" destId="{C8A884DA-3AA4-45AD-BBF3-5A0757AF0F35}" srcOrd="2" destOrd="0" parTransId="{A3C5CDBC-4D3D-4F1C-8947-6E871DA85F97}" sibTransId="{A1C429DC-FDAA-41C6-A04A-0B59D8821559}"/>
    <dgm:cxn modelId="{6DBB36C0-7D11-4749-B5EA-AD30D8C8B24E}" type="presOf" srcId="{226C2171-6DCB-47B1-A36D-C9B0D9A128D6}" destId="{A4B202DA-72B8-4BE3-9A38-F44A5004F2AB}" srcOrd="0" destOrd="0" presId="urn:microsoft.com/office/officeart/2005/8/layout/hProcess9"/>
    <dgm:cxn modelId="{195A7751-B69B-40AC-B499-30AD8F70BDF8}" type="presParOf" srcId="{80192E1B-E34C-4F83-B4E4-E0F92284B2BE}" destId="{F5749407-D454-4C11-AC5D-9CD4B2BF0D3A}" srcOrd="0" destOrd="0" presId="urn:microsoft.com/office/officeart/2005/8/layout/hProcess9"/>
    <dgm:cxn modelId="{AC5B2839-ADDF-4F9A-8150-ADD0EF980F18}" type="presParOf" srcId="{80192E1B-E34C-4F83-B4E4-E0F92284B2BE}" destId="{BDABB1DA-DB26-4852-BF4C-6752F08614AD}" srcOrd="1" destOrd="0" presId="urn:microsoft.com/office/officeart/2005/8/layout/hProcess9"/>
    <dgm:cxn modelId="{C4296343-359E-497F-BBE8-1D942C03C0A9}" type="presParOf" srcId="{BDABB1DA-DB26-4852-BF4C-6752F08614AD}" destId="{A4B202DA-72B8-4BE3-9A38-F44A5004F2AB}" srcOrd="0" destOrd="0" presId="urn:microsoft.com/office/officeart/2005/8/layout/hProcess9"/>
    <dgm:cxn modelId="{FE8ACC9E-6EC6-4D73-B2DD-4CFEF035DC03}" type="presParOf" srcId="{BDABB1DA-DB26-4852-BF4C-6752F08614AD}" destId="{38F883E7-6963-4B53-B133-14277EE8BDA7}" srcOrd="1" destOrd="0" presId="urn:microsoft.com/office/officeart/2005/8/layout/hProcess9"/>
    <dgm:cxn modelId="{5063A119-6A49-434F-8D06-057317116CC3}" type="presParOf" srcId="{BDABB1DA-DB26-4852-BF4C-6752F08614AD}" destId="{D61278D4-7A35-4540-BD8B-638A37BEB9A3}" srcOrd="2" destOrd="0" presId="urn:microsoft.com/office/officeart/2005/8/layout/hProcess9"/>
    <dgm:cxn modelId="{95233C67-9CD1-43F5-AEDA-5F6473B86813}" type="presParOf" srcId="{BDABB1DA-DB26-4852-BF4C-6752F08614AD}" destId="{03B98708-6286-4065-A589-F0A9FD8EE451}" srcOrd="3" destOrd="0" presId="urn:microsoft.com/office/officeart/2005/8/layout/hProcess9"/>
    <dgm:cxn modelId="{6C97572E-00D0-40BC-AF4C-1C3AA72DA9B8}" type="presParOf" srcId="{BDABB1DA-DB26-4852-BF4C-6752F08614AD}" destId="{A7B41525-756E-4C5A-A100-401A0CE5E6C4}" srcOrd="4" destOrd="0" presId="urn:microsoft.com/office/officeart/2005/8/layout/hProcess9"/>
    <dgm:cxn modelId="{5561A222-99EB-424E-9644-CE884ADBEBD3}" type="presParOf" srcId="{BDABB1DA-DB26-4852-BF4C-6752F08614AD}" destId="{5443A2F7-C90F-446A-AB20-41DAAE559FC3}" srcOrd="5" destOrd="0" presId="urn:microsoft.com/office/officeart/2005/8/layout/hProcess9"/>
    <dgm:cxn modelId="{E4DFD3C0-B9FB-4A9A-ABA4-60E9FBCD2236}" type="presParOf" srcId="{BDABB1DA-DB26-4852-BF4C-6752F08614AD}" destId="{51C32B43-D23A-408A-A89B-557E672A0719}" srcOrd="6" destOrd="0" presId="urn:microsoft.com/office/officeart/2005/8/layout/hProcess9"/>
    <dgm:cxn modelId="{8EC6998D-9DE3-4103-A550-7699204891EA}" type="presParOf" srcId="{BDABB1DA-DB26-4852-BF4C-6752F08614AD}" destId="{E90CE8FD-6654-4FDF-B950-6D7EDFCE2717}" srcOrd="7" destOrd="0" presId="urn:microsoft.com/office/officeart/2005/8/layout/hProcess9"/>
    <dgm:cxn modelId="{3543CEA1-2EA9-44F3-A343-24A49E9D950D}" type="presParOf" srcId="{BDABB1DA-DB26-4852-BF4C-6752F08614AD}" destId="{357AE6B9-F32A-49E4-AE6A-990B410EAFDC}" srcOrd="8" destOrd="0" presId="urn:microsoft.com/office/officeart/2005/8/layout/hProcess9"/>
    <dgm:cxn modelId="{A25ABD27-76DE-4C04-BC68-0F2B9BC60BFD}" type="presParOf" srcId="{BDABB1DA-DB26-4852-BF4C-6752F08614AD}" destId="{8A757699-F8CC-40FC-AC5C-99F2D71A4D1C}" srcOrd="9" destOrd="0" presId="urn:microsoft.com/office/officeart/2005/8/layout/hProcess9"/>
    <dgm:cxn modelId="{D9228741-5D06-4C32-9460-0F9AF278FD90}" type="presParOf" srcId="{BDABB1DA-DB26-4852-BF4C-6752F08614AD}" destId="{A5798C53-1657-47FA-B1B4-15D4BB027FCD}"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00A2C3-416D-4CEF-A3A6-420DB768BF1A}" type="doc">
      <dgm:prSet loTypeId="urn:microsoft.com/office/officeart/2005/8/layout/hierarchy6" loCatId="hierarchy" qsTypeId="urn:microsoft.com/office/officeart/2005/8/quickstyle/simple1" qsCatId="simple" csTypeId="urn:microsoft.com/office/officeart/2005/8/colors/accent1_3" csCatId="accent1" phldr="1"/>
      <dgm:spPr/>
      <dgm:t>
        <a:bodyPr/>
        <a:lstStyle/>
        <a:p>
          <a:endParaRPr lang="en-US"/>
        </a:p>
      </dgm:t>
    </dgm:pt>
    <dgm:pt modelId="{3BCFCCB9-BEC8-41EA-96B7-D4FB7C440DEE}">
      <dgm:prSet phldrT="[Text]" custT="1"/>
      <dgm:spPr/>
      <dgm:t>
        <a:bodyPr lIns="182880" tIns="182880" rIns="182880" bIns="182880"/>
        <a:lstStyle/>
        <a:p>
          <a:r>
            <a:rPr lang="en-US" sz="2400" dirty="0"/>
            <a:t>For specialist provider organizations serving consumers with complex needs, two emerging market positions</a:t>
          </a:r>
        </a:p>
      </dgm:t>
    </dgm:pt>
    <dgm:pt modelId="{8A1F812C-87DC-4115-BB19-0D1AB5285209}" type="parTrans" cxnId="{9F1023C6-113A-4769-AB87-4369B846C483}">
      <dgm:prSet/>
      <dgm:spPr/>
      <dgm:t>
        <a:bodyPr/>
        <a:lstStyle/>
        <a:p>
          <a:endParaRPr lang="en-US"/>
        </a:p>
      </dgm:t>
    </dgm:pt>
    <dgm:pt modelId="{CD2A2E9B-4EEC-43C8-9B92-E58844F58CEA}" type="sibTrans" cxnId="{9F1023C6-113A-4769-AB87-4369B846C483}">
      <dgm:prSet/>
      <dgm:spPr/>
      <dgm:t>
        <a:bodyPr/>
        <a:lstStyle/>
        <a:p>
          <a:endParaRPr lang="en-US"/>
        </a:p>
      </dgm:t>
    </dgm:pt>
    <dgm:pt modelId="{B86EE99D-E5F1-45A1-97F1-564A5E35D401}">
      <dgm:prSet phldrT="[Text]" custT="1"/>
      <dgm:spPr/>
      <dgm:t>
        <a:bodyPr lIns="182880" tIns="182880" rIns="182880" bIns="182880"/>
        <a:lstStyle/>
        <a:p>
          <a:r>
            <a:rPr lang="en-US" sz="2000" b="1" dirty="0"/>
            <a:t>Whole Person Care </a:t>
          </a:r>
        </a:p>
      </dgm:t>
    </dgm:pt>
    <dgm:pt modelId="{2BB87101-3F4F-4929-8D74-EE8D62147614}" type="parTrans" cxnId="{3B3C1A7A-2752-4307-9FCA-1C3C9CACFEE0}">
      <dgm:prSet/>
      <dgm:spPr/>
      <dgm:t>
        <a:bodyPr/>
        <a:lstStyle/>
        <a:p>
          <a:endParaRPr lang="en-US"/>
        </a:p>
      </dgm:t>
    </dgm:pt>
    <dgm:pt modelId="{FCD36DE8-2FB0-4374-825C-BD93E5367A65}" type="sibTrans" cxnId="{3B3C1A7A-2752-4307-9FCA-1C3C9CACFEE0}">
      <dgm:prSet/>
      <dgm:spPr/>
      <dgm:t>
        <a:bodyPr/>
        <a:lstStyle/>
        <a:p>
          <a:endParaRPr lang="en-US"/>
        </a:p>
      </dgm:t>
    </dgm:pt>
    <dgm:pt modelId="{C2889765-7694-4FCF-920E-597277147E8A}">
      <dgm:prSet phldrT="[Text]" custT="1"/>
      <dgm:spPr/>
      <dgm:t>
        <a:bodyPr lIns="182880" tIns="182880" rIns="182880" bIns="182880"/>
        <a:lstStyle/>
        <a:p>
          <a:r>
            <a:rPr lang="en-US" sz="2000" b="1" dirty="0"/>
            <a:t>Stabilization &amp; Crisis Management </a:t>
          </a:r>
        </a:p>
      </dgm:t>
    </dgm:pt>
    <dgm:pt modelId="{6990033F-D853-46FD-A060-9D491A311559}" type="parTrans" cxnId="{A96F6190-1442-45AC-98B7-D152B1E9FDD9}">
      <dgm:prSet/>
      <dgm:spPr/>
      <dgm:t>
        <a:bodyPr/>
        <a:lstStyle/>
        <a:p>
          <a:endParaRPr lang="en-US"/>
        </a:p>
      </dgm:t>
    </dgm:pt>
    <dgm:pt modelId="{EBDAF41E-25FD-4E0C-9706-488D7477EF68}" type="sibTrans" cxnId="{A96F6190-1442-45AC-98B7-D152B1E9FDD9}">
      <dgm:prSet/>
      <dgm:spPr/>
      <dgm:t>
        <a:bodyPr/>
        <a:lstStyle/>
        <a:p>
          <a:endParaRPr lang="en-US"/>
        </a:p>
      </dgm:t>
    </dgm:pt>
    <dgm:pt modelId="{C3E02E2B-611B-47B7-9C55-C97F19F8A8EE}">
      <dgm:prSet phldrT="[Text]" custT="1"/>
      <dgm:spPr/>
      <dgm:t>
        <a:bodyPr lIns="182880" tIns="182880" rIns="182880" bIns="182880"/>
        <a:lstStyle/>
        <a:p>
          <a:r>
            <a:rPr lang="en-US" sz="1800" b="0" dirty="0"/>
            <a:t>Manage consumers with complex conditions and keep them out of acute care settings</a:t>
          </a:r>
        </a:p>
      </dgm:t>
    </dgm:pt>
    <dgm:pt modelId="{9E4FC49F-4558-441A-BD30-C12BF2811A63}" type="parTrans" cxnId="{5133F8DB-39F6-4FF3-8CD7-EAD895C4B258}">
      <dgm:prSet/>
      <dgm:spPr/>
      <dgm:t>
        <a:bodyPr/>
        <a:lstStyle/>
        <a:p>
          <a:endParaRPr lang="en-US"/>
        </a:p>
      </dgm:t>
    </dgm:pt>
    <dgm:pt modelId="{7989D0EC-CF08-4093-82E2-854C23724C6B}" type="sibTrans" cxnId="{5133F8DB-39F6-4FF3-8CD7-EAD895C4B258}">
      <dgm:prSet/>
      <dgm:spPr/>
      <dgm:t>
        <a:bodyPr/>
        <a:lstStyle/>
        <a:p>
          <a:endParaRPr lang="en-US"/>
        </a:p>
      </dgm:t>
    </dgm:pt>
    <dgm:pt modelId="{6EE2653A-9447-45D6-9549-41858AC06B69}">
      <dgm:prSet phldrT="[Text]" custT="1"/>
      <dgm:spPr/>
      <dgm:t>
        <a:bodyPr lIns="182880" tIns="182880" rIns="182880" bIns="182880"/>
        <a:lstStyle/>
        <a:p>
          <a:r>
            <a:rPr lang="en-US" sz="1800" b="0" dirty="0"/>
            <a:t>Provide acute stabilization for complex consumers and coordinate a return to the community</a:t>
          </a:r>
        </a:p>
      </dgm:t>
    </dgm:pt>
    <dgm:pt modelId="{2A676346-2682-4C79-A1C3-39CCB6985FAC}" type="parTrans" cxnId="{5A8F6846-5EAC-49C5-8CDA-7AF47256C060}">
      <dgm:prSet/>
      <dgm:spPr/>
      <dgm:t>
        <a:bodyPr/>
        <a:lstStyle/>
        <a:p>
          <a:endParaRPr lang="en-US"/>
        </a:p>
      </dgm:t>
    </dgm:pt>
    <dgm:pt modelId="{01C46361-A0F9-413E-9C5D-45D305FBAE8A}" type="sibTrans" cxnId="{5A8F6846-5EAC-49C5-8CDA-7AF47256C060}">
      <dgm:prSet/>
      <dgm:spPr/>
      <dgm:t>
        <a:bodyPr/>
        <a:lstStyle/>
        <a:p>
          <a:endParaRPr lang="en-US"/>
        </a:p>
      </dgm:t>
    </dgm:pt>
    <dgm:pt modelId="{1DE36EC7-1D74-4D6A-A457-958ED8A69328}" type="pres">
      <dgm:prSet presAssocID="{0300A2C3-416D-4CEF-A3A6-420DB768BF1A}" presName="mainComposite" presStyleCnt="0">
        <dgm:presLayoutVars>
          <dgm:chPref val="1"/>
          <dgm:dir/>
          <dgm:animOne val="branch"/>
          <dgm:animLvl val="lvl"/>
          <dgm:resizeHandles val="exact"/>
        </dgm:presLayoutVars>
      </dgm:prSet>
      <dgm:spPr/>
    </dgm:pt>
    <dgm:pt modelId="{4E9EE18C-61A0-49EB-A923-5C0C04FC367C}" type="pres">
      <dgm:prSet presAssocID="{0300A2C3-416D-4CEF-A3A6-420DB768BF1A}" presName="hierFlow" presStyleCnt="0"/>
      <dgm:spPr/>
    </dgm:pt>
    <dgm:pt modelId="{C11BD70C-8E52-4D05-B7BA-84D9906C907C}" type="pres">
      <dgm:prSet presAssocID="{0300A2C3-416D-4CEF-A3A6-420DB768BF1A}" presName="hierChild1" presStyleCnt="0">
        <dgm:presLayoutVars>
          <dgm:chPref val="1"/>
          <dgm:animOne val="branch"/>
          <dgm:animLvl val="lvl"/>
        </dgm:presLayoutVars>
      </dgm:prSet>
      <dgm:spPr/>
    </dgm:pt>
    <dgm:pt modelId="{469DCF58-6FE1-4CF5-BC8C-61A81C4CDDF8}" type="pres">
      <dgm:prSet presAssocID="{3BCFCCB9-BEC8-41EA-96B7-D4FB7C440DEE}" presName="Name14" presStyleCnt="0"/>
      <dgm:spPr/>
    </dgm:pt>
    <dgm:pt modelId="{1E2F7650-8AE8-4D87-9A72-71F8D32FEFA8}" type="pres">
      <dgm:prSet presAssocID="{3BCFCCB9-BEC8-41EA-96B7-D4FB7C440DEE}" presName="level1Shape" presStyleLbl="node0" presStyleIdx="0" presStyleCnt="1" custScaleX="409444" custScaleY="117943">
        <dgm:presLayoutVars>
          <dgm:chPref val="3"/>
        </dgm:presLayoutVars>
      </dgm:prSet>
      <dgm:spPr/>
    </dgm:pt>
    <dgm:pt modelId="{ADFBDEE2-B1F5-4C64-ADC9-C8058CA1D01B}" type="pres">
      <dgm:prSet presAssocID="{3BCFCCB9-BEC8-41EA-96B7-D4FB7C440DEE}" presName="hierChild2" presStyleCnt="0"/>
      <dgm:spPr/>
    </dgm:pt>
    <dgm:pt modelId="{B6831FDA-B7F0-4538-8407-E32EE7AB3CCB}" type="pres">
      <dgm:prSet presAssocID="{2BB87101-3F4F-4929-8D74-EE8D62147614}" presName="Name19" presStyleLbl="parChTrans1D2" presStyleIdx="0" presStyleCnt="2"/>
      <dgm:spPr/>
    </dgm:pt>
    <dgm:pt modelId="{36E62868-B907-4CE9-B3A5-B497AA13F5AE}" type="pres">
      <dgm:prSet presAssocID="{B86EE99D-E5F1-45A1-97F1-564A5E35D401}" presName="Name21" presStyleCnt="0"/>
      <dgm:spPr/>
    </dgm:pt>
    <dgm:pt modelId="{F216174B-4F91-4EEF-88BD-258B197472DB}" type="pres">
      <dgm:prSet presAssocID="{B86EE99D-E5F1-45A1-97F1-564A5E35D401}" presName="level2Shape" presStyleLbl="node2" presStyleIdx="0" presStyleCnt="2" custScaleX="183936" custLinFactNeighborY="20772"/>
      <dgm:spPr/>
    </dgm:pt>
    <dgm:pt modelId="{14BC69DD-6202-4B10-8A94-3BC65EB63B81}" type="pres">
      <dgm:prSet presAssocID="{B86EE99D-E5F1-45A1-97F1-564A5E35D401}" presName="hierChild3" presStyleCnt="0"/>
      <dgm:spPr/>
    </dgm:pt>
    <dgm:pt modelId="{E7B6DA47-0869-443A-8224-3E8D47B03B01}" type="pres">
      <dgm:prSet presAssocID="{9E4FC49F-4558-441A-BD30-C12BF2811A63}" presName="Name19" presStyleLbl="parChTrans1D3" presStyleIdx="0" presStyleCnt="2"/>
      <dgm:spPr/>
    </dgm:pt>
    <dgm:pt modelId="{F6C5F58A-2171-4660-A691-9699A5AF0CA8}" type="pres">
      <dgm:prSet presAssocID="{C3E02E2B-611B-47B7-9C55-C97F19F8A8EE}" presName="Name21" presStyleCnt="0"/>
      <dgm:spPr/>
    </dgm:pt>
    <dgm:pt modelId="{8D220299-6AEC-4472-87BD-1BED3F85B6F6}" type="pres">
      <dgm:prSet presAssocID="{C3E02E2B-611B-47B7-9C55-C97F19F8A8EE}" presName="level2Shape" presStyleLbl="node3" presStyleIdx="0" presStyleCnt="2" custScaleX="170923" custScaleY="182889" custLinFactNeighborY="20772"/>
      <dgm:spPr/>
    </dgm:pt>
    <dgm:pt modelId="{E5A8B1B6-2F7B-4B78-A88E-65AAD93C8714}" type="pres">
      <dgm:prSet presAssocID="{C3E02E2B-611B-47B7-9C55-C97F19F8A8EE}" presName="hierChild3" presStyleCnt="0"/>
      <dgm:spPr/>
    </dgm:pt>
    <dgm:pt modelId="{FEDDC808-A08C-4960-BED5-935329A7B9DE}" type="pres">
      <dgm:prSet presAssocID="{6990033F-D853-46FD-A060-9D491A311559}" presName="Name19" presStyleLbl="parChTrans1D2" presStyleIdx="1" presStyleCnt="2"/>
      <dgm:spPr/>
    </dgm:pt>
    <dgm:pt modelId="{32B77F03-3C9C-4B2A-AB74-56CC338621D6}" type="pres">
      <dgm:prSet presAssocID="{C2889765-7694-4FCF-920E-597277147E8A}" presName="Name21" presStyleCnt="0"/>
      <dgm:spPr/>
    </dgm:pt>
    <dgm:pt modelId="{D081DEFE-7A57-4204-8019-E0ED1FC2A767}" type="pres">
      <dgm:prSet presAssocID="{C2889765-7694-4FCF-920E-597277147E8A}" presName="level2Shape" presStyleLbl="node2" presStyleIdx="1" presStyleCnt="2" custScaleX="182070" custLinFactNeighborY="20772"/>
      <dgm:spPr/>
    </dgm:pt>
    <dgm:pt modelId="{1E5822EF-DF76-426F-A542-6AAEFCB9A153}" type="pres">
      <dgm:prSet presAssocID="{C2889765-7694-4FCF-920E-597277147E8A}" presName="hierChild3" presStyleCnt="0"/>
      <dgm:spPr/>
    </dgm:pt>
    <dgm:pt modelId="{FCAF4AE1-B4A5-41D0-8173-80F313647AB9}" type="pres">
      <dgm:prSet presAssocID="{2A676346-2682-4C79-A1C3-39CCB6985FAC}" presName="Name19" presStyleLbl="parChTrans1D3" presStyleIdx="1" presStyleCnt="2"/>
      <dgm:spPr/>
    </dgm:pt>
    <dgm:pt modelId="{5747A90F-8BA0-464C-A7CB-AD1B3AB37236}" type="pres">
      <dgm:prSet presAssocID="{6EE2653A-9447-45D6-9549-41858AC06B69}" presName="Name21" presStyleCnt="0"/>
      <dgm:spPr/>
    </dgm:pt>
    <dgm:pt modelId="{A7F7CBA2-BF6D-40FD-8871-CB4B53CE1E1F}" type="pres">
      <dgm:prSet presAssocID="{6EE2653A-9447-45D6-9549-41858AC06B69}" presName="level2Shape" presStyleLbl="node3" presStyleIdx="1" presStyleCnt="2" custScaleX="176689" custScaleY="182889" custLinFactNeighborY="20772"/>
      <dgm:spPr/>
    </dgm:pt>
    <dgm:pt modelId="{7A3E40E2-CB1A-41A1-8D92-7FAECC265721}" type="pres">
      <dgm:prSet presAssocID="{6EE2653A-9447-45D6-9549-41858AC06B69}" presName="hierChild3" presStyleCnt="0"/>
      <dgm:spPr/>
    </dgm:pt>
    <dgm:pt modelId="{5DF2D19E-46AA-43D6-AF72-02F319D751BA}" type="pres">
      <dgm:prSet presAssocID="{0300A2C3-416D-4CEF-A3A6-420DB768BF1A}" presName="bgShapesFlow" presStyleCnt="0"/>
      <dgm:spPr/>
    </dgm:pt>
  </dgm:ptLst>
  <dgm:cxnLst>
    <dgm:cxn modelId="{10ABC20F-B3D8-4615-9171-6A4D98A6F271}" type="presOf" srcId="{3BCFCCB9-BEC8-41EA-96B7-D4FB7C440DEE}" destId="{1E2F7650-8AE8-4D87-9A72-71F8D32FEFA8}" srcOrd="0" destOrd="0" presId="urn:microsoft.com/office/officeart/2005/8/layout/hierarchy6"/>
    <dgm:cxn modelId="{997EFC1C-7D81-4DDC-B62D-F63A4EEF41B6}" type="presOf" srcId="{2A676346-2682-4C79-A1C3-39CCB6985FAC}" destId="{FCAF4AE1-B4A5-41D0-8173-80F313647AB9}" srcOrd="0" destOrd="0" presId="urn:microsoft.com/office/officeart/2005/8/layout/hierarchy6"/>
    <dgm:cxn modelId="{A16CBE38-FAC9-4B70-BD3E-06C86169953E}" type="presOf" srcId="{6990033F-D853-46FD-A060-9D491A311559}" destId="{FEDDC808-A08C-4960-BED5-935329A7B9DE}" srcOrd="0" destOrd="0" presId="urn:microsoft.com/office/officeart/2005/8/layout/hierarchy6"/>
    <dgm:cxn modelId="{5A8F6846-5EAC-49C5-8CDA-7AF47256C060}" srcId="{C2889765-7694-4FCF-920E-597277147E8A}" destId="{6EE2653A-9447-45D6-9549-41858AC06B69}" srcOrd="0" destOrd="0" parTransId="{2A676346-2682-4C79-A1C3-39CCB6985FAC}" sibTransId="{01C46361-A0F9-413E-9C5D-45D305FBAE8A}"/>
    <dgm:cxn modelId="{84793253-7DFB-4D41-A8BB-C6082F0E9A37}" type="presOf" srcId="{6EE2653A-9447-45D6-9549-41858AC06B69}" destId="{A7F7CBA2-BF6D-40FD-8871-CB4B53CE1E1F}" srcOrd="0" destOrd="0" presId="urn:microsoft.com/office/officeart/2005/8/layout/hierarchy6"/>
    <dgm:cxn modelId="{3B3C1A7A-2752-4307-9FCA-1C3C9CACFEE0}" srcId="{3BCFCCB9-BEC8-41EA-96B7-D4FB7C440DEE}" destId="{B86EE99D-E5F1-45A1-97F1-564A5E35D401}" srcOrd="0" destOrd="0" parTransId="{2BB87101-3F4F-4929-8D74-EE8D62147614}" sibTransId="{FCD36DE8-2FB0-4374-825C-BD93E5367A65}"/>
    <dgm:cxn modelId="{A96F6190-1442-45AC-98B7-D152B1E9FDD9}" srcId="{3BCFCCB9-BEC8-41EA-96B7-D4FB7C440DEE}" destId="{C2889765-7694-4FCF-920E-597277147E8A}" srcOrd="1" destOrd="0" parTransId="{6990033F-D853-46FD-A060-9D491A311559}" sibTransId="{EBDAF41E-25FD-4E0C-9706-488D7477EF68}"/>
    <dgm:cxn modelId="{41125794-AF54-4FC5-9457-B9427718B056}" type="presOf" srcId="{B86EE99D-E5F1-45A1-97F1-564A5E35D401}" destId="{F216174B-4F91-4EEF-88BD-258B197472DB}" srcOrd="0" destOrd="0" presId="urn:microsoft.com/office/officeart/2005/8/layout/hierarchy6"/>
    <dgm:cxn modelId="{51F319B6-5971-4D87-ABC3-766D9C5CDB6F}" type="presOf" srcId="{C2889765-7694-4FCF-920E-597277147E8A}" destId="{D081DEFE-7A57-4204-8019-E0ED1FC2A767}" srcOrd="0" destOrd="0" presId="urn:microsoft.com/office/officeart/2005/8/layout/hierarchy6"/>
    <dgm:cxn modelId="{791D0DC5-1716-4095-9CA6-FFFDAFB22AD4}" type="presOf" srcId="{C3E02E2B-611B-47B7-9C55-C97F19F8A8EE}" destId="{8D220299-6AEC-4472-87BD-1BED3F85B6F6}" srcOrd="0" destOrd="0" presId="urn:microsoft.com/office/officeart/2005/8/layout/hierarchy6"/>
    <dgm:cxn modelId="{9F1023C6-113A-4769-AB87-4369B846C483}" srcId="{0300A2C3-416D-4CEF-A3A6-420DB768BF1A}" destId="{3BCFCCB9-BEC8-41EA-96B7-D4FB7C440DEE}" srcOrd="0" destOrd="0" parTransId="{8A1F812C-87DC-4115-BB19-0D1AB5285209}" sibTransId="{CD2A2E9B-4EEC-43C8-9B92-E58844F58CEA}"/>
    <dgm:cxn modelId="{5133F8DB-39F6-4FF3-8CD7-EAD895C4B258}" srcId="{B86EE99D-E5F1-45A1-97F1-564A5E35D401}" destId="{C3E02E2B-611B-47B7-9C55-C97F19F8A8EE}" srcOrd="0" destOrd="0" parTransId="{9E4FC49F-4558-441A-BD30-C12BF2811A63}" sibTransId="{7989D0EC-CF08-4093-82E2-854C23724C6B}"/>
    <dgm:cxn modelId="{5C916BDF-81F8-487A-AFB4-F622CA13B090}" type="presOf" srcId="{0300A2C3-416D-4CEF-A3A6-420DB768BF1A}" destId="{1DE36EC7-1D74-4D6A-A457-958ED8A69328}" srcOrd="0" destOrd="0" presId="urn:microsoft.com/office/officeart/2005/8/layout/hierarchy6"/>
    <dgm:cxn modelId="{1333DBDF-F3E8-40E9-8573-3B8C675BEB16}" type="presOf" srcId="{2BB87101-3F4F-4929-8D74-EE8D62147614}" destId="{B6831FDA-B7F0-4538-8407-E32EE7AB3CCB}" srcOrd="0" destOrd="0" presId="urn:microsoft.com/office/officeart/2005/8/layout/hierarchy6"/>
    <dgm:cxn modelId="{7B3064F0-41F3-4BFB-9E8B-5534C1749A77}" type="presOf" srcId="{9E4FC49F-4558-441A-BD30-C12BF2811A63}" destId="{E7B6DA47-0869-443A-8224-3E8D47B03B01}" srcOrd="0" destOrd="0" presId="urn:microsoft.com/office/officeart/2005/8/layout/hierarchy6"/>
    <dgm:cxn modelId="{DF03EEAE-EA48-4389-822D-C29FBB2119FA}" type="presParOf" srcId="{1DE36EC7-1D74-4D6A-A457-958ED8A69328}" destId="{4E9EE18C-61A0-49EB-A923-5C0C04FC367C}" srcOrd="0" destOrd="0" presId="urn:microsoft.com/office/officeart/2005/8/layout/hierarchy6"/>
    <dgm:cxn modelId="{030B752B-5399-44A3-BCD4-8267C79BAE0E}" type="presParOf" srcId="{4E9EE18C-61A0-49EB-A923-5C0C04FC367C}" destId="{C11BD70C-8E52-4D05-B7BA-84D9906C907C}" srcOrd="0" destOrd="0" presId="urn:microsoft.com/office/officeart/2005/8/layout/hierarchy6"/>
    <dgm:cxn modelId="{5D4DCA21-7D22-4EA3-9863-872A4760D17E}" type="presParOf" srcId="{C11BD70C-8E52-4D05-B7BA-84D9906C907C}" destId="{469DCF58-6FE1-4CF5-BC8C-61A81C4CDDF8}" srcOrd="0" destOrd="0" presId="urn:microsoft.com/office/officeart/2005/8/layout/hierarchy6"/>
    <dgm:cxn modelId="{E208069D-DAFE-4C17-BDCE-ABADBA556241}" type="presParOf" srcId="{469DCF58-6FE1-4CF5-BC8C-61A81C4CDDF8}" destId="{1E2F7650-8AE8-4D87-9A72-71F8D32FEFA8}" srcOrd="0" destOrd="0" presId="urn:microsoft.com/office/officeart/2005/8/layout/hierarchy6"/>
    <dgm:cxn modelId="{1F025EEB-EA97-4F8B-B8ED-6EB9093D5A2D}" type="presParOf" srcId="{469DCF58-6FE1-4CF5-BC8C-61A81C4CDDF8}" destId="{ADFBDEE2-B1F5-4C64-ADC9-C8058CA1D01B}" srcOrd="1" destOrd="0" presId="urn:microsoft.com/office/officeart/2005/8/layout/hierarchy6"/>
    <dgm:cxn modelId="{507AEA9C-AAB3-45BB-8CAE-60073CDB4A5B}" type="presParOf" srcId="{ADFBDEE2-B1F5-4C64-ADC9-C8058CA1D01B}" destId="{B6831FDA-B7F0-4538-8407-E32EE7AB3CCB}" srcOrd="0" destOrd="0" presId="urn:microsoft.com/office/officeart/2005/8/layout/hierarchy6"/>
    <dgm:cxn modelId="{49B9CD05-C331-412C-A41A-3A613F145C97}" type="presParOf" srcId="{ADFBDEE2-B1F5-4C64-ADC9-C8058CA1D01B}" destId="{36E62868-B907-4CE9-B3A5-B497AA13F5AE}" srcOrd="1" destOrd="0" presId="urn:microsoft.com/office/officeart/2005/8/layout/hierarchy6"/>
    <dgm:cxn modelId="{010CEF91-2D0E-4B52-8FFB-10B462F55886}" type="presParOf" srcId="{36E62868-B907-4CE9-B3A5-B497AA13F5AE}" destId="{F216174B-4F91-4EEF-88BD-258B197472DB}" srcOrd="0" destOrd="0" presId="urn:microsoft.com/office/officeart/2005/8/layout/hierarchy6"/>
    <dgm:cxn modelId="{224E9B7D-9915-44F1-9CDC-69DF85B59C4E}" type="presParOf" srcId="{36E62868-B907-4CE9-B3A5-B497AA13F5AE}" destId="{14BC69DD-6202-4B10-8A94-3BC65EB63B81}" srcOrd="1" destOrd="0" presId="urn:microsoft.com/office/officeart/2005/8/layout/hierarchy6"/>
    <dgm:cxn modelId="{45B1F6A6-F46D-40CB-88DB-EE3C992B451C}" type="presParOf" srcId="{14BC69DD-6202-4B10-8A94-3BC65EB63B81}" destId="{E7B6DA47-0869-443A-8224-3E8D47B03B01}" srcOrd="0" destOrd="0" presId="urn:microsoft.com/office/officeart/2005/8/layout/hierarchy6"/>
    <dgm:cxn modelId="{124BAFE3-A5E1-45B0-B0E3-CE4D7A10191B}" type="presParOf" srcId="{14BC69DD-6202-4B10-8A94-3BC65EB63B81}" destId="{F6C5F58A-2171-4660-A691-9699A5AF0CA8}" srcOrd="1" destOrd="0" presId="urn:microsoft.com/office/officeart/2005/8/layout/hierarchy6"/>
    <dgm:cxn modelId="{501E26BD-6E4B-45D9-87E8-4D15E703750D}" type="presParOf" srcId="{F6C5F58A-2171-4660-A691-9699A5AF0CA8}" destId="{8D220299-6AEC-4472-87BD-1BED3F85B6F6}" srcOrd="0" destOrd="0" presId="urn:microsoft.com/office/officeart/2005/8/layout/hierarchy6"/>
    <dgm:cxn modelId="{92E74CEE-D379-4024-B759-662EC4BBC22E}" type="presParOf" srcId="{F6C5F58A-2171-4660-A691-9699A5AF0CA8}" destId="{E5A8B1B6-2F7B-4B78-A88E-65AAD93C8714}" srcOrd="1" destOrd="0" presId="urn:microsoft.com/office/officeart/2005/8/layout/hierarchy6"/>
    <dgm:cxn modelId="{EF17FE2F-D7D1-44BC-9599-83421CD17B1E}" type="presParOf" srcId="{ADFBDEE2-B1F5-4C64-ADC9-C8058CA1D01B}" destId="{FEDDC808-A08C-4960-BED5-935329A7B9DE}" srcOrd="2" destOrd="0" presId="urn:microsoft.com/office/officeart/2005/8/layout/hierarchy6"/>
    <dgm:cxn modelId="{28AF932A-62D2-40CF-A6C7-07D5F720DBFA}" type="presParOf" srcId="{ADFBDEE2-B1F5-4C64-ADC9-C8058CA1D01B}" destId="{32B77F03-3C9C-4B2A-AB74-56CC338621D6}" srcOrd="3" destOrd="0" presId="urn:microsoft.com/office/officeart/2005/8/layout/hierarchy6"/>
    <dgm:cxn modelId="{75A70047-C385-4687-98FC-62F5D1CA920F}" type="presParOf" srcId="{32B77F03-3C9C-4B2A-AB74-56CC338621D6}" destId="{D081DEFE-7A57-4204-8019-E0ED1FC2A767}" srcOrd="0" destOrd="0" presId="urn:microsoft.com/office/officeart/2005/8/layout/hierarchy6"/>
    <dgm:cxn modelId="{A49C7AD3-040C-4939-9A37-A90FC3B07182}" type="presParOf" srcId="{32B77F03-3C9C-4B2A-AB74-56CC338621D6}" destId="{1E5822EF-DF76-426F-A542-6AAEFCB9A153}" srcOrd="1" destOrd="0" presId="urn:microsoft.com/office/officeart/2005/8/layout/hierarchy6"/>
    <dgm:cxn modelId="{30CCA71F-A2C0-4FC7-946F-7712B628BBA7}" type="presParOf" srcId="{1E5822EF-DF76-426F-A542-6AAEFCB9A153}" destId="{FCAF4AE1-B4A5-41D0-8173-80F313647AB9}" srcOrd="0" destOrd="0" presId="urn:microsoft.com/office/officeart/2005/8/layout/hierarchy6"/>
    <dgm:cxn modelId="{99519AB0-70F7-48D0-8D30-4F16E2E35970}" type="presParOf" srcId="{1E5822EF-DF76-426F-A542-6AAEFCB9A153}" destId="{5747A90F-8BA0-464C-A7CB-AD1B3AB37236}" srcOrd="1" destOrd="0" presId="urn:microsoft.com/office/officeart/2005/8/layout/hierarchy6"/>
    <dgm:cxn modelId="{CCF94B4B-0D11-4F19-A081-1BC6D9C707CC}" type="presParOf" srcId="{5747A90F-8BA0-464C-A7CB-AD1B3AB37236}" destId="{A7F7CBA2-BF6D-40FD-8871-CB4B53CE1E1F}" srcOrd="0" destOrd="0" presId="urn:microsoft.com/office/officeart/2005/8/layout/hierarchy6"/>
    <dgm:cxn modelId="{B006A049-E210-4291-B1C8-6D7B2888E960}" type="presParOf" srcId="{5747A90F-8BA0-464C-A7CB-AD1B3AB37236}" destId="{7A3E40E2-CB1A-41A1-8D92-7FAECC265721}" srcOrd="1" destOrd="0" presId="urn:microsoft.com/office/officeart/2005/8/layout/hierarchy6"/>
    <dgm:cxn modelId="{E44AACEB-F2A9-4E99-A342-07BB3013FBCF}" type="presParOf" srcId="{1DE36EC7-1D74-4D6A-A457-958ED8A69328}" destId="{5DF2D19E-46AA-43D6-AF72-02F319D751B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0AC2BD-B5AE-42B1-B6F4-27CA8D6EEB0D}"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111B79A6-EDD0-4150-AA02-1354056D1F98}">
      <dgm:prSet phldrT="[Text]" custT="1"/>
      <dgm:spPr/>
      <dgm:t>
        <a:bodyPr/>
        <a:lstStyle/>
        <a:p>
          <a:r>
            <a:rPr lang="en-US" sz="2400" b="1" dirty="0"/>
            <a:t>Community-based</a:t>
          </a:r>
        </a:p>
      </dgm:t>
    </dgm:pt>
    <dgm:pt modelId="{803EA340-A4B0-429B-940F-16D17AFC1A04}" type="parTrans" cxnId="{BA82D415-89CF-455F-B436-68E831A7E40B}">
      <dgm:prSet/>
      <dgm:spPr/>
      <dgm:t>
        <a:bodyPr/>
        <a:lstStyle/>
        <a:p>
          <a:endParaRPr lang="en-US"/>
        </a:p>
      </dgm:t>
    </dgm:pt>
    <dgm:pt modelId="{0506860B-4652-4834-B171-64F963E6FF7A}" type="sibTrans" cxnId="{BA82D415-89CF-455F-B436-68E831A7E40B}">
      <dgm:prSet/>
      <dgm:spPr/>
      <dgm:t>
        <a:bodyPr/>
        <a:lstStyle/>
        <a:p>
          <a:endParaRPr lang="en-US"/>
        </a:p>
      </dgm:t>
    </dgm:pt>
    <dgm:pt modelId="{53188F4B-7464-43D9-8A8B-B03439B1A6ED}">
      <dgm:prSet phldrT="[Text]" custT="1"/>
      <dgm:spPr/>
      <dgm:t>
        <a:bodyPr/>
        <a:lstStyle/>
        <a:p>
          <a:r>
            <a:rPr lang="en-US" sz="4400" b="1" dirty="0">
              <a:solidFill>
                <a:schemeClr val="accent2">
                  <a:lumMod val="40000"/>
                  <a:lumOff val="60000"/>
                </a:schemeClr>
              </a:solidFill>
            </a:rPr>
            <a:t>Value</a:t>
          </a:r>
        </a:p>
      </dgm:t>
    </dgm:pt>
    <dgm:pt modelId="{0B1553EA-0F7A-41CF-B9FF-DB891B1D8B6B}" type="parTrans" cxnId="{6E684395-38BC-42B9-BA44-62A97ECE18BE}">
      <dgm:prSet/>
      <dgm:spPr/>
      <dgm:t>
        <a:bodyPr/>
        <a:lstStyle/>
        <a:p>
          <a:endParaRPr lang="en-US"/>
        </a:p>
      </dgm:t>
    </dgm:pt>
    <dgm:pt modelId="{192C024A-ED61-400A-ADBA-56A970753D9C}" type="sibTrans" cxnId="{6E684395-38BC-42B9-BA44-62A97ECE18BE}">
      <dgm:prSet/>
      <dgm:spPr/>
      <dgm:t>
        <a:bodyPr/>
        <a:lstStyle/>
        <a:p>
          <a:endParaRPr lang="en-US"/>
        </a:p>
      </dgm:t>
    </dgm:pt>
    <dgm:pt modelId="{4288657B-F2B8-4F88-A0BF-33A014D18410}">
      <dgm:prSet custT="1"/>
      <dgm:spPr/>
      <dgm:t>
        <a:bodyPr/>
        <a:lstStyle/>
        <a:p>
          <a:r>
            <a:rPr lang="en-US" sz="2400" b="1" dirty="0"/>
            <a:t>Tech-enabled</a:t>
          </a:r>
        </a:p>
      </dgm:t>
    </dgm:pt>
    <dgm:pt modelId="{8BD34B67-1F76-4995-AAC5-0FD0EB73BDB7}" type="parTrans" cxnId="{43CE5502-3DBE-41D8-884F-4AF12BA1EA8F}">
      <dgm:prSet/>
      <dgm:spPr/>
      <dgm:t>
        <a:bodyPr/>
        <a:lstStyle/>
        <a:p>
          <a:endParaRPr lang="en-US"/>
        </a:p>
      </dgm:t>
    </dgm:pt>
    <dgm:pt modelId="{BAE2D2C7-772D-485B-B540-75BB06BE0965}" type="sibTrans" cxnId="{43CE5502-3DBE-41D8-884F-4AF12BA1EA8F}">
      <dgm:prSet/>
      <dgm:spPr/>
      <dgm:t>
        <a:bodyPr/>
        <a:lstStyle/>
        <a:p>
          <a:endParaRPr lang="en-US"/>
        </a:p>
      </dgm:t>
    </dgm:pt>
    <dgm:pt modelId="{F1B1B8C8-A461-43F5-9F65-BB287917A79A}">
      <dgm:prSet custT="1"/>
      <dgm:spPr/>
      <dgm:t>
        <a:bodyPr/>
        <a:lstStyle/>
        <a:p>
          <a:r>
            <a:rPr lang="en-US" sz="2400" b="1" dirty="0"/>
            <a:t>Customer-centric</a:t>
          </a:r>
        </a:p>
      </dgm:t>
    </dgm:pt>
    <dgm:pt modelId="{EDF04827-6834-4570-8AFD-DA5C47CE024D}" type="parTrans" cxnId="{21D6CCEA-4020-4359-B63A-1D3AE3BBFF97}">
      <dgm:prSet/>
      <dgm:spPr/>
      <dgm:t>
        <a:bodyPr/>
        <a:lstStyle/>
        <a:p>
          <a:endParaRPr lang="en-US"/>
        </a:p>
      </dgm:t>
    </dgm:pt>
    <dgm:pt modelId="{C8AD8522-F446-4E38-BC5E-44D3A6508372}" type="sibTrans" cxnId="{21D6CCEA-4020-4359-B63A-1D3AE3BBFF97}">
      <dgm:prSet/>
      <dgm:spPr/>
      <dgm:t>
        <a:bodyPr/>
        <a:lstStyle/>
        <a:p>
          <a:endParaRPr lang="en-US"/>
        </a:p>
      </dgm:t>
    </dgm:pt>
    <dgm:pt modelId="{DBEF2694-E065-4E27-8E9F-AA37A1834AEF}">
      <dgm:prSet custT="1"/>
      <dgm:spPr/>
      <dgm:t>
        <a:bodyPr/>
        <a:lstStyle/>
        <a:p>
          <a:r>
            <a:rPr lang="en-US" sz="2400" b="1" dirty="0"/>
            <a:t>Metrics-driven</a:t>
          </a:r>
        </a:p>
      </dgm:t>
    </dgm:pt>
    <dgm:pt modelId="{465D49D2-67CB-4729-9F30-F10CFF3C09C0}" type="parTrans" cxnId="{391F3CAB-D048-4965-9DD8-B2AC6A68F65B}">
      <dgm:prSet/>
      <dgm:spPr/>
      <dgm:t>
        <a:bodyPr/>
        <a:lstStyle/>
        <a:p>
          <a:endParaRPr lang="en-US"/>
        </a:p>
      </dgm:t>
    </dgm:pt>
    <dgm:pt modelId="{DC3FBD64-948B-4BB7-9DEA-524F439E891B}" type="sibTrans" cxnId="{391F3CAB-D048-4965-9DD8-B2AC6A68F65B}">
      <dgm:prSet/>
      <dgm:spPr/>
      <dgm:t>
        <a:bodyPr/>
        <a:lstStyle/>
        <a:p>
          <a:endParaRPr lang="en-US"/>
        </a:p>
      </dgm:t>
    </dgm:pt>
    <dgm:pt modelId="{365B7C58-4814-42BF-859E-5D4934E3C119}" type="pres">
      <dgm:prSet presAssocID="{030AC2BD-B5AE-42B1-B6F4-27CA8D6EEB0D}" presName="Name0" presStyleCnt="0">
        <dgm:presLayoutVars>
          <dgm:dir/>
          <dgm:resizeHandles val="exact"/>
        </dgm:presLayoutVars>
      </dgm:prSet>
      <dgm:spPr/>
    </dgm:pt>
    <dgm:pt modelId="{792C00B5-1866-4EE3-8EB5-BBE1608B0BF5}" type="pres">
      <dgm:prSet presAssocID="{030AC2BD-B5AE-42B1-B6F4-27CA8D6EEB0D}" presName="vNodes" presStyleCnt="0"/>
      <dgm:spPr/>
    </dgm:pt>
    <dgm:pt modelId="{7E33684A-6AE8-4915-84A5-416AF7A0A8B0}" type="pres">
      <dgm:prSet presAssocID="{111B79A6-EDD0-4150-AA02-1354056D1F98}" presName="node" presStyleLbl="node1" presStyleIdx="0" presStyleCnt="5" custScaleX="554438">
        <dgm:presLayoutVars>
          <dgm:bulletEnabled val="1"/>
        </dgm:presLayoutVars>
      </dgm:prSet>
      <dgm:spPr/>
    </dgm:pt>
    <dgm:pt modelId="{95D123A9-D8A2-4D8D-9410-36E9A327E59D}" type="pres">
      <dgm:prSet presAssocID="{0506860B-4652-4834-B171-64F963E6FF7A}" presName="spacerT" presStyleCnt="0"/>
      <dgm:spPr/>
    </dgm:pt>
    <dgm:pt modelId="{05D1AF25-FECE-47A2-9531-3087915F98C4}" type="pres">
      <dgm:prSet presAssocID="{0506860B-4652-4834-B171-64F963E6FF7A}" presName="sibTrans" presStyleLbl="sibTrans2D1" presStyleIdx="0" presStyleCnt="4"/>
      <dgm:spPr/>
    </dgm:pt>
    <dgm:pt modelId="{0185FBC1-7DF9-4C43-AEEB-1E2E01972B2D}" type="pres">
      <dgm:prSet presAssocID="{0506860B-4652-4834-B171-64F963E6FF7A}" presName="spacerB" presStyleCnt="0"/>
      <dgm:spPr/>
    </dgm:pt>
    <dgm:pt modelId="{872FB91F-7D5E-4FC9-87B6-9C9C391A5E45}" type="pres">
      <dgm:prSet presAssocID="{4288657B-F2B8-4F88-A0BF-33A014D18410}" presName="node" presStyleLbl="node1" presStyleIdx="1" presStyleCnt="5" custScaleX="457814">
        <dgm:presLayoutVars>
          <dgm:bulletEnabled val="1"/>
        </dgm:presLayoutVars>
      </dgm:prSet>
      <dgm:spPr/>
    </dgm:pt>
    <dgm:pt modelId="{14ABF99D-22B3-4666-83EE-8F0AA2F979B1}" type="pres">
      <dgm:prSet presAssocID="{BAE2D2C7-772D-485B-B540-75BB06BE0965}" presName="spacerT" presStyleCnt="0"/>
      <dgm:spPr/>
    </dgm:pt>
    <dgm:pt modelId="{B1B0D8CD-2C4F-48C5-9125-126D7402E4CA}" type="pres">
      <dgm:prSet presAssocID="{BAE2D2C7-772D-485B-B540-75BB06BE0965}" presName="sibTrans" presStyleLbl="sibTrans2D1" presStyleIdx="1" presStyleCnt="4"/>
      <dgm:spPr/>
    </dgm:pt>
    <dgm:pt modelId="{CDF00D34-4808-443C-9E35-E3FADB00015D}" type="pres">
      <dgm:prSet presAssocID="{BAE2D2C7-772D-485B-B540-75BB06BE0965}" presName="spacerB" presStyleCnt="0"/>
      <dgm:spPr/>
    </dgm:pt>
    <dgm:pt modelId="{A5DC4604-2FB7-40EC-80E3-7279D0B132C2}" type="pres">
      <dgm:prSet presAssocID="{F1B1B8C8-A461-43F5-9F65-BB287917A79A}" presName="node" presStyleLbl="node1" presStyleIdx="2" presStyleCnt="5" custScaleX="467985" custScaleY="126720">
        <dgm:presLayoutVars>
          <dgm:bulletEnabled val="1"/>
        </dgm:presLayoutVars>
      </dgm:prSet>
      <dgm:spPr/>
    </dgm:pt>
    <dgm:pt modelId="{9A015909-7D75-46E4-B7F5-277C7DBA66D6}" type="pres">
      <dgm:prSet presAssocID="{C8AD8522-F446-4E38-BC5E-44D3A6508372}" presName="spacerT" presStyleCnt="0"/>
      <dgm:spPr/>
    </dgm:pt>
    <dgm:pt modelId="{5A27F84C-B52B-4CC5-9308-024BB944F465}" type="pres">
      <dgm:prSet presAssocID="{C8AD8522-F446-4E38-BC5E-44D3A6508372}" presName="sibTrans" presStyleLbl="sibTrans2D1" presStyleIdx="2" presStyleCnt="4"/>
      <dgm:spPr/>
    </dgm:pt>
    <dgm:pt modelId="{A7485C9D-2D69-4A4F-BE1D-9D8DBCC4E373}" type="pres">
      <dgm:prSet presAssocID="{C8AD8522-F446-4E38-BC5E-44D3A6508372}" presName="spacerB" presStyleCnt="0"/>
      <dgm:spPr/>
    </dgm:pt>
    <dgm:pt modelId="{C2A01812-3E02-45A1-81A4-CCF7FCBFF325}" type="pres">
      <dgm:prSet presAssocID="{DBEF2694-E065-4E27-8E9F-AA37A1834AEF}" presName="node" presStyleLbl="node1" presStyleIdx="3" presStyleCnt="5" custScaleX="490870">
        <dgm:presLayoutVars>
          <dgm:bulletEnabled val="1"/>
        </dgm:presLayoutVars>
      </dgm:prSet>
      <dgm:spPr/>
    </dgm:pt>
    <dgm:pt modelId="{F7155BC7-D8AA-4857-ABCE-F55883F0294C}" type="pres">
      <dgm:prSet presAssocID="{030AC2BD-B5AE-42B1-B6F4-27CA8D6EEB0D}" presName="sibTransLast" presStyleLbl="sibTrans2D1" presStyleIdx="3" presStyleCnt="4" custScaleX="199872" custScaleY="460079" custLinFactNeighborX="-23768" custLinFactNeighborY="-3594"/>
      <dgm:spPr/>
    </dgm:pt>
    <dgm:pt modelId="{0081F76F-EDBA-4952-8337-71952D231083}" type="pres">
      <dgm:prSet presAssocID="{030AC2BD-B5AE-42B1-B6F4-27CA8D6EEB0D}" presName="connectorText" presStyleLbl="sibTrans2D1" presStyleIdx="3" presStyleCnt="4"/>
      <dgm:spPr/>
    </dgm:pt>
    <dgm:pt modelId="{C1868A4D-BE2B-49FC-BD36-AF287384261D}" type="pres">
      <dgm:prSet presAssocID="{030AC2BD-B5AE-42B1-B6F4-27CA8D6EEB0D}" presName="lastNode" presStyleLbl="node1" presStyleIdx="4" presStyleCnt="5" custScaleX="185488" custLinFactX="81127" custLinFactNeighborX="100000" custLinFactNeighborY="-1552">
        <dgm:presLayoutVars>
          <dgm:bulletEnabled val="1"/>
        </dgm:presLayoutVars>
      </dgm:prSet>
      <dgm:spPr/>
    </dgm:pt>
  </dgm:ptLst>
  <dgm:cxnLst>
    <dgm:cxn modelId="{9B000002-9497-401D-939D-5847E35CCF74}" type="presOf" srcId="{F1B1B8C8-A461-43F5-9F65-BB287917A79A}" destId="{A5DC4604-2FB7-40EC-80E3-7279D0B132C2}" srcOrd="0" destOrd="0" presId="urn:microsoft.com/office/officeart/2005/8/layout/equation2"/>
    <dgm:cxn modelId="{43CE5502-3DBE-41D8-884F-4AF12BA1EA8F}" srcId="{030AC2BD-B5AE-42B1-B6F4-27CA8D6EEB0D}" destId="{4288657B-F2B8-4F88-A0BF-33A014D18410}" srcOrd="1" destOrd="0" parTransId="{8BD34B67-1F76-4995-AAC5-0FD0EB73BDB7}" sibTransId="{BAE2D2C7-772D-485B-B540-75BB06BE0965}"/>
    <dgm:cxn modelId="{BA82D415-89CF-455F-B436-68E831A7E40B}" srcId="{030AC2BD-B5AE-42B1-B6F4-27CA8D6EEB0D}" destId="{111B79A6-EDD0-4150-AA02-1354056D1F98}" srcOrd="0" destOrd="0" parTransId="{803EA340-A4B0-429B-940F-16D17AFC1A04}" sibTransId="{0506860B-4652-4834-B171-64F963E6FF7A}"/>
    <dgm:cxn modelId="{355E8C17-3A2B-427E-97B5-C353252FA5E4}" type="presOf" srcId="{BAE2D2C7-772D-485B-B540-75BB06BE0965}" destId="{B1B0D8CD-2C4F-48C5-9125-126D7402E4CA}" srcOrd="0" destOrd="0" presId="urn:microsoft.com/office/officeart/2005/8/layout/equation2"/>
    <dgm:cxn modelId="{E663C530-4FF1-4864-8F76-B9DDE61BB9B3}" type="presOf" srcId="{030AC2BD-B5AE-42B1-B6F4-27CA8D6EEB0D}" destId="{365B7C58-4814-42BF-859E-5D4934E3C119}" srcOrd="0" destOrd="0" presId="urn:microsoft.com/office/officeart/2005/8/layout/equation2"/>
    <dgm:cxn modelId="{E30C6966-9478-43AC-9195-AC5C6170384E}" type="presOf" srcId="{111B79A6-EDD0-4150-AA02-1354056D1F98}" destId="{7E33684A-6AE8-4915-84A5-416AF7A0A8B0}" srcOrd="0" destOrd="0" presId="urn:microsoft.com/office/officeart/2005/8/layout/equation2"/>
    <dgm:cxn modelId="{6E684395-38BC-42B9-BA44-62A97ECE18BE}" srcId="{030AC2BD-B5AE-42B1-B6F4-27CA8D6EEB0D}" destId="{53188F4B-7464-43D9-8A8B-B03439B1A6ED}" srcOrd="4" destOrd="0" parTransId="{0B1553EA-0F7A-41CF-B9FF-DB891B1D8B6B}" sibTransId="{192C024A-ED61-400A-ADBA-56A970753D9C}"/>
    <dgm:cxn modelId="{700C8BA1-7F22-46C5-AB6B-66DBC6D1CAF8}" type="presOf" srcId="{0506860B-4652-4834-B171-64F963E6FF7A}" destId="{05D1AF25-FECE-47A2-9531-3087915F98C4}" srcOrd="0" destOrd="0" presId="urn:microsoft.com/office/officeart/2005/8/layout/equation2"/>
    <dgm:cxn modelId="{391F3CAB-D048-4965-9DD8-B2AC6A68F65B}" srcId="{030AC2BD-B5AE-42B1-B6F4-27CA8D6EEB0D}" destId="{DBEF2694-E065-4E27-8E9F-AA37A1834AEF}" srcOrd="3" destOrd="0" parTransId="{465D49D2-67CB-4729-9F30-F10CFF3C09C0}" sibTransId="{DC3FBD64-948B-4BB7-9DEA-524F439E891B}"/>
    <dgm:cxn modelId="{D45306AF-C6C4-4DF2-B637-1FDDDAA4B9BD}" type="presOf" srcId="{4288657B-F2B8-4F88-A0BF-33A014D18410}" destId="{872FB91F-7D5E-4FC9-87B6-9C9C391A5E45}" srcOrd="0" destOrd="0" presId="urn:microsoft.com/office/officeart/2005/8/layout/equation2"/>
    <dgm:cxn modelId="{EA1CA2BD-99DF-4C1C-9F36-726E24FFD07A}" type="presOf" srcId="{DC3FBD64-948B-4BB7-9DEA-524F439E891B}" destId="{0081F76F-EDBA-4952-8337-71952D231083}" srcOrd="1" destOrd="0" presId="urn:microsoft.com/office/officeart/2005/8/layout/equation2"/>
    <dgm:cxn modelId="{D02E09C1-DA40-467B-90F9-1183DE67A829}" type="presOf" srcId="{53188F4B-7464-43D9-8A8B-B03439B1A6ED}" destId="{C1868A4D-BE2B-49FC-BD36-AF287384261D}" srcOrd="0" destOrd="0" presId="urn:microsoft.com/office/officeart/2005/8/layout/equation2"/>
    <dgm:cxn modelId="{111026D8-D5DA-4B0E-A1ED-921C74C24530}" type="presOf" srcId="{C8AD8522-F446-4E38-BC5E-44D3A6508372}" destId="{5A27F84C-B52B-4CC5-9308-024BB944F465}" srcOrd="0" destOrd="0" presId="urn:microsoft.com/office/officeart/2005/8/layout/equation2"/>
    <dgm:cxn modelId="{21D6CCEA-4020-4359-B63A-1D3AE3BBFF97}" srcId="{030AC2BD-B5AE-42B1-B6F4-27CA8D6EEB0D}" destId="{F1B1B8C8-A461-43F5-9F65-BB287917A79A}" srcOrd="2" destOrd="0" parTransId="{EDF04827-6834-4570-8AFD-DA5C47CE024D}" sibTransId="{C8AD8522-F446-4E38-BC5E-44D3A6508372}"/>
    <dgm:cxn modelId="{745633F4-2A8B-45E7-96EA-BC0B30041B42}" type="presOf" srcId="{DC3FBD64-948B-4BB7-9DEA-524F439E891B}" destId="{F7155BC7-D8AA-4857-ABCE-F55883F0294C}" srcOrd="0" destOrd="0" presId="urn:microsoft.com/office/officeart/2005/8/layout/equation2"/>
    <dgm:cxn modelId="{0EBDF3FB-9477-4D46-9871-55FF6B3D1635}" type="presOf" srcId="{DBEF2694-E065-4E27-8E9F-AA37A1834AEF}" destId="{C2A01812-3E02-45A1-81A4-CCF7FCBFF325}" srcOrd="0" destOrd="0" presId="urn:microsoft.com/office/officeart/2005/8/layout/equation2"/>
    <dgm:cxn modelId="{4FA99A44-9414-4316-A9E0-4E7867245B18}" type="presParOf" srcId="{365B7C58-4814-42BF-859E-5D4934E3C119}" destId="{792C00B5-1866-4EE3-8EB5-BBE1608B0BF5}" srcOrd="0" destOrd="0" presId="urn:microsoft.com/office/officeart/2005/8/layout/equation2"/>
    <dgm:cxn modelId="{55AD722D-D8ED-474B-ABD9-EB5312BA7118}" type="presParOf" srcId="{792C00B5-1866-4EE3-8EB5-BBE1608B0BF5}" destId="{7E33684A-6AE8-4915-84A5-416AF7A0A8B0}" srcOrd="0" destOrd="0" presId="urn:microsoft.com/office/officeart/2005/8/layout/equation2"/>
    <dgm:cxn modelId="{0E3E2B56-C405-43C8-8D39-0163459439A2}" type="presParOf" srcId="{792C00B5-1866-4EE3-8EB5-BBE1608B0BF5}" destId="{95D123A9-D8A2-4D8D-9410-36E9A327E59D}" srcOrd="1" destOrd="0" presId="urn:microsoft.com/office/officeart/2005/8/layout/equation2"/>
    <dgm:cxn modelId="{AD31C1E4-30E8-4C87-8D33-A6F4A7794032}" type="presParOf" srcId="{792C00B5-1866-4EE3-8EB5-BBE1608B0BF5}" destId="{05D1AF25-FECE-47A2-9531-3087915F98C4}" srcOrd="2" destOrd="0" presId="urn:microsoft.com/office/officeart/2005/8/layout/equation2"/>
    <dgm:cxn modelId="{9B0674A6-B266-4510-946D-2529750901BC}" type="presParOf" srcId="{792C00B5-1866-4EE3-8EB5-BBE1608B0BF5}" destId="{0185FBC1-7DF9-4C43-AEEB-1E2E01972B2D}" srcOrd="3" destOrd="0" presId="urn:microsoft.com/office/officeart/2005/8/layout/equation2"/>
    <dgm:cxn modelId="{F73BD4BE-ED88-40CF-96DB-EEA34651410B}" type="presParOf" srcId="{792C00B5-1866-4EE3-8EB5-BBE1608B0BF5}" destId="{872FB91F-7D5E-4FC9-87B6-9C9C391A5E45}" srcOrd="4" destOrd="0" presId="urn:microsoft.com/office/officeart/2005/8/layout/equation2"/>
    <dgm:cxn modelId="{4CB94988-AEC1-4C61-8C76-3CF253A166FB}" type="presParOf" srcId="{792C00B5-1866-4EE3-8EB5-BBE1608B0BF5}" destId="{14ABF99D-22B3-4666-83EE-8F0AA2F979B1}" srcOrd="5" destOrd="0" presId="urn:microsoft.com/office/officeart/2005/8/layout/equation2"/>
    <dgm:cxn modelId="{24C5B038-D626-4844-A2C9-008D98D4BA3A}" type="presParOf" srcId="{792C00B5-1866-4EE3-8EB5-BBE1608B0BF5}" destId="{B1B0D8CD-2C4F-48C5-9125-126D7402E4CA}" srcOrd="6" destOrd="0" presId="urn:microsoft.com/office/officeart/2005/8/layout/equation2"/>
    <dgm:cxn modelId="{C1C81DC0-C6D0-4FAD-9796-1C79F333CFD4}" type="presParOf" srcId="{792C00B5-1866-4EE3-8EB5-BBE1608B0BF5}" destId="{CDF00D34-4808-443C-9E35-E3FADB00015D}" srcOrd="7" destOrd="0" presId="urn:microsoft.com/office/officeart/2005/8/layout/equation2"/>
    <dgm:cxn modelId="{2A30BEE1-5242-402F-ACC2-44C187B73801}" type="presParOf" srcId="{792C00B5-1866-4EE3-8EB5-BBE1608B0BF5}" destId="{A5DC4604-2FB7-40EC-80E3-7279D0B132C2}" srcOrd="8" destOrd="0" presId="urn:microsoft.com/office/officeart/2005/8/layout/equation2"/>
    <dgm:cxn modelId="{1DBE3E84-32A8-4EFB-BB26-B863ABC186B9}" type="presParOf" srcId="{792C00B5-1866-4EE3-8EB5-BBE1608B0BF5}" destId="{9A015909-7D75-46E4-B7F5-277C7DBA66D6}" srcOrd="9" destOrd="0" presId="urn:microsoft.com/office/officeart/2005/8/layout/equation2"/>
    <dgm:cxn modelId="{FC05BBAC-1C22-493E-9407-34D91A746BDB}" type="presParOf" srcId="{792C00B5-1866-4EE3-8EB5-BBE1608B0BF5}" destId="{5A27F84C-B52B-4CC5-9308-024BB944F465}" srcOrd="10" destOrd="0" presId="urn:microsoft.com/office/officeart/2005/8/layout/equation2"/>
    <dgm:cxn modelId="{A0708B36-2E8C-4C95-BCFE-1D253EEF991A}" type="presParOf" srcId="{792C00B5-1866-4EE3-8EB5-BBE1608B0BF5}" destId="{A7485C9D-2D69-4A4F-BE1D-9D8DBCC4E373}" srcOrd="11" destOrd="0" presId="urn:microsoft.com/office/officeart/2005/8/layout/equation2"/>
    <dgm:cxn modelId="{8B56FED9-0323-4FF2-B636-E0A3064718B1}" type="presParOf" srcId="{792C00B5-1866-4EE3-8EB5-BBE1608B0BF5}" destId="{C2A01812-3E02-45A1-81A4-CCF7FCBFF325}" srcOrd="12" destOrd="0" presId="urn:microsoft.com/office/officeart/2005/8/layout/equation2"/>
    <dgm:cxn modelId="{3FBD237B-CC53-4542-BE82-4CC910C5C677}" type="presParOf" srcId="{365B7C58-4814-42BF-859E-5D4934E3C119}" destId="{F7155BC7-D8AA-4857-ABCE-F55883F0294C}" srcOrd="1" destOrd="0" presId="urn:microsoft.com/office/officeart/2005/8/layout/equation2"/>
    <dgm:cxn modelId="{4328C06B-FF28-4392-9023-4702930007E7}" type="presParOf" srcId="{F7155BC7-D8AA-4857-ABCE-F55883F0294C}" destId="{0081F76F-EDBA-4952-8337-71952D231083}" srcOrd="0" destOrd="0" presId="urn:microsoft.com/office/officeart/2005/8/layout/equation2"/>
    <dgm:cxn modelId="{A4043A39-10B4-401B-BF70-4BFB593A4626}" type="presParOf" srcId="{365B7C58-4814-42BF-859E-5D4934E3C119}" destId="{C1868A4D-BE2B-49FC-BD36-AF287384261D}"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16057-5DA1-4ACF-9D79-B17683DC36CB}">
      <dsp:nvSpPr>
        <dsp:cNvPr id="0" name=""/>
        <dsp:cNvSpPr/>
      </dsp:nvSpPr>
      <dsp:spPr>
        <a:xfrm>
          <a:off x="758951" y="0"/>
          <a:ext cx="8601456" cy="3834754"/>
        </a:xfrm>
        <a:prstGeom prst="rightArrow">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00DF1F2-7058-42A6-A0BA-191461BEB1E8}">
      <dsp:nvSpPr>
        <dsp:cNvPr id="0" name=""/>
        <dsp:cNvSpPr/>
      </dsp:nvSpPr>
      <dsp:spPr>
        <a:xfrm>
          <a:off x="2964"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Mental Health &amp; </a:t>
          </a:r>
          <a:r>
            <a:rPr lang="en-US" sz="1500" b="1" kern="1200" dirty="0" err="1">
              <a:solidFill>
                <a:schemeClr val="bg1"/>
              </a:solidFill>
            </a:rPr>
            <a:t>SDoH</a:t>
          </a:r>
          <a:r>
            <a:rPr lang="en-US" sz="1500" b="1" kern="1200" dirty="0">
              <a:solidFill>
                <a:schemeClr val="bg1"/>
              </a:solidFill>
            </a:rPr>
            <a:t> Drive Integrated &amp; Coordinated Care</a:t>
          </a:r>
        </a:p>
      </dsp:txBody>
      <dsp:txXfrm>
        <a:off x="77843" y="1225305"/>
        <a:ext cx="1634965" cy="1384143"/>
      </dsp:txXfrm>
    </dsp:sp>
    <dsp:sp modelId="{CF883FC8-0609-45BF-9FA1-E4FC8D8CF5EE}">
      <dsp:nvSpPr>
        <dsp:cNvPr id="0" name=""/>
        <dsp:cNvSpPr/>
      </dsp:nvSpPr>
      <dsp:spPr>
        <a:xfrm>
          <a:off x="2085141"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Changing Reimbursement</a:t>
          </a:r>
        </a:p>
      </dsp:txBody>
      <dsp:txXfrm>
        <a:off x="2160020" y="1225305"/>
        <a:ext cx="1634965" cy="1384143"/>
      </dsp:txXfrm>
    </dsp:sp>
    <dsp:sp modelId="{9A4E220C-7514-4449-9D75-DAAD1617C228}">
      <dsp:nvSpPr>
        <dsp:cNvPr id="0" name=""/>
        <dsp:cNvSpPr/>
      </dsp:nvSpPr>
      <dsp:spPr>
        <a:xfrm>
          <a:off x="4167318" y="1150426"/>
          <a:ext cx="1784723" cy="1533901"/>
        </a:xfrm>
        <a:prstGeom prst="roundRect">
          <a:avLst/>
        </a:prstGeom>
        <a:solidFill>
          <a:schemeClr val="accent2"/>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hemeClr val="accent3"/>
        </a:lnRef>
        <a:fillRef idx="3">
          <a:schemeClr val="accent3"/>
        </a:fillRef>
        <a:effectRef idx="3">
          <a:schemeClr val="accent3"/>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 New Technologies </a:t>
          </a:r>
        </a:p>
      </dsp:txBody>
      <dsp:txXfrm>
        <a:off x="4242197" y="1225305"/>
        <a:ext cx="1634965" cy="1384143"/>
      </dsp:txXfrm>
    </dsp:sp>
    <dsp:sp modelId="{74D49947-C9A7-40B8-8D6C-DAE209D9E51F}">
      <dsp:nvSpPr>
        <dsp:cNvPr id="0" name=""/>
        <dsp:cNvSpPr/>
      </dsp:nvSpPr>
      <dsp:spPr>
        <a:xfrm>
          <a:off x="6249495"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Emerging  Consumerism</a:t>
          </a:r>
        </a:p>
      </dsp:txBody>
      <dsp:txXfrm>
        <a:off x="6324374" y="1225305"/>
        <a:ext cx="1634965" cy="1384143"/>
      </dsp:txXfrm>
    </dsp:sp>
    <dsp:sp modelId="{B929AC5C-5D52-420C-B2CE-A035C6F6EE6F}">
      <dsp:nvSpPr>
        <dsp:cNvPr id="0" name=""/>
        <dsp:cNvSpPr/>
      </dsp:nvSpPr>
      <dsp:spPr>
        <a:xfrm>
          <a:off x="8331672"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New Competition Driving Consolidation</a:t>
          </a:r>
        </a:p>
      </dsp:txBody>
      <dsp:txXfrm>
        <a:off x="8406551" y="1225305"/>
        <a:ext cx="1634965" cy="13841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bg1"/>
            </a:solidFill>
          </a:endParaRPr>
        </a:p>
        <a:p>
          <a:pPr marL="0" lvl="0" indent="0" algn="ctr" defTabSz="1066800">
            <a:lnSpc>
              <a:spcPct val="90000"/>
            </a:lnSpc>
            <a:spcBef>
              <a:spcPct val="0"/>
            </a:spcBef>
            <a:spcAft>
              <a:spcPct val="35000"/>
            </a:spcAft>
            <a:buNone/>
          </a:pPr>
          <a:r>
            <a:rPr lang="en-US" sz="2200" kern="1200" dirty="0">
              <a:solidFill>
                <a:schemeClr val="bg1"/>
              </a:solidFill>
            </a:rPr>
            <a:t>Mission and objectives</a:t>
          </a:r>
        </a:p>
        <a:p>
          <a:pPr marL="0" lvl="0" indent="0" algn="ctr" defTabSz="1066800">
            <a:lnSpc>
              <a:spcPct val="90000"/>
            </a:lnSpc>
            <a:spcBef>
              <a:spcPct val="0"/>
            </a:spcBef>
            <a:spcAft>
              <a:spcPct val="35000"/>
            </a:spcAft>
            <a:buNone/>
          </a:pPr>
          <a:r>
            <a:rPr lang="en-US" sz="2200" kern="1200" dirty="0">
              <a:solidFill>
                <a:schemeClr val="bg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bg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rgbClr val="00B7A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rgbClr val="00B7A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106C9-C8C5-4600-8D87-C069E6A94CE8}">
      <dsp:nvSpPr>
        <dsp:cNvPr id="0" name=""/>
        <dsp:cNvSpPr/>
      </dsp:nvSpPr>
      <dsp:spPr>
        <a:xfrm>
          <a:off x="0" y="5700"/>
          <a:ext cx="6797675" cy="758598"/>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Implementing Metrics-Based Performance Management</a:t>
          </a:r>
        </a:p>
      </dsp:txBody>
      <dsp:txXfrm>
        <a:off x="37032" y="42732"/>
        <a:ext cx="6723611" cy="684534"/>
      </dsp:txXfrm>
    </dsp:sp>
    <dsp:sp modelId="{BCFF30EE-F004-4635-8B47-75CB0C6D7F50}">
      <dsp:nvSpPr>
        <dsp:cNvPr id="0" name=""/>
        <dsp:cNvSpPr/>
      </dsp:nvSpPr>
      <dsp:spPr>
        <a:xfrm>
          <a:off x="0" y="819019"/>
          <a:ext cx="6797675" cy="758598"/>
        </a:xfrm>
        <a:prstGeom prst="roundRect">
          <a:avLst/>
        </a:prstGeom>
        <a:solidFill>
          <a:schemeClr val="accent1">
            <a:shade val="80000"/>
            <a:hueOff val="37112"/>
            <a:satOff val="-3464"/>
            <a:lumOff val="64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New Approaches To Strategy &amp; Strategy Implementation</a:t>
          </a:r>
        </a:p>
      </dsp:txBody>
      <dsp:txXfrm>
        <a:off x="37032" y="856051"/>
        <a:ext cx="6723611" cy="684534"/>
      </dsp:txXfrm>
    </dsp:sp>
    <dsp:sp modelId="{17582FEC-4340-4E35-953E-76A882E7034E}">
      <dsp:nvSpPr>
        <dsp:cNvPr id="0" name=""/>
        <dsp:cNvSpPr/>
      </dsp:nvSpPr>
      <dsp:spPr>
        <a:xfrm>
          <a:off x="0" y="1632337"/>
          <a:ext cx="6797675" cy="758598"/>
        </a:xfrm>
        <a:prstGeom prst="roundRect">
          <a:avLst/>
        </a:prstGeom>
        <a:solidFill>
          <a:schemeClr val="accent1">
            <a:shade val="80000"/>
            <a:hueOff val="74225"/>
            <a:satOff val="-6928"/>
            <a:lumOff val="129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Growth &amp; Scale – Fundraising, Grants, Supplemental Service Lines, Or Mergers, Acquisitions, &amp; Affiliations</a:t>
          </a:r>
          <a:endParaRPr lang="en-US" sz="2000" kern="1200" dirty="0"/>
        </a:p>
      </dsp:txBody>
      <dsp:txXfrm>
        <a:off x="37032" y="1669369"/>
        <a:ext cx="6723611" cy="684534"/>
      </dsp:txXfrm>
    </dsp:sp>
    <dsp:sp modelId="{6FBF8C15-21A8-43D7-BE06-16191FF558AC}">
      <dsp:nvSpPr>
        <dsp:cNvPr id="0" name=""/>
        <dsp:cNvSpPr/>
      </dsp:nvSpPr>
      <dsp:spPr>
        <a:xfrm>
          <a:off x="0" y="2445656"/>
          <a:ext cx="6797675" cy="758598"/>
        </a:xfrm>
        <a:prstGeom prst="roundRect">
          <a:avLst/>
        </a:prstGeom>
        <a:solidFill>
          <a:schemeClr val="accent1">
            <a:shade val="80000"/>
            <a:hueOff val="111337"/>
            <a:satOff val="-10392"/>
            <a:lumOff val="19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Leveraging </a:t>
          </a:r>
          <a:r>
            <a:rPr lang="en-US" sz="2000" kern="1200" dirty="0"/>
            <a:t>Available Technology To Improve Operating Efficiencies</a:t>
          </a:r>
        </a:p>
      </dsp:txBody>
      <dsp:txXfrm>
        <a:off x="37032" y="2482688"/>
        <a:ext cx="6723611" cy="684534"/>
      </dsp:txXfrm>
    </dsp:sp>
    <dsp:sp modelId="{ADF52275-60A4-4AC3-AA48-AC84A2A147DC}">
      <dsp:nvSpPr>
        <dsp:cNvPr id="0" name=""/>
        <dsp:cNvSpPr/>
      </dsp:nvSpPr>
      <dsp:spPr>
        <a:xfrm>
          <a:off x="0" y="3258975"/>
          <a:ext cx="6797675" cy="758598"/>
        </a:xfrm>
        <a:prstGeom prst="roundRect">
          <a:avLst/>
        </a:prstGeom>
        <a:solidFill>
          <a:schemeClr val="accent1">
            <a:shade val="80000"/>
            <a:hueOff val="148450"/>
            <a:satOff val="-13856"/>
            <a:lumOff val="2582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Models For Participation In ‘Integrated Care’</a:t>
          </a:r>
        </a:p>
      </dsp:txBody>
      <dsp:txXfrm>
        <a:off x="37032" y="3296007"/>
        <a:ext cx="6723611" cy="684534"/>
      </dsp:txXfrm>
    </dsp:sp>
    <dsp:sp modelId="{616DEB27-BDDC-49DB-A2FD-B8D8F763F84E}">
      <dsp:nvSpPr>
        <dsp:cNvPr id="0" name=""/>
        <dsp:cNvSpPr/>
      </dsp:nvSpPr>
      <dsp:spPr>
        <a:xfrm>
          <a:off x="0" y="4072294"/>
          <a:ext cx="6797675" cy="758598"/>
        </a:xfrm>
        <a:prstGeom prst="roundRect">
          <a:avLst/>
        </a:prstGeom>
        <a:solidFill>
          <a:schemeClr val="accent1">
            <a:shade val="80000"/>
            <a:hueOff val="185562"/>
            <a:satOff val="-17320"/>
            <a:lumOff val="322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Preparation For Value-Based Reimbursement</a:t>
          </a:r>
        </a:p>
      </dsp:txBody>
      <dsp:txXfrm>
        <a:off x="37032" y="4109326"/>
        <a:ext cx="6723611" cy="684534"/>
      </dsp:txXfrm>
    </dsp:sp>
    <dsp:sp modelId="{CCE82BE9-6F0C-40D2-82E9-45A1AC22652D}">
      <dsp:nvSpPr>
        <dsp:cNvPr id="0" name=""/>
        <dsp:cNvSpPr/>
      </dsp:nvSpPr>
      <dsp:spPr>
        <a:xfrm>
          <a:off x="0" y="4885612"/>
          <a:ext cx="6797675" cy="758598"/>
        </a:xfrm>
        <a:prstGeom prst="roundRect">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Leadership For Transformation &amp; Complexity Management</a:t>
          </a:r>
        </a:p>
      </dsp:txBody>
      <dsp:txXfrm>
        <a:off x="37032" y="4922644"/>
        <a:ext cx="6723611" cy="6845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A947E-A630-4410-B26B-9F8E1F5DC346}">
      <dsp:nvSpPr>
        <dsp:cNvPr id="0" name=""/>
        <dsp:cNvSpPr/>
      </dsp:nvSpPr>
      <dsp:spPr>
        <a:xfrm>
          <a:off x="10" y="551214"/>
          <a:ext cx="2036449" cy="65503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“High Performing” On Payer Contracts</a:t>
          </a:r>
        </a:p>
      </dsp:txBody>
      <dsp:txXfrm>
        <a:off x="10" y="551214"/>
        <a:ext cx="2036449" cy="655035"/>
      </dsp:txXfrm>
    </dsp:sp>
    <dsp:sp modelId="{652AC234-32EF-46AC-8869-2185C1BD5B74}">
      <dsp:nvSpPr>
        <dsp:cNvPr id="0" name=""/>
        <dsp:cNvSpPr/>
      </dsp:nvSpPr>
      <dsp:spPr>
        <a:xfrm>
          <a:off x="10" y="1219335"/>
          <a:ext cx="203644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National health home measures</a:t>
          </a:r>
        </a:p>
        <a:p>
          <a:pPr marL="114300" lvl="1" indent="-114300" algn="l" defTabSz="622300">
            <a:lnSpc>
              <a:spcPct val="90000"/>
            </a:lnSpc>
            <a:spcBef>
              <a:spcPct val="0"/>
            </a:spcBef>
            <a:spcAft>
              <a:spcPct val="15000"/>
            </a:spcAft>
            <a:buChar char="•"/>
          </a:pPr>
          <a:r>
            <a:rPr lang="en-US" sz="1400" kern="1200" dirty="0">
              <a:solidFill>
                <a:schemeClr val="tx2"/>
              </a:solidFill>
            </a:rPr>
            <a:t>NCQA HEDIS measures</a:t>
          </a:r>
        </a:p>
        <a:p>
          <a:pPr marL="114300" lvl="1" indent="-114300" algn="l" defTabSz="622300">
            <a:lnSpc>
              <a:spcPct val="90000"/>
            </a:lnSpc>
            <a:spcBef>
              <a:spcPct val="0"/>
            </a:spcBef>
            <a:spcAft>
              <a:spcPct val="15000"/>
            </a:spcAft>
            <a:buChar char="•"/>
          </a:pPr>
          <a:r>
            <a:rPr lang="en-US" sz="1400" kern="1200" dirty="0">
              <a:solidFill>
                <a:schemeClr val="tx2"/>
              </a:solidFill>
            </a:rPr>
            <a:t>CMS STARS measures</a:t>
          </a:r>
        </a:p>
        <a:p>
          <a:pPr marL="114300" lvl="1" indent="-114300" algn="l" defTabSz="622300">
            <a:lnSpc>
              <a:spcPct val="90000"/>
            </a:lnSpc>
            <a:spcBef>
              <a:spcPct val="0"/>
            </a:spcBef>
            <a:spcAft>
              <a:spcPct val="15000"/>
            </a:spcAft>
            <a:buChar char="•"/>
          </a:pPr>
          <a:r>
            <a:rPr lang="en-US" sz="1400" kern="1200" dirty="0">
              <a:solidFill>
                <a:schemeClr val="tx2"/>
              </a:solidFill>
            </a:rPr>
            <a:t>Most common health plan contract measures</a:t>
          </a:r>
        </a:p>
        <a:p>
          <a:pPr marL="114300" lvl="1" indent="-114300" algn="l" defTabSz="622300">
            <a:lnSpc>
              <a:spcPct val="90000"/>
            </a:lnSpc>
            <a:spcBef>
              <a:spcPct val="0"/>
            </a:spcBef>
            <a:spcAft>
              <a:spcPct val="15000"/>
            </a:spcAft>
            <a:buChar char="•"/>
          </a:pPr>
          <a:r>
            <a:rPr lang="en-US" sz="1400" kern="1200" dirty="0">
              <a:solidFill>
                <a:schemeClr val="tx2"/>
              </a:solidFill>
            </a:rPr>
            <a:t>Specific health plan contract measures</a:t>
          </a:r>
        </a:p>
        <a:p>
          <a:pPr marL="114300" lvl="1" indent="-114300" algn="l" defTabSz="622300">
            <a:lnSpc>
              <a:spcPct val="90000"/>
            </a:lnSpc>
            <a:spcBef>
              <a:spcPct val="0"/>
            </a:spcBef>
            <a:spcAft>
              <a:spcPct val="15000"/>
            </a:spcAft>
            <a:buChar char="•"/>
          </a:pPr>
          <a:r>
            <a:rPr lang="en-US" sz="1400" kern="1200" dirty="0">
              <a:solidFill>
                <a:schemeClr val="tx2"/>
              </a:solidFill>
            </a:rPr>
            <a:t>Specific funder performance measures</a:t>
          </a:r>
        </a:p>
      </dsp:txBody>
      <dsp:txXfrm>
        <a:off x="10" y="1219335"/>
        <a:ext cx="2036449" cy="2854800"/>
      </dsp:txXfrm>
    </dsp:sp>
    <dsp:sp modelId="{021212A4-1B32-40E5-937E-BF895E9FFE70}">
      <dsp:nvSpPr>
        <dsp:cNvPr id="0" name=""/>
        <dsp:cNvSpPr/>
      </dsp:nvSpPr>
      <dsp:spPr>
        <a:xfrm>
          <a:off x="2336660"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The Speed &amp; Cost Factors</a:t>
          </a:r>
        </a:p>
      </dsp:txBody>
      <dsp:txXfrm>
        <a:off x="2336660" y="548343"/>
        <a:ext cx="2034460" cy="607605"/>
      </dsp:txXfrm>
    </dsp:sp>
    <dsp:sp modelId="{9B47388D-85A6-4513-9C54-D7702CEFEA4D}">
      <dsp:nvSpPr>
        <dsp:cNvPr id="0" name=""/>
        <dsp:cNvSpPr/>
      </dsp:nvSpPr>
      <dsp:spPr>
        <a:xfrm>
          <a:off x="2336660"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Search engine ranking and optimization scores</a:t>
          </a:r>
        </a:p>
        <a:p>
          <a:pPr marL="114300" lvl="1" indent="-114300" algn="l" defTabSz="622300">
            <a:lnSpc>
              <a:spcPct val="90000"/>
            </a:lnSpc>
            <a:spcBef>
              <a:spcPct val="0"/>
            </a:spcBef>
            <a:spcAft>
              <a:spcPct val="15000"/>
            </a:spcAft>
            <a:buChar char="•"/>
          </a:pPr>
          <a:r>
            <a:rPr lang="en-US" sz="1400" kern="1200" dirty="0">
              <a:solidFill>
                <a:schemeClr val="tx2"/>
              </a:solidFill>
            </a:rPr>
            <a:t>Online reputation</a:t>
          </a:r>
        </a:p>
        <a:p>
          <a:pPr marL="114300" lvl="1" indent="-114300" algn="l" defTabSz="622300">
            <a:lnSpc>
              <a:spcPct val="90000"/>
            </a:lnSpc>
            <a:spcBef>
              <a:spcPct val="0"/>
            </a:spcBef>
            <a:spcAft>
              <a:spcPct val="15000"/>
            </a:spcAft>
            <a:buChar char="•"/>
          </a:pPr>
          <a:r>
            <a:rPr lang="en-US" sz="1400" kern="1200" dirty="0">
              <a:solidFill>
                <a:schemeClr val="tx2"/>
              </a:solidFill>
            </a:rPr>
            <a:t>Inquiries</a:t>
          </a:r>
        </a:p>
        <a:p>
          <a:pPr marL="114300" lvl="1" indent="-114300" algn="l" defTabSz="622300">
            <a:lnSpc>
              <a:spcPct val="90000"/>
            </a:lnSpc>
            <a:spcBef>
              <a:spcPct val="0"/>
            </a:spcBef>
            <a:spcAft>
              <a:spcPct val="15000"/>
            </a:spcAft>
            <a:buChar char="•"/>
          </a:pPr>
          <a:r>
            <a:rPr lang="en-US" sz="1400" kern="1200" dirty="0">
              <a:solidFill>
                <a:schemeClr val="tx2"/>
              </a:solidFill>
            </a:rPr>
            <a:t>Inquiry response time</a:t>
          </a:r>
        </a:p>
        <a:p>
          <a:pPr marL="114300" lvl="1" indent="-114300" algn="l" defTabSz="622300">
            <a:lnSpc>
              <a:spcPct val="90000"/>
            </a:lnSpc>
            <a:spcBef>
              <a:spcPct val="0"/>
            </a:spcBef>
            <a:spcAft>
              <a:spcPct val="15000"/>
            </a:spcAft>
            <a:buChar char="•"/>
          </a:pPr>
          <a:r>
            <a:rPr lang="en-US" sz="1400" kern="1200" dirty="0">
              <a:solidFill>
                <a:schemeClr val="tx2"/>
              </a:solidFill>
            </a:rPr>
            <a:t>Inquiry conversion rates</a:t>
          </a:r>
        </a:p>
        <a:p>
          <a:pPr marL="114300" lvl="1" indent="-114300" algn="l" defTabSz="622300">
            <a:lnSpc>
              <a:spcPct val="90000"/>
            </a:lnSpc>
            <a:spcBef>
              <a:spcPct val="0"/>
            </a:spcBef>
            <a:spcAft>
              <a:spcPct val="15000"/>
            </a:spcAft>
            <a:buChar char="•"/>
          </a:pPr>
          <a:r>
            <a:rPr lang="en-US" sz="1400" kern="1200" dirty="0">
              <a:solidFill>
                <a:schemeClr val="tx2"/>
              </a:solidFill>
            </a:rPr>
            <a:t>Time to appointment</a:t>
          </a:r>
        </a:p>
        <a:p>
          <a:pPr marL="114300" lvl="1" indent="-114300" algn="l" defTabSz="622300">
            <a:lnSpc>
              <a:spcPct val="90000"/>
            </a:lnSpc>
            <a:spcBef>
              <a:spcPct val="0"/>
            </a:spcBef>
            <a:spcAft>
              <a:spcPct val="15000"/>
            </a:spcAft>
            <a:buChar char="•"/>
          </a:pPr>
          <a:r>
            <a:rPr lang="en-US" sz="1400" kern="1200" dirty="0">
              <a:solidFill>
                <a:schemeClr val="tx2"/>
              </a:solidFill>
            </a:rPr>
            <a:t>Service rates</a:t>
          </a:r>
        </a:p>
        <a:p>
          <a:pPr marL="114300" lvl="1" indent="-114300" algn="l" defTabSz="622300">
            <a:lnSpc>
              <a:spcPct val="90000"/>
            </a:lnSpc>
            <a:spcBef>
              <a:spcPct val="0"/>
            </a:spcBef>
            <a:spcAft>
              <a:spcPct val="15000"/>
            </a:spcAft>
            <a:buChar char="•"/>
          </a:pPr>
          <a:r>
            <a:rPr lang="en-US" sz="1400" kern="1200" dirty="0">
              <a:solidFill>
                <a:schemeClr val="tx2"/>
              </a:solidFill>
            </a:rPr>
            <a:t>Rate-value linkage</a:t>
          </a:r>
        </a:p>
      </dsp:txBody>
      <dsp:txXfrm>
        <a:off x="2336660" y="1155948"/>
        <a:ext cx="2034460" cy="2854800"/>
      </dsp:txXfrm>
    </dsp:sp>
    <dsp:sp modelId="{81D53E56-7D94-4E9E-897F-A0B40CF68BBD}">
      <dsp:nvSpPr>
        <dsp:cNvPr id="0" name=""/>
        <dsp:cNvSpPr/>
      </dsp:nvSpPr>
      <dsp:spPr>
        <a:xfrm>
          <a:off x="4655945"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The Consumer Experience</a:t>
          </a:r>
        </a:p>
      </dsp:txBody>
      <dsp:txXfrm>
        <a:off x="4655945" y="548343"/>
        <a:ext cx="2034460" cy="607605"/>
      </dsp:txXfrm>
    </dsp:sp>
    <dsp:sp modelId="{FB8C7F6F-1E0B-40C7-BC9D-A2DDC9B45F79}">
      <dsp:nvSpPr>
        <dsp:cNvPr id="0" name=""/>
        <dsp:cNvSpPr/>
      </dsp:nvSpPr>
      <dsp:spPr>
        <a:xfrm>
          <a:off x="4655945"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Net promoter score</a:t>
          </a:r>
        </a:p>
        <a:p>
          <a:pPr marL="114300" lvl="1" indent="-114300" algn="l" defTabSz="622300">
            <a:lnSpc>
              <a:spcPct val="90000"/>
            </a:lnSpc>
            <a:spcBef>
              <a:spcPct val="0"/>
            </a:spcBef>
            <a:spcAft>
              <a:spcPct val="15000"/>
            </a:spcAft>
            <a:buChar char="•"/>
          </a:pPr>
          <a:r>
            <a:rPr lang="en-US" sz="1400" kern="1200" dirty="0">
              <a:solidFill>
                <a:schemeClr val="tx2"/>
              </a:solidFill>
            </a:rPr>
            <a:t>Customer satisfaction</a:t>
          </a:r>
        </a:p>
        <a:p>
          <a:pPr marL="114300" lvl="1" indent="-114300" algn="l" defTabSz="622300">
            <a:lnSpc>
              <a:spcPct val="90000"/>
            </a:lnSpc>
            <a:spcBef>
              <a:spcPct val="0"/>
            </a:spcBef>
            <a:spcAft>
              <a:spcPct val="15000"/>
            </a:spcAft>
            <a:buChar char="•"/>
          </a:pPr>
          <a:r>
            <a:rPr lang="en-US" sz="1400" kern="1200" dirty="0">
              <a:solidFill>
                <a:schemeClr val="tx2"/>
              </a:solidFill>
            </a:rPr>
            <a:t>Customer experience monitoring (“mystery shopper”) results</a:t>
          </a:r>
        </a:p>
      </dsp:txBody>
      <dsp:txXfrm>
        <a:off x="4655945" y="1155948"/>
        <a:ext cx="2034460" cy="2854800"/>
      </dsp:txXfrm>
    </dsp:sp>
    <dsp:sp modelId="{97B051E7-8A88-44FD-99F1-391A5FE338C1}">
      <dsp:nvSpPr>
        <dsp:cNvPr id="0" name=""/>
        <dsp:cNvSpPr/>
      </dsp:nvSpPr>
      <dsp:spPr>
        <a:xfrm>
          <a:off x="6975230"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Clinically Cutting Edge</a:t>
          </a:r>
        </a:p>
      </dsp:txBody>
      <dsp:txXfrm>
        <a:off x="6975230" y="548343"/>
        <a:ext cx="2034460" cy="607605"/>
      </dsp:txXfrm>
    </dsp:sp>
    <dsp:sp modelId="{E38D6EFF-E820-4C1A-A054-C0F7EEA34171}">
      <dsp:nvSpPr>
        <dsp:cNvPr id="0" name=""/>
        <dsp:cNvSpPr/>
      </dsp:nvSpPr>
      <dsp:spPr>
        <a:xfrm>
          <a:off x="6975230"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Current in clinical and service practices</a:t>
          </a:r>
        </a:p>
        <a:p>
          <a:pPr marL="114300" lvl="1" indent="-114300" algn="l" defTabSz="622300">
            <a:lnSpc>
              <a:spcPct val="90000"/>
            </a:lnSpc>
            <a:spcBef>
              <a:spcPct val="0"/>
            </a:spcBef>
            <a:spcAft>
              <a:spcPct val="15000"/>
            </a:spcAft>
            <a:buChar char="•"/>
          </a:pPr>
          <a:r>
            <a:rPr lang="en-US" sz="1400" kern="1200" dirty="0">
              <a:solidFill>
                <a:schemeClr val="tx2"/>
              </a:solidFill>
            </a:rPr>
            <a:t>Consistency in ‘treatment model’ – lack of unexplained variability</a:t>
          </a:r>
        </a:p>
        <a:p>
          <a:pPr marL="114300" lvl="1" indent="-114300" algn="l" defTabSz="622300">
            <a:lnSpc>
              <a:spcPct val="90000"/>
            </a:lnSpc>
            <a:spcBef>
              <a:spcPct val="0"/>
            </a:spcBef>
            <a:spcAft>
              <a:spcPct val="15000"/>
            </a:spcAft>
            <a:buChar char="•"/>
          </a:pPr>
          <a:r>
            <a:rPr lang="en-US" sz="1400" kern="1200" dirty="0">
              <a:solidFill>
                <a:schemeClr val="tx2"/>
              </a:solidFill>
            </a:rPr>
            <a:t>Short time to evaluation and adoption of new treatment technology</a:t>
          </a:r>
        </a:p>
      </dsp:txBody>
      <dsp:txXfrm>
        <a:off x="6975230" y="1155948"/>
        <a:ext cx="2034460" cy="2854800"/>
      </dsp:txXfrm>
    </dsp:sp>
    <dsp:sp modelId="{7C58536E-07F0-4310-9D7C-3D448DDED244}">
      <dsp:nvSpPr>
        <dsp:cNvPr id="0" name=""/>
        <dsp:cNvSpPr/>
      </dsp:nvSpPr>
      <dsp:spPr>
        <a:xfrm>
          <a:off x="9294516"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Financial Sustainability</a:t>
          </a:r>
        </a:p>
      </dsp:txBody>
      <dsp:txXfrm>
        <a:off x="9294516" y="548343"/>
        <a:ext cx="2034460" cy="607605"/>
      </dsp:txXfrm>
    </dsp:sp>
    <dsp:sp modelId="{B70A543C-51F2-47B0-B9ED-88C5D75765BF}">
      <dsp:nvSpPr>
        <dsp:cNvPr id="0" name=""/>
        <dsp:cNvSpPr/>
      </dsp:nvSpPr>
      <dsp:spPr>
        <a:xfrm>
          <a:off x="9294516"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00075">
            <a:lnSpc>
              <a:spcPct val="90000"/>
            </a:lnSpc>
            <a:spcBef>
              <a:spcPct val="0"/>
            </a:spcBef>
            <a:spcAft>
              <a:spcPct val="15000"/>
            </a:spcAft>
            <a:buChar char="•"/>
          </a:pPr>
          <a:r>
            <a:rPr lang="en-US" sz="1350" kern="1200" dirty="0">
              <a:solidFill>
                <a:schemeClr val="tx2"/>
              </a:solidFill>
            </a:rPr>
            <a:t>Revenue – by service line</a:t>
          </a:r>
        </a:p>
        <a:p>
          <a:pPr marL="114300" lvl="1" indent="-114300" algn="l" defTabSz="600075">
            <a:lnSpc>
              <a:spcPct val="90000"/>
            </a:lnSpc>
            <a:spcBef>
              <a:spcPct val="0"/>
            </a:spcBef>
            <a:spcAft>
              <a:spcPct val="15000"/>
            </a:spcAft>
            <a:buChar char="•"/>
          </a:pPr>
          <a:r>
            <a:rPr lang="en-US" sz="1350" kern="1200" dirty="0">
              <a:solidFill>
                <a:schemeClr val="tx2"/>
              </a:solidFill>
            </a:rPr>
            <a:t>Liquidity – current ratio, days cash outstanding, cash flow from operations, days of accounts receivable</a:t>
          </a:r>
        </a:p>
        <a:p>
          <a:pPr marL="114300" lvl="1" indent="-114300" algn="l" defTabSz="600075">
            <a:lnSpc>
              <a:spcPct val="90000"/>
            </a:lnSpc>
            <a:spcBef>
              <a:spcPct val="0"/>
            </a:spcBef>
            <a:spcAft>
              <a:spcPct val="15000"/>
            </a:spcAft>
            <a:buChar char="•"/>
          </a:pPr>
          <a:r>
            <a:rPr lang="en-US" sz="1350" kern="1200" dirty="0">
              <a:solidFill>
                <a:schemeClr val="tx2"/>
              </a:solidFill>
            </a:rPr>
            <a:t>Profitability – revenue growth and net operating profit margin, by service line</a:t>
          </a:r>
        </a:p>
        <a:p>
          <a:pPr marL="114300" lvl="1" indent="-114300" algn="l" defTabSz="600075">
            <a:lnSpc>
              <a:spcPct val="90000"/>
            </a:lnSpc>
            <a:spcBef>
              <a:spcPct val="0"/>
            </a:spcBef>
            <a:spcAft>
              <a:spcPct val="15000"/>
            </a:spcAft>
            <a:buChar char="•"/>
          </a:pPr>
          <a:r>
            <a:rPr lang="en-US" sz="1350" kern="1200" dirty="0">
              <a:solidFill>
                <a:schemeClr val="tx2"/>
              </a:solidFill>
            </a:rPr>
            <a:t>Leverage – debt to equity ratio</a:t>
          </a:r>
        </a:p>
      </dsp:txBody>
      <dsp:txXfrm>
        <a:off x="9294516" y="1155948"/>
        <a:ext cx="2034460" cy="2854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D8F06-CBF8-41E8-9B24-2CDE881ECBDC}">
      <dsp:nvSpPr>
        <dsp:cNvPr id="0" name=""/>
        <dsp:cNvSpPr/>
      </dsp:nvSpPr>
      <dsp:spPr>
        <a:xfrm>
          <a:off x="2" y="0"/>
          <a:ext cx="11108420" cy="57380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BFE8B8-EF33-4193-8795-E475B7577614}">
      <dsp:nvSpPr>
        <dsp:cNvPr id="0" name=""/>
        <dsp:cNvSpPr/>
      </dsp:nvSpPr>
      <dsp:spPr>
        <a:xfrm>
          <a:off x="5559" y="1813549"/>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Fundraising and grants</a:t>
          </a:r>
          <a:endParaRPr lang="en-US" sz="2300" kern="1200" dirty="0"/>
        </a:p>
      </dsp:txBody>
      <dsp:txXfrm>
        <a:off x="117603" y="1925593"/>
        <a:ext cx="2449961" cy="2071137"/>
      </dsp:txXfrm>
    </dsp:sp>
    <dsp:sp modelId="{8A0D3031-5330-4CD8-963A-0E6A3650E59E}">
      <dsp:nvSpPr>
        <dsp:cNvPr id="0" name=""/>
        <dsp:cNvSpPr/>
      </dsp:nvSpPr>
      <dsp:spPr>
        <a:xfrm>
          <a:off x="2813311" y="1721418"/>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Extensions of current payer relationships and service line extensions</a:t>
          </a:r>
          <a:endParaRPr lang="en-US" sz="2300" b="1" kern="1200" dirty="0"/>
        </a:p>
      </dsp:txBody>
      <dsp:txXfrm>
        <a:off x="2925355" y="1833462"/>
        <a:ext cx="2449961" cy="2071137"/>
      </dsp:txXfrm>
    </dsp:sp>
    <dsp:sp modelId="{128E5C8E-B03E-477B-B483-4E4FDB201645}">
      <dsp:nvSpPr>
        <dsp:cNvPr id="0" name=""/>
        <dsp:cNvSpPr/>
      </dsp:nvSpPr>
      <dsp:spPr>
        <a:xfrm>
          <a:off x="5621064" y="1721418"/>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Diversification with new service line development and new customer base</a:t>
          </a:r>
          <a:endParaRPr lang="en-US" sz="2300" b="1" kern="1200" dirty="0"/>
        </a:p>
      </dsp:txBody>
      <dsp:txXfrm>
        <a:off x="5733108" y="1833462"/>
        <a:ext cx="2449961" cy="2071137"/>
      </dsp:txXfrm>
    </dsp:sp>
    <dsp:sp modelId="{02EA55EA-FD93-4E1B-A79A-952B2A752BE8}">
      <dsp:nvSpPr>
        <dsp:cNvPr id="0" name=""/>
        <dsp:cNvSpPr/>
      </dsp:nvSpPr>
      <dsp:spPr>
        <a:xfrm>
          <a:off x="8428816" y="1721418"/>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Mergers,  acquisitions, and affiliations</a:t>
          </a:r>
        </a:p>
      </dsp:txBody>
      <dsp:txXfrm>
        <a:off x="8540860" y="1833462"/>
        <a:ext cx="2449961" cy="20711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7DB9D-D38E-4D5E-96BA-07F79FCFA6E5}">
      <dsp:nvSpPr>
        <dsp:cNvPr id="0" name=""/>
        <dsp:cNvSpPr/>
      </dsp:nvSpPr>
      <dsp:spPr>
        <a:xfrm>
          <a:off x="0" y="285815"/>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407D69-52C7-48A1-803C-F90242AD46F0}">
      <dsp:nvSpPr>
        <dsp:cNvPr id="0" name=""/>
        <dsp:cNvSpPr/>
      </dsp:nvSpPr>
      <dsp:spPr>
        <a:xfrm>
          <a:off x="136115" y="387058"/>
          <a:ext cx="247482" cy="247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A795B8-E6F9-403E-ABCC-303F29870B8A}">
      <dsp:nvSpPr>
        <dsp:cNvPr id="0" name=""/>
        <dsp:cNvSpPr/>
      </dsp:nvSpPr>
      <dsp:spPr>
        <a:xfrm>
          <a:off x="495337" y="300718"/>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Electronic health recordkeeping system optimization </a:t>
          </a:r>
          <a:r>
            <a:rPr lang="en-US" sz="1400" kern="1200" dirty="0"/>
            <a:t>– with tech-enabled scheduling, care authorization tracking, and revenue cycle management</a:t>
          </a:r>
        </a:p>
      </dsp:txBody>
      <dsp:txXfrm>
        <a:off x="495337" y="300718"/>
        <a:ext cx="10980413" cy="414777"/>
      </dsp:txXfrm>
    </dsp:sp>
    <dsp:sp modelId="{C66719EC-02E6-4104-9DDB-CB3F7BD5E0EF}">
      <dsp:nvSpPr>
        <dsp:cNvPr id="0" name=""/>
        <dsp:cNvSpPr/>
      </dsp:nvSpPr>
      <dsp:spPr>
        <a:xfrm>
          <a:off x="0" y="862337"/>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3317D-29A5-4B3D-8A01-5D7A62878F79}">
      <dsp:nvSpPr>
        <dsp:cNvPr id="0" name=""/>
        <dsp:cNvSpPr/>
      </dsp:nvSpPr>
      <dsp:spPr>
        <a:xfrm>
          <a:off x="136115" y="963580"/>
          <a:ext cx="247482" cy="2474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BF8EC-E72D-4B99-B1C5-3083382A984F}">
      <dsp:nvSpPr>
        <dsp:cNvPr id="0" name=""/>
        <dsp:cNvSpPr/>
      </dsp:nvSpPr>
      <dsp:spPr>
        <a:xfrm>
          <a:off x="535415" y="978904"/>
          <a:ext cx="10980413" cy="277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33" tIns="35933" rIns="35933" bIns="35933" numCol="1" spcCol="1270" anchor="ctr" anchorCtr="0">
          <a:noAutofit/>
        </a:bodyPr>
        <a:lstStyle/>
        <a:p>
          <a:pPr marL="0" lvl="0" indent="0" algn="l" defTabSz="711200">
            <a:lnSpc>
              <a:spcPct val="100000"/>
            </a:lnSpc>
            <a:spcBef>
              <a:spcPct val="0"/>
            </a:spcBef>
            <a:spcAft>
              <a:spcPct val="35000"/>
            </a:spcAft>
            <a:buNone/>
          </a:pPr>
          <a:r>
            <a:rPr lang="en-US" sz="1600" b="1" kern="1200" dirty="0"/>
            <a:t>"Small data" for performance management </a:t>
          </a:r>
          <a:r>
            <a:rPr lang="en-US" sz="1400" kern="1200" dirty="0"/>
            <a:t>–  pull together data that you have (and can get electronically)</a:t>
          </a:r>
        </a:p>
      </dsp:txBody>
      <dsp:txXfrm>
        <a:off x="535415" y="978904"/>
        <a:ext cx="10980413" cy="277924"/>
      </dsp:txXfrm>
    </dsp:sp>
    <dsp:sp modelId="{19CCD505-9BE7-4AB8-9053-5CBA95157909}">
      <dsp:nvSpPr>
        <dsp:cNvPr id="0" name=""/>
        <dsp:cNvSpPr/>
      </dsp:nvSpPr>
      <dsp:spPr>
        <a:xfrm>
          <a:off x="0" y="1438860"/>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681CD-0312-4A80-8A90-70192F708A44}">
      <dsp:nvSpPr>
        <dsp:cNvPr id="0" name=""/>
        <dsp:cNvSpPr/>
      </dsp:nvSpPr>
      <dsp:spPr>
        <a:xfrm>
          <a:off x="136115" y="1540103"/>
          <a:ext cx="247482" cy="24748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E5B0C-86AF-4871-9264-8C7DEC0F48B3}">
      <dsp:nvSpPr>
        <dsp:cNvPr id="0" name=""/>
        <dsp:cNvSpPr/>
      </dsp:nvSpPr>
      <dsp:spPr>
        <a:xfrm>
          <a:off x="519713" y="1438860"/>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Mobile platforms for team members with secure messaging </a:t>
          </a:r>
          <a:r>
            <a:rPr lang="en-US" sz="1400" b="0" kern="1200" dirty="0"/>
            <a:t>– to facilitate consumer interaction, connection to EHR data, and HR administration</a:t>
          </a:r>
          <a:r>
            <a:rPr lang="en-US" sz="1400" kern="1200" dirty="0"/>
            <a:t> </a:t>
          </a:r>
        </a:p>
      </dsp:txBody>
      <dsp:txXfrm>
        <a:off x="519713" y="1438860"/>
        <a:ext cx="10980413" cy="414777"/>
      </dsp:txXfrm>
    </dsp:sp>
    <dsp:sp modelId="{0199F0F0-8F79-4699-AA58-3E79D3C30289}">
      <dsp:nvSpPr>
        <dsp:cNvPr id="0" name=""/>
        <dsp:cNvSpPr/>
      </dsp:nvSpPr>
      <dsp:spPr>
        <a:xfrm>
          <a:off x="0" y="2015382"/>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01750-BCD5-4BBB-91A2-15D7B418EDF8}">
      <dsp:nvSpPr>
        <dsp:cNvPr id="0" name=""/>
        <dsp:cNvSpPr/>
      </dsp:nvSpPr>
      <dsp:spPr>
        <a:xfrm>
          <a:off x="136115" y="2116625"/>
          <a:ext cx="247482" cy="2474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3F936-CCA4-44DA-8CF6-4F23B564B1BB}">
      <dsp:nvSpPr>
        <dsp:cNvPr id="0" name=""/>
        <dsp:cNvSpPr/>
      </dsp:nvSpPr>
      <dsp:spPr>
        <a:xfrm>
          <a:off x="525972" y="2038871"/>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Web site 2.0 </a:t>
          </a:r>
          <a:r>
            <a:rPr lang="en-US" sz="1400" kern="1200" dirty="0"/>
            <a:t>- Better consumer experience – search engine optimization for consumer outreach; on-line scheduling, on-line chat, AI chat bots, insurance information, etc.</a:t>
          </a:r>
        </a:p>
      </dsp:txBody>
      <dsp:txXfrm>
        <a:off x="525972" y="2038871"/>
        <a:ext cx="10980413" cy="414777"/>
      </dsp:txXfrm>
    </dsp:sp>
    <dsp:sp modelId="{488211B7-E173-4F95-88F1-32156B1576F6}">
      <dsp:nvSpPr>
        <dsp:cNvPr id="0" name=""/>
        <dsp:cNvSpPr/>
      </dsp:nvSpPr>
      <dsp:spPr>
        <a:xfrm>
          <a:off x="0" y="2591904"/>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2CC64-C341-4B66-95F9-EA28D89002F6}">
      <dsp:nvSpPr>
        <dsp:cNvPr id="0" name=""/>
        <dsp:cNvSpPr/>
      </dsp:nvSpPr>
      <dsp:spPr>
        <a:xfrm>
          <a:off x="136115" y="2693147"/>
          <a:ext cx="247482" cy="2474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63547-FFCA-448B-A556-24E9582CAA67}">
      <dsp:nvSpPr>
        <dsp:cNvPr id="0" name=""/>
        <dsp:cNvSpPr/>
      </dsp:nvSpPr>
      <dsp:spPr>
        <a:xfrm>
          <a:off x="519713" y="2591904"/>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Virtual health/telehealth capacity </a:t>
          </a:r>
          <a:r>
            <a:rPr lang="en-US" sz="1600" b="0" kern="1200" dirty="0"/>
            <a:t>– including on-demand specialist consultations</a:t>
          </a:r>
          <a:endParaRPr lang="en-US" sz="1600" b="1" kern="1200" dirty="0"/>
        </a:p>
      </dsp:txBody>
      <dsp:txXfrm>
        <a:off x="519713" y="2591904"/>
        <a:ext cx="10980413" cy="414777"/>
      </dsp:txXfrm>
    </dsp:sp>
    <dsp:sp modelId="{6023FB0B-23B4-4CC9-86AC-3AD75081E692}">
      <dsp:nvSpPr>
        <dsp:cNvPr id="0" name=""/>
        <dsp:cNvSpPr/>
      </dsp:nvSpPr>
      <dsp:spPr>
        <a:xfrm>
          <a:off x="0" y="3168427"/>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AD6228-8AB6-420B-A354-68E062245E39}">
      <dsp:nvSpPr>
        <dsp:cNvPr id="0" name=""/>
        <dsp:cNvSpPr/>
      </dsp:nvSpPr>
      <dsp:spPr>
        <a:xfrm>
          <a:off x="136115" y="3269670"/>
          <a:ext cx="247482" cy="247482"/>
        </a:xfrm>
        <a:prstGeom prst="rect">
          <a:avLst/>
        </a:prstGeom>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437A0-0131-40F0-A26D-08B306FAF4A2}">
      <dsp:nvSpPr>
        <dsp:cNvPr id="0" name=""/>
        <dsp:cNvSpPr/>
      </dsp:nvSpPr>
      <dsp:spPr>
        <a:xfrm>
          <a:off x="519713" y="3184757"/>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Consumer remote monitoring tools </a:t>
          </a:r>
          <a:r>
            <a:rPr lang="en-US" sz="1600" b="0" kern="1200" dirty="0"/>
            <a:t>– wearables, smart phone apps, in-home devices – to improve operating processes</a:t>
          </a:r>
          <a:endParaRPr lang="en-US" sz="1600" b="1" kern="1200" dirty="0"/>
        </a:p>
      </dsp:txBody>
      <dsp:txXfrm>
        <a:off x="519713" y="3184757"/>
        <a:ext cx="10980413" cy="414777"/>
      </dsp:txXfrm>
    </dsp:sp>
    <dsp:sp modelId="{04BA2AB1-D1ED-4ADF-9E64-F2F355BAEE51}">
      <dsp:nvSpPr>
        <dsp:cNvPr id="0" name=""/>
        <dsp:cNvSpPr/>
      </dsp:nvSpPr>
      <dsp:spPr>
        <a:xfrm>
          <a:off x="0" y="3744949"/>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88411-02F7-4BFE-BA89-83820F50B4D7}">
      <dsp:nvSpPr>
        <dsp:cNvPr id="0" name=""/>
        <dsp:cNvSpPr/>
      </dsp:nvSpPr>
      <dsp:spPr>
        <a:xfrm>
          <a:off x="136115" y="3846192"/>
          <a:ext cx="247482" cy="24748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30881-1999-4B6A-A023-0DD054F203A7}">
      <dsp:nvSpPr>
        <dsp:cNvPr id="0" name=""/>
        <dsp:cNvSpPr/>
      </dsp:nvSpPr>
      <dsp:spPr>
        <a:xfrm>
          <a:off x="519713" y="3744949"/>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Automated appointment reminders </a:t>
          </a:r>
          <a:r>
            <a:rPr lang="en-US" sz="1400" kern="1200" dirty="0"/>
            <a:t>and reminders of follow-up activities</a:t>
          </a:r>
        </a:p>
      </dsp:txBody>
      <dsp:txXfrm>
        <a:off x="519713" y="3744949"/>
        <a:ext cx="10980413" cy="414777"/>
      </dsp:txXfrm>
    </dsp:sp>
    <dsp:sp modelId="{A27CAEDD-99D2-46FB-B3F0-7AA43AC7B08D}">
      <dsp:nvSpPr>
        <dsp:cNvPr id="0" name=""/>
        <dsp:cNvSpPr/>
      </dsp:nvSpPr>
      <dsp:spPr>
        <a:xfrm>
          <a:off x="0" y="4321472"/>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6637D9-276E-46AB-A791-02FA083C06AF}">
      <dsp:nvSpPr>
        <dsp:cNvPr id="0" name=""/>
        <dsp:cNvSpPr/>
      </dsp:nvSpPr>
      <dsp:spPr>
        <a:xfrm>
          <a:off x="136115" y="4422715"/>
          <a:ext cx="247482" cy="2474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C72608-2CE3-429F-8597-7B39CFDBFD42}">
      <dsp:nvSpPr>
        <dsp:cNvPr id="0" name=""/>
        <dsp:cNvSpPr/>
      </dsp:nvSpPr>
      <dsp:spPr>
        <a:xfrm>
          <a:off x="488419" y="4352767"/>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Automation of consumer assessments </a:t>
          </a:r>
          <a:r>
            <a:rPr lang="en-US" sz="1400" kern="1200" dirty="0"/>
            <a:t>with on-line and smartphone-based tools for measurement-based care</a:t>
          </a:r>
        </a:p>
      </dsp:txBody>
      <dsp:txXfrm>
        <a:off x="488419" y="4352767"/>
        <a:ext cx="10980413" cy="414777"/>
      </dsp:txXfrm>
    </dsp:sp>
    <dsp:sp modelId="{047248FE-BAD8-4CEC-8284-557104535D17}">
      <dsp:nvSpPr>
        <dsp:cNvPr id="0" name=""/>
        <dsp:cNvSpPr/>
      </dsp:nvSpPr>
      <dsp:spPr>
        <a:xfrm>
          <a:off x="0" y="4897994"/>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61E124-16A2-48C7-8155-94C22D82C629}">
      <dsp:nvSpPr>
        <dsp:cNvPr id="0" name=""/>
        <dsp:cNvSpPr/>
      </dsp:nvSpPr>
      <dsp:spPr>
        <a:xfrm>
          <a:off x="136115" y="4999237"/>
          <a:ext cx="247482" cy="2474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ABE9A-F712-4BA5-A86F-4494AACB6D3B}">
      <dsp:nvSpPr>
        <dsp:cNvPr id="0" name=""/>
        <dsp:cNvSpPr/>
      </dsp:nvSpPr>
      <dsp:spPr>
        <a:xfrm>
          <a:off x="519713" y="4938816"/>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Automated human resource management tools </a:t>
          </a:r>
          <a:r>
            <a:rPr lang="en-US" sz="1600" kern="1200" dirty="0"/>
            <a:t>– hours tracking, payroll, scheduling, etc. </a:t>
          </a:r>
          <a:endParaRPr lang="en-US" sz="1400" b="1" kern="1200" dirty="0"/>
        </a:p>
      </dsp:txBody>
      <dsp:txXfrm>
        <a:off x="519713" y="4938816"/>
        <a:ext cx="10980413" cy="414777"/>
      </dsp:txXfrm>
    </dsp:sp>
    <dsp:sp modelId="{50A21CC9-26C7-413E-B0DF-02C7A75099D2}">
      <dsp:nvSpPr>
        <dsp:cNvPr id="0" name=""/>
        <dsp:cNvSpPr/>
      </dsp:nvSpPr>
      <dsp:spPr>
        <a:xfrm>
          <a:off x="0" y="5474516"/>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C5E6C0-7AE2-48A3-A96F-DC918FAA83F0}">
      <dsp:nvSpPr>
        <dsp:cNvPr id="0" name=""/>
        <dsp:cNvSpPr/>
      </dsp:nvSpPr>
      <dsp:spPr>
        <a:xfrm>
          <a:off x="136115" y="5575759"/>
          <a:ext cx="247482" cy="24748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898D4-0353-45FB-97F7-DE380251EB29}">
      <dsp:nvSpPr>
        <dsp:cNvPr id="0" name=""/>
        <dsp:cNvSpPr/>
      </dsp:nvSpPr>
      <dsp:spPr>
        <a:xfrm>
          <a:off x="519713" y="5474516"/>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Unit costing and P/L by service line </a:t>
          </a:r>
          <a:r>
            <a:rPr lang="en-US" sz="1400" b="0" kern="1200" dirty="0"/>
            <a:t>with more advanced analytics capabilities for cost analysis</a:t>
          </a:r>
          <a:endParaRPr lang="en-US" sz="1400" b="1" kern="1200" dirty="0"/>
        </a:p>
      </dsp:txBody>
      <dsp:txXfrm>
        <a:off x="519713" y="5474516"/>
        <a:ext cx="10980413" cy="4147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CAAD4-DDB7-4EA8-8372-0214AFDF32CB}">
      <dsp:nvSpPr>
        <dsp:cNvPr id="0" name=""/>
        <dsp:cNvSpPr/>
      </dsp:nvSpPr>
      <dsp:spPr>
        <a:xfrm>
          <a:off x="0" y="-38600"/>
          <a:ext cx="7744967" cy="985361"/>
        </a:xfrm>
        <a:prstGeom prst="roundRect">
          <a:avLst>
            <a:gd name="adj" fmla="val 10000"/>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Comfortable with uncertainty – and confident that, even with ambiguity, information and patterns will provide clues for guiding action.</a:t>
          </a:r>
        </a:p>
      </dsp:txBody>
      <dsp:txXfrm>
        <a:off x="28860" y="-9740"/>
        <a:ext cx="6742029" cy="927641"/>
      </dsp:txXfrm>
    </dsp:sp>
    <dsp:sp modelId="{325D49EB-37D3-4B51-A37B-F39852CECAA4}">
      <dsp:nvSpPr>
        <dsp:cNvPr id="0" name=""/>
        <dsp:cNvSpPr/>
      </dsp:nvSpPr>
      <dsp:spPr>
        <a:xfrm>
          <a:off x="578358" y="984972"/>
          <a:ext cx="7744967" cy="830961"/>
        </a:xfrm>
        <a:prstGeom prst="roundRect">
          <a:avLst>
            <a:gd name="adj" fmla="val 10000"/>
          </a:avLst>
        </a:prstGeom>
        <a:solidFill>
          <a:schemeClr val="accent1">
            <a:shade val="80000"/>
            <a:hueOff val="55669"/>
            <a:satOff val="-5196"/>
            <a:lumOff val="96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Willing to risks in new initiatives - and humble enough to step back so others can step forward. </a:t>
          </a:r>
        </a:p>
      </dsp:txBody>
      <dsp:txXfrm>
        <a:off x="602696" y="1009310"/>
        <a:ext cx="6577809" cy="782285"/>
      </dsp:txXfrm>
    </dsp:sp>
    <dsp:sp modelId="{AE9067BF-76FD-4F36-A31D-6048BD17E8F8}">
      <dsp:nvSpPr>
        <dsp:cNvPr id="0" name=""/>
        <dsp:cNvSpPr/>
      </dsp:nvSpPr>
      <dsp:spPr>
        <a:xfrm>
          <a:off x="1156716" y="1931344"/>
          <a:ext cx="7744967" cy="830961"/>
        </a:xfrm>
        <a:prstGeom prst="roundRect">
          <a:avLst>
            <a:gd name="adj" fmla="val 10000"/>
          </a:avLst>
        </a:prstGeom>
        <a:solidFill>
          <a:schemeClr val="accent1">
            <a:shade val="80000"/>
            <a:hueOff val="111337"/>
            <a:satOff val="-10392"/>
            <a:lumOff val="19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Trust in ability to innovate - and engage in it with strategic thinking and a keen sense of timing</a:t>
          </a:r>
        </a:p>
      </dsp:txBody>
      <dsp:txXfrm>
        <a:off x="1181054" y="1955682"/>
        <a:ext cx="6577809" cy="782284"/>
      </dsp:txXfrm>
    </dsp:sp>
    <dsp:sp modelId="{01B980BF-C8E2-4155-95D5-EFDA3887C02C}">
      <dsp:nvSpPr>
        <dsp:cNvPr id="0" name=""/>
        <dsp:cNvSpPr/>
      </dsp:nvSpPr>
      <dsp:spPr>
        <a:xfrm>
          <a:off x="1735073" y="2877716"/>
          <a:ext cx="7744967" cy="830961"/>
        </a:xfrm>
        <a:prstGeom prst="roundRect">
          <a:avLst>
            <a:gd name="adj" fmla="val 10000"/>
          </a:avLst>
        </a:prstGeom>
        <a:solidFill>
          <a:schemeClr val="accent1">
            <a:shade val="80000"/>
            <a:hueOff val="167006"/>
            <a:satOff val="-15588"/>
            <a:lumOff val="290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Comfortable with tension and willing to use it - including putting others in tension in ways that may at times make them uncomfortable</a:t>
          </a:r>
        </a:p>
      </dsp:txBody>
      <dsp:txXfrm>
        <a:off x="1759411" y="2902054"/>
        <a:ext cx="6577809" cy="782285"/>
      </dsp:txXfrm>
    </dsp:sp>
    <dsp:sp modelId="{21B617B8-91F7-40E1-8B14-7E9701A23564}">
      <dsp:nvSpPr>
        <dsp:cNvPr id="0" name=""/>
        <dsp:cNvSpPr/>
      </dsp:nvSpPr>
      <dsp:spPr>
        <a:xfrm>
          <a:off x="2313432" y="3824089"/>
          <a:ext cx="7744967" cy="830961"/>
        </a:xfrm>
        <a:prstGeom prst="roundRect">
          <a:avLst>
            <a:gd name="adj" fmla="val 10000"/>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Sacrifice for the bigger objective - ensuring ongoing viability and  fitness of the organization.</a:t>
          </a:r>
          <a:endParaRPr lang="en-US" sz="1600" kern="1200" dirty="0"/>
        </a:p>
      </dsp:txBody>
      <dsp:txXfrm>
        <a:off x="2337770" y="3848427"/>
        <a:ext cx="6577809" cy="782285"/>
      </dsp:txXfrm>
    </dsp:sp>
    <dsp:sp modelId="{45A94084-7F77-430A-B1A0-C1F33CC1FECC}">
      <dsp:nvSpPr>
        <dsp:cNvPr id="0" name=""/>
        <dsp:cNvSpPr/>
      </dsp:nvSpPr>
      <dsp:spPr>
        <a:xfrm>
          <a:off x="7204843" y="645663"/>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7326371" y="645663"/>
        <a:ext cx="297068" cy="406443"/>
      </dsp:txXfrm>
    </dsp:sp>
    <dsp:sp modelId="{B6BD53B9-DF85-4E78-878A-06BE2A86414F}">
      <dsp:nvSpPr>
        <dsp:cNvPr id="0" name=""/>
        <dsp:cNvSpPr/>
      </dsp:nvSpPr>
      <dsp:spPr>
        <a:xfrm>
          <a:off x="7783201" y="1592035"/>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7904729" y="1592035"/>
        <a:ext cx="297068" cy="406443"/>
      </dsp:txXfrm>
    </dsp:sp>
    <dsp:sp modelId="{DDD1CD67-7362-4137-B100-5764E0AE6AF8}">
      <dsp:nvSpPr>
        <dsp:cNvPr id="0" name=""/>
        <dsp:cNvSpPr/>
      </dsp:nvSpPr>
      <dsp:spPr>
        <a:xfrm>
          <a:off x="8361559" y="2524558"/>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483087" y="2524558"/>
        <a:ext cx="297068" cy="406443"/>
      </dsp:txXfrm>
    </dsp:sp>
    <dsp:sp modelId="{D13C9D99-07C5-40DD-B0EF-FE182DE36886}">
      <dsp:nvSpPr>
        <dsp:cNvPr id="0" name=""/>
        <dsp:cNvSpPr/>
      </dsp:nvSpPr>
      <dsp:spPr>
        <a:xfrm>
          <a:off x="8939917" y="3480163"/>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9061445" y="3480163"/>
        <a:ext cx="297068" cy="406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A09CE-0D9A-4EFB-8627-6D4C5ADA0D6E}">
      <dsp:nvSpPr>
        <dsp:cNvPr id="0" name=""/>
        <dsp:cNvSpPr/>
      </dsp:nvSpPr>
      <dsp:spPr>
        <a:xfrm>
          <a:off x="549735" y="0"/>
          <a:ext cx="5113566" cy="4616450"/>
        </a:xfrm>
        <a:prstGeom prst="rightArrow">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D55D8D8-1F77-4E8C-9002-132271F36D5E}">
      <dsp:nvSpPr>
        <dsp:cNvPr id="0" name=""/>
        <dsp:cNvSpPr/>
      </dsp:nvSpPr>
      <dsp:spPr>
        <a:xfrm>
          <a:off x="6462" y="1384935"/>
          <a:ext cx="1936387" cy="1846580"/>
        </a:xfrm>
        <a:prstGeom prst="roundRect">
          <a:avLst/>
        </a:prstGeom>
        <a:gradFill rotWithShape="0">
          <a:gsLst>
            <a:gs pos="0">
              <a:schemeClr val="accent1">
                <a:shade val="80000"/>
                <a:hueOff val="0"/>
                <a:satOff val="0"/>
                <a:lumOff val="0"/>
                <a:alphaOff val="0"/>
                <a:shade val="85000"/>
                <a:satMod val="130000"/>
              </a:schemeClr>
            </a:gs>
            <a:gs pos="34000">
              <a:schemeClr val="accent1">
                <a:shade val="80000"/>
                <a:hueOff val="0"/>
                <a:satOff val="0"/>
                <a:lumOff val="0"/>
                <a:alphaOff val="0"/>
                <a:shade val="87000"/>
                <a:satMod val="125000"/>
              </a:schemeClr>
            </a:gs>
            <a:gs pos="70000">
              <a:schemeClr val="accent1">
                <a:shade val="80000"/>
                <a:hueOff val="0"/>
                <a:satOff val="0"/>
                <a:lumOff val="0"/>
                <a:alphaOff val="0"/>
                <a:tint val="100000"/>
                <a:shade val="90000"/>
                <a:satMod val="130000"/>
              </a:schemeClr>
            </a:gs>
            <a:gs pos="100000">
              <a:schemeClr val="accent1">
                <a:shade val="8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Administrative Tool	</a:t>
          </a:r>
        </a:p>
      </dsp:txBody>
      <dsp:txXfrm>
        <a:off x="96605" y="1475078"/>
        <a:ext cx="1756101" cy="1666294"/>
      </dsp:txXfrm>
    </dsp:sp>
    <dsp:sp modelId="{D236BFF6-F7CC-4A57-BF75-3DA3E65054D6}">
      <dsp:nvSpPr>
        <dsp:cNvPr id="0" name=""/>
        <dsp:cNvSpPr/>
      </dsp:nvSpPr>
      <dsp:spPr>
        <a:xfrm>
          <a:off x="2039786" y="1384935"/>
          <a:ext cx="1936387" cy="1846580"/>
        </a:xfrm>
        <a:prstGeom prst="roundRect">
          <a:avLst/>
        </a:prstGeom>
        <a:gradFill rotWithShape="0">
          <a:gsLst>
            <a:gs pos="0">
              <a:schemeClr val="accent1">
                <a:shade val="80000"/>
                <a:hueOff val="111337"/>
                <a:satOff val="-10392"/>
                <a:lumOff val="19370"/>
                <a:alphaOff val="0"/>
                <a:shade val="85000"/>
                <a:satMod val="130000"/>
              </a:schemeClr>
            </a:gs>
            <a:gs pos="34000">
              <a:schemeClr val="accent1">
                <a:shade val="80000"/>
                <a:hueOff val="111337"/>
                <a:satOff val="-10392"/>
                <a:lumOff val="19370"/>
                <a:alphaOff val="0"/>
                <a:shade val="87000"/>
                <a:satMod val="125000"/>
              </a:schemeClr>
            </a:gs>
            <a:gs pos="70000">
              <a:schemeClr val="accent1">
                <a:shade val="80000"/>
                <a:hueOff val="111337"/>
                <a:satOff val="-10392"/>
                <a:lumOff val="19370"/>
                <a:alphaOff val="0"/>
                <a:tint val="100000"/>
                <a:shade val="90000"/>
                <a:satMod val="130000"/>
              </a:schemeClr>
            </a:gs>
            <a:gs pos="100000">
              <a:schemeClr val="accent1">
                <a:shade val="80000"/>
                <a:hueOff val="111337"/>
                <a:satOff val="-10392"/>
                <a:lumOff val="1937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Compliance Requirement</a:t>
          </a:r>
        </a:p>
      </dsp:txBody>
      <dsp:txXfrm>
        <a:off x="2129929" y="1475078"/>
        <a:ext cx="1756101" cy="1666294"/>
      </dsp:txXfrm>
    </dsp:sp>
    <dsp:sp modelId="{CDD926E0-3970-4279-974E-BD642C190484}">
      <dsp:nvSpPr>
        <dsp:cNvPr id="0" name=""/>
        <dsp:cNvSpPr/>
      </dsp:nvSpPr>
      <dsp:spPr>
        <a:xfrm>
          <a:off x="4073110" y="1384935"/>
          <a:ext cx="1936387" cy="1846580"/>
        </a:xfrm>
        <a:prstGeom prst="roundRect">
          <a:avLst/>
        </a:prstGeom>
        <a:gradFill rotWithShape="0">
          <a:gsLst>
            <a:gs pos="0">
              <a:schemeClr val="accent1">
                <a:shade val="80000"/>
                <a:hueOff val="222675"/>
                <a:satOff val="-20784"/>
                <a:lumOff val="38740"/>
                <a:alphaOff val="0"/>
                <a:shade val="85000"/>
                <a:satMod val="130000"/>
              </a:schemeClr>
            </a:gs>
            <a:gs pos="34000">
              <a:schemeClr val="accent1">
                <a:shade val="80000"/>
                <a:hueOff val="222675"/>
                <a:satOff val="-20784"/>
                <a:lumOff val="38740"/>
                <a:alphaOff val="0"/>
                <a:shade val="87000"/>
                <a:satMod val="125000"/>
              </a:schemeClr>
            </a:gs>
            <a:gs pos="70000">
              <a:schemeClr val="accent1">
                <a:shade val="80000"/>
                <a:hueOff val="222675"/>
                <a:satOff val="-20784"/>
                <a:lumOff val="38740"/>
                <a:alphaOff val="0"/>
                <a:tint val="100000"/>
                <a:shade val="90000"/>
                <a:satMod val="130000"/>
              </a:schemeClr>
            </a:gs>
            <a:gs pos="100000">
              <a:schemeClr val="accent1">
                <a:shade val="80000"/>
                <a:hueOff val="222675"/>
                <a:satOff val="-20784"/>
                <a:lumOff val="3874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Platform For Competitive Advantage</a:t>
          </a:r>
        </a:p>
      </dsp:txBody>
      <dsp:txXfrm>
        <a:off x="4163253" y="1475078"/>
        <a:ext cx="1756101" cy="16662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1545-DA2F-4386-B7C1-2E0A2B186318}">
      <dsp:nvSpPr>
        <dsp:cNvPr id="0" name=""/>
        <dsp:cNvSpPr/>
      </dsp:nvSpPr>
      <dsp:spPr>
        <a:xfrm rot="5400000">
          <a:off x="3452438" y="299841"/>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BFDC9-9D01-4B91-8FAB-789A6202ACC0}">
      <dsp:nvSpPr>
        <dsp:cNvPr id="0" name=""/>
        <dsp:cNvSpPr/>
      </dsp:nvSpPr>
      <dsp:spPr>
        <a:xfrm rot="16200000">
          <a:off x="7827178" y="299841"/>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BE553-AF32-42A5-9D09-7AF9FAE76038}">
      <dsp:nvSpPr>
        <dsp:cNvPr id="0" name=""/>
        <dsp:cNvSpPr/>
      </dsp:nvSpPr>
      <dsp:spPr>
        <a:xfrm>
          <a:off x="8443670" y="4230131"/>
          <a:ext cx="3250091" cy="8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Value, Competitive Advantage, &amp; Sustainability</a:t>
          </a:r>
        </a:p>
      </dsp:txBody>
      <dsp:txXfrm>
        <a:off x="8443670" y="4230131"/>
        <a:ext cx="3250091" cy="856384"/>
      </dsp:txXfrm>
    </dsp:sp>
    <dsp:sp modelId="{C9FA940D-5B43-40D8-9448-2EE6016F1510}">
      <dsp:nvSpPr>
        <dsp:cNvPr id="0" name=""/>
        <dsp:cNvSpPr/>
      </dsp:nvSpPr>
      <dsp:spPr>
        <a:xfrm rot="5400000">
          <a:off x="-930130" y="545545"/>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4E43F3-4FA2-403B-8811-9A79859C18C9}">
      <dsp:nvSpPr>
        <dsp:cNvPr id="0" name=""/>
        <dsp:cNvSpPr/>
      </dsp:nvSpPr>
      <dsp:spPr>
        <a:xfrm rot="16200000">
          <a:off x="3422764" y="545545"/>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BACFE-57F4-4290-94C7-CC125FBB99A3}">
      <dsp:nvSpPr>
        <dsp:cNvPr id="0" name=""/>
        <dsp:cNvSpPr/>
      </dsp:nvSpPr>
      <dsp:spPr>
        <a:xfrm>
          <a:off x="0" y="4250675"/>
          <a:ext cx="3250091" cy="8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Strategy</a:t>
          </a:r>
        </a:p>
      </dsp:txBody>
      <dsp:txXfrm>
        <a:off x="0" y="4250675"/>
        <a:ext cx="3250091" cy="856384"/>
      </dsp:txXfrm>
    </dsp:sp>
    <dsp:sp modelId="{04375EE4-3B93-4B44-8DF3-DECC9003FEF4}">
      <dsp:nvSpPr>
        <dsp:cNvPr id="0" name=""/>
        <dsp:cNvSpPr/>
      </dsp:nvSpPr>
      <dsp:spPr>
        <a:xfrm>
          <a:off x="8169268" y="1452398"/>
          <a:ext cx="2405390" cy="1961246"/>
        </a:xfrm>
        <a:prstGeom prst="ellipse">
          <a:avLst/>
        </a:prstGeom>
        <a:solidFill>
          <a:schemeClr val="accent2">
            <a:lumMod val="75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Improved Performance</a:t>
          </a:r>
        </a:p>
      </dsp:txBody>
      <dsp:txXfrm>
        <a:off x="8505156" y="1683671"/>
        <a:ext cx="1386892" cy="1498700"/>
      </dsp:txXfrm>
    </dsp:sp>
    <dsp:sp modelId="{7B826072-839F-4A17-A1DF-67FDF0630DB7}">
      <dsp:nvSpPr>
        <dsp:cNvPr id="0" name=""/>
        <dsp:cNvSpPr/>
      </dsp:nvSpPr>
      <dsp:spPr>
        <a:xfrm>
          <a:off x="10000054" y="1318856"/>
          <a:ext cx="1961246" cy="1961246"/>
        </a:xfrm>
        <a:prstGeom prst="ellipse">
          <a:avLst/>
        </a:prstGeom>
        <a:solidFill>
          <a:schemeClr val="accent2">
            <a:lumMod val="75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Reduced Cost</a:t>
          </a:r>
        </a:p>
      </dsp:txBody>
      <dsp:txXfrm>
        <a:off x="10556624" y="1550130"/>
        <a:ext cx="1130809" cy="1498700"/>
      </dsp:txXfrm>
    </dsp:sp>
    <dsp:sp modelId="{CAEEC2F8-82E9-4C9F-A647-7B69A67601E7}">
      <dsp:nvSpPr>
        <dsp:cNvPr id="0" name=""/>
        <dsp:cNvSpPr/>
      </dsp:nvSpPr>
      <dsp:spPr>
        <a:xfrm>
          <a:off x="4000014" y="1329693"/>
          <a:ext cx="1630109"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Partnerships</a:t>
          </a:r>
        </a:p>
      </dsp:txBody>
      <dsp:txXfrm>
        <a:off x="4238738" y="1514389"/>
        <a:ext cx="1152661" cy="891792"/>
      </dsp:txXfrm>
    </dsp:sp>
    <dsp:sp modelId="{2F6AC6C0-E9AA-4003-B581-2D6E80625D8C}">
      <dsp:nvSpPr>
        <dsp:cNvPr id="0" name=""/>
        <dsp:cNvSpPr/>
      </dsp:nvSpPr>
      <dsp:spPr>
        <a:xfrm>
          <a:off x="5519058" y="2134962"/>
          <a:ext cx="360336" cy="36038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FC8E73A-9490-4F4E-AEF9-7F09B7861A67}">
      <dsp:nvSpPr>
        <dsp:cNvPr id="0" name=""/>
        <dsp:cNvSpPr/>
      </dsp:nvSpPr>
      <dsp:spPr>
        <a:xfrm>
          <a:off x="4997327" y="947895"/>
          <a:ext cx="360336" cy="36038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522DEF9-E093-426D-813C-4674F888F6F2}">
      <dsp:nvSpPr>
        <dsp:cNvPr id="0" name=""/>
        <dsp:cNvSpPr/>
      </dsp:nvSpPr>
      <dsp:spPr>
        <a:xfrm>
          <a:off x="5564654" y="1089409"/>
          <a:ext cx="1524397"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Service</a:t>
          </a:r>
        </a:p>
      </dsp:txBody>
      <dsp:txXfrm>
        <a:off x="5787897" y="1274105"/>
        <a:ext cx="1077911" cy="891792"/>
      </dsp:txXfrm>
    </dsp:sp>
    <dsp:sp modelId="{7EC58786-FDFF-4830-8E57-3A5D31A369F2}">
      <dsp:nvSpPr>
        <dsp:cNvPr id="0" name=""/>
        <dsp:cNvSpPr/>
      </dsp:nvSpPr>
      <dsp:spPr>
        <a:xfrm>
          <a:off x="5585930" y="2736781"/>
          <a:ext cx="360336" cy="36038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09C72D9-DF71-4EC6-A7F8-9862426C06FB}">
      <dsp:nvSpPr>
        <dsp:cNvPr id="0" name=""/>
        <dsp:cNvSpPr/>
      </dsp:nvSpPr>
      <dsp:spPr>
        <a:xfrm>
          <a:off x="4104670" y="2686144"/>
          <a:ext cx="1261177"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Population</a:t>
          </a:r>
        </a:p>
      </dsp:txBody>
      <dsp:txXfrm>
        <a:off x="4289365" y="2870840"/>
        <a:ext cx="891787" cy="891792"/>
      </dsp:txXfrm>
    </dsp:sp>
    <dsp:sp modelId="{F50C5A01-EE40-4BAA-9A21-1A9D8EC53D71}">
      <dsp:nvSpPr>
        <dsp:cNvPr id="0" name=""/>
        <dsp:cNvSpPr/>
      </dsp:nvSpPr>
      <dsp:spPr>
        <a:xfrm>
          <a:off x="5580315" y="2861112"/>
          <a:ext cx="1261177"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Tech</a:t>
          </a:r>
        </a:p>
      </dsp:txBody>
      <dsp:txXfrm>
        <a:off x="5765010" y="3045808"/>
        <a:ext cx="891787" cy="891792"/>
      </dsp:txXfrm>
    </dsp:sp>
    <dsp:sp modelId="{76171EFF-4FCE-4C9E-B7B7-A80070A3A7D3}">
      <dsp:nvSpPr>
        <dsp:cNvPr id="0" name=""/>
        <dsp:cNvSpPr/>
      </dsp:nvSpPr>
      <dsp:spPr>
        <a:xfrm>
          <a:off x="5856247" y="2501145"/>
          <a:ext cx="619441" cy="619300"/>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BE48D31-B1E9-4F36-98E6-08B6CB9DF861}">
      <dsp:nvSpPr>
        <dsp:cNvPr id="0" name=""/>
        <dsp:cNvSpPr/>
      </dsp:nvSpPr>
      <dsp:spPr>
        <a:xfrm>
          <a:off x="3984276" y="2531495"/>
          <a:ext cx="270854" cy="270685"/>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71F3902-5E10-498F-A81F-8761FCDDAC71}">
      <dsp:nvSpPr>
        <dsp:cNvPr id="0" name=""/>
        <dsp:cNvSpPr/>
      </dsp:nvSpPr>
      <dsp:spPr>
        <a:xfrm>
          <a:off x="545591" y="1333609"/>
          <a:ext cx="2500070" cy="2499618"/>
        </a:xfrm>
        <a:prstGeom prst="ellipse">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Sustainable Competitive Service Model</a:t>
          </a:r>
        </a:p>
      </dsp:txBody>
      <dsp:txXfrm>
        <a:off x="911718" y="1699670"/>
        <a:ext cx="1767816" cy="1767496"/>
      </dsp:txXfrm>
    </dsp:sp>
    <dsp:sp modelId="{54E04D51-2F92-4C2E-A43E-FB90312050FE}">
      <dsp:nvSpPr>
        <dsp:cNvPr id="0" name=""/>
        <dsp:cNvSpPr/>
      </dsp:nvSpPr>
      <dsp:spPr>
        <a:xfrm>
          <a:off x="4277084" y="4178756"/>
          <a:ext cx="3250091" cy="8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Innovation</a:t>
          </a:r>
        </a:p>
      </dsp:txBody>
      <dsp:txXfrm>
        <a:off x="4277084" y="4178756"/>
        <a:ext cx="3250091" cy="856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62D02-2217-4726-A183-CC4399A99425}">
      <dsp:nvSpPr>
        <dsp:cNvPr id="0" name=""/>
        <dsp:cNvSpPr/>
      </dsp:nvSpPr>
      <dsp:spPr>
        <a:xfrm>
          <a:off x="3675317" y="326574"/>
          <a:ext cx="2843368" cy="4159472"/>
        </a:xfrm>
        <a:prstGeom prst="roundRect">
          <a:avLst/>
        </a:prstGeom>
        <a:gradFill rotWithShape="0">
          <a:gsLst>
            <a:gs pos="0">
              <a:schemeClr val="accent1">
                <a:shade val="80000"/>
                <a:hueOff val="0"/>
                <a:satOff val="0"/>
                <a:lumOff val="0"/>
                <a:alphaOff val="0"/>
                <a:shade val="85000"/>
                <a:satMod val="130000"/>
              </a:schemeClr>
            </a:gs>
            <a:gs pos="34000">
              <a:schemeClr val="accent1">
                <a:shade val="80000"/>
                <a:hueOff val="0"/>
                <a:satOff val="0"/>
                <a:lumOff val="0"/>
                <a:alphaOff val="0"/>
                <a:shade val="87000"/>
                <a:satMod val="125000"/>
              </a:schemeClr>
            </a:gs>
            <a:gs pos="70000">
              <a:schemeClr val="accent1">
                <a:shade val="80000"/>
                <a:hueOff val="0"/>
                <a:satOff val="0"/>
                <a:lumOff val="0"/>
                <a:alphaOff val="0"/>
                <a:tint val="100000"/>
                <a:shade val="90000"/>
                <a:satMod val="130000"/>
              </a:schemeClr>
            </a:gs>
            <a:gs pos="100000">
              <a:schemeClr val="accent1">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Technology Creates New Competitive Forces</a:t>
          </a:r>
        </a:p>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1.	Convenient, personalized  consumer treatment </a:t>
          </a:r>
        </a:p>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2.	Tech-enabled (and more effective) care coordination </a:t>
          </a:r>
        </a:p>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3. Transparency in measurement of “value” </a:t>
          </a:r>
        </a:p>
      </dsp:txBody>
      <dsp:txXfrm>
        <a:off x="3814119" y="465376"/>
        <a:ext cx="2565764" cy="3881868"/>
      </dsp:txXfrm>
    </dsp:sp>
    <dsp:sp modelId="{097D7844-2EE4-44B1-93CB-D6879CFD4AE5}">
      <dsp:nvSpPr>
        <dsp:cNvPr id="0" name=""/>
        <dsp:cNvSpPr/>
      </dsp:nvSpPr>
      <dsp:spPr>
        <a:xfrm rot="1190921">
          <a:off x="6663479" y="2863935"/>
          <a:ext cx="516163"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kern="1200" dirty="0">
            <a:latin typeface="Arial" panose="020B0604020202020204" pitchFamily="34" charset="0"/>
            <a:cs typeface="Arial" panose="020B0604020202020204" pitchFamily="34" charset="0"/>
          </a:endParaRPr>
        </a:p>
      </dsp:txBody>
      <dsp:txXfrm>
        <a:off x="6667061" y="2923863"/>
        <a:ext cx="395558" cy="241210"/>
      </dsp:txXfrm>
    </dsp:sp>
    <dsp:sp modelId="{953D79FD-6AC9-44AB-8023-A6D1091A79F8}">
      <dsp:nvSpPr>
        <dsp:cNvPr id="0" name=""/>
        <dsp:cNvSpPr/>
      </dsp:nvSpPr>
      <dsp:spPr>
        <a:xfrm>
          <a:off x="7363493" y="2433286"/>
          <a:ext cx="1664313" cy="2183163"/>
        </a:xfrm>
        <a:prstGeom prst="roundRect">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n-lt"/>
              <a:cs typeface="Segoe UI Semibold" panose="020B0702040204020203" pitchFamily="34" charset="0"/>
            </a:rPr>
            <a:t>Telehealth and virtual consultation changing geographic market boundaries for services</a:t>
          </a:r>
        </a:p>
      </dsp:txBody>
      <dsp:txXfrm>
        <a:off x="7444738" y="2514531"/>
        <a:ext cx="1501823" cy="2020673"/>
      </dsp:txXfrm>
    </dsp:sp>
    <dsp:sp modelId="{4E69B960-E0C0-4D5C-9BF2-2AB0260EED2D}">
      <dsp:nvSpPr>
        <dsp:cNvPr id="0" name=""/>
        <dsp:cNvSpPr/>
      </dsp:nvSpPr>
      <dsp:spPr>
        <a:xfrm rot="20277864">
          <a:off x="6668499" y="1452264"/>
          <a:ext cx="578015"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kern="1200" dirty="0">
            <a:latin typeface="Arial" panose="020B0604020202020204" pitchFamily="34" charset="0"/>
            <a:cs typeface="Arial" panose="020B0604020202020204" pitchFamily="34" charset="0"/>
          </a:endParaRPr>
        </a:p>
      </dsp:txBody>
      <dsp:txXfrm>
        <a:off x="6672904" y="1555291"/>
        <a:ext cx="457410" cy="241210"/>
      </dsp:txXfrm>
    </dsp:sp>
    <dsp:sp modelId="{D97CD832-C4C9-40DC-8AF0-5DD1E9F13592}">
      <dsp:nvSpPr>
        <dsp:cNvPr id="0" name=""/>
        <dsp:cNvSpPr/>
      </dsp:nvSpPr>
      <dsp:spPr>
        <a:xfrm>
          <a:off x="7436896" y="98080"/>
          <a:ext cx="1659702" cy="2050557"/>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cs typeface="Segoe UI Semibold" panose="020B0702040204020203" pitchFamily="34" charset="0"/>
            </a:rPr>
            <a:t>Smartphone and other technologies for inexpensive consumer-directed disease management</a:t>
          </a:r>
        </a:p>
      </dsp:txBody>
      <dsp:txXfrm>
        <a:off x="7517916" y="179100"/>
        <a:ext cx="1497662" cy="1888517"/>
      </dsp:txXfrm>
    </dsp:sp>
    <dsp:sp modelId="{51F3223A-6E57-425D-B9A4-E0AC486048E3}">
      <dsp:nvSpPr>
        <dsp:cNvPr id="0" name=""/>
        <dsp:cNvSpPr/>
      </dsp:nvSpPr>
      <dsp:spPr>
        <a:xfrm rot="9339165">
          <a:off x="2876082" y="3063935"/>
          <a:ext cx="646865"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kern="1200" dirty="0">
            <a:latin typeface="Arial" panose="020B0604020202020204" pitchFamily="34" charset="0"/>
            <a:cs typeface="Arial" panose="020B0604020202020204" pitchFamily="34" charset="0"/>
          </a:endParaRPr>
        </a:p>
      </dsp:txBody>
      <dsp:txXfrm rot="10800000">
        <a:off x="2991324" y="3119477"/>
        <a:ext cx="526260" cy="241210"/>
      </dsp:txXfrm>
    </dsp:sp>
    <dsp:sp modelId="{D7305986-C1F7-48EB-A631-0D8F26550C94}">
      <dsp:nvSpPr>
        <dsp:cNvPr id="0" name=""/>
        <dsp:cNvSpPr/>
      </dsp:nvSpPr>
      <dsp:spPr>
        <a:xfrm>
          <a:off x="413351" y="3090782"/>
          <a:ext cx="2384562" cy="1790819"/>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cs typeface="Segoe UI Semibold" panose="020B0702040204020203" pitchFamily="34" charset="0"/>
            </a:rPr>
            <a:t>Health information exchange provides data exchange and creates ‘big data’ for better  consumer service planning</a:t>
          </a:r>
        </a:p>
      </dsp:txBody>
      <dsp:txXfrm>
        <a:off x="500772" y="3178203"/>
        <a:ext cx="2209720" cy="1615977"/>
      </dsp:txXfrm>
    </dsp:sp>
    <dsp:sp modelId="{469C57D2-034C-487E-B636-EEBBA89EBEFD}">
      <dsp:nvSpPr>
        <dsp:cNvPr id="0" name=""/>
        <dsp:cNvSpPr/>
      </dsp:nvSpPr>
      <dsp:spPr>
        <a:xfrm rot="12354167">
          <a:off x="2997583" y="1323414"/>
          <a:ext cx="566930"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112130" y="1430160"/>
        <a:ext cx="446325" cy="241210"/>
      </dsp:txXfrm>
    </dsp:sp>
    <dsp:sp modelId="{E993D3E7-736C-4CE0-B485-24FCAB1685B3}">
      <dsp:nvSpPr>
        <dsp:cNvPr id="0" name=""/>
        <dsp:cNvSpPr/>
      </dsp:nvSpPr>
      <dsp:spPr>
        <a:xfrm>
          <a:off x="969953" y="0"/>
          <a:ext cx="1930910" cy="1741867"/>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cs typeface="Segoe UI Semibold" panose="020B0702040204020203" pitchFamily="34" charset="0"/>
            </a:rPr>
            <a:t>New treatment technologies have changed the options for consumers</a:t>
          </a:r>
        </a:p>
      </dsp:txBody>
      <dsp:txXfrm>
        <a:off x="1054984" y="85031"/>
        <a:ext cx="1760848" cy="1571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A69DB-A490-497E-91CC-C792AFA9CF1D}">
      <dsp:nvSpPr>
        <dsp:cNvPr id="0" name=""/>
        <dsp:cNvSpPr/>
      </dsp:nvSpPr>
      <dsp:spPr>
        <a:xfrm>
          <a:off x="239466" y="2310"/>
          <a:ext cx="2718701"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Consumer Financial Participation</a:t>
          </a:r>
        </a:p>
      </dsp:txBody>
      <dsp:txXfrm>
        <a:off x="239466" y="2310"/>
        <a:ext cx="2718701" cy="1111284"/>
      </dsp:txXfrm>
    </dsp:sp>
    <dsp:sp modelId="{25D6AF02-D552-4D63-A1C5-9915AD8ACEC5}">
      <dsp:nvSpPr>
        <dsp:cNvPr id="0" name=""/>
        <dsp:cNvSpPr/>
      </dsp:nvSpPr>
      <dsp:spPr>
        <a:xfrm>
          <a:off x="267346" y="1169158"/>
          <a:ext cx="2662941"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Consumer Transparency</a:t>
          </a:r>
        </a:p>
      </dsp:txBody>
      <dsp:txXfrm>
        <a:off x="267346" y="1169158"/>
        <a:ext cx="2662941" cy="1111284"/>
      </dsp:txXfrm>
    </dsp:sp>
    <dsp:sp modelId="{EA67B42F-6015-4BBB-911B-C6279CA58E7A}">
      <dsp:nvSpPr>
        <dsp:cNvPr id="0" name=""/>
        <dsp:cNvSpPr/>
      </dsp:nvSpPr>
      <dsp:spPr>
        <a:xfrm>
          <a:off x="257616" y="2336007"/>
          <a:ext cx="2682400"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Consumer Experience &amp; Consumer Choice</a:t>
          </a:r>
        </a:p>
      </dsp:txBody>
      <dsp:txXfrm>
        <a:off x="257616" y="2336007"/>
        <a:ext cx="2682400" cy="1111284"/>
      </dsp:txXfrm>
    </dsp:sp>
    <dsp:sp modelId="{7C059DA5-8CB0-46D7-9968-D8B01861B596}">
      <dsp:nvSpPr>
        <dsp:cNvPr id="0" name=""/>
        <dsp:cNvSpPr/>
      </dsp:nvSpPr>
      <dsp:spPr>
        <a:xfrm>
          <a:off x="296531" y="3502855"/>
          <a:ext cx="2604571"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Consumer </a:t>
          </a:r>
          <a:r>
            <a:rPr lang="en-US" sz="2400" kern="1200" dirty="0">
              <a:solidFill>
                <a:schemeClr val="tx1"/>
              </a:solidFill>
            </a:rPr>
            <a:t>Engagement</a:t>
          </a:r>
        </a:p>
      </dsp:txBody>
      <dsp:txXfrm>
        <a:off x="296531" y="3502855"/>
        <a:ext cx="2604571" cy="11112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64A9A-B038-4337-88DB-114F51E90131}">
      <dsp:nvSpPr>
        <dsp:cNvPr id="0" name=""/>
        <dsp:cNvSpPr/>
      </dsp:nvSpPr>
      <dsp:spPr>
        <a:xfrm>
          <a:off x="1" y="0"/>
          <a:ext cx="7930179" cy="5257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65FCB-ED45-4739-A807-7E90740C5C32}">
      <dsp:nvSpPr>
        <dsp:cNvPr id="0" name=""/>
        <dsp:cNvSpPr/>
      </dsp:nvSpPr>
      <dsp:spPr>
        <a:xfrm>
          <a:off x="3484" y="1577340"/>
          <a:ext cx="1523694" cy="2103120"/>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“Specialty care” boundaries </a:t>
          </a:r>
        </a:p>
      </dsp:txBody>
      <dsp:txXfrm>
        <a:off x="77865" y="1651721"/>
        <a:ext cx="1374932" cy="1954358"/>
      </dsp:txXfrm>
    </dsp:sp>
    <dsp:sp modelId="{48129F94-04FC-43CE-9380-A106BE99142F}">
      <dsp:nvSpPr>
        <dsp:cNvPr id="0" name=""/>
        <dsp:cNvSpPr/>
      </dsp:nvSpPr>
      <dsp:spPr>
        <a:xfrm>
          <a:off x="1603364" y="1577340"/>
          <a:ext cx="1523694" cy="2103120"/>
        </a:xfrm>
        <a:prstGeom prst="roundRect">
          <a:avLst/>
        </a:prstGeom>
        <a:solidFill>
          <a:schemeClr val="accent1">
            <a:shade val="80000"/>
            <a:hueOff val="55669"/>
            <a:satOff val="-5196"/>
            <a:lumOff val="96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Geographic </a:t>
          </a:r>
          <a:r>
            <a:rPr lang="en-US" sz="1600" kern="1200" dirty="0"/>
            <a:t>service boundaries</a:t>
          </a:r>
        </a:p>
      </dsp:txBody>
      <dsp:txXfrm>
        <a:off x="1677745" y="1651721"/>
        <a:ext cx="1374932" cy="1954358"/>
      </dsp:txXfrm>
    </dsp:sp>
    <dsp:sp modelId="{71D88EFF-F0F4-4C54-AEAB-A789FA73E800}">
      <dsp:nvSpPr>
        <dsp:cNvPr id="0" name=""/>
        <dsp:cNvSpPr/>
      </dsp:nvSpPr>
      <dsp:spPr>
        <a:xfrm>
          <a:off x="3203244" y="1577340"/>
          <a:ext cx="1523694" cy="2103120"/>
        </a:xfrm>
        <a:prstGeom prst="roundRect">
          <a:avLst/>
        </a:prstGeom>
        <a:solidFill>
          <a:schemeClr val="accent1">
            <a:shade val="80000"/>
            <a:hueOff val="111337"/>
            <a:satOff val="-10392"/>
            <a:lumOff val="19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Virtual delivery systems</a:t>
          </a:r>
        </a:p>
      </dsp:txBody>
      <dsp:txXfrm>
        <a:off x="3277625" y="1651721"/>
        <a:ext cx="1374932" cy="1954358"/>
      </dsp:txXfrm>
    </dsp:sp>
    <dsp:sp modelId="{C06FB04E-8609-42B8-B4C6-26404C22ED14}">
      <dsp:nvSpPr>
        <dsp:cNvPr id="0" name=""/>
        <dsp:cNvSpPr/>
      </dsp:nvSpPr>
      <dsp:spPr>
        <a:xfrm>
          <a:off x="4803123" y="1577340"/>
          <a:ext cx="1523694" cy="2103120"/>
        </a:xfrm>
        <a:prstGeom prst="roundRect">
          <a:avLst/>
        </a:prstGeom>
        <a:solidFill>
          <a:schemeClr val="accent1">
            <a:shade val="80000"/>
            <a:hueOff val="167006"/>
            <a:satOff val="-15588"/>
            <a:lumOff val="290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Health system function expansion – payer, provider, vendor</a:t>
          </a:r>
        </a:p>
      </dsp:txBody>
      <dsp:txXfrm>
        <a:off x="4877504" y="1651721"/>
        <a:ext cx="1374932" cy="1954358"/>
      </dsp:txXfrm>
    </dsp:sp>
    <dsp:sp modelId="{5B52DF85-8D57-46D2-81E2-5443A6388040}">
      <dsp:nvSpPr>
        <dsp:cNvPr id="0" name=""/>
        <dsp:cNvSpPr/>
      </dsp:nvSpPr>
      <dsp:spPr>
        <a:xfrm>
          <a:off x="6403003" y="1577340"/>
          <a:ext cx="1523694" cy="2103120"/>
        </a:xfrm>
        <a:prstGeom prst="roundRect">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Health plan consolidation and backward integration</a:t>
          </a:r>
        </a:p>
      </dsp:txBody>
      <dsp:txXfrm>
        <a:off x="6477384" y="1651721"/>
        <a:ext cx="1374932" cy="19543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1BC42-8937-4BB9-8BB4-FEDFEAE0CEBF}">
      <dsp:nvSpPr>
        <dsp:cNvPr id="0" name=""/>
        <dsp:cNvSpPr/>
      </dsp:nvSpPr>
      <dsp:spPr>
        <a:xfrm>
          <a:off x="697936" y="43824"/>
          <a:ext cx="5097002" cy="5097002"/>
        </a:xfrm>
        <a:prstGeom prst="circularArrow">
          <a:avLst>
            <a:gd name="adj1" fmla="val 5544"/>
            <a:gd name="adj2" fmla="val 330680"/>
            <a:gd name="adj3" fmla="val 13806132"/>
            <a:gd name="adj4" fmla="val 1736760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5D970-3C10-45D9-8F56-79004AA7F91B}">
      <dsp:nvSpPr>
        <dsp:cNvPr id="0" name=""/>
        <dsp:cNvSpPr/>
      </dsp:nvSpPr>
      <dsp:spPr>
        <a:xfrm>
          <a:off x="2068652" y="74002"/>
          <a:ext cx="2355569" cy="11777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Consumers’ access to treatment will be determined by the health care coverage, their health plan choice, and their personal income. </a:t>
          </a:r>
        </a:p>
      </dsp:txBody>
      <dsp:txXfrm>
        <a:off x="2126147" y="131497"/>
        <a:ext cx="2240579" cy="1062794"/>
      </dsp:txXfrm>
    </dsp:sp>
    <dsp:sp modelId="{BADF3786-0EA8-4CB5-B217-7AA40B0BCDF9}">
      <dsp:nvSpPr>
        <dsp:cNvPr id="0" name=""/>
        <dsp:cNvSpPr/>
      </dsp:nvSpPr>
      <dsp:spPr>
        <a:xfrm>
          <a:off x="4135832" y="1575896"/>
          <a:ext cx="2355569" cy="11777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Consumers will have more limited choices of therapies - of provider organizations, professionals, and treatment models. </a:t>
          </a:r>
        </a:p>
      </dsp:txBody>
      <dsp:txXfrm>
        <a:off x="4193327" y="1633391"/>
        <a:ext cx="2240579" cy="1062794"/>
      </dsp:txXfrm>
    </dsp:sp>
    <dsp:sp modelId="{DC2AFD67-9C73-4735-B04E-3E7B250F8E64}">
      <dsp:nvSpPr>
        <dsp:cNvPr id="0" name=""/>
        <dsp:cNvSpPr/>
      </dsp:nvSpPr>
      <dsp:spPr>
        <a:xfrm>
          <a:off x="3819036" y="3325781"/>
          <a:ext cx="2355569" cy="11777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Mental health treatment and other ‘therapy’ will often happen within integrated systems of care. </a:t>
          </a:r>
        </a:p>
      </dsp:txBody>
      <dsp:txXfrm>
        <a:off x="3876531" y="3383276"/>
        <a:ext cx="2240579" cy="1062794"/>
      </dsp:txXfrm>
    </dsp:sp>
    <dsp:sp modelId="{499FED73-84CD-4761-B145-7CDDEC4267B2}">
      <dsp:nvSpPr>
        <dsp:cNvPr id="0" name=""/>
        <dsp:cNvSpPr/>
      </dsp:nvSpPr>
      <dsp:spPr>
        <a:xfrm>
          <a:off x="768754" y="3571116"/>
          <a:ext cx="2355569" cy="1177784"/>
        </a:xfrm>
        <a:prstGeom prst="roundRect">
          <a:avLst/>
        </a:prstGeom>
        <a:solidFill>
          <a:schemeClr val="tx1"/>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hemeClr val="accent3"/>
        </a:lnRef>
        <a:fillRef idx="3">
          <a:schemeClr val="accent3"/>
        </a:fillRef>
        <a:effectRef idx="3">
          <a:schemeClr val="accent3"/>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Tech-enabled treatment will be the rule, rather than the exception.</a:t>
          </a:r>
        </a:p>
      </dsp:txBody>
      <dsp:txXfrm>
        <a:off x="826249" y="3628611"/>
        <a:ext cx="2240579" cy="1062794"/>
      </dsp:txXfrm>
    </dsp:sp>
    <dsp:sp modelId="{57E8AA64-E4FE-4CE9-9E01-AC1A79B41E9C}">
      <dsp:nvSpPr>
        <dsp:cNvPr id="0" name=""/>
        <dsp:cNvSpPr/>
      </dsp:nvSpPr>
      <dsp:spPr>
        <a:xfrm>
          <a:off x="1472" y="1575896"/>
          <a:ext cx="2355569" cy="1177784"/>
        </a:xfrm>
        <a:prstGeom prst="roundRect">
          <a:avLst/>
        </a:prstGeom>
        <a:solidFill>
          <a:schemeClr val="accent2"/>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hemeClr val="accent3"/>
        </a:lnRef>
        <a:fillRef idx="3">
          <a:schemeClr val="accent3"/>
        </a:fillRef>
        <a:effectRef idx="3">
          <a:schemeClr val="accent3"/>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“Hybrid” virtual/physical behavioral health delivery systems emerging.</a:t>
          </a:r>
        </a:p>
      </dsp:txBody>
      <dsp:txXfrm>
        <a:off x="58967" y="1633391"/>
        <a:ext cx="2240579" cy="10627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49407-D454-4C11-AC5D-9CD4B2BF0D3A}">
      <dsp:nvSpPr>
        <dsp:cNvPr id="0" name=""/>
        <dsp:cNvSpPr/>
      </dsp:nvSpPr>
      <dsp:spPr>
        <a:xfrm>
          <a:off x="2" y="0"/>
          <a:ext cx="11165834" cy="461645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202DA-72B8-4BE3-9A38-F44A5004F2AB}">
      <dsp:nvSpPr>
        <dsp:cNvPr id="0" name=""/>
        <dsp:cNvSpPr/>
      </dsp:nvSpPr>
      <dsp:spPr>
        <a:xfrm>
          <a:off x="4677" y="1384935"/>
          <a:ext cx="1594730" cy="1846580"/>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“Talk” therapy – hybrid virtual models for behavioral health</a:t>
          </a:r>
        </a:p>
      </dsp:txBody>
      <dsp:txXfrm>
        <a:off x="82525" y="1462783"/>
        <a:ext cx="1439034" cy="1690884"/>
      </dsp:txXfrm>
    </dsp:sp>
    <dsp:sp modelId="{D61278D4-7A35-4540-BD8B-638A37BEB9A3}">
      <dsp:nvSpPr>
        <dsp:cNvPr id="0" name=""/>
        <dsp:cNvSpPr/>
      </dsp:nvSpPr>
      <dsp:spPr>
        <a:xfrm>
          <a:off x="1865196" y="1384935"/>
          <a:ext cx="1594730" cy="1846580"/>
        </a:xfrm>
        <a:prstGeom prst="roundRect">
          <a:avLst/>
        </a:prstGeom>
        <a:solidFill>
          <a:schemeClr val="accent1">
            <a:shade val="80000"/>
            <a:hueOff val="44535"/>
            <a:satOff val="-4157"/>
            <a:lumOff val="77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Primary care and care coordination – new functions, new people, new settings </a:t>
          </a:r>
        </a:p>
      </dsp:txBody>
      <dsp:txXfrm>
        <a:off x="1943044" y="1462783"/>
        <a:ext cx="1439034" cy="1690884"/>
      </dsp:txXfrm>
    </dsp:sp>
    <dsp:sp modelId="{A7B41525-756E-4C5A-A100-401A0CE5E6C4}">
      <dsp:nvSpPr>
        <dsp:cNvPr id="0" name=""/>
        <dsp:cNvSpPr/>
      </dsp:nvSpPr>
      <dsp:spPr>
        <a:xfrm>
          <a:off x="3725715" y="1384935"/>
          <a:ext cx="1690908" cy="1846580"/>
        </a:xfrm>
        <a:prstGeom prst="roundRect">
          <a:avLst/>
        </a:prstGeom>
        <a:solidFill>
          <a:schemeClr val="accent1">
            <a:shade val="80000"/>
            <a:hueOff val="89070"/>
            <a:satOff val="-8314"/>
            <a:lumOff val="154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Specialty provider organization sustainability – challenged in move from volume to value</a:t>
          </a:r>
        </a:p>
      </dsp:txBody>
      <dsp:txXfrm>
        <a:off x="3808258" y="1467478"/>
        <a:ext cx="1525822" cy="1681494"/>
      </dsp:txXfrm>
    </dsp:sp>
    <dsp:sp modelId="{51C32B43-D23A-408A-A89B-557E672A0719}">
      <dsp:nvSpPr>
        <dsp:cNvPr id="0" name=""/>
        <dsp:cNvSpPr/>
      </dsp:nvSpPr>
      <dsp:spPr>
        <a:xfrm>
          <a:off x="5682412" y="1384935"/>
          <a:ext cx="1594730" cy="1846580"/>
        </a:xfrm>
        <a:prstGeom prst="roundRect">
          <a:avLst/>
        </a:prstGeom>
        <a:solidFill>
          <a:schemeClr val="accent1">
            <a:shade val="80000"/>
            <a:hueOff val="133605"/>
            <a:satOff val="-12470"/>
            <a:lumOff val="232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services funding -  emerging P4S models</a:t>
          </a:r>
        </a:p>
      </dsp:txBody>
      <dsp:txXfrm>
        <a:off x="5760260" y="1462783"/>
        <a:ext cx="1439034" cy="1690884"/>
      </dsp:txXfrm>
    </dsp:sp>
    <dsp:sp modelId="{357AE6B9-F32A-49E4-AE6A-990B410EAFDC}">
      <dsp:nvSpPr>
        <dsp:cNvPr id="0" name=""/>
        <dsp:cNvSpPr/>
      </dsp:nvSpPr>
      <dsp:spPr>
        <a:xfrm>
          <a:off x="7542931" y="1384935"/>
          <a:ext cx="1757712" cy="1846580"/>
        </a:xfrm>
        <a:prstGeom prst="roundRect">
          <a:avLst/>
        </a:prstGeom>
        <a:solidFill>
          <a:schemeClr val="accent1">
            <a:shade val="80000"/>
            <a:hueOff val="178140"/>
            <a:satOff val="-16627"/>
            <a:lumOff val="309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VBR “opening the floodgates” for tech substitution</a:t>
          </a:r>
        </a:p>
      </dsp:txBody>
      <dsp:txXfrm>
        <a:off x="7628735" y="1470739"/>
        <a:ext cx="1586104" cy="1674972"/>
      </dsp:txXfrm>
    </dsp:sp>
    <dsp:sp modelId="{A5798C53-1657-47FA-B1B4-15D4BB027FCD}">
      <dsp:nvSpPr>
        <dsp:cNvPr id="0" name=""/>
        <dsp:cNvSpPr/>
      </dsp:nvSpPr>
      <dsp:spPr>
        <a:xfrm>
          <a:off x="9566432" y="1384935"/>
          <a:ext cx="1594730" cy="1846580"/>
        </a:xfrm>
        <a:prstGeom prst="roundRect">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For traditional CMHCs, loss of Medicaid </a:t>
          </a:r>
          <a:r>
            <a:rPr lang="en-US" sz="1600" kern="1200" dirty="0" err="1"/>
            <a:t>marketshare</a:t>
          </a:r>
          <a:r>
            <a:rPr lang="en-US" sz="1600" kern="1200" dirty="0"/>
            <a:t> drives need to compete and innovate</a:t>
          </a:r>
        </a:p>
      </dsp:txBody>
      <dsp:txXfrm>
        <a:off x="9644280" y="1462783"/>
        <a:ext cx="1439034" cy="1690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F7650-8AE8-4D87-9A72-71F8D32FEFA8}">
      <dsp:nvSpPr>
        <dsp:cNvPr id="0" name=""/>
        <dsp:cNvSpPr/>
      </dsp:nvSpPr>
      <dsp:spPr>
        <a:xfrm>
          <a:off x="93333" y="964"/>
          <a:ext cx="6393035" cy="1227703"/>
        </a:xfrm>
        <a:prstGeom prst="roundRect">
          <a:avLst>
            <a:gd name="adj" fmla="val 10000"/>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1066800">
            <a:lnSpc>
              <a:spcPct val="90000"/>
            </a:lnSpc>
            <a:spcBef>
              <a:spcPct val="0"/>
            </a:spcBef>
            <a:spcAft>
              <a:spcPct val="35000"/>
            </a:spcAft>
            <a:buNone/>
          </a:pPr>
          <a:r>
            <a:rPr lang="en-US" sz="2400" kern="1200" dirty="0"/>
            <a:t>For specialist provider organizations serving consumers with complex needs, two emerging market positions</a:t>
          </a:r>
        </a:p>
      </dsp:txBody>
      <dsp:txXfrm>
        <a:off x="129291" y="36922"/>
        <a:ext cx="6321119" cy="1155787"/>
      </dsp:txXfrm>
    </dsp:sp>
    <dsp:sp modelId="{B6831FDA-B7F0-4538-8407-E32EE7AB3CCB}">
      <dsp:nvSpPr>
        <dsp:cNvPr id="0" name=""/>
        <dsp:cNvSpPr/>
      </dsp:nvSpPr>
      <dsp:spPr>
        <a:xfrm>
          <a:off x="1634226" y="1228667"/>
          <a:ext cx="1655624" cy="632593"/>
        </a:xfrm>
        <a:custGeom>
          <a:avLst/>
          <a:gdLst/>
          <a:ahLst/>
          <a:cxnLst/>
          <a:rect l="0" t="0" r="0" b="0"/>
          <a:pathLst>
            <a:path>
              <a:moveTo>
                <a:pt x="1655624" y="0"/>
              </a:moveTo>
              <a:lnTo>
                <a:pt x="1655624" y="316296"/>
              </a:lnTo>
              <a:lnTo>
                <a:pt x="0" y="316296"/>
              </a:lnTo>
              <a:lnTo>
                <a:pt x="0" y="632593"/>
              </a:lnTo>
            </a:path>
          </a:pathLst>
        </a:custGeom>
        <a:noFill/>
        <a:ln w="15875"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6174B-4F91-4EEF-88BD-258B197472DB}">
      <dsp:nvSpPr>
        <dsp:cNvPr id="0" name=""/>
        <dsp:cNvSpPr/>
      </dsp:nvSpPr>
      <dsp:spPr>
        <a:xfrm>
          <a:off x="198243" y="1861261"/>
          <a:ext cx="2871966" cy="1040929"/>
        </a:xfrm>
        <a:prstGeom prst="roundRect">
          <a:avLst>
            <a:gd name="adj" fmla="val 10000"/>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89000">
            <a:lnSpc>
              <a:spcPct val="90000"/>
            </a:lnSpc>
            <a:spcBef>
              <a:spcPct val="0"/>
            </a:spcBef>
            <a:spcAft>
              <a:spcPct val="35000"/>
            </a:spcAft>
            <a:buNone/>
          </a:pPr>
          <a:r>
            <a:rPr lang="en-US" sz="2000" b="1" kern="1200" dirty="0"/>
            <a:t>Whole Person Care </a:t>
          </a:r>
        </a:p>
      </dsp:txBody>
      <dsp:txXfrm>
        <a:off x="228731" y="1891749"/>
        <a:ext cx="2810990" cy="979953"/>
      </dsp:txXfrm>
    </dsp:sp>
    <dsp:sp modelId="{E7B6DA47-0869-443A-8224-3E8D47B03B01}">
      <dsp:nvSpPr>
        <dsp:cNvPr id="0" name=""/>
        <dsp:cNvSpPr/>
      </dsp:nvSpPr>
      <dsp:spPr>
        <a:xfrm>
          <a:off x="1588506" y="2902191"/>
          <a:ext cx="91440" cy="201114"/>
        </a:xfrm>
        <a:custGeom>
          <a:avLst/>
          <a:gdLst/>
          <a:ahLst/>
          <a:cxnLst/>
          <a:rect l="0" t="0" r="0" b="0"/>
          <a:pathLst>
            <a:path>
              <a:moveTo>
                <a:pt x="45720" y="0"/>
              </a:moveTo>
              <a:lnTo>
                <a:pt x="45720" y="201114"/>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220299-6AEC-4472-87BD-1BED3F85B6F6}">
      <dsp:nvSpPr>
        <dsp:cNvPr id="0" name=""/>
        <dsp:cNvSpPr/>
      </dsp:nvSpPr>
      <dsp:spPr>
        <a:xfrm>
          <a:off x="299835" y="3103305"/>
          <a:ext cx="2668782" cy="1903745"/>
        </a:xfrm>
        <a:prstGeom prst="roundRect">
          <a:avLst>
            <a:gd name="adj" fmla="val 10000"/>
          </a:avLst>
        </a:prstGeom>
        <a:solidFill>
          <a:schemeClr val="accent1">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b="0" kern="1200" dirty="0"/>
            <a:t>Manage consumers with complex conditions and keep them out of acute care settings</a:t>
          </a:r>
        </a:p>
      </dsp:txBody>
      <dsp:txXfrm>
        <a:off x="355594" y="3159064"/>
        <a:ext cx="2557264" cy="1792227"/>
      </dsp:txXfrm>
    </dsp:sp>
    <dsp:sp modelId="{FEDDC808-A08C-4960-BED5-935329A7B9DE}">
      <dsp:nvSpPr>
        <dsp:cNvPr id="0" name=""/>
        <dsp:cNvSpPr/>
      </dsp:nvSpPr>
      <dsp:spPr>
        <a:xfrm>
          <a:off x="3289851" y="1228667"/>
          <a:ext cx="1670192" cy="632593"/>
        </a:xfrm>
        <a:custGeom>
          <a:avLst/>
          <a:gdLst/>
          <a:ahLst/>
          <a:cxnLst/>
          <a:rect l="0" t="0" r="0" b="0"/>
          <a:pathLst>
            <a:path>
              <a:moveTo>
                <a:pt x="0" y="0"/>
              </a:moveTo>
              <a:lnTo>
                <a:pt x="0" y="316296"/>
              </a:lnTo>
              <a:lnTo>
                <a:pt x="1670192" y="316296"/>
              </a:lnTo>
              <a:lnTo>
                <a:pt x="1670192" y="632593"/>
              </a:lnTo>
            </a:path>
          </a:pathLst>
        </a:custGeom>
        <a:noFill/>
        <a:ln w="15875"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81DEFE-7A57-4204-8019-E0ED1FC2A767}">
      <dsp:nvSpPr>
        <dsp:cNvPr id="0" name=""/>
        <dsp:cNvSpPr/>
      </dsp:nvSpPr>
      <dsp:spPr>
        <a:xfrm>
          <a:off x="3538628" y="1861261"/>
          <a:ext cx="2842830" cy="1040929"/>
        </a:xfrm>
        <a:prstGeom prst="roundRect">
          <a:avLst>
            <a:gd name="adj" fmla="val 10000"/>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89000">
            <a:lnSpc>
              <a:spcPct val="90000"/>
            </a:lnSpc>
            <a:spcBef>
              <a:spcPct val="0"/>
            </a:spcBef>
            <a:spcAft>
              <a:spcPct val="35000"/>
            </a:spcAft>
            <a:buNone/>
          </a:pPr>
          <a:r>
            <a:rPr lang="en-US" sz="2000" b="1" kern="1200" dirty="0"/>
            <a:t>Stabilization &amp; Crisis Management </a:t>
          </a:r>
        </a:p>
      </dsp:txBody>
      <dsp:txXfrm>
        <a:off x="3569116" y="1891749"/>
        <a:ext cx="2781854" cy="979953"/>
      </dsp:txXfrm>
    </dsp:sp>
    <dsp:sp modelId="{FCAF4AE1-B4A5-41D0-8173-80F313647AB9}">
      <dsp:nvSpPr>
        <dsp:cNvPr id="0" name=""/>
        <dsp:cNvSpPr/>
      </dsp:nvSpPr>
      <dsp:spPr>
        <a:xfrm>
          <a:off x="4914323" y="2902191"/>
          <a:ext cx="91440" cy="201114"/>
        </a:xfrm>
        <a:custGeom>
          <a:avLst/>
          <a:gdLst/>
          <a:ahLst/>
          <a:cxnLst/>
          <a:rect l="0" t="0" r="0" b="0"/>
          <a:pathLst>
            <a:path>
              <a:moveTo>
                <a:pt x="45720" y="0"/>
              </a:moveTo>
              <a:lnTo>
                <a:pt x="45720" y="201114"/>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F7CBA2-BF6D-40FD-8871-CB4B53CE1E1F}">
      <dsp:nvSpPr>
        <dsp:cNvPr id="0" name=""/>
        <dsp:cNvSpPr/>
      </dsp:nvSpPr>
      <dsp:spPr>
        <a:xfrm>
          <a:off x="3580637" y="3103305"/>
          <a:ext cx="2758812" cy="1903745"/>
        </a:xfrm>
        <a:prstGeom prst="roundRect">
          <a:avLst>
            <a:gd name="adj" fmla="val 10000"/>
          </a:avLst>
        </a:prstGeom>
        <a:solidFill>
          <a:schemeClr val="accent1">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b="0" kern="1200" dirty="0"/>
            <a:t>Provide acute stabilization for complex consumers and coordinate a return to the community</a:t>
          </a:r>
        </a:p>
      </dsp:txBody>
      <dsp:txXfrm>
        <a:off x="3636396" y="3159064"/>
        <a:ext cx="2647294" cy="17922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3684A-6AE8-4915-84A5-416AF7A0A8B0}">
      <dsp:nvSpPr>
        <dsp:cNvPr id="0" name=""/>
        <dsp:cNvSpPr/>
      </dsp:nvSpPr>
      <dsp:spPr>
        <a:xfrm>
          <a:off x="1940731" y="3115"/>
          <a:ext cx="3861283" cy="6964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Community-based</a:t>
          </a:r>
        </a:p>
      </dsp:txBody>
      <dsp:txXfrm>
        <a:off x="2506203" y="105105"/>
        <a:ext cx="2730339" cy="492451"/>
      </dsp:txXfrm>
    </dsp:sp>
    <dsp:sp modelId="{05D1AF25-FECE-47A2-9531-3087915F98C4}">
      <dsp:nvSpPr>
        <dsp:cNvPr id="0" name=""/>
        <dsp:cNvSpPr/>
      </dsp:nvSpPr>
      <dsp:spPr>
        <a:xfrm>
          <a:off x="3669407" y="756097"/>
          <a:ext cx="403930" cy="4039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22948" y="910560"/>
        <a:ext cx="296848" cy="95004"/>
      </dsp:txXfrm>
    </dsp:sp>
    <dsp:sp modelId="{872FB91F-7D5E-4FC9-87B6-9C9C391A5E45}">
      <dsp:nvSpPr>
        <dsp:cNvPr id="0" name=""/>
        <dsp:cNvSpPr/>
      </dsp:nvSpPr>
      <dsp:spPr>
        <a:xfrm>
          <a:off x="2277191" y="1216578"/>
          <a:ext cx="3188362" cy="6964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Tech-enabled</a:t>
          </a:r>
        </a:p>
      </dsp:txBody>
      <dsp:txXfrm>
        <a:off x="2744116" y="1318568"/>
        <a:ext cx="2254512" cy="492451"/>
      </dsp:txXfrm>
    </dsp:sp>
    <dsp:sp modelId="{B1B0D8CD-2C4F-48C5-9125-126D7402E4CA}">
      <dsp:nvSpPr>
        <dsp:cNvPr id="0" name=""/>
        <dsp:cNvSpPr/>
      </dsp:nvSpPr>
      <dsp:spPr>
        <a:xfrm>
          <a:off x="3669407" y="1969560"/>
          <a:ext cx="403930" cy="4039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22948" y="2124023"/>
        <a:ext cx="296848" cy="95004"/>
      </dsp:txXfrm>
    </dsp:sp>
    <dsp:sp modelId="{A5DC4604-2FB7-40EC-80E3-7279D0B132C2}">
      <dsp:nvSpPr>
        <dsp:cNvPr id="0" name=""/>
        <dsp:cNvSpPr/>
      </dsp:nvSpPr>
      <dsp:spPr>
        <a:xfrm>
          <a:off x="2241774" y="2430041"/>
          <a:ext cx="3259196" cy="8825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Customer-centric</a:t>
          </a:r>
        </a:p>
      </dsp:txBody>
      <dsp:txXfrm>
        <a:off x="2719072" y="2559283"/>
        <a:ext cx="2304600" cy="624034"/>
      </dsp:txXfrm>
    </dsp:sp>
    <dsp:sp modelId="{5A27F84C-B52B-4CC5-9308-024BB944F465}">
      <dsp:nvSpPr>
        <dsp:cNvPr id="0" name=""/>
        <dsp:cNvSpPr/>
      </dsp:nvSpPr>
      <dsp:spPr>
        <a:xfrm>
          <a:off x="3669407" y="3369110"/>
          <a:ext cx="403930" cy="4039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22948" y="3523573"/>
        <a:ext cx="296848" cy="95004"/>
      </dsp:txXfrm>
    </dsp:sp>
    <dsp:sp modelId="{C2A01812-3E02-45A1-81A4-CCF7FCBFF325}">
      <dsp:nvSpPr>
        <dsp:cNvPr id="0" name=""/>
        <dsp:cNvSpPr/>
      </dsp:nvSpPr>
      <dsp:spPr>
        <a:xfrm>
          <a:off x="2162085" y="3829590"/>
          <a:ext cx="3418575" cy="6964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Metrics-driven</a:t>
          </a:r>
        </a:p>
      </dsp:txBody>
      <dsp:txXfrm>
        <a:off x="2662724" y="3931580"/>
        <a:ext cx="2417297" cy="492451"/>
      </dsp:txXfrm>
    </dsp:sp>
    <dsp:sp modelId="{F7155BC7-D8AA-4857-ABCE-F55883F0294C}">
      <dsp:nvSpPr>
        <dsp:cNvPr id="0" name=""/>
        <dsp:cNvSpPr/>
      </dsp:nvSpPr>
      <dsp:spPr>
        <a:xfrm rot="21585076">
          <a:off x="5554921" y="1646978"/>
          <a:ext cx="1861195" cy="11919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5554923" y="1886142"/>
        <a:ext cx="1503614" cy="715162"/>
      </dsp:txXfrm>
    </dsp:sp>
    <dsp:sp modelId="{C1868A4D-BE2B-49FC-BD36-AF287384261D}">
      <dsp:nvSpPr>
        <dsp:cNvPr id="0" name=""/>
        <dsp:cNvSpPr/>
      </dsp:nvSpPr>
      <dsp:spPr>
        <a:xfrm>
          <a:off x="7558925" y="1546519"/>
          <a:ext cx="2583595" cy="13928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accent2">
                  <a:lumMod val="40000"/>
                  <a:lumOff val="60000"/>
                </a:schemeClr>
              </a:solidFill>
            </a:rPr>
            <a:t>Value</a:t>
          </a:r>
        </a:p>
      </dsp:txBody>
      <dsp:txXfrm>
        <a:off x="7937284" y="1750499"/>
        <a:ext cx="1826877" cy="9849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0.11144</cdr:x>
      <cdr:y>0.01162</cdr:y>
    </cdr:from>
    <cdr:to>
      <cdr:x>0.85487</cdr:x>
      <cdr:y>0.11618</cdr:y>
    </cdr:to>
    <cdr:sp macro="" textlink="">
      <cdr:nvSpPr>
        <cdr:cNvPr id="2" name="Rectangle 1">
          <a:extLst xmlns:a="http://schemas.openxmlformats.org/drawingml/2006/main">
            <a:ext uri="{FF2B5EF4-FFF2-40B4-BE49-F238E27FC236}">
              <a16:creationId xmlns:a16="http://schemas.microsoft.com/office/drawing/2014/main" id="{9EA53097-B9BA-48E1-813B-A135D9D32911}"/>
            </a:ext>
          </a:extLst>
        </cdr:cNvPr>
        <cdr:cNvSpPr/>
      </cdr:nvSpPr>
      <cdr:spPr>
        <a:xfrm xmlns:a="http://schemas.openxmlformats.org/drawingml/2006/main">
          <a:off x="861505" y="73338"/>
          <a:ext cx="5747385" cy="659708"/>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Top Five Challenges To Managing Value, %, 2019</a:t>
          </a:r>
        </a:p>
        <a:p xmlns:a="http://schemas.openxmlformats.org/drawingml/2006/main">
          <a:r>
            <a:rPr lang="en-US" b="1" dirty="0"/>
            <a:t>Specialty Provider Organization Executive Teams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151CFF-B8D1-4E3F-AE69-BB1C6F153B2B}" type="datetimeFigureOut">
              <a:rPr lang="en-US" smtClean="0"/>
              <a:t>11/12/2019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06A8F5-321F-4FEB-81A7-DE2418F5B7F7}" type="slidenum">
              <a:rPr lang="en-US" smtClean="0"/>
              <a:t>‹#›</a:t>
            </a:fld>
            <a:endParaRPr lang="en-US"/>
          </a:p>
        </p:txBody>
      </p:sp>
    </p:spTree>
    <p:extLst>
      <p:ext uri="{BB962C8B-B14F-4D97-AF65-F5344CB8AC3E}">
        <p14:creationId xmlns:p14="http://schemas.microsoft.com/office/powerpoint/2010/main" val="143146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AFE27-D8F4-40E9-A7BD-A91FF030D230}" type="datetimeFigureOut">
              <a:rPr lang="en-US" smtClean="0"/>
              <a:t>11/12/2019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306CE-24D1-4D7A-A9D3-E4D2FDCDF14D}" type="slidenum">
              <a:rPr lang="en-US" smtClean="0"/>
              <a:t>‹#›</a:t>
            </a:fld>
            <a:endParaRPr lang="en-US"/>
          </a:p>
        </p:txBody>
      </p:sp>
    </p:spTree>
    <p:extLst>
      <p:ext uri="{BB962C8B-B14F-4D97-AF65-F5344CB8AC3E}">
        <p14:creationId xmlns:p14="http://schemas.microsoft.com/office/powerpoint/2010/main" val="5915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penminds.com/market-intelligence/editorials/changing-reimbursement-impact-field.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usinesswire.com/news/home/20190424005233/e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businesswire.com/news/home/20190424005233/en/Humana-Doctor-Demand-Launch-Virtual-Primary-C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shp.rutgers.edu/downloads/10530.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academyhealth.org/files/2013/sunday/vancitters.pdf" TargetMode="External"/><Relationship Id="rId4" Type="http://schemas.openxmlformats.org/officeDocument/2006/relationships/hyperlink" Target="http://healthaffairs.org/blog/2015/04/06/what-are-we-talking-about-when-we-talk-about-population-heal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“Only 270 members</a:t>
            </a:r>
          </a:p>
          <a:p>
            <a:r>
              <a:rPr lang="en-US" sz="1200" kern="1200" dirty="0">
                <a:solidFill>
                  <a:schemeClr val="tx1"/>
                </a:solidFill>
                <a:effectLst/>
                <a:latin typeface="+mn-lt"/>
                <a:ea typeface="+mn-ea"/>
                <a:cs typeface="+mn-cs"/>
              </a:rPr>
              <a:t>The rest via associations</a:t>
            </a:r>
          </a:p>
          <a:p>
            <a:r>
              <a:rPr lang="en-US" sz="1200" kern="1200" dirty="0">
                <a:solidFill>
                  <a:schemeClr val="tx1"/>
                </a:solidFill>
                <a:effectLst/>
                <a:latin typeface="+mn-lt"/>
                <a:ea typeface="+mn-ea"/>
                <a:cs typeface="+mn-cs"/>
              </a:rPr>
              <a:t>Goal:  Key the current strategic plan</a:t>
            </a:r>
          </a:p>
          <a:p>
            <a:r>
              <a:rPr lang="en-US" sz="1200" kern="1200" dirty="0">
                <a:solidFill>
                  <a:schemeClr val="tx1"/>
                </a:solidFill>
                <a:effectLst/>
                <a:latin typeface="+mn-lt"/>
                <a:ea typeface="+mn-ea"/>
                <a:cs typeface="+mn-cs"/>
              </a:rPr>
              <a:t>AM – 8:00 breakfast</a:t>
            </a:r>
          </a:p>
          <a:p>
            <a:r>
              <a:rPr lang="en-US" sz="1200" kern="1200" dirty="0">
                <a:solidFill>
                  <a:schemeClr val="tx1"/>
                </a:solidFill>
                <a:effectLst/>
                <a:latin typeface="+mn-lt"/>
                <a:ea typeface="+mn-ea"/>
                <a:cs typeface="+mn-cs"/>
              </a:rPr>
              <a:t>9:00 Briefing</a:t>
            </a:r>
          </a:p>
          <a:p>
            <a:r>
              <a:rPr lang="en-US" sz="1200" kern="1200" dirty="0">
                <a:solidFill>
                  <a:schemeClr val="tx1"/>
                </a:solidFill>
                <a:effectLst/>
                <a:latin typeface="+mn-lt"/>
                <a:ea typeface="+mn-ea"/>
                <a:cs typeface="+mn-cs"/>
              </a:rPr>
              <a:t>11:00 Board </a:t>
            </a:r>
            <a:r>
              <a:rPr lang="en-US" sz="1200" kern="1200" dirty="0" err="1">
                <a:solidFill>
                  <a:schemeClr val="tx1"/>
                </a:solidFill>
                <a:effectLst/>
                <a:latin typeface="+mn-lt"/>
                <a:ea typeface="+mn-ea"/>
                <a:cs typeface="+mn-cs"/>
              </a:rPr>
              <a:t>chari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12:00 lunch</a:t>
            </a:r>
          </a:p>
          <a:p>
            <a:r>
              <a:rPr lang="en-US" sz="1200" kern="1200" dirty="0">
                <a:solidFill>
                  <a:schemeClr val="tx1"/>
                </a:solidFill>
                <a:effectLst/>
                <a:latin typeface="+mn-lt"/>
                <a:ea typeface="+mn-ea"/>
                <a:cs typeface="+mn-cs"/>
              </a:rPr>
              <a:t>1:00 – 4:45 discussion of objectives and tactics</a:t>
            </a:r>
          </a:p>
          <a:p>
            <a:r>
              <a:rPr lang="en-US" sz="1200" kern="1200" dirty="0">
                <a:solidFill>
                  <a:schemeClr val="tx1"/>
                </a:solidFill>
                <a:effectLst/>
                <a:latin typeface="+mn-lt"/>
                <a:ea typeface="+mn-ea"/>
                <a:cs typeface="+mn-cs"/>
              </a:rPr>
              <a:t>What to accomplish and how?</a:t>
            </a:r>
          </a:p>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a:t>
            </a:fld>
            <a:endParaRPr lang="en-US"/>
          </a:p>
        </p:txBody>
      </p:sp>
    </p:spTree>
    <p:extLst>
      <p:ext uri="{BB962C8B-B14F-4D97-AF65-F5344CB8AC3E}">
        <p14:creationId xmlns:p14="http://schemas.microsoft.com/office/powerpoint/2010/main" val="276891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 183 (# of orgs with managed care contracts) </a:t>
            </a:r>
          </a:p>
        </p:txBody>
      </p:sp>
      <p:sp>
        <p:nvSpPr>
          <p:cNvPr id="4" name="Slide Number Placeholder 3"/>
          <p:cNvSpPr>
            <a:spLocks noGrp="1"/>
          </p:cNvSpPr>
          <p:nvPr>
            <p:ph type="sldNum" sz="quarter" idx="5"/>
          </p:nvPr>
        </p:nvSpPr>
        <p:spPr/>
        <p:txBody>
          <a:bodyPr/>
          <a:lstStyle/>
          <a:p>
            <a:fld id="{7CD306CE-24D1-4D7A-A9D3-E4D2FDCDF14D}" type="slidenum">
              <a:rPr lang="en-US" smtClean="0"/>
              <a:t>20</a:t>
            </a:fld>
            <a:endParaRPr lang="en-US"/>
          </a:p>
        </p:txBody>
      </p:sp>
    </p:spTree>
    <p:extLst>
      <p:ext uri="{BB962C8B-B14F-4D97-AF65-F5344CB8AC3E}">
        <p14:creationId xmlns:p14="http://schemas.microsoft.com/office/powerpoint/2010/main" val="370666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24</a:t>
            </a:fld>
            <a:endParaRPr lang="en-US"/>
          </a:p>
        </p:txBody>
      </p:sp>
    </p:spTree>
    <p:extLst>
      <p:ext uri="{BB962C8B-B14F-4D97-AF65-F5344CB8AC3E}">
        <p14:creationId xmlns:p14="http://schemas.microsoft.com/office/powerpoint/2010/main" val="3490474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742">
              <a:defRPr/>
            </a:pPr>
            <a:r>
              <a:rPr lang="en-US" dirty="0"/>
              <a:t>Oss, M. (2014, March 31). </a:t>
            </a:r>
            <a:r>
              <a:rPr lang="en-US" i="1" dirty="0"/>
              <a:t>The Management Implications of Changing Reimbursement.</a:t>
            </a:r>
            <a:r>
              <a:rPr lang="en-US" dirty="0"/>
              <a:t> </a:t>
            </a:r>
            <a:r>
              <a:rPr lang="en-US" i="1" dirty="0"/>
              <a:t>OPEN MINDS</a:t>
            </a:r>
            <a:r>
              <a:rPr lang="en-US" dirty="0"/>
              <a:t> Management Newsletter. Retrieved from </a:t>
            </a:r>
            <a:r>
              <a:rPr lang="en-US" dirty="0">
                <a:hlinkClick r:id="rId3"/>
              </a:rPr>
              <a:t>http://www.openminds.com/market-intelligence/editorials/changing-reimbursement-impact-field.htm/</a:t>
            </a:r>
            <a:endParaRPr lang="en-US" dirty="0"/>
          </a:p>
          <a:p>
            <a:r>
              <a:rPr lang="en-US" dirty="0"/>
              <a:t>Oss, M., Raggio, S., &amp; Cousino, S. (2013, March 20). </a:t>
            </a:r>
            <a:r>
              <a:rPr lang="en-US" i="1" dirty="0"/>
              <a:t>Using Consumer Self-Help Tools to Improve Organizational Performance: myStrength Demo. </a:t>
            </a:r>
            <a:r>
              <a:rPr lang="en-US" dirty="0"/>
              <a:t>Retrieved from </a:t>
            </a:r>
            <a:r>
              <a:rPr lang="en-US" u="sng" dirty="0">
                <a:latin typeface="Arial" charset="0"/>
              </a:rPr>
              <a:t>https://www.thenationalcouncil.org/webinars/using-consumer-self-help-tools-to-improve-organizational-performance-mystrength-demo/.</a:t>
            </a:r>
            <a:endParaRPr lang="en-US" dirty="0"/>
          </a:p>
        </p:txBody>
      </p:sp>
      <p:sp>
        <p:nvSpPr>
          <p:cNvPr id="4" name="Slide Number Placeholder 3"/>
          <p:cNvSpPr>
            <a:spLocks noGrp="1"/>
          </p:cNvSpPr>
          <p:nvPr>
            <p:ph type="sldNum" sz="quarter" idx="10"/>
          </p:nvPr>
        </p:nvSpPr>
        <p:spPr/>
        <p:txBody>
          <a:bodyPr/>
          <a:lstStyle/>
          <a:p>
            <a:fld id="{44AF3D5E-00AE-42BB-9EFF-D4843E2B3FC1}" type="slidenum">
              <a:rPr lang="en-US" smtClean="0"/>
              <a:pPr/>
              <a:t>26</a:t>
            </a:fld>
            <a:endParaRPr lang="en-US" dirty="0"/>
          </a:p>
        </p:txBody>
      </p:sp>
    </p:spTree>
    <p:extLst>
      <p:ext uri="{BB962C8B-B14F-4D97-AF65-F5344CB8AC3E}">
        <p14:creationId xmlns:p14="http://schemas.microsoft.com/office/powerpoint/2010/main" val="4012618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created adding up the total amounts of all markets in each service line that was counted in a category.</a:t>
            </a:r>
          </a:p>
          <a:p>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27</a:t>
            </a:fld>
            <a:endParaRPr lang="en-US"/>
          </a:p>
        </p:txBody>
      </p:sp>
    </p:spTree>
    <p:extLst>
      <p:ext uri="{BB962C8B-B14F-4D97-AF65-F5344CB8AC3E}">
        <p14:creationId xmlns:p14="http://schemas.microsoft.com/office/powerpoint/2010/main" val="225042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21297-2C60-4FB4-8DA9-F32DE9A65E28}" type="slidenum">
              <a:rPr lang="en-US" smtClean="0"/>
              <a:t>28</a:t>
            </a:fld>
            <a:endParaRPr lang="en-US" dirty="0"/>
          </a:p>
        </p:txBody>
      </p:sp>
    </p:spTree>
    <p:extLst>
      <p:ext uri="{BB962C8B-B14F-4D97-AF65-F5344CB8AC3E}">
        <p14:creationId xmlns:p14="http://schemas.microsoft.com/office/powerpoint/2010/main" val="45401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https://www.businesswire.com/news/home/20190424005233/en/</a:t>
            </a:r>
            <a:endParaRPr lang="en-US" dirty="0"/>
          </a:p>
          <a:p>
            <a:r>
              <a:rPr lang="en-US" dirty="0">
                <a:hlinkClick r:id="rId4"/>
              </a:rPr>
              <a:t>https://www.businesswire.com/news/home/20190424005233/en/Humana-Doctor-Demand-Launch-Virtual-Primary-Care</a:t>
            </a:r>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38</a:t>
            </a:fld>
            <a:endParaRPr lang="en-US"/>
          </a:p>
        </p:txBody>
      </p:sp>
    </p:spTree>
    <p:extLst>
      <p:ext uri="{BB962C8B-B14F-4D97-AF65-F5344CB8AC3E}">
        <p14:creationId xmlns:p14="http://schemas.microsoft.com/office/powerpoint/2010/main" val="181176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community-based care to keep consumers from being admitted to acute care settings and support services to transition consumers to the community after an acute care stay.</a:t>
            </a:r>
          </a:p>
          <a:p>
            <a:r>
              <a:rPr lang="en-US" dirty="0"/>
              <a:t>provider organizations that have the ability to provide acute stabilization for consumers with complex behavioral/cognitive disorders, and coordinate a return to and support of their community-based providers on some form of episodic, bundled, or case rate payment.</a:t>
            </a:r>
          </a:p>
          <a:p>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42</a:t>
            </a:fld>
            <a:endParaRPr lang="en-US" dirty="0"/>
          </a:p>
        </p:txBody>
      </p:sp>
    </p:spTree>
    <p:extLst>
      <p:ext uri="{BB962C8B-B14F-4D97-AF65-F5344CB8AC3E}">
        <p14:creationId xmlns:p14="http://schemas.microsoft.com/office/powerpoint/2010/main" val="2613185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53</a:t>
            </a:fld>
            <a:endParaRPr lang="en-US" dirty="0"/>
          </a:p>
        </p:txBody>
      </p:sp>
    </p:spTree>
    <p:extLst>
      <p:ext uri="{BB962C8B-B14F-4D97-AF65-F5344CB8AC3E}">
        <p14:creationId xmlns:p14="http://schemas.microsoft.com/office/powerpoint/2010/main" val="391207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54</a:t>
            </a:fld>
            <a:endParaRPr lang="en-US"/>
          </a:p>
        </p:txBody>
      </p:sp>
    </p:spTree>
    <p:extLst>
      <p:ext uri="{BB962C8B-B14F-4D97-AF65-F5344CB8AC3E}">
        <p14:creationId xmlns:p14="http://schemas.microsoft.com/office/powerpoint/2010/main" val="987899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auto">
              <a:spcBef>
                <a:spcPts val="0"/>
              </a:spcBef>
              <a:spcAft>
                <a:spcPts val="0"/>
              </a:spcAft>
              <a:defRPr/>
            </a:pPr>
            <a:fld id="{AB37D9F1-85C1-4865-99BA-DB24273BDFED}" type="slidenum">
              <a:rPr lang="en-US">
                <a:solidFill>
                  <a:prstClr val="black"/>
                </a:solidFill>
                <a:latin typeface="Calibri"/>
                <a:ea typeface="+mn-ea"/>
              </a:rPr>
              <a:pPr defTabSz="931774" fontAlgn="auto">
                <a:spcBef>
                  <a:spcPts val="0"/>
                </a:spcBef>
                <a:spcAft>
                  <a:spcPts val="0"/>
                </a:spcAft>
                <a:defRPr/>
              </a:pPr>
              <a:t>62</a:t>
            </a:fld>
            <a:endParaRPr lang="en-US" dirty="0">
              <a:solidFill>
                <a:prstClr val="black"/>
              </a:solidFill>
              <a:latin typeface="Calibri"/>
              <a:ea typeface="+mn-ea"/>
            </a:endParaRPr>
          </a:p>
        </p:txBody>
      </p:sp>
    </p:spTree>
    <p:extLst>
      <p:ext uri="{BB962C8B-B14F-4D97-AF65-F5344CB8AC3E}">
        <p14:creationId xmlns:p14="http://schemas.microsoft.com/office/powerpoint/2010/main" val="183605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0675"/>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800"/>
              </a:spcBef>
              <a:spcAft>
                <a:spcPts val="0"/>
              </a:spcAft>
              <a:buClr>
                <a:schemeClr val="tx2"/>
              </a:buClr>
              <a:buSzPct val="85000"/>
              <a:buFont typeface="+mj-lt"/>
              <a:buAutoNum type="arabicPeriod"/>
              <a:tabLst/>
              <a:defRPr/>
            </a:pPr>
            <a:r>
              <a:rPr lang="en-US" sz="1200" dirty="0">
                <a:latin typeface="+mn-lt"/>
              </a:rPr>
              <a:t>Chakravarty, S., et al. (2014, Nov.). Role of Behavioral Health Conditions in Avoidable Hospital Use and Cost. Rutgers Center for State Health Policy. Retrieved from </a:t>
            </a:r>
            <a:r>
              <a:rPr lang="en-US" sz="1200" dirty="0">
                <a:latin typeface="+mn-lt"/>
                <a:hlinkClick r:id="rId3"/>
              </a:rPr>
              <a:t>http://www.cshp.rutgers.edu/downloads/10530.pdf</a:t>
            </a:r>
            <a:r>
              <a:rPr lang="en-US" sz="1200" dirty="0">
                <a:latin typeface="+mn-lt"/>
              </a:rPr>
              <a:t> </a:t>
            </a:r>
            <a:endParaRPr lang="en-US" dirty="0"/>
          </a:p>
          <a:p>
            <a:pPr marL="228600" marR="0" lvl="0" indent="-228600" algn="l" defTabSz="914400" rtl="0" eaLnBrk="1" fontAlgn="auto" latinLnBrk="0" hangingPunct="1">
              <a:lnSpc>
                <a:spcPct val="90000"/>
              </a:lnSpc>
              <a:spcBef>
                <a:spcPts val="800"/>
              </a:spcBef>
              <a:spcAft>
                <a:spcPts val="0"/>
              </a:spcAft>
              <a:buClr>
                <a:schemeClr val="tx2"/>
              </a:buClr>
              <a:buSzPct val="85000"/>
              <a:buFont typeface="+mj-lt"/>
              <a:buAutoNum type="arabicPeriod"/>
              <a:tabLst/>
              <a:defRPr/>
            </a:pPr>
            <a:r>
              <a:rPr lang="en-US" sz="1200" dirty="0" err="1">
                <a:latin typeface="+mn-lt"/>
              </a:rPr>
              <a:t>Kindig</a:t>
            </a:r>
            <a:r>
              <a:rPr lang="en-US" sz="1200" dirty="0">
                <a:latin typeface="+mn-lt"/>
              </a:rPr>
              <a:t>, D. (2015, Apr. 6). What Are We Talking About When We Talk About Population Health?. Retrieved from </a:t>
            </a:r>
            <a:r>
              <a:rPr lang="en-US" sz="1200" dirty="0">
                <a:latin typeface="+mn-lt"/>
                <a:hlinkClick r:id="rId4"/>
              </a:rPr>
              <a:t>http://healthaffairs.org/blog/2015/04/06/what-are-we-talking-about-when-we-talk-about-population-health</a:t>
            </a:r>
            <a:endParaRPr lang="en-US" dirty="0"/>
          </a:p>
          <a:p>
            <a:pPr marL="228600" marR="0" lvl="0" indent="-228600" algn="l" defTabSz="914400" rtl="0" eaLnBrk="1" fontAlgn="auto" latinLnBrk="0" hangingPunct="1">
              <a:lnSpc>
                <a:spcPct val="90000"/>
              </a:lnSpc>
              <a:spcBef>
                <a:spcPts val="800"/>
              </a:spcBef>
              <a:spcAft>
                <a:spcPts val="0"/>
              </a:spcAft>
              <a:buClr>
                <a:schemeClr val="tx2"/>
              </a:buClr>
              <a:buSzPct val="85000"/>
              <a:buFont typeface="+mj-lt"/>
              <a:buAutoNum type="arabicPeriod"/>
              <a:tabLst/>
              <a:defRPr/>
            </a:pPr>
            <a:r>
              <a:rPr lang="en-US" dirty="0" err="1"/>
              <a:t>Citters</a:t>
            </a:r>
            <a:r>
              <a:rPr lang="en-US" dirty="0"/>
              <a:t>, A., Lewis,</a:t>
            </a:r>
            <a:r>
              <a:rPr lang="en-US" baseline="0" dirty="0"/>
              <a:t> V., </a:t>
            </a:r>
            <a:r>
              <a:rPr lang="en-US" baseline="0" dirty="0" err="1"/>
              <a:t>Schoenherr</a:t>
            </a:r>
            <a:r>
              <a:rPr lang="en-US" baseline="0" dirty="0"/>
              <a:t>, K., &amp; Bartels, S. (2013). </a:t>
            </a:r>
            <a:r>
              <a:rPr lang="en-US" i="1" baseline="0" dirty="0"/>
              <a:t>Organizational and Financial Integration of Behavioral Health into Accountable Care Organizations. </a:t>
            </a:r>
            <a:r>
              <a:rPr lang="en-US" i="0" baseline="0" dirty="0"/>
              <a:t>The Dartmouth Institute For Health Policy &amp; Clinical Practice. Retrieved from </a:t>
            </a:r>
            <a:r>
              <a:rPr lang="en-US" sz="1200" u="sng" kern="1200" dirty="0">
                <a:solidFill>
                  <a:schemeClr val="tx1"/>
                </a:solidFill>
                <a:effectLst/>
                <a:latin typeface="+mn-lt"/>
                <a:ea typeface="+mn-ea"/>
                <a:cs typeface="+mn-cs"/>
                <a:hlinkClick r:id="rId5" action="ppaction://hlinkfile"/>
              </a:rPr>
              <a:t>http//academyhealth.org/files/2013/</a:t>
            </a:r>
            <a:r>
              <a:rPr lang="en-US" sz="1200" u="sng" kern="1200" dirty="0" err="1">
                <a:solidFill>
                  <a:schemeClr val="tx1"/>
                </a:solidFill>
                <a:effectLst/>
                <a:latin typeface="+mn-lt"/>
                <a:ea typeface="+mn-ea"/>
                <a:cs typeface="+mn-cs"/>
                <a:hlinkClick r:id="rId5" action="ppaction://hlinkfile"/>
              </a:rPr>
              <a:t>sunday</a:t>
            </a:r>
            <a:r>
              <a:rPr lang="en-US" sz="1200" u="sng" kern="1200" dirty="0">
                <a:solidFill>
                  <a:schemeClr val="tx1"/>
                </a:solidFill>
                <a:effectLst/>
                <a:latin typeface="+mn-lt"/>
                <a:ea typeface="+mn-ea"/>
                <a:cs typeface="+mn-cs"/>
                <a:hlinkClick r:id="rId5" action="ppaction://hlinkfile"/>
              </a:rPr>
              <a:t>/vancitters.pdf</a:t>
            </a:r>
            <a:endParaRPr lang="en-US" sz="1200" kern="1200" dirty="0">
              <a:solidFill>
                <a:schemeClr val="tx1"/>
              </a:solidFill>
              <a:effectLst/>
              <a:latin typeface="+mn-lt"/>
              <a:ea typeface="+mn-ea"/>
              <a:cs typeface="+mn-cs"/>
            </a:endParaRPr>
          </a:p>
          <a:p>
            <a:pPr marL="228600" indent="-228600">
              <a:buFont typeface="+mj-lt"/>
              <a:buAutoNum type="arabicPeriod" startAt="6"/>
            </a:pP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6AF21297-2C60-4FB4-8DA9-F32DE9A65E28}" type="slidenum">
              <a:rPr lang="en-US" smtClean="0"/>
              <a:t>4</a:t>
            </a:fld>
            <a:endParaRPr lang="en-US" dirty="0"/>
          </a:p>
        </p:txBody>
      </p:sp>
    </p:spTree>
    <p:extLst>
      <p:ext uri="{BB962C8B-B14F-4D97-AF65-F5344CB8AC3E}">
        <p14:creationId xmlns:p14="http://schemas.microsoft.com/office/powerpoint/2010/main" val="2227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488950" y="733425"/>
            <a:ext cx="6513513" cy="3665538"/>
          </a:xfrm>
          <a:ln/>
        </p:spPr>
      </p:sp>
      <p:sp>
        <p:nvSpPr>
          <p:cNvPr id="5120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sz="1200" kern="1200" dirty="0">
                <a:solidFill>
                  <a:schemeClr val="tx1"/>
                </a:solidFill>
                <a:latin typeface="+mn-lt"/>
                <a:ea typeface="+mn-ea"/>
                <a:cs typeface="Arial" panose="020B0604020202020204" pitchFamily="34" charset="0"/>
              </a:rPr>
              <a:t>Sources:  The Robert Wood Johnson Foundation. The Synthesis Project: New Insights From Research Results </a:t>
            </a:r>
          </a:p>
          <a:p>
            <a:r>
              <a:rPr lang="en-US" altLang="en-US" sz="1200" kern="1200" dirty="0">
                <a:solidFill>
                  <a:schemeClr val="tx1"/>
                </a:solidFill>
                <a:latin typeface="+mn-lt"/>
                <a:ea typeface="+mn-ea"/>
                <a:cs typeface="Arial" panose="020B0604020202020204" pitchFamily="34" charset="0"/>
              </a:rPr>
              <a:t>Charles </a:t>
            </a:r>
            <a:r>
              <a:rPr lang="en-US" altLang="en-US" sz="1200" kern="1200" dirty="0" err="1">
                <a:solidFill>
                  <a:schemeClr val="tx1"/>
                </a:solidFill>
                <a:latin typeface="+mn-lt"/>
                <a:ea typeface="+mn-ea"/>
                <a:cs typeface="Arial" panose="020B0604020202020204" pitchFamily="34" charset="0"/>
              </a:rPr>
              <a:t>Roehrig</a:t>
            </a:r>
            <a:r>
              <a:rPr lang="en-US" altLang="en-US" sz="1200" kern="1200" dirty="0">
                <a:solidFill>
                  <a:schemeClr val="tx1"/>
                </a:solidFill>
                <a:latin typeface="+mn-lt"/>
                <a:ea typeface="+mn-ea"/>
                <a:cs typeface="Arial" panose="020B0604020202020204" pitchFamily="34" charset="0"/>
              </a:rPr>
              <a:t>, “Mental Health Disorders Top the List of the Mostly Costly Conditions in the Unites States: $201 Billion,” Health Affairs 35, no. 6 (2016)”1130 </a:t>
            </a:r>
            <a:r>
              <a:rPr lang="mr-IN" altLang="en-US" sz="1200" kern="1200" dirty="0">
                <a:solidFill>
                  <a:schemeClr val="tx1"/>
                </a:solidFill>
                <a:latin typeface="+mn-lt"/>
                <a:ea typeface="+mn-ea"/>
                <a:cs typeface="+mn-cs"/>
              </a:rPr>
              <a:t>–</a:t>
            </a:r>
            <a:r>
              <a:rPr lang="en-US" altLang="en-US" sz="1200" kern="1200" dirty="0">
                <a:solidFill>
                  <a:schemeClr val="tx1"/>
                </a:solidFill>
                <a:latin typeface="+mn-lt"/>
                <a:ea typeface="+mn-ea"/>
                <a:cs typeface="Arial" panose="020B0604020202020204" pitchFamily="34" charset="0"/>
              </a:rPr>
              <a:t> 1135</a:t>
            </a:r>
          </a:p>
          <a:p>
            <a:r>
              <a:rPr lang="en-US" altLang="en-US" sz="1200" kern="1200" dirty="0">
                <a:solidFill>
                  <a:schemeClr val="tx1"/>
                </a:solidFill>
                <a:latin typeface="+mn-lt"/>
                <a:ea typeface="+mn-ea"/>
                <a:cs typeface="Arial" panose="020B0604020202020204" pitchFamily="34" charset="0"/>
              </a:rPr>
              <a:t>Thorpe, Jain, and </a:t>
            </a:r>
            <a:r>
              <a:rPr lang="en-US" altLang="en-US" sz="1200" kern="1200" dirty="0" err="1">
                <a:solidFill>
                  <a:schemeClr val="tx1"/>
                </a:solidFill>
                <a:latin typeface="+mn-lt"/>
                <a:ea typeface="+mn-ea"/>
                <a:cs typeface="Arial" panose="020B0604020202020204" pitchFamily="34" charset="0"/>
              </a:rPr>
              <a:t>Joski</a:t>
            </a:r>
            <a:r>
              <a:rPr lang="en-US" altLang="en-US" sz="1200" kern="1200" dirty="0">
                <a:solidFill>
                  <a:schemeClr val="tx1"/>
                </a:solidFill>
                <a:latin typeface="+mn-lt"/>
                <a:ea typeface="+mn-ea"/>
                <a:cs typeface="Arial" panose="020B0604020202020204" pitchFamily="34" charset="0"/>
              </a:rPr>
              <a:t>, “Prevalence and Spending Associated with Patients Who Have a Behavioral Health Disorder and Other Conditions,” Health Affairs 36, no. 1 (2017): 124-132</a:t>
            </a:r>
          </a:p>
          <a:p>
            <a:pPr marL="0" lvl="1" indent="0" defTabSz="466618">
              <a:lnSpc>
                <a:spcPct val="100000"/>
              </a:lnSpc>
              <a:spcBef>
                <a:spcPts val="0"/>
              </a:spcBef>
              <a:buClrTx/>
              <a:buNone/>
              <a:defRPr/>
            </a:pPr>
            <a:endParaRPr lang="en-US" dirty="0">
              <a:solidFill>
                <a:srgbClr val="FF0000"/>
              </a:solidFill>
            </a:endParaRPr>
          </a:p>
        </p:txBody>
      </p:sp>
      <p:sp>
        <p:nvSpPr>
          <p:cNvPr id="5120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24" tIns="46662" rIns="93324" bIns="46662"/>
          <a:lstStyle>
            <a:lvl1pPr>
              <a:defRPr>
                <a:solidFill>
                  <a:schemeClr val="tx1"/>
                </a:solidFill>
                <a:latin typeface="Arial" charset="0"/>
                <a:ea typeface="ヒラギノ角ゴ Pro W3" charset="0"/>
                <a:cs typeface="ヒラギノ角ゴ Pro W3" charset="0"/>
              </a:defRPr>
            </a:lvl1pPr>
            <a:lvl2pPr marL="758255" indent="-291636">
              <a:defRPr>
                <a:solidFill>
                  <a:schemeClr val="tx1"/>
                </a:solidFill>
                <a:latin typeface="Arial" charset="0"/>
                <a:ea typeface="ヒラギノ角ゴ Pro W3" charset="0"/>
                <a:cs typeface="ヒラギノ角ゴ Pro W3" charset="0"/>
              </a:defRPr>
            </a:lvl2pPr>
            <a:lvl3pPr marL="1166546" indent="-233309">
              <a:defRPr>
                <a:solidFill>
                  <a:schemeClr val="tx1"/>
                </a:solidFill>
                <a:latin typeface="Arial" charset="0"/>
                <a:ea typeface="ヒラギノ角ゴ Pro W3" charset="0"/>
                <a:cs typeface="ヒラギノ角ゴ Pro W3" charset="0"/>
              </a:defRPr>
            </a:lvl3pPr>
            <a:lvl4pPr marL="1633164" indent="-233309">
              <a:defRPr>
                <a:solidFill>
                  <a:schemeClr val="tx1"/>
                </a:solidFill>
                <a:latin typeface="Arial" charset="0"/>
                <a:ea typeface="ヒラギノ角ゴ Pro W3" charset="0"/>
                <a:cs typeface="ヒラギノ角ゴ Pro W3" charset="0"/>
              </a:defRPr>
            </a:lvl4pPr>
            <a:lvl5pPr marL="2099782" indent="-233309">
              <a:defRPr>
                <a:solidFill>
                  <a:schemeClr val="tx1"/>
                </a:solidFill>
                <a:latin typeface="Arial" charset="0"/>
                <a:ea typeface="ヒラギノ角ゴ Pro W3" charset="0"/>
                <a:cs typeface="ヒラギノ角ゴ Pro W3" charset="0"/>
              </a:defRPr>
            </a:lvl5pPr>
            <a:lvl6pPr marL="2566401"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3033019"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99637"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966256"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fld id="{BFED0E68-EAA9-6549-81DA-ECE10F18D80C}" type="slidenum">
              <a:rPr lang="en-US" altLang="en-US">
                <a:solidFill>
                  <a:prstClr val="black"/>
                </a:solidFill>
                <a:latin typeface="Calibri" charset="0"/>
              </a:rPr>
              <a:pPr/>
              <a:t>5</a:t>
            </a:fld>
            <a:endParaRPr lang="en-US" altLang="en-US">
              <a:solidFill>
                <a:prstClr val="black"/>
              </a:solidFill>
              <a:latin typeface="Calibri" charset="0"/>
            </a:endParaRPr>
          </a:p>
        </p:txBody>
      </p:sp>
    </p:spTree>
    <p:extLst>
      <p:ext uri="{BB962C8B-B14F-4D97-AF65-F5344CB8AC3E}">
        <p14:creationId xmlns:p14="http://schemas.microsoft.com/office/powerpoint/2010/main" val="152022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Kaiser Family Foundation: Beyond Health Care: The Role of Social Determinants in Promoting Health and Health Equity </a:t>
            </a:r>
            <a:endParaRPr lang="en-US" dirty="0"/>
          </a:p>
          <a:p>
            <a:r>
              <a:rPr lang="en-US" b="1" dirty="0"/>
              <a:t>Nov 04, 2015 </a:t>
            </a:r>
          </a:p>
          <a:p>
            <a:pPr algn="l"/>
            <a:endParaRPr lang="en-US" sz="2000"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http://www.kff.org/disparities-policy/issue-brief/beyond-health-care-the-role-of-social-determinants-in-promoting-health-and-health-equity/view/footnotes/#footnote-168746-4 </a:t>
            </a:r>
          </a:p>
          <a:p>
            <a:endParaRPr lang="en-US" b="1" dirty="0">
              <a:solidFill>
                <a:srgbClr val="000000"/>
              </a:solidFill>
              <a:latin typeface="Times New Roman" panose="02020603050405020304" pitchFamily="18" charset="0"/>
            </a:endParaRPr>
          </a:p>
          <a:p>
            <a:endParaRPr lang="en-US" b="1"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6</a:t>
            </a:fld>
            <a:endParaRPr lang="en-US" dirty="0"/>
          </a:p>
        </p:txBody>
      </p:sp>
    </p:spTree>
    <p:extLst>
      <p:ext uri="{BB962C8B-B14F-4D97-AF65-F5344CB8AC3E}">
        <p14:creationId xmlns:p14="http://schemas.microsoft.com/office/powerpoint/2010/main" val="33209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Developed by OAPI &amp; </a:t>
            </a:r>
            <a:r>
              <a:rPr lang="en-US" sz="1200" b="0" i="0" u="none" strike="noStrike" kern="1200" baseline="0" dirty="0" err="1">
                <a:solidFill>
                  <a:schemeClr val="tx1"/>
                </a:solidFill>
                <a:latin typeface="+mn-lt"/>
                <a:ea typeface="+mn-ea"/>
                <a:cs typeface="+mn-cs"/>
              </a:rPr>
              <a:t>Lundbeck</a:t>
            </a:r>
            <a:r>
              <a:rPr lang="en-US" sz="1200" b="0" i="0" u="none" strike="noStrike" kern="1200" baseline="0" dirty="0">
                <a:solidFill>
                  <a:schemeClr val="tx1"/>
                </a:solidFill>
                <a:latin typeface="+mn-lt"/>
                <a:ea typeface="+mn-ea"/>
                <a:cs typeface="+mn-cs"/>
              </a:rPr>
              <a:t>. OPEN MINDS. (2019). OPEN MINDS Behavioral Health Delivery System, Proprietary Database. Retrieved from OPEN MINDS.</a:t>
            </a:r>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9</a:t>
            </a:fld>
            <a:endParaRPr lang="en-US"/>
          </a:p>
        </p:txBody>
      </p:sp>
    </p:spTree>
    <p:extLst>
      <p:ext uri="{BB962C8B-B14F-4D97-AF65-F5344CB8AC3E}">
        <p14:creationId xmlns:p14="http://schemas.microsoft.com/office/powerpoint/2010/main" val="130040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2018 </a:t>
            </a:r>
            <a:r>
              <a:rPr lang="en-US" sz="1200" b="1" i="1" kern="1200" dirty="0">
                <a:solidFill>
                  <a:schemeClr val="tx1"/>
                </a:solidFill>
                <a:effectLst/>
                <a:latin typeface="+mn-lt"/>
                <a:ea typeface="+mn-ea"/>
                <a:cs typeface="+mn-cs"/>
              </a:rPr>
              <a:t>OPEN MINDS</a:t>
            </a:r>
            <a:r>
              <a:rPr lang="en-US" sz="1200" b="1" kern="1200" dirty="0">
                <a:solidFill>
                  <a:schemeClr val="tx1"/>
                </a:solidFill>
                <a:effectLst/>
                <a:latin typeface="+mn-lt"/>
                <a:ea typeface="+mn-ea"/>
                <a:cs typeface="+mn-cs"/>
              </a:rPr>
              <a:t> Performance Management Executive Survey: Where Are We On The Road To Value?: </a:t>
            </a:r>
            <a:r>
              <a:rPr lang="en-US" sz="1200" b="0" kern="1200" dirty="0">
                <a:solidFill>
                  <a:schemeClr val="tx1"/>
                </a:solidFill>
                <a:effectLst/>
                <a:latin typeface="+mn-lt"/>
                <a:ea typeface="+mn-ea"/>
                <a:cs typeface="+mn-cs"/>
              </a:rPr>
              <a:t>https://www.openminds.com/market-intelligence/resources/2018-open-minds-performance-management-executive-survey-road-value/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AF21297-2C60-4FB4-8DA9-F32DE9A65E28}" type="slidenum">
              <a:rPr lang="en-US" smtClean="0"/>
              <a:t>11</a:t>
            </a:fld>
            <a:endParaRPr lang="en-US"/>
          </a:p>
        </p:txBody>
      </p:sp>
    </p:spTree>
    <p:extLst>
      <p:ext uri="{BB962C8B-B14F-4D97-AF65-F5344CB8AC3E}">
        <p14:creationId xmlns:p14="http://schemas.microsoft.com/office/powerpoint/2010/main" val="266417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Developed by OAPI &amp; </a:t>
            </a:r>
            <a:r>
              <a:rPr lang="en-US" sz="1200" b="0" i="0" u="none" strike="noStrike" kern="1200" baseline="0" dirty="0" err="1">
                <a:solidFill>
                  <a:schemeClr val="tx1"/>
                </a:solidFill>
                <a:latin typeface="+mn-lt"/>
                <a:ea typeface="+mn-ea"/>
                <a:cs typeface="+mn-cs"/>
              </a:rPr>
              <a:t>Lundbeck</a:t>
            </a:r>
            <a:r>
              <a:rPr lang="en-US" sz="1200" b="0" i="0" u="none" strike="noStrike" kern="1200" baseline="0" dirty="0">
                <a:solidFill>
                  <a:schemeClr val="tx1"/>
                </a:solidFill>
                <a:latin typeface="+mn-lt"/>
                <a:ea typeface="+mn-ea"/>
                <a:cs typeface="+mn-cs"/>
              </a:rPr>
              <a:t>. OPEN MINDS. (2019). OPEN MINDS Behavioral Health Delivery System, Proprietary Database. Retrieved from OPEN MINDS.</a:t>
            </a:r>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14</a:t>
            </a:fld>
            <a:endParaRPr lang="en-US"/>
          </a:p>
        </p:txBody>
      </p:sp>
    </p:spTree>
    <p:extLst>
      <p:ext uri="{BB962C8B-B14F-4D97-AF65-F5344CB8AC3E}">
        <p14:creationId xmlns:p14="http://schemas.microsoft.com/office/powerpoint/2010/main" val="3678459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N=183 (# with managed care contracts)</a:t>
            </a:r>
          </a:p>
        </p:txBody>
      </p:sp>
      <p:sp>
        <p:nvSpPr>
          <p:cNvPr id="4" name="Slide Number Placeholder 3"/>
          <p:cNvSpPr>
            <a:spLocks noGrp="1"/>
          </p:cNvSpPr>
          <p:nvPr>
            <p:ph type="sldNum" sz="quarter" idx="5"/>
          </p:nvPr>
        </p:nvSpPr>
        <p:spPr/>
        <p:txBody>
          <a:bodyPr/>
          <a:lstStyle/>
          <a:p>
            <a:fld id="{7CD306CE-24D1-4D7A-A9D3-E4D2FDCDF14D}" type="slidenum">
              <a:rPr lang="en-US" smtClean="0"/>
              <a:t>18</a:t>
            </a:fld>
            <a:endParaRPr lang="en-US"/>
          </a:p>
        </p:txBody>
      </p:sp>
    </p:spTree>
    <p:extLst>
      <p:ext uri="{BB962C8B-B14F-4D97-AF65-F5344CB8AC3E}">
        <p14:creationId xmlns:p14="http://schemas.microsoft.com/office/powerpoint/2010/main" val="2191287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each category with managed care contracts - 97, 31, 29, 26</a:t>
            </a:r>
          </a:p>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19</a:t>
            </a:fld>
            <a:endParaRPr lang="en-US"/>
          </a:p>
        </p:txBody>
      </p:sp>
    </p:spTree>
    <p:extLst>
      <p:ext uri="{BB962C8B-B14F-4D97-AF65-F5344CB8AC3E}">
        <p14:creationId xmlns:p14="http://schemas.microsoft.com/office/powerpoint/2010/main" val="718276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eginning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512532"/>
            <a:ext cx="10058400" cy="3314259"/>
          </a:xfrm>
        </p:spPr>
        <p:txBody>
          <a:bodyPr anchor="b">
            <a:noAutofit/>
          </a:bodyPr>
          <a:lstStyle>
            <a:lvl1pPr algn="ctr">
              <a:lnSpc>
                <a:spcPct val="85000"/>
              </a:lnSpc>
              <a:defRPr sz="4400" b="1" spc="-50" baseline="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100051" y="5453742"/>
            <a:ext cx="10058400" cy="710293"/>
          </a:xfrm>
        </p:spPr>
        <p:txBody>
          <a:bodyPr lIns="91440" rIns="91440">
            <a:noAutofit/>
          </a:bodyPr>
          <a:lstStyle>
            <a:lvl1pPr marL="0" indent="0" algn="ctr">
              <a:buNone/>
              <a:defRPr sz="2400" cap="none"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7123" y="4630370"/>
            <a:ext cx="4354607" cy="661108"/>
          </a:xfrm>
          <a:prstGeom prst="rect">
            <a:avLst/>
          </a:prstGeom>
        </p:spPr>
      </p:pic>
      <p:sp>
        <p:nvSpPr>
          <p:cNvPr id="11"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bg1"/>
                </a:solidFill>
                <a:latin typeface="+mj-lt"/>
                <a:ea typeface="Segoe UI Symbol" panose="020B0502040204020203" pitchFamily="34" charset="0"/>
                <a:cs typeface="Segoe UI Light" panose="020B0502040204020203" pitchFamily="34" charset="0"/>
              </a:rPr>
              <a:t>www.openminds.com</a:t>
            </a:r>
            <a:r>
              <a:rPr lang="en-US" sz="14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717-334-1329</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bg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bg1"/>
              </a:solidFill>
              <a:latin typeface="+mj-lt"/>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8617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NO Copyrigh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28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720988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NO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263268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NO Copyrigh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cxnSp>
        <p:nvCxnSpPr>
          <p:cNvPr id="10" name="Straight Connector 9"/>
          <p:cNvCxnSpPr/>
          <p:nvPr userDrawn="1"/>
        </p:nvCxnSpPr>
        <p:spPr>
          <a:xfrm flipV="1">
            <a:off x="8724900" y="414779"/>
            <a:ext cx="0" cy="575742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801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1" name="Rectangle 10"/>
          <p:cNvSpPr/>
          <p:nvPr userDrawn="1"/>
        </p:nvSpPr>
        <p:spPr>
          <a:xfrm>
            <a:off x="0" y="0"/>
            <a:ext cx="12191999" cy="5782904"/>
          </a:xfrm>
          <a:prstGeom prst="rect">
            <a:avLst/>
          </a:prstGeom>
          <a:gradFill flip="none" rotWithShape="1">
            <a:gsLst>
              <a:gs pos="100000">
                <a:schemeClr val="tx2"/>
              </a:gs>
              <a:gs pos="52000">
                <a:srgbClr val="198E8F"/>
              </a:gs>
              <a:gs pos="0">
                <a:schemeClr val="accent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0" y="4239491"/>
            <a:ext cx="12192000" cy="261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3" name="Title 1"/>
          <p:cNvSpPr>
            <a:spLocks noGrp="1"/>
          </p:cNvSpPr>
          <p:nvPr>
            <p:ph type="title"/>
          </p:nvPr>
        </p:nvSpPr>
        <p:spPr>
          <a:xfrm>
            <a:off x="947776" y="4653621"/>
            <a:ext cx="6397744" cy="822960"/>
          </a:xfrm>
        </p:spPr>
        <p:txBody>
          <a:bodyPr lIns="91440" tIns="0" rIns="91440" bIns="0" anchor="b">
            <a:noAutofit/>
          </a:bodyPr>
          <a:lstStyle>
            <a:lvl1pPr>
              <a:defRPr sz="3600" b="1">
                <a:solidFill>
                  <a:schemeClr val="tx1"/>
                </a:solidFill>
                <a:latin typeface="+mj-lt"/>
              </a:defRPr>
            </a:lvl1pPr>
          </a:lstStyle>
          <a:p>
            <a:r>
              <a:rPr lang="en-US" dirty="0"/>
              <a:t>Click to edit Master title style</a:t>
            </a:r>
          </a:p>
        </p:txBody>
      </p:sp>
      <p:sp>
        <p:nvSpPr>
          <p:cNvPr id="14" name="Text Placeholder 3"/>
          <p:cNvSpPr>
            <a:spLocks noGrp="1"/>
          </p:cNvSpPr>
          <p:nvPr>
            <p:ph type="body" sz="half" idx="2"/>
          </p:nvPr>
        </p:nvSpPr>
        <p:spPr>
          <a:xfrm>
            <a:off x="947776" y="5485724"/>
            <a:ext cx="6397744" cy="594360"/>
          </a:xfrm>
        </p:spPr>
        <p:txBody>
          <a:bodyPr lIns="91440" tIns="0" rIns="91440" bIns="0">
            <a:normAutofit/>
          </a:bodyPr>
          <a:lstStyle>
            <a:lvl1pPr marL="0" indent="0">
              <a:spcBef>
                <a:spcPts val="0"/>
              </a:spcBef>
              <a:spcAft>
                <a:spcPts val="600"/>
              </a:spcAft>
              <a:buNone/>
              <a:defRPr sz="150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Rectangle 15"/>
          <p:cNvSpPr/>
          <p:nvPr userDrawn="1"/>
        </p:nvSpPr>
        <p:spPr>
          <a:xfrm>
            <a:off x="947776" y="811357"/>
            <a:ext cx="8635346" cy="2873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a:defRPr/>
            </a:pPr>
            <a:r>
              <a:rPr lang="en-US" sz="4800" b="1" kern="0" dirty="0">
                <a:solidFill>
                  <a:prstClr val="white"/>
                </a:solidFill>
                <a:cs typeface="Segoe UI Light" panose="020B0502040204020203" pitchFamily="34" charset="0"/>
              </a:rPr>
              <a:t>Turning Market Intelligence</a:t>
            </a:r>
          </a:p>
          <a:p>
            <a:pPr>
              <a:defRPr/>
            </a:pPr>
            <a:r>
              <a:rPr lang="en-US" sz="4800" b="1" kern="0" dirty="0">
                <a:solidFill>
                  <a:prstClr val="white"/>
                </a:solidFill>
                <a:cs typeface="Segoe UI Light" panose="020B0502040204020203" pitchFamily="34" charset="0"/>
              </a:rPr>
              <a:t>Into</a:t>
            </a:r>
            <a:r>
              <a:rPr lang="en-US" sz="4800" b="1" kern="0" baseline="0" dirty="0">
                <a:solidFill>
                  <a:prstClr val="white"/>
                </a:solidFill>
                <a:cs typeface="Segoe UI Light" panose="020B0502040204020203" pitchFamily="34" charset="0"/>
              </a:rPr>
              <a:t> Business Advantage</a:t>
            </a:r>
            <a:br>
              <a:rPr lang="en-US" sz="4800" kern="0" dirty="0">
                <a:solidFill>
                  <a:prstClr val="white"/>
                </a:solidFill>
                <a:cs typeface="Segoe UI Light" panose="020B0502040204020203" pitchFamily="34" charset="0"/>
              </a:rPr>
            </a:br>
            <a:r>
              <a:rPr lang="en-US" sz="1800" i="1" dirty="0">
                <a:solidFill>
                  <a:prstClr val="white"/>
                </a:solidFill>
              </a:rPr>
              <a:t>OPEN MINDS</a:t>
            </a:r>
            <a:r>
              <a:rPr lang="en-US" sz="1800" dirty="0">
                <a:solidFill>
                  <a:prstClr val="white"/>
                </a:solidFill>
              </a:rPr>
              <a:t> market </a:t>
            </a:r>
            <a:r>
              <a:rPr lang="en-US" sz="1800" dirty="0">
                <a:solidFill>
                  <a:prstClr val="white"/>
                </a:solidFill>
                <a:latin typeface="+mn-lt"/>
              </a:rPr>
              <a:t>intelligence</a:t>
            </a:r>
            <a:r>
              <a:rPr lang="en-US" sz="1800" dirty="0">
                <a:solidFill>
                  <a:prstClr val="white"/>
                </a:solidFill>
              </a:rPr>
              <a:t> and technical assistance helps over 550,000+ </a:t>
            </a:r>
            <a:br>
              <a:rPr lang="en-US" sz="1800" dirty="0">
                <a:solidFill>
                  <a:prstClr val="white"/>
                </a:solidFill>
              </a:rPr>
            </a:br>
            <a:r>
              <a:rPr lang="en-US" sz="1800" dirty="0">
                <a:solidFill>
                  <a:prstClr val="white"/>
                </a:solidFill>
              </a:rPr>
              <a:t>industry executives tackle business challenges, improve decision-making, and </a:t>
            </a:r>
            <a:br>
              <a:rPr lang="en-US" sz="1800" dirty="0">
                <a:solidFill>
                  <a:prstClr val="white"/>
                </a:solidFill>
              </a:rPr>
            </a:br>
            <a:r>
              <a:rPr lang="en-US" sz="1800" dirty="0">
                <a:solidFill>
                  <a:prstClr val="white"/>
                </a:solidFill>
              </a:rPr>
              <a:t>maximize organizational performance every day</a:t>
            </a:r>
            <a:r>
              <a:rPr lang="en-US" sz="1600" dirty="0">
                <a:solidFill>
                  <a:prstClr val="white"/>
                </a:solidFill>
              </a:rPr>
              <a:t> </a:t>
            </a:r>
            <a:endParaRPr lang="en-US" sz="2800" kern="0" dirty="0">
              <a:solidFill>
                <a:prstClr val="white"/>
              </a:solidFill>
              <a:cs typeface="Segoe UI Light" panose="020B0502040204020203" pitchFamily="34" charset="0"/>
            </a:endParaRPr>
          </a:p>
        </p:txBody>
      </p:sp>
      <p:sp>
        <p:nvSpPr>
          <p:cNvPr id="19"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tx1"/>
                </a:solidFill>
                <a:latin typeface="+mj-lt"/>
                <a:ea typeface="Segoe UI Symbol" panose="020B0502040204020203" pitchFamily="34" charset="0"/>
                <a:cs typeface="Segoe UI Light" panose="020B0502040204020203" pitchFamily="34" charset="0"/>
              </a:rPr>
              <a:t>www.openminds.com</a:t>
            </a:r>
            <a:r>
              <a:rPr lang="en-US" sz="14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717-334-1329</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tx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tx1"/>
              </a:solidFill>
              <a:latin typeface="+mj-lt"/>
              <a:ea typeface="Segoe UI Symbol" panose="020B0502040204020203" pitchFamily="34" charset="0"/>
              <a:cs typeface="Segoe UI Light" panose="020B0502040204020203"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3115" y="4525818"/>
            <a:ext cx="1788115" cy="1690754"/>
          </a:xfrm>
          <a:prstGeom prst="rect">
            <a:avLst/>
          </a:prstGeom>
        </p:spPr>
      </p:pic>
    </p:spTree>
    <p:extLst>
      <p:ext uri="{BB962C8B-B14F-4D97-AF65-F5344CB8AC3E}">
        <p14:creationId xmlns:p14="http://schemas.microsoft.com/office/powerpoint/2010/main" val="2780594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7B14-78D6-4F76-A271-55F0DE06D8C5}"/>
              </a:ext>
            </a:extLst>
          </p:cNvPr>
          <p:cNvSpPr>
            <a:spLocks noGrp="1"/>
          </p:cNvSpPr>
          <p:nvPr>
            <p:ph type="title"/>
          </p:nvPr>
        </p:nvSpPr>
        <p:spPr>
          <a:xfrm>
            <a:off x="838200" y="2091449"/>
            <a:ext cx="10515600" cy="4167461"/>
          </a:xfrm>
          <a:prstGeom prst="rect">
            <a:avLst/>
          </a:prstGeom>
        </p:spPr>
        <p:txBody>
          <a:bodyPr/>
          <a:lstStyle>
            <a:lvl1pPr algn="l">
              <a:defRPr>
                <a:solidFill>
                  <a:srgbClr val="32415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A2B79790-3880-4E8F-80A3-F4F350160273}"/>
              </a:ext>
            </a:extLst>
          </p:cNvPr>
          <p:cNvSpPr>
            <a:spLocks noGrp="1"/>
          </p:cNvSpPr>
          <p:nvPr>
            <p:ph type="sldNum" sz="quarter" idx="10"/>
          </p:nvPr>
        </p:nvSpPr>
        <p:spPr/>
        <p:txBody>
          <a:bodyPr/>
          <a:lstStyle/>
          <a:p>
            <a:fld id="{4D0DAE26-144F-4795-8E9C-3E0831525694}" type="slidenum">
              <a:rPr lang="en-US" smtClean="0"/>
              <a:t>‹#›</a:t>
            </a:fld>
            <a:endParaRPr lang="en-US"/>
          </a:p>
        </p:txBody>
      </p:sp>
    </p:spTree>
    <p:extLst>
      <p:ext uri="{BB962C8B-B14F-4D97-AF65-F5344CB8AC3E}">
        <p14:creationId xmlns:p14="http://schemas.microsoft.com/office/powerpoint/2010/main" val="44439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Beginning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116218" y="982620"/>
            <a:ext cx="10058400" cy="2804304"/>
          </a:xfrm>
        </p:spPr>
        <p:txBody>
          <a:bodyPr anchor="b">
            <a:noAutofit/>
          </a:bodyPr>
          <a:lstStyle>
            <a:lvl1pPr algn="ctr">
              <a:lnSpc>
                <a:spcPct val="85000"/>
              </a:lnSpc>
              <a:defRPr sz="4400" b="1" spc="-50" baseline="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100051" y="5453742"/>
            <a:ext cx="10058400" cy="710293"/>
          </a:xfrm>
        </p:spPr>
        <p:txBody>
          <a:bodyPr lIns="91440" rIns="91440">
            <a:noAutofit/>
          </a:bodyPr>
          <a:lstStyle>
            <a:lvl1pPr marL="0" indent="0" algn="ctr">
              <a:buNone/>
              <a:defRPr sz="2400" cap="none"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387206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1947" y="812339"/>
            <a:ext cx="4354607" cy="661108"/>
          </a:xfrm>
          <a:prstGeom prst="rect">
            <a:avLst/>
          </a:prstGeom>
        </p:spPr>
      </p:pic>
      <p:sp>
        <p:nvSpPr>
          <p:cNvPr id="11"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bg1"/>
                </a:solidFill>
                <a:latin typeface="+mj-lt"/>
                <a:ea typeface="Segoe UI Symbol" panose="020B0502040204020203" pitchFamily="34" charset="0"/>
                <a:cs typeface="Segoe UI Light" panose="020B0502040204020203" pitchFamily="34" charset="0"/>
              </a:rPr>
              <a:t>www.openminds.com</a:t>
            </a:r>
            <a:r>
              <a:rPr lang="en-US" sz="14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717-334-1329</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bg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bg1"/>
              </a:solidFill>
              <a:latin typeface="+mj-lt"/>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94981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1012371" y="898634"/>
            <a:ext cx="10200112" cy="252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29412" y="242386"/>
            <a:ext cx="12450824" cy="6044198"/>
          </a:xfrm>
          <a:prstGeom prst="rect">
            <a:avLst/>
          </a:prstGeom>
          <a:effectLst>
            <a:softEdge rad="635000"/>
          </a:effectLst>
        </p:spPr>
      </p:pic>
      <p:sp>
        <p:nvSpPr>
          <p:cNvPr id="9" name="Rectangle 8"/>
          <p:cNvSpPr/>
          <p:nvPr userDrawn="1"/>
        </p:nvSpPr>
        <p:spPr>
          <a:xfrm>
            <a:off x="1" y="3593515"/>
            <a:ext cx="12192000" cy="3264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575" y="35275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868" y="4183764"/>
            <a:ext cx="12188132" cy="1555728"/>
          </a:xfrm>
        </p:spPr>
        <p:txBody>
          <a:bodyPr anchor="t"/>
          <a:lstStyle>
            <a:lvl1pPr algn="ctr">
              <a:lnSpc>
                <a:spcPct val="100000"/>
              </a:lnSpc>
              <a:defRPr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3" name="Slide Number Placeholder 2"/>
          <p:cNvSpPr>
            <a:spLocks noGrp="1"/>
          </p:cNvSpPr>
          <p:nvPr>
            <p:ph type="sldNum" sz="quarter" idx="10"/>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81629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71739"/>
            <a:ext cx="10058400" cy="1434251"/>
          </a:xfrm>
        </p:spPr>
        <p:txBody>
          <a:bodyPr anchor="b">
            <a:noAutofit/>
          </a:bodyPr>
          <a:lstStyle>
            <a:lvl1pPr algn="l">
              <a:lnSpc>
                <a:spcPct val="85000"/>
              </a:lnSpc>
              <a:defRPr sz="4800" spc="-50" baseline="0">
                <a:solidFill>
                  <a:schemeClr val="tx1"/>
                </a:solidFill>
              </a:defRPr>
            </a:lvl1pPr>
          </a:lstStyle>
          <a:p>
            <a:r>
              <a:rPr lang="en-US" dirty="0"/>
              <a:t>Click to edit Master title style</a:t>
            </a:r>
          </a:p>
        </p:txBody>
      </p:sp>
      <p:cxnSp>
        <p:nvCxnSpPr>
          <p:cNvPr id="9" name="Straight Connector 8"/>
          <p:cNvCxnSpPr/>
          <p:nvPr/>
        </p:nvCxnSpPr>
        <p:spPr>
          <a:xfrm>
            <a:off x="1207658" y="221649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Content Placeholder 2"/>
          <p:cNvSpPr>
            <a:spLocks noGrp="1"/>
          </p:cNvSpPr>
          <p:nvPr>
            <p:ph idx="1"/>
          </p:nvPr>
        </p:nvSpPr>
        <p:spPr>
          <a:xfrm>
            <a:off x="1097280" y="2309650"/>
            <a:ext cx="10058400" cy="3559444"/>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sp>
        <p:nvSpPr>
          <p:cNvPr id="14"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92312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spTree>
    <p:extLst>
      <p:ext uri="{BB962C8B-B14F-4D97-AF65-F5344CB8AC3E}">
        <p14:creationId xmlns:p14="http://schemas.microsoft.com/office/powerpoint/2010/main" val="2307643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No Content,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52098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Copyright">
    <p:spTree>
      <p:nvGrpSpPr>
        <p:cNvPr id="1" name=""/>
        <p:cNvGrpSpPr/>
        <p:nvPr/>
      </p:nvGrpSpPr>
      <p:grpSpPr>
        <a:xfrm>
          <a:off x="0" y="0"/>
          <a:ext cx="0" cy="0"/>
          <a:chOff x="0" y="0"/>
          <a:chExt cx="0" cy="0"/>
        </a:xfrm>
      </p:grpSpPr>
      <p:sp>
        <p:nvSpPr>
          <p:cNvPr id="13" name="Rectangle 12"/>
          <p:cNvSpPr/>
          <p:nvPr userDrawn="1"/>
        </p:nvSpPr>
        <p:spPr>
          <a:xfrm>
            <a:off x="1012371" y="898634"/>
            <a:ext cx="10200112" cy="252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29412" y="242386"/>
            <a:ext cx="12450824" cy="6044198"/>
          </a:xfrm>
          <a:prstGeom prst="rect">
            <a:avLst/>
          </a:prstGeom>
          <a:effectLst>
            <a:softEdge rad="635000"/>
          </a:effectLst>
        </p:spPr>
      </p:pic>
      <p:sp>
        <p:nvSpPr>
          <p:cNvPr id="9" name="Rectangle 8"/>
          <p:cNvSpPr/>
          <p:nvPr userDrawn="1"/>
        </p:nvSpPr>
        <p:spPr>
          <a:xfrm>
            <a:off x="1" y="3593515"/>
            <a:ext cx="12192000" cy="3264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575" y="35275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868" y="4183764"/>
            <a:ext cx="12188132" cy="1555728"/>
          </a:xfrm>
        </p:spPr>
        <p:txBody>
          <a:bodyPr anchor="t"/>
          <a:lstStyle>
            <a:lvl1pPr algn="ctr">
              <a:lnSpc>
                <a:spcPct val="100000"/>
              </a:lnSpc>
              <a:defRPr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3" name="Slide Number Placeholder 2"/>
          <p:cNvSpPr>
            <a:spLocks noGrp="1"/>
          </p:cNvSpPr>
          <p:nvPr>
            <p:ph type="sldNum" sz="quarter" idx="10"/>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403813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Copyrigh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710175"/>
          </a:xfrm>
        </p:spPr>
        <p:txBody>
          <a:bodyPr/>
          <a:lstStyle/>
          <a:p>
            <a:r>
              <a:rPr lang="en-US" dirty="0"/>
              <a:t>Click to edit Master title style</a:t>
            </a:r>
          </a:p>
        </p:txBody>
      </p:sp>
      <p:sp>
        <p:nvSpPr>
          <p:cNvPr id="3" name="Content Placeholder 2"/>
          <p:cNvSpPr>
            <a:spLocks noGrp="1"/>
          </p:cNvSpPr>
          <p:nvPr>
            <p:ph sz="half" idx="1"/>
          </p:nvPr>
        </p:nvSpPr>
        <p:spPr>
          <a:xfrm>
            <a:off x="1097279" y="1252151"/>
            <a:ext cx="4937760" cy="4616943"/>
          </a:xfrm>
        </p:spPr>
        <p:txBody>
          <a:bodyPr/>
          <a:lstStyle>
            <a:lvl1pPr>
              <a:lnSpc>
                <a:spcPct val="100000"/>
              </a:lnSpc>
              <a:buClr>
                <a:schemeClr val="accent2"/>
              </a:buClr>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252152"/>
            <a:ext cx="4937760" cy="461694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207134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Title Two Content, Copyrigh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18413"/>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1792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1208974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Copyrigh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268568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Copyrigh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Autofit/>
          </a:bodyPr>
          <a:lstStyle>
            <a:lvl1pPr>
              <a:defRPr sz="28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lgn="l">
              <a:defRPr>
                <a:solidFill>
                  <a:schemeClr val="tx2"/>
                </a:solidFil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4" name="Slide Number Placeholder 5"/>
          <p:cNvSpPr txBox="1">
            <a:spLocks/>
          </p:cNvSpPr>
          <p:nvPr userDrawn="1"/>
        </p:nvSpPr>
        <p:spPr>
          <a:xfrm>
            <a:off x="10975207" y="6459785"/>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4DFE4B9-2BF6-4E32-9280-3DEC68C36104}" type="slidenum">
              <a:rPr lang="en-US" smtClean="0">
                <a:solidFill>
                  <a:schemeClr val="tx1"/>
                </a:solidFill>
              </a:rPr>
              <a:pPr algn="l"/>
              <a:t>‹#›</a:t>
            </a:fld>
            <a:endParaRPr lang="en-US" dirty="0">
              <a:solidFill>
                <a:schemeClr val="tx1"/>
              </a:solidFill>
            </a:endParaRPr>
          </a:p>
        </p:txBody>
      </p:sp>
      <p:sp>
        <p:nvSpPr>
          <p:cNvPr id="15"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20" name="ZoneTexte 3"/>
          <p:cNvSpPr txBox="1"/>
          <p:nvPr userDrawn="1"/>
        </p:nvSpPr>
        <p:spPr>
          <a:xfrm>
            <a:off x="1249680" y="6527093"/>
            <a:ext cx="9769642" cy="296905"/>
          </a:xfrm>
          <a:prstGeom prst="rect">
            <a:avLst/>
          </a:prstGeom>
          <a:noFill/>
        </p:spPr>
        <p:txBody>
          <a:bodyPr wrap="square" lIns="80673" tIns="40337" rIns="80673" bIns="40337" rtlCol="0">
            <a:spAutoFit/>
          </a:bodyPr>
          <a:lstStyle/>
          <a:p>
            <a:pPr algn="r">
              <a:defRPr/>
            </a:pPr>
            <a:r>
              <a:rPr lang="fr-FR" sz="1400" kern="0" dirty="0">
                <a:solidFill>
                  <a:schemeClr val="tx1"/>
                </a:solidFill>
                <a:latin typeface="+mj-lt"/>
                <a:ea typeface="Segoe UI Symbol" panose="020B0502040204020203" pitchFamily="34" charset="0"/>
                <a:cs typeface="Segoe UI Light" panose="020B0502040204020203" pitchFamily="34" charset="0"/>
              </a:rPr>
              <a:t>© 2018 </a:t>
            </a:r>
            <a:r>
              <a:rPr lang="fr-FR" sz="1400" i="1" kern="0" dirty="0">
                <a:solidFill>
                  <a:schemeClr val="tx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243418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Copyrigh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28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28725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2404377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Copyrigh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cxnSp>
        <p:nvCxnSpPr>
          <p:cNvPr id="10" name="Straight Connector 9"/>
          <p:cNvCxnSpPr/>
          <p:nvPr userDrawn="1"/>
        </p:nvCxnSpPr>
        <p:spPr>
          <a:xfrm flipV="1">
            <a:off x="8724900" y="414779"/>
            <a:ext cx="0" cy="575742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967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1" name="Rectangle 10"/>
          <p:cNvSpPr/>
          <p:nvPr userDrawn="1"/>
        </p:nvSpPr>
        <p:spPr>
          <a:xfrm>
            <a:off x="0" y="0"/>
            <a:ext cx="12191999" cy="5782904"/>
          </a:xfrm>
          <a:prstGeom prst="rect">
            <a:avLst/>
          </a:prstGeom>
          <a:gradFill flip="none" rotWithShape="1">
            <a:gsLst>
              <a:gs pos="100000">
                <a:schemeClr val="tx2"/>
              </a:gs>
              <a:gs pos="52000">
                <a:srgbClr val="198E8F"/>
              </a:gs>
              <a:gs pos="0">
                <a:schemeClr val="accent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0" y="4239491"/>
            <a:ext cx="12192000" cy="261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3" name="Title 1"/>
          <p:cNvSpPr>
            <a:spLocks noGrp="1"/>
          </p:cNvSpPr>
          <p:nvPr>
            <p:ph type="title"/>
          </p:nvPr>
        </p:nvSpPr>
        <p:spPr>
          <a:xfrm>
            <a:off x="947776" y="4653621"/>
            <a:ext cx="6397744" cy="822960"/>
          </a:xfrm>
        </p:spPr>
        <p:txBody>
          <a:bodyPr lIns="91440" tIns="0" rIns="91440" bIns="0" anchor="b">
            <a:noAutofit/>
          </a:bodyPr>
          <a:lstStyle>
            <a:lvl1pPr>
              <a:defRPr sz="3600" b="1">
                <a:solidFill>
                  <a:schemeClr val="tx1"/>
                </a:solidFill>
                <a:latin typeface="+mj-lt"/>
              </a:defRPr>
            </a:lvl1pPr>
          </a:lstStyle>
          <a:p>
            <a:r>
              <a:rPr lang="en-US" dirty="0"/>
              <a:t>Click to edit Master title style</a:t>
            </a:r>
          </a:p>
        </p:txBody>
      </p:sp>
      <p:sp>
        <p:nvSpPr>
          <p:cNvPr id="14" name="Text Placeholder 3"/>
          <p:cNvSpPr>
            <a:spLocks noGrp="1"/>
          </p:cNvSpPr>
          <p:nvPr>
            <p:ph type="body" sz="half" idx="2"/>
          </p:nvPr>
        </p:nvSpPr>
        <p:spPr>
          <a:xfrm>
            <a:off x="947776" y="5485724"/>
            <a:ext cx="6397744" cy="594360"/>
          </a:xfrm>
        </p:spPr>
        <p:txBody>
          <a:bodyPr lIns="91440" tIns="0" rIns="91440" bIns="0">
            <a:normAutofit/>
          </a:bodyPr>
          <a:lstStyle>
            <a:lvl1pPr marL="0" indent="0">
              <a:spcBef>
                <a:spcPts val="0"/>
              </a:spcBef>
              <a:spcAft>
                <a:spcPts val="600"/>
              </a:spcAft>
              <a:buNone/>
              <a:defRPr sz="150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Rectangle 15"/>
          <p:cNvSpPr/>
          <p:nvPr userDrawn="1"/>
        </p:nvSpPr>
        <p:spPr>
          <a:xfrm>
            <a:off x="947776" y="811357"/>
            <a:ext cx="8635346" cy="2873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a:defRPr/>
            </a:pPr>
            <a:r>
              <a:rPr lang="en-US" sz="4800" b="1" kern="0" dirty="0">
                <a:solidFill>
                  <a:prstClr val="white"/>
                </a:solidFill>
                <a:cs typeface="Segoe UI Light" panose="020B0502040204020203" pitchFamily="34" charset="0"/>
              </a:rPr>
              <a:t>Turning Market Intelligence</a:t>
            </a:r>
          </a:p>
          <a:p>
            <a:pPr>
              <a:defRPr/>
            </a:pPr>
            <a:r>
              <a:rPr lang="en-US" sz="4800" b="1" kern="0" dirty="0">
                <a:solidFill>
                  <a:prstClr val="white"/>
                </a:solidFill>
                <a:cs typeface="Segoe UI Light" panose="020B0502040204020203" pitchFamily="34" charset="0"/>
              </a:rPr>
              <a:t>Into</a:t>
            </a:r>
            <a:r>
              <a:rPr lang="en-US" sz="4800" b="1" kern="0" baseline="0" dirty="0">
                <a:solidFill>
                  <a:prstClr val="white"/>
                </a:solidFill>
                <a:cs typeface="Segoe UI Light" panose="020B0502040204020203" pitchFamily="34" charset="0"/>
              </a:rPr>
              <a:t> Business Advantage</a:t>
            </a:r>
            <a:br>
              <a:rPr lang="en-US" sz="4800" kern="0" dirty="0">
                <a:solidFill>
                  <a:prstClr val="white"/>
                </a:solidFill>
                <a:cs typeface="Segoe UI Light" panose="020B0502040204020203" pitchFamily="34" charset="0"/>
              </a:rPr>
            </a:br>
            <a:r>
              <a:rPr lang="en-US" sz="1800" i="1" dirty="0">
                <a:solidFill>
                  <a:prstClr val="white"/>
                </a:solidFill>
              </a:rPr>
              <a:t>OPEN MINDS</a:t>
            </a:r>
            <a:r>
              <a:rPr lang="en-US" sz="1800" dirty="0">
                <a:solidFill>
                  <a:prstClr val="white"/>
                </a:solidFill>
              </a:rPr>
              <a:t> market </a:t>
            </a:r>
            <a:r>
              <a:rPr lang="en-US" sz="1800" dirty="0">
                <a:solidFill>
                  <a:prstClr val="white"/>
                </a:solidFill>
                <a:latin typeface="+mn-lt"/>
              </a:rPr>
              <a:t>intelligence</a:t>
            </a:r>
            <a:r>
              <a:rPr lang="en-US" sz="1800" dirty="0">
                <a:solidFill>
                  <a:prstClr val="white"/>
                </a:solidFill>
              </a:rPr>
              <a:t> and technical assistance helps over 550,000+ </a:t>
            </a:r>
            <a:br>
              <a:rPr lang="en-US" sz="1800" dirty="0">
                <a:solidFill>
                  <a:prstClr val="white"/>
                </a:solidFill>
              </a:rPr>
            </a:br>
            <a:r>
              <a:rPr lang="en-US" sz="1800" dirty="0">
                <a:solidFill>
                  <a:prstClr val="white"/>
                </a:solidFill>
              </a:rPr>
              <a:t>industry executives tackle business challenges, improve decision-making, and </a:t>
            </a:r>
            <a:br>
              <a:rPr lang="en-US" sz="1800" dirty="0">
                <a:solidFill>
                  <a:prstClr val="white"/>
                </a:solidFill>
              </a:rPr>
            </a:br>
            <a:r>
              <a:rPr lang="en-US" sz="1800" dirty="0">
                <a:solidFill>
                  <a:prstClr val="white"/>
                </a:solidFill>
              </a:rPr>
              <a:t>maximize organizational performance every day</a:t>
            </a:r>
            <a:r>
              <a:rPr lang="en-US" sz="1600" dirty="0">
                <a:solidFill>
                  <a:prstClr val="white"/>
                </a:solidFill>
              </a:rPr>
              <a:t> </a:t>
            </a:r>
            <a:endParaRPr lang="en-US" sz="2800" kern="0" dirty="0">
              <a:solidFill>
                <a:prstClr val="white"/>
              </a:solidFill>
              <a:cs typeface="Segoe UI Light" panose="020B0502040204020203" pitchFamily="34" charset="0"/>
            </a:endParaRPr>
          </a:p>
        </p:txBody>
      </p:sp>
      <p:sp>
        <p:nvSpPr>
          <p:cNvPr id="19"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tx1"/>
                </a:solidFill>
                <a:latin typeface="+mj-lt"/>
                <a:ea typeface="Segoe UI Symbol" panose="020B0502040204020203" pitchFamily="34" charset="0"/>
                <a:cs typeface="Segoe UI Light" panose="020B0502040204020203" pitchFamily="34" charset="0"/>
              </a:rPr>
              <a:t>www.openminds.com</a:t>
            </a:r>
            <a:r>
              <a:rPr lang="en-US" sz="14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717-334-1329</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tx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tx1"/>
              </a:solidFill>
              <a:latin typeface="+mj-lt"/>
              <a:ea typeface="Segoe UI Symbol" panose="020B0502040204020203" pitchFamily="34" charset="0"/>
              <a:cs typeface="Segoe UI Light" panose="020B0502040204020203"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3115" y="4525818"/>
            <a:ext cx="1788115" cy="1690754"/>
          </a:xfrm>
          <a:prstGeom prst="rect">
            <a:avLst/>
          </a:prstGeom>
        </p:spPr>
      </p:pic>
    </p:spTree>
    <p:extLst>
      <p:ext uri="{BB962C8B-B14F-4D97-AF65-F5344CB8AC3E}">
        <p14:creationId xmlns:p14="http://schemas.microsoft.com/office/powerpoint/2010/main" val="947063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Agenda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33724"/>
            <a:ext cx="12192000" cy="1927879"/>
          </a:xfrm>
          <a:prstGeom prst="rect">
            <a:avLst/>
          </a:prstGeom>
          <a:blipFill dpi="0" rotWithShape="1">
            <a:blip r:embed="rId2">
              <a:alphaModFix amt="30000"/>
            </a:blip>
            <a:srcRect/>
            <a:stretch>
              <a:fillRect l="-53000" t="-214820" b="-54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p:nvSpPr>
        <p:spPr>
          <a:xfrm>
            <a:off x="-3" y="509267"/>
            <a:ext cx="13433739" cy="1652335"/>
          </a:xfrm>
          <a:prstGeom prst="rect">
            <a:avLst/>
          </a:prstGeom>
          <a:gradFill>
            <a:gsLst>
              <a:gs pos="0">
                <a:schemeClr val="accent1">
                  <a:lumMod val="5000"/>
                  <a:lumOff val="95000"/>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9" name="Content Placeholder 2"/>
          <p:cNvSpPr>
            <a:spLocks noGrp="1"/>
          </p:cNvSpPr>
          <p:nvPr>
            <p:ph idx="1"/>
          </p:nvPr>
        </p:nvSpPr>
        <p:spPr>
          <a:xfrm>
            <a:off x="487680" y="2286001"/>
            <a:ext cx="11216640" cy="3950230"/>
          </a:xfrm>
        </p:spPr>
        <p:txBody>
          <a:bodyPr/>
          <a:lstStyle>
            <a:lvl1pPr marL="517525" marR="0"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sz="240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vl2pPr marL="914400" marR="0" indent="-396875" algn="l" defTabSz="685800" rtl="0" eaLnBrk="1" fontAlgn="auto" latinLnBrk="0" hangingPunct="1">
              <a:lnSpc>
                <a:spcPct val="100000"/>
              </a:lnSpc>
              <a:spcBef>
                <a:spcPts val="375"/>
              </a:spcBef>
              <a:spcAft>
                <a:spcPts val="600"/>
              </a:spcAft>
              <a:buClr>
                <a:srgbClr val="000000"/>
              </a:buClr>
              <a:buSzTx/>
              <a:buFont typeface="+mj-lt"/>
              <a:buAutoNum type="alphaLcPeriod"/>
              <a:tabLst/>
              <a:defRPr>
                <a:solidFill>
                  <a:schemeClr val="tx1"/>
                </a:solidFill>
                <a:latin typeface="Segoe UI Light" panose="020B0502040204020203" pitchFamily="34" charset="0"/>
                <a:ea typeface="Segoe UI" panose="020B0502040204020203" pitchFamily="34" charset="0"/>
                <a:cs typeface="Segoe UI" panose="020B0502040204020203" pitchFamily="34" charset="0"/>
              </a:defRPr>
            </a:lvl2pPr>
            <a:lvl3pPr marL="1206500" marR="0" indent="-292100" algn="l" defTabSz="685800" rtl="0" eaLnBrk="1" fontAlgn="auto" latinLnBrk="0" hangingPunct="1">
              <a:lnSpc>
                <a:spcPct val="100000"/>
              </a:lnSpc>
              <a:spcBef>
                <a:spcPts val="375"/>
              </a:spcBef>
              <a:spcAft>
                <a:spcPts val="600"/>
              </a:spcAft>
              <a:buClr>
                <a:srgbClr val="000000"/>
              </a:buClr>
              <a:buSzTx/>
              <a:buFont typeface="+mj-lt"/>
              <a:buAutoNum type="romanLcPeriod"/>
              <a:tabLst/>
              <a:defRPr>
                <a:solidFill>
                  <a:schemeClr val="tx1"/>
                </a:solidFill>
                <a:latin typeface="Segoe UI Light" panose="020B0502040204020203" pitchFamily="34" charset="0"/>
                <a:ea typeface="Segoe UI" panose="020B0502040204020203" pitchFamily="34" charset="0"/>
                <a:cs typeface="Segoe UI" panose="020B0502040204020203" pitchFamily="34" charset="0"/>
              </a:defRPr>
            </a:lvl3pPr>
            <a:lvl4pPr marL="1206500" marR="0" indent="330200" algn="l" defTabSz="685800" rtl="0" eaLnBrk="1" fontAlgn="auto" latinLnBrk="0" hangingPunct="1">
              <a:lnSpc>
                <a:spcPct val="100000"/>
              </a:lnSpc>
              <a:spcBef>
                <a:spcPts val="375"/>
              </a:spcBef>
              <a:spcAft>
                <a:spcPts val="600"/>
              </a:spcAft>
              <a:buClr>
                <a:srgbClr val="000000"/>
              </a:buClr>
              <a:buSzPct val="75000"/>
              <a:buFont typeface="Wingdings" panose="05000000000000000000" pitchFamily="2" charset="2"/>
              <a:buChar char="§"/>
              <a:tabLst/>
              <a:defRPr>
                <a:solidFill>
                  <a:schemeClr val="tx1"/>
                </a:solidFill>
                <a:latin typeface="Segoe UI Light" panose="020B0502040204020203" pitchFamily="34" charset="0"/>
                <a:ea typeface="Segoe UI" panose="020B0502040204020203" pitchFamily="34" charset="0"/>
                <a:cs typeface="Segoe UI" panose="020B0502040204020203" pitchFamily="34" charset="0"/>
              </a:defRPr>
            </a:lvl4pPr>
            <a:lvl5pPr marL="1262063" indent="-400050">
              <a:lnSpc>
                <a:spcPct val="100000"/>
              </a:lnSpc>
              <a:spcAft>
                <a:spcPts val="600"/>
              </a:spcAft>
              <a:buFont typeface="+mj-lt"/>
              <a:buAutoNum type="romanUcPeriod"/>
              <a:defRPr>
                <a:latin typeface="Segoe UI Light" panose="020B0502040204020203" pitchFamily="34" charset="0"/>
                <a:ea typeface="Segoe UI" panose="020B0502040204020203" pitchFamily="34" charset="0"/>
                <a:cs typeface="Segoe UI" panose="020B0502040204020203" pitchFamily="34" charset="0"/>
              </a:defRPr>
            </a:lvl5pPr>
          </a:lstStyle>
          <a:p>
            <a:pPr marL="517525" marR="0" lvl="0"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Click to edit Master text styles</a:t>
            </a:r>
          </a:p>
          <a:p>
            <a:pPr marL="517525" marR="0" lvl="1"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Second level</a:t>
            </a:r>
          </a:p>
          <a:p>
            <a:pPr marL="517525" marR="0" lvl="2"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Third level</a:t>
            </a:r>
          </a:p>
          <a:p>
            <a:pPr marL="517525" marR="0" lvl="3"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Fourth level</a:t>
            </a:r>
          </a:p>
        </p:txBody>
      </p:sp>
      <p:sp>
        <p:nvSpPr>
          <p:cNvPr id="8" name="Rectangle 7"/>
          <p:cNvSpPr/>
          <p:nvPr/>
        </p:nvSpPr>
        <p:spPr>
          <a:xfrm>
            <a:off x="0" y="0"/>
            <a:ext cx="12192000" cy="207264"/>
          </a:xfrm>
          <a:prstGeom prst="rect">
            <a:avLst/>
          </a:prstGeom>
          <a:solidFill>
            <a:schemeClr val="tx2"/>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11" name="Title 1"/>
          <p:cNvSpPr>
            <a:spLocks noGrp="1"/>
          </p:cNvSpPr>
          <p:nvPr>
            <p:ph type="ctrTitle" hasCustomPrompt="1"/>
          </p:nvPr>
        </p:nvSpPr>
        <p:spPr>
          <a:xfrm>
            <a:off x="536448" y="670560"/>
            <a:ext cx="11655552" cy="1491040"/>
          </a:xfrm>
        </p:spPr>
        <p:txBody>
          <a:bodyPr anchor="ctr">
            <a:normAutofit/>
          </a:bodyPr>
          <a:lstStyle>
            <a:lvl1pPr algn="l">
              <a:defRPr sz="6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Agenda</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01" y="6338267"/>
            <a:ext cx="2216431" cy="265762"/>
          </a:xfrm>
          <a:prstGeom prst="rect">
            <a:avLst/>
          </a:prstGeom>
        </p:spPr>
      </p:pic>
      <p:sp>
        <p:nvSpPr>
          <p:cNvPr id="13" name="Footer Placeholder 4"/>
          <p:cNvSpPr txBox="1">
            <a:spLocks/>
          </p:cNvSpPr>
          <p:nvPr/>
        </p:nvSpPr>
        <p:spPr>
          <a:xfrm>
            <a:off x="100847" y="6328022"/>
            <a:ext cx="614084" cy="529978"/>
          </a:xfrm>
          <a:prstGeom prst="rect">
            <a:avLst/>
          </a:prstGeom>
          <a:solidFill>
            <a:schemeClr val="accent2"/>
          </a:solidFill>
        </p:spPr>
        <p:txBody>
          <a:bodyPr vert="horz" lIns="91440" tIns="45720" rIns="91440" bIns="45720" rtlCol="0" anchor="ctr"/>
          <a:lstStyle>
            <a:defPPr>
              <a:defRPr lang="en-US"/>
            </a:defPPr>
            <a:lvl1pPr marL="0" algn="ctr" defTabSz="1018824" rtl="0" eaLnBrk="1" latinLnBrk="0" hangingPunct="1">
              <a:defRPr sz="600" kern="1200">
                <a:solidFill>
                  <a:schemeClr val="accent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defRPr/>
            </a:pPr>
            <a:fld id="{AA4906EF-50ED-43C7-A8CE-DC3BCB546DF7}" type="slidenum">
              <a:rPr lang="en-US" sz="1100" smtClean="0">
                <a:solidFill>
                  <a:schemeClr val="bg1"/>
                </a:solidFill>
              </a:rPr>
              <a:t>‹#›</a:t>
            </a:fld>
            <a:endParaRPr lang="en-US" sz="1100" dirty="0">
              <a:solidFill>
                <a:schemeClr val="bg1"/>
              </a:solidFill>
            </a:endParaRPr>
          </a:p>
        </p:txBody>
      </p:sp>
      <p:sp>
        <p:nvSpPr>
          <p:cNvPr id="14" name="Footer Placeholder 4"/>
          <p:cNvSpPr txBox="1">
            <a:spLocks/>
          </p:cNvSpPr>
          <p:nvPr/>
        </p:nvSpPr>
        <p:spPr>
          <a:xfrm>
            <a:off x="831569" y="6651799"/>
            <a:ext cx="2414016" cy="197248"/>
          </a:xfrm>
          <a:prstGeom prst="rect">
            <a:avLst/>
          </a:prstGeom>
        </p:spPr>
        <p:txBody>
          <a:bodyPr vert="horz" lIns="0" tIns="0" rIns="0" bIns="45720" rtlCol="0" anchor="ctr"/>
          <a:lstStyle>
            <a:defPPr>
              <a:defRPr lang="en-US"/>
            </a:defPPr>
            <a:lvl1pPr marL="0" algn="ctr" defTabSz="1018824" rtl="0" eaLnBrk="1" latinLnBrk="0" hangingPunct="1">
              <a:defRPr sz="600" kern="1200">
                <a:solidFill>
                  <a:schemeClr val="accent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indent="0" algn="just">
              <a:defRPr/>
            </a:pPr>
            <a:r>
              <a:rPr lang="en-US" sz="1050" dirty="0">
                <a:latin typeface="+mn-lt"/>
              </a:rPr>
              <a:t>© 2017. All Rights Reserved.</a:t>
            </a:r>
          </a:p>
        </p:txBody>
      </p:sp>
    </p:spTree>
    <p:extLst>
      <p:ext uri="{BB962C8B-B14F-4D97-AF65-F5344CB8AC3E}">
        <p14:creationId xmlns:p14="http://schemas.microsoft.com/office/powerpoint/2010/main" val="1958473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12" name="Rectangle 11"/>
          <p:cNvSpPr/>
          <p:nvPr/>
        </p:nvSpPr>
        <p:spPr>
          <a:xfrm rot="10800000">
            <a:off x="-2" y="5749854"/>
            <a:ext cx="12192001" cy="941254"/>
          </a:xfrm>
          <a:prstGeom prst="rect">
            <a:avLst/>
          </a:prstGeom>
          <a:blipFill dpi="0" rotWithShape="1">
            <a:blip r:embed="rId2">
              <a:alphaModFix amt="30000"/>
            </a:blip>
            <a:srcRect/>
            <a:stretch>
              <a:fillRect t="-214820" b="-54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rot="10800000">
            <a:off x="-3" y="5585124"/>
            <a:ext cx="12192000" cy="1169244"/>
          </a:xfrm>
          <a:prstGeom prst="rect">
            <a:avLst/>
          </a:prstGeom>
          <a:gradFill>
            <a:gsLst>
              <a:gs pos="0">
                <a:schemeClr val="accent1">
                  <a:lumMod val="5000"/>
                  <a:lumOff val="95000"/>
                  <a:alpha val="31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14" name="Subtitle 2"/>
          <p:cNvSpPr>
            <a:spLocks noGrp="1"/>
          </p:cNvSpPr>
          <p:nvPr>
            <p:ph type="subTitle" idx="1"/>
          </p:nvPr>
        </p:nvSpPr>
        <p:spPr>
          <a:xfrm>
            <a:off x="536449" y="3757854"/>
            <a:ext cx="11227763" cy="400110"/>
          </a:xfrm>
          <a:solidFill>
            <a:schemeClr val="bg1">
              <a:alpha val="0"/>
            </a:schemeClr>
          </a:solidFill>
        </p:spPr>
        <p:txBody>
          <a:bodyPr>
            <a:spAutoFit/>
          </a:bodyPr>
          <a:lstStyle>
            <a:lvl1pPr marL="0" indent="0" algn="l">
              <a:buFont typeface="Wingdings" panose="05000000000000000000" pitchFamily="2" charset="2"/>
              <a:buNone/>
              <a:defRPr sz="2000">
                <a:solidFill>
                  <a:schemeClr val="tx1"/>
                </a:solidFill>
                <a:latin typeface="+mn-lt"/>
              </a:defRPr>
            </a:lvl1pPr>
            <a:lvl2pPr marL="514350" indent="-171450" algn="l">
              <a:buFont typeface="Wingdings" panose="05000000000000000000" pitchFamily="2" charset="2"/>
              <a:buChar char="§"/>
              <a:defRPr sz="1600">
                <a:solidFill>
                  <a:schemeClr val="tx1">
                    <a:lumMod val="75000"/>
                    <a:lumOff val="25000"/>
                  </a:schemeClr>
                </a:solidFill>
                <a:latin typeface="+mn-lt"/>
              </a:defRPr>
            </a:lvl2pPr>
            <a:lvl3pPr marL="857250" indent="-171450" algn="l">
              <a:buFont typeface="Segoe UI" panose="020B0502040204020203" pitchFamily="34" charset="0"/>
              <a:buChar char="–"/>
              <a:defRPr sz="1600">
                <a:solidFill>
                  <a:schemeClr val="tx1">
                    <a:lumMod val="75000"/>
                    <a:lumOff val="25000"/>
                  </a:schemeClr>
                </a:solidFill>
                <a:latin typeface="+mn-lt"/>
              </a:defRPr>
            </a:lvl3pPr>
            <a:lvl4pPr marL="1200150" indent="-171450" algn="l">
              <a:buFont typeface="Wingdings" panose="05000000000000000000" pitchFamily="2" charset="2"/>
              <a:buChar char="§"/>
              <a:defRPr sz="1100">
                <a:solidFill>
                  <a:schemeClr val="tx1">
                    <a:lumMod val="75000"/>
                    <a:lumOff val="25000"/>
                  </a:schemeClr>
                </a:solidFill>
                <a:latin typeface="+mn-lt"/>
              </a:defRPr>
            </a:lvl4pPr>
            <a:lvl5pPr marL="1543050" indent="-171450" algn="l">
              <a:buFont typeface="Segoe UI" panose="020B0502040204020203" pitchFamily="34" charset="0"/>
              <a:buChar char="–"/>
              <a:defRPr sz="1100">
                <a:solidFill>
                  <a:schemeClr val="tx1">
                    <a:lumMod val="75000"/>
                    <a:lumOff val="25000"/>
                  </a:schemeClr>
                </a:solidFill>
                <a:latin typeface="+mn-lt"/>
              </a:defRPr>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edit Master subtitle style</a:t>
            </a:r>
            <a:endParaRPr lang="en-US" dirty="0"/>
          </a:p>
        </p:txBody>
      </p:sp>
      <p:sp>
        <p:nvSpPr>
          <p:cNvPr id="17" name="Rectangle 16"/>
          <p:cNvSpPr/>
          <p:nvPr/>
        </p:nvSpPr>
        <p:spPr>
          <a:xfrm>
            <a:off x="0" y="6754371"/>
            <a:ext cx="12192000" cy="103631"/>
          </a:xfrm>
          <a:prstGeom prst="rect">
            <a:avLst/>
          </a:prstGeom>
          <a:solidFill>
            <a:schemeClr val="tx2"/>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18" name="Rectangle 17"/>
          <p:cNvSpPr/>
          <p:nvPr/>
        </p:nvSpPr>
        <p:spPr>
          <a:xfrm>
            <a:off x="0" y="0"/>
            <a:ext cx="12192000" cy="1927879"/>
          </a:xfrm>
          <a:prstGeom prst="rect">
            <a:avLst/>
          </a:prstGeom>
          <a:blipFill dpi="0" rotWithShape="1">
            <a:blip r:embed="rId2">
              <a:alphaModFix amt="30000"/>
            </a:blip>
            <a:srcRect/>
            <a:stretch>
              <a:fillRect l="-53000" t="-214820" b="-54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2" y="509267"/>
            <a:ext cx="12192003" cy="1652335"/>
          </a:xfrm>
          <a:prstGeom prst="rect">
            <a:avLst/>
          </a:prstGeom>
          <a:gradFill>
            <a:gsLst>
              <a:gs pos="0">
                <a:schemeClr val="accent1">
                  <a:lumMod val="5000"/>
                  <a:lumOff val="95000"/>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20" name="Title 1"/>
          <p:cNvSpPr>
            <a:spLocks noGrp="1"/>
          </p:cNvSpPr>
          <p:nvPr>
            <p:ph type="ctrTitle" hasCustomPrompt="1"/>
          </p:nvPr>
        </p:nvSpPr>
        <p:spPr>
          <a:xfrm>
            <a:off x="536449" y="1055574"/>
            <a:ext cx="11227763" cy="2612941"/>
          </a:xfrm>
        </p:spPr>
        <p:txBody>
          <a:bodyPr anchor="b" anchorCtr="0">
            <a:normAutofit/>
          </a:bodyPr>
          <a:lstStyle>
            <a:lvl1pPr algn="l">
              <a:defRPr sz="6000">
                <a:solidFill>
                  <a:schemeClr val="tx1"/>
                </a:solidFill>
                <a:latin typeface="+mn-lt"/>
              </a:defRPr>
            </a:lvl1pPr>
          </a:lstStyle>
          <a:p>
            <a:r>
              <a:rPr lang="en-US" dirty="0"/>
              <a:t>Click Here To Edit The Master Title Style</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726" y="5952147"/>
            <a:ext cx="5036487" cy="603902"/>
          </a:xfrm>
          <a:prstGeom prst="rect">
            <a:avLst/>
          </a:prstGeom>
        </p:spPr>
      </p:pic>
    </p:spTree>
    <p:extLst>
      <p:ext uri="{BB962C8B-B14F-4D97-AF65-F5344CB8AC3E}">
        <p14:creationId xmlns:p14="http://schemas.microsoft.com/office/powerpoint/2010/main" val="101043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NO Copyrigh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71739"/>
            <a:ext cx="10058400" cy="1434251"/>
          </a:xfrm>
        </p:spPr>
        <p:txBody>
          <a:bodyPr anchor="b">
            <a:noAutofit/>
          </a:bodyPr>
          <a:lstStyle>
            <a:lvl1pPr algn="l">
              <a:lnSpc>
                <a:spcPct val="85000"/>
              </a:lnSpc>
              <a:defRPr sz="4800" spc="-50" baseline="0">
                <a:solidFill>
                  <a:schemeClr val="tx1"/>
                </a:solidFill>
              </a:defRPr>
            </a:lvl1pPr>
          </a:lstStyle>
          <a:p>
            <a:r>
              <a:rPr lang="en-US" dirty="0"/>
              <a:t>Click to edit Master title style</a:t>
            </a:r>
          </a:p>
        </p:txBody>
      </p:sp>
      <p:cxnSp>
        <p:nvCxnSpPr>
          <p:cNvPr id="9" name="Straight Connector 8"/>
          <p:cNvCxnSpPr/>
          <p:nvPr/>
        </p:nvCxnSpPr>
        <p:spPr>
          <a:xfrm>
            <a:off x="1207658" y="221649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Content Placeholder 2"/>
          <p:cNvSpPr>
            <a:spLocks noGrp="1"/>
          </p:cNvSpPr>
          <p:nvPr>
            <p:ph idx="1"/>
          </p:nvPr>
        </p:nvSpPr>
        <p:spPr>
          <a:xfrm>
            <a:off x="1097280" y="2309650"/>
            <a:ext cx="10058400" cy="3559444"/>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sp>
        <p:nvSpPr>
          <p:cNvPr id="14"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92705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Tex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2" y="388063"/>
            <a:ext cx="9457359" cy="731610"/>
          </a:xfrm>
        </p:spPr>
        <p:txBody>
          <a:bodyPr anchor="ctr"/>
          <a:lstStyle>
            <a:lvl1pPr>
              <a:defRPr>
                <a:solidFill>
                  <a:schemeClr val="accent2"/>
                </a:solidFill>
              </a:defRPr>
            </a:lvl1pPr>
          </a:lstStyle>
          <a:p>
            <a:r>
              <a:rPr lang="en-US" dirty="0"/>
              <a:t>Title</a:t>
            </a:r>
          </a:p>
        </p:txBody>
      </p:sp>
      <p:sp>
        <p:nvSpPr>
          <p:cNvPr id="4" name="Content Placeholder 3"/>
          <p:cNvSpPr>
            <a:spLocks noGrp="1"/>
          </p:cNvSpPr>
          <p:nvPr>
            <p:ph sz="quarter" idx="10" hasCustomPrompt="1"/>
          </p:nvPr>
        </p:nvSpPr>
        <p:spPr>
          <a:xfrm>
            <a:off x="457319" y="1600200"/>
            <a:ext cx="9452850" cy="4635500"/>
          </a:xfrm>
        </p:spPr>
        <p:txBody>
          <a:bodyPr/>
          <a:lstStyle>
            <a:lvl1pPr>
              <a:defRPr sz="1800"/>
            </a:lvl1pPr>
            <a:lvl2pPr>
              <a:defRPr sz="1800"/>
            </a:lvl2pPr>
            <a:lvl3pPr>
              <a:defRPr sz="1800"/>
            </a:lvl3pPr>
            <a:lvl4pPr>
              <a:defRPr sz="1800"/>
            </a:lvl4pPr>
            <a:lvl5pPr>
              <a:defRPr sz="1800"/>
            </a:lvl5pPr>
          </a:lstStyle>
          <a:p>
            <a:pPr lvl="0"/>
            <a:r>
              <a:rPr lang="en-US" dirty="0"/>
              <a:t>First-level</a:t>
            </a:r>
          </a:p>
          <a:p>
            <a:pPr lvl="1"/>
            <a:r>
              <a:rPr lang="en-US" dirty="0"/>
              <a:t>Second-level</a:t>
            </a:r>
          </a:p>
          <a:p>
            <a:pPr lvl="2"/>
            <a:r>
              <a:rPr lang="en-US" dirty="0"/>
              <a:t>Third-level</a:t>
            </a:r>
          </a:p>
        </p:txBody>
      </p:sp>
      <p:cxnSp>
        <p:nvCxnSpPr>
          <p:cNvPr id="9" name="Straight Connector 8"/>
          <p:cNvCxnSpPr/>
          <p:nvPr userDrawn="1"/>
        </p:nvCxnSpPr>
        <p:spPr>
          <a:xfrm>
            <a:off x="451324" y="1222520"/>
            <a:ext cx="1129448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350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92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3"/>
          <p:cNvSpPr>
            <a:spLocks noGrp="1"/>
          </p:cNvSpPr>
          <p:nvPr>
            <p:ph type="body" sz="quarter" idx="10"/>
          </p:nvPr>
        </p:nvSpPr>
        <p:spPr>
          <a:xfrm>
            <a:off x="838971" y="1797145"/>
            <a:ext cx="10514060" cy="4360489"/>
          </a:xfrm>
        </p:spPr>
        <p:txBody>
          <a:bodyPr>
            <a:normAutofit/>
          </a:bodyPr>
          <a:lstStyle>
            <a:lvl1pPr marL="0" marR="0" indent="0" algn="l" defTabSz="605150" rtl="0" eaLnBrk="1" fontAlgn="auto" latinLnBrk="0" hangingPunct="1">
              <a:lnSpc>
                <a:spcPct val="90000"/>
              </a:lnSpc>
              <a:spcBef>
                <a:spcPts val="662"/>
              </a:spcBef>
              <a:spcAft>
                <a:spcPts val="0"/>
              </a:spcAft>
              <a:buClr>
                <a:schemeClr val="accent2"/>
              </a:buClr>
              <a:buSzPct val="80000"/>
              <a:buFont typeface="Wingdings" panose="05000000000000000000" pitchFamily="2" charset="2"/>
              <a:buNone/>
              <a:tabLst/>
              <a:defRPr sz="2118">
                <a:latin typeface="Arial" panose="020B0604020202020204" pitchFamily="34" charset="0"/>
                <a:cs typeface="Arial" panose="020B0604020202020204" pitchFamily="34" charset="0"/>
              </a:defRPr>
            </a:lvl1pPr>
            <a:lvl2pPr>
              <a:defRPr sz="2118"/>
            </a:lvl2pPr>
            <a:lvl3pPr>
              <a:defRPr sz="2118"/>
            </a:lvl3pPr>
            <a:lvl4pPr>
              <a:defRPr sz="1588"/>
            </a:lvl4pPr>
            <a:lvl5pPr>
              <a:defRPr sz="1588"/>
            </a:lvl5pPr>
          </a:lstStyle>
          <a:p>
            <a:pPr lvl="0"/>
            <a:r>
              <a:rPr lang="en-US" dirty="0"/>
              <a:t>Click to edit Master text styles</a:t>
            </a:r>
          </a:p>
          <a:p>
            <a:pPr marL="302575" marR="0" lvl="0" indent="-302575" algn="l" defTabSz="605150" rtl="0" eaLnBrk="1" fontAlgn="auto" latinLnBrk="0" hangingPunct="1">
              <a:lnSpc>
                <a:spcPct val="90000"/>
              </a:lnSpc>
              <a:spcBef>
                <a:spcPts val="662"/>
              </a:spcBef>
              <a:spcAft>
                <a:spcPts val="0"/>
              </a:spcAft>
              <a:buClr>
                <a:schemeClr val="accent2"/>
              </a:buClr>
              <a:buSzPct val="80000"/>
              <a:buFont typeface="Wingdings" panose="05000000000000000000" pitchFamily="2" charset="2"/>
              <a:buChar char="§"/>
              <a:tabLst/>
              <a:defRPr/>
            </a:pPr>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265096"/>
      </p:ext>
    </p:extLst>
  </p:cSld>
  <p:clrMapOvr>
    <a:masterClrMapping/>
  </p:clrMapOvr>
  <p:extLst>
    <p:ext uri="{DCECCB84-F9BA-43D5-87BE-67443E8EF086}">
      <p15:sldGuideLst xmlns:p15="http://schemas.microsoft.com/office/powerpoint/2012/main">
        <p15:guide id="1" orient="horz" pos="2448">
          <p15:clr>
            <a:srgbClr val="FBAE40"/>
          </p15:clr>
        </p15:guide>
        <p15:guide id="2" pos="31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W/References">
    <p:spTree>
      <p:nvGrpSpPr>
        <p:cNvPr id="1" name=""/>
        <p:cNvGrpSpPr/>
        <p:nvPr/>
      </p:nvGrpSpPr>
      <p:grpSpPr>
        <a:xfrm>
          <a:off x="0" y="0"/>
          <a:ext cx="0" cy="0"/>
          <a:chOff x="0" y="0"/>
          <a:chExt cx="0" cy="0"/>
        </a:xfrm>
      </p:grpSpPr>
      <p:sp>
        <p:nvSpPr>
          <p:cNvPr id="25" name="Title 1"/>
          <p:cNvSpPr>
            <a:spLocks noGrp="1"/>
          </p:cNvSpPr>
          <p:nvPr>
            <p:ph type="title"/>
          </p:nvPr>
        </p:nvSpPr>
        <p:spPr>
          <a:xfrm>
            <a:off x="609600" y="103565"/>
            <a:ext cx="10972800" cy="1030225"/>
          </a:xfrm>
        </p:spPr>
        <p:txBody>
          <a:bodyPr>
            <a:normAutofit/>
          </a:bodyPr>
          <a:lstStyle>
            <a:lvl1pPr>
              <a:defRPr sz="2800"/>
            </a:lvl1pPr>
          </a:lstStyle>
          <a:p>
            <a:r>
              <a:rPr lang="en-US" dirty="0"/>
              <a:t>Click to edit Master title style</a:t>
            </a:r>
          </a:p>
        </p:txBody>
      </p:sp>
      <p:sp>
        <p:nvSpPr>
          <p:cNvPr id="23" name="Content Placeholder 2"/>
          <p:cNvSpPr>
            <a:spLocks noGrp="1"/>
          </p:cNvSpPr>
          <p:nvPr>
            <p:ph idx="1"/>
          </p:nvPr>
        </p:nvSpPr>
        <p:spPr>
          <a:xfrm>
            <a:off x="609600" y="1371601"/>
            <a:ext cx="10972800" cy="4216267"/>
          </a:xfrm>
        </p:spPr>
        <p:txBody>
          <a:bodyPr>
            <a:normAutofit/>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6" name="Straight Connector 25"/>
          <p:cNvCxnSpPr/>
          <p:nvPr userDrawn="1"/>
        </p:nvCxnSpPr>
        <p:spPr>
          <a:xfrm>
            <a:off x="0" y="1143000"/>
            <a:ext cx="115824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userDrawn="1"/>
        </p:nvSpPr>
        <p:spPr bwMode="auto">
          <a:xfrm>
            <a:off x="0" y="6309360"/>
            <a:ext cx="12192000" cy="548640"/>
          </a:xfrm>
          <a:prstGeom prst="rect">
            <a:avLst/>
          </a:prstGeom>
          <a:solidFill>
            <a:schemeClr val="accent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8" name="Slide Number Placeholder 5"/>
          <p:cNvSpPr>
            <a:spLocks noGrp="1"/>
          </p:cNvSpPr>
          <p:nvPr>
            <p:ph type="sldNum" sz="quarter" idx="12"/>
          </p:nvPr>
        </p:nvSpPr>
        <p:spPr>
          <a:xfrm>
            <a:off x="0" y="6380596"/>
            <a:ext cx="812800" cy="396875"/>
          </a:xfrm>
          <a:prstGeom prst="rect">
            <a:avLst/>
          </a:prstGeom>
          <a:solidFill>
            <a:schemeClr val="accent1"/>
          </a:solidFill>
        </p:spPr>
        <p:txBody>
          <a:bodyPr anchor="ctr"/>
          <a:lstStyle>
            <a:lvl1pPr algn="ctr">
              <a:defRPr>
                <a:solidFill>
                  <a:schemeClr val="bg1"/>
                </a:solidFill>
              </a:defRPr>
            </a:lvl1pPr>
          </a:lstStyle>
          <a:p>
            <a:fld id="{027E8CCC-CF4B-46E8-91C5-9CFA5180D914}" type="slidenum">
              <a:rPr lang="en-US" smtClean="0"/>
              <a:pPr/>
              <a:t>‹#›</a:t>
            </a:fld>
            <a:endParaRPr lang="en-US" dirty="0"/>
          </a:p>
        </p:txBody>
      </p:sp>
      <p:sp>
        <p:nvSpPr>
          <p:cNvPr id="10" name="Text Placeholder 3"/>
          <p:cNvSpPr>
            <a:spLocks noGrp="1"/>
          </p:cNvSpPr>
          <p:nvPr>
            <p:ph type="body" sz="quarter" idx="13" hasCustomPrompt="1"/>
          </p:nvPr>
        </p:nvSpPr>
        <p:spPr>
          <a:xfrm>
            <a:off x="609600" y="5721980"/>
            <a:ext cx="10972800" cy="464404"/>
          </a:xfrm>
        </p:spPr>
        <p:txBody>
          <a:bodyPr anchor="b">
            <a:normAutofit/>
          </a:bodyPr>
          <a:lstStyle>
            <a:lvl1pPr marL="342900" indent="-342900">
              <a:buFont typeface="+mj-lt"/>
              <a:buAutoNum type="arabicPeriod"/>
              <a:defRPr sz="700">
                <a:solidFill>
                  <a:schemeClr val="accent1"/>
                </a:solidFill>
              </a:defRPr>
            </a:lvl1pPr>
          </a:lstStyle>
          <a:p>
            <a:pPr lvl="0"/>
            <a:r>
              <a:rPr lang="en-US" dirty="0"/>
              <a:t>References</a:t>
            </a:r>
          </a:p>
        </p:txBody>
      </p:sp>
      <p:sp>
        <p:nvSpPr>
          <p:cNvPr id="12" name="TextBox 11"/>
          <p:cNvSpPr txBox="1"/>
          <p:nvPr userDrawn="1"/>
        </p:nvSpPr>
        <p:spPr>
          <a:xfrm>
            <a:off x="825501" y="6396470"/>
            <a:ext cx="7251699" cy="338554"/>
          </a:xfrm>
          <a:prstGeom prst="rect">
            <a:avLst/>
          </a:prstGeom>
          <a:noFill/>
        </p:spPr>
        <p:txBody>
          <a:bodyPr wrap="square" rtlCol="0">
            <a:spAutoFit/>
          </a:bodyPr>
          <a:lstStyle/>
          <a:p>
            <a:pPr algn="l"/>
            <a:r>
              <a:rPr lang="en-US" sz="800" b="0" i="1" kern="1200" dirty="0">
                <a:solidFill>
                  <a:schemeClr val="bg1"/>
                </a:solidFill>
                <a:effectLst/>
                <a:latin typeface="Arial" pitchFamily="34" charset="0"/>
                <a:ea typeface="+mn-ea"/>
                <a:cs typeface="Arial" pitchFamily="34" charset="0"/>
              </a:rPr>
              <a:t>The information provided by PsychU is intended for your educational benefit only. It is not intended as, nor is it a substitute for medical care or advice or professional diagnosis. Users seeking medical advice should consult with their physician or other health care professional.</a:t>
            </a:r>
            <a:endParaRPr lang="en-US" sz="800" dirty="0">
              <a:solidFill>
                <a:schemeClr val="bg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2214" y="6415345"/>
            <a:ext cx="1188720" cy="343246"/>
          </a:xfrm>
          <a:prstGeom prst="rect">
            <a:avLst/>
          </a:prstGeom>
        </p:spPr>
      </p:pic>
    </p:spTree>
    <p:extLst>
      <p:ext uri="{BB962C8B-B14F-4D97-AF65-F5344CB8AC3E}">
        <p14:creationId xmlns:p14="http://schemas.microsoft.com/office/powerpoint/2010/main" val="2589948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05679"/>
            <a:ext cx="11216640" cy="985010"/>
          </a:xfrm>
        </p:spPr>
        <p:txBody>
          <a:bodyPr>
            <a:normAutofit/>
          </a:bodyPr>
          <a:lstStyle>
            <a:lvl1pPr marL="60325" indent="0">
              <a:defRPr sz="2400">
                <a:solidFill>
                  <a:schemeClr val="tx1"/>
                </a:solidFill>
                <a:latin typeface="+mn-lt"/>
              </a:defRPr>
            </a:lvl1pPr>
          </a:lstStyle>
          <a:p>
            <a:r>
              <a:rPr lang="en-US" dirty="0"/>
              <a:t>Click to edit Master title style</a:t>
            </a:r>
          </a:p>
        </p:txBody>
      </p:sp>
      <p:sp>
        <p:nvSpPr>
          <p:cNvPr id="3" name="Content Placeholder 2"/>
          <p:cNvSpPr>
            <a:spLocks noGrp="1"/>
          </p:cNvSpPr>
          <p:nvPr>
            <p:ph sz="half" idx="1"/>
          </p:nvPr>
        </p:nvSpPr>
        <p:spPr>
          <a:xfrm>
            <a:off x="487680" y="1825626"/>
            <a:ext cx="5532120" cy="4410607"/>
          </a:xfrm>
        </p:spPr>
        <p:txBody>
          <a:bodyPr/>
          <a:lstStyle>
            <a:lvl1pPr marL="288925" indent="-228600">
              <a:defRPr sz="2400">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marL="801688" indent="0">
              <a:buNone/>
              <a:defRPr>
                <a:latin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825625"/>
            <a:ext cx="5532120" cy="4410606"/>
          </a:xfrm>
        </p:spPr>
        <p:txBody>
          <a:bodyPr/>
          <a:lstStyle>
            <a:lvl1pPr marL="288925" indent="-228600">
              <a:defRPr sz="2400">
                <a:solidFill>
                  <a:schemeClr val="tx1"/>
                </a:solidFill>
                <a:latin typeface="Segoe UI Light" panose="020B0502040204020203" pitchFamily="34" charset="0"/>
              </a:defRPr>
            </a:lvl1pPr>
            <a:lvl2pPr>
              <a:defRPr>
                <a:solidFill>
                  <a:schemeClr val="tx1"/>
                </a:solidFill>
                <a:latin typeface="Segoe UI Light" panose="020B0502040204020203" pitchFamily="34" charset="0"/>
              </a:defRPr>
            </a:lvl2pPr>
            <a:lvl3pPr>
              <a:defRPr>
                <a:solidFill>
                  <a:schemeClr val="tx1"/>
                </a:solidFill>
                <a:latin typeface="Segoe UI Light" panose="020B0502040204020203" pitchFamily="34" charset="0"/>
              </a:defRPr>
            </a:lvl3pPr>
            <a:lvl4pPr>
              <a:defRPr>
                <a:solidFill>
                  <a:schemeClr val="tx1"/>
                </a:solidFill>
                <a:latin typeface="Segoe UI Light" panose="020B0502040204020203" pitchFamily="34" charset="0"/>
              </a:defRPr>
            </a:lvl4pPr>
            <a:lvl5pPr marL="801688" indent="0">
              <a:buNone/>
              <a:defRPr>
                <a:latin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5271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79990"/>
            <a:ext cx="10972800" cy="445051"/>
          </a:xfrm>
        </p:spPr>
        <p:txBody>
          <a:bodyPr/>
          <a:lstStyle>
            <a:lvl1pPr>
              <a:defRPr>
                <a:solidFill>
                  <a:srgbClr val="0050A0"/>
                </a:solidFill>
              </a:defRPr>
            </a:lvl1pPr>
          </a:lstStyle>
          <a:p>
            <a:r>
              <a:rPr lang="en-US" dirty="0"/>
              <a:t>Click to edit Master title style</a:t>
            </a:r>
          </a:p>
        </p:txBody>
      </p:sp>
      <p:sp>
        <p:nvSpPr>
          <p:cNvPr id="3" name="Content Placeholder 2"/>
          <p:cNvSpPr>
            <a:spLocks noGrp="1"/>
          </p:cNvSpPr>
          <p:nvPr>
            <p:ph idx="1"/>
          </p:nvPr>
        </p:nvSpPr>
        <p:spPr>
          <a:xfrm>
            <a:off x="609600" y="1197317"/>
            <a:ext cx="10972800" cy="4276726"/>
          </a:xfrm>
        </p:spPr>
        <p:txBody>
          <a:bodyPr/>
          <a:lstStyle>
            <a:lvl1pPr>
              <a:defRPr sz="2400"/>
            </a:lvl1pPr>
            <a:lvl2pPr>
              <a:defRPr sz="2400"/>
            </a:lvl2pPr>
            <a:lvl3pPr>
              <a:defRPr sz="1800"/>
            </a:lvl3pPr>
            <a:lvl4pPr>
              <a:defRPr sz="24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256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4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NO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spTree>
    <p:extLst>
      <p:ext uri="{BB962C8B-B14F-4D97-AF65-F5344CB8AC3E}">
        <p14:creationId xmlns:p14="http://schemas.microsoft.com/office/powerpoint/2010/main" val="564583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No Content, NO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71142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NO Copyrigh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710175"/>
          </a:xfrm>
        </p:spPr>
        <p:txBody>
          <a:bodyPr/>
          <a:lstStyle/>
          <a:p>
            <a:r>
              <a:rPr lang="en-US" dirty="0"/>
              <a:t>Click to edit Master title style</a:t>
            </a:r>
          </a:p>
        </p:txBody>
      </p:sp>
      <p:sp>
        <p:nvSpPr>
          <p:cNvPr id="3" name="Content Placeholder 2"/>
          <p:cNvSpPr>
            <a:spLocks noGrp="1"/>
          </p:cNvSpPr>
          <p:nvPr>
            <p:ph sz="half" idx="1"/>
          </p:nvPr>
        </p:nvSpPr>
        <p:spPr>
          <a:xfrm>
            <a:off x="1097279" y="1252151"/>
            <a:ext cx="4937760" cy="4616943"/>
          </a:xfrm>
        </p:spPr>
        <p:txBody>
          <a:bodyPr/>
          <a:lstStyle>
            <a:lvl1pPr>
              <a:lnSpc>
                <a:spcPct val="100000"/>
              </a:lnSpc>
              <a:buClr>
                <a:schemeClr val="accent2"/>
              </a:buClr>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252152"/>
            <a:ext cx="4937760" cy="461694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60020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wo Title Two Content, NO Copyrigh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18413"/>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1792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79416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NO Copyrigh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887390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NO Copyrigh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Autofit/>
          </a:bodyPr>
          <a:lstStyle>
            <a:lvl1pPr>
              <a:defRPr sz="28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lgn="l">
              <a:defRPr>
                <a:solidFill>
                  <a:schemeClr val="tx2"/>
                </a:solidFil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4" name="Slide Number Placeholder 5"/>
          <p:cNvSpPr txBox="1">
            <a:spLocks/>
          </p:cNvSpPr>
          <p:nvPr userDrawn="1"/>
        </p:nvSpPr>
        <p:spPr>
          <a:xfrm>
            <a:off x="10975207" y="6459785"/>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4DFE4B9-2BF6-4E32-9280-3DEC68C36104}" type="slidenum">
              <a:rPr lang="en-US" smtClean="0">
                <a:solidFill>
                  <a:schemeClr val="tx1"/>
                </a:solidFill>
              </a:rPr>
              <a:pPr algn="l"/>
              <a:t>‹#›</a:t>
            </a:fld>
            <a:endParaRPr lang="en-US" dirty="0">
              <a:solidFill>
                <a:schemeClr val="tx1"/>
              </a:solidFill>
            </a:endParaRPr>
          </a:p>
        </p:txBody>
      </p:sp>
      <p:sp>
        <p:nvSpPr>
          <p:cNvPr id="15"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20" name="ZoneTexte 3"/>
          <p:cNvSpPr txBox="1"/>
          <p:nvPr userDrawn="1"/>
        </p:nvSpPr>
        <p:spPr>
          <a:xfrm>
            <a:off x="1249680" y="6527093"/>
            <a:ext cx="9769642" cy="296905"/>
          </a:xfrm>
          <a:prstGeom prst="rect">
            <a:avLst/>
          </a:prstGeom>
          <a:noFill/>
        </p:spPr>
        <p:txBody>
          <a:bodyPr wrap="square" lIns="80673" tIns="40337" rIns="80673" bIns="40337" rtlCol="0">
            <a:spAutoFit/>
          </a:bodyPr>
          <a:lstStyle/>
          <a:p>
            <a:pPr algn="r">
              <a:defRPr/>
            </a:pPr>
            <a:r>
              <a:rPr lang="fr-FR" sz="1400" kern="0" dirty="0">
                <a:solidFill>
                  <a:schemeClr val="tx1"/>
                </a:solidFill>
                <a:latin typeface="+mj-lt"/>
                <a:ea typeface="Segoe UI Symbol" panose="020B0502040204020203" pitchFamily="34" charset="0"/>
                <a:cs typeface="Segoe UI Light" panose="020B0502040204020203" pitchFamily="34" charset="0"/>
              </a:rPr>
              <a:t>2018 </a:t>
            </a:r>
            <a:r>
              <a:rPr lang="fr-FR" sz="1400" i="1" kern="0" dirty="0">
                <a:solidFill>
                  <a:schemeClr val="tx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96472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1.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701938"/>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97280" y="1252151"/>
            <a:ext cx="10058400" cy="461694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cxnSp>
        <p:nvCxnSpPr>
          <p:cNvPr id="10" name="Straight Connector 9"/>
          <p:cNvCxnSpPr/>
          <p:nvPr/>
        </p:nvCxnSpPr>
        <p:spPr>
          <a:xfrm>
            <a:off x="1097280" y="101291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8313784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 name="Picture 29" descr="A close up of a logo&#10;&#10;Description automatically generated">
            <a:extLst>
              <a:ext uri="{FF2B5EF4-FFF2-40B4-BE49-F238E27FC236}">
                <a16:creationId xmlns:a16="http://schemas.microsoft.com/office/drawing/2014/main" id="{2CC4296D-351E-448A-8A56-8D7E3BC34C17}"/>
              </a:ext>
            </a:extLst>
          </p:cNvPr>
          <p:cNvPicPr>
            <a:picLocks noChangeAspect="1"/>
          </p:cNvPicPr>
          <p:nvPr userDrawn="1"/>
        </p:nvPicPr>
        <p:blipFill rotWithShape="1">
          <a:blip r:embed="rId3">
            <a:alphaModFix amt="18000"/>
            <a:extLst>
              <a:ext uri="{28A0092B-C50C-407E-A947-70E740481C1C}">
                <a14:useLocalDpi xmlns:a14="http://schemas.microsoft.com/office/drawing/2010/main" val="0"/>
              </a:ext>
            </a:extLst>
          </a:blip>
          <a:srcRect t="24086" b="19335"/>
          <a:stretch/>
        </p:blipFill>
        <p:spPr>
          <a:xfrm>
            <a:off x="0" y="2014666"/>
            <a:ext cx="12192000" cy="4586432"/>
          </a:xfrm>
          <a:prstGeom prst="rect">
            <a:avLst/>
          </a:prstGeom>
        </p:spPr>
      </p:pic>
      <p:sp>
        <p:nvSpPr>
          <p:cNvPr id="8" name="Rectangle 7">
            <a:extLst>
              <a:ext uri="{FF2B5EF4-FFF2-40B4-BE49-F238E27FC236}">
                <a16:creationId xmlns:a16="http://schemas.microsoft.com/office/drawing/2014/main" id="{AB89E372-5E19-4F02-B1AE-4EDB8F5AF03A}"/>
              </a:ext>
            </a:extLst>
          </p:cNvPr>
          <p:cNvSpPr/>
          <p:nvPr userDrawn="1"/>
        </p:nvSpPr>
        <p:spPr>
          <a:xfrm>
            <a:off x="0" y="0"/>
            <a:ext cx="12192000" cy="2025869"/>
          </a:xfrm>
          <a:prstGeom prst="rect">
            <a:avLst/>
          </a:prstGeom>
          <a:solidFill>
            <a:srgbClr val="00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604C43F-0551-4460-BAB4-B9D511656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DAE26-144F-4795-8E9C-3E0831525694}" type="slidenum">
              <a:rPr lang="en-US" smtClean="0"/>
              <a:t>‹#›</a:t>
            </a:fld>
            <a:endParaRPr lang="en-US"/>
          </a:p>
        </p:txBody>
      </p:sp>
      <p:sp>
        <p:nvSpPr>
          <p:cNvPr id="25" name="TextBox 24">
            <a:extLst>
              <a:ext uri="{FF2B5EF4-FFF2-40B4-BE49-F238E27FC236}">
                <a16:creationId xmlns:a16="http://schemas.microsoft.com/office/drawing/2014/main" id="{49173328-1752-4A6C-9394-B5A2F3497B36}"/>
              </a:ext>
            </a:extLst>
          </p:cNvPr>
          <p:cNvSpPr txBox="1"/>
          <p:nvPr userDrawn="1"/>
        </p:nvSpPr>
        <p:spPr>
          <a:xfrm>
            <a:off x="459828" y="39359"/>
            <a:ext cx="11272344" cy="523220"/>
          </a:xfrm>
          <a:prstGeom prst="rect">
            <a:avLst/>
          </a:prstGeom>
          <a:noFill/>
        </p:spPr>
        <p:txBody>
          <a:bodyPr wrap="square" rtlCol="0">
            <a:spAutoFit/>
          </a:bodyPr>
          <a:lstStyle/>
          <a:p>
            <a:pPr algn="ctr"/>
            <a:r>
              <a:rPr lang="en-US" sz="2800" dirty="0">
                <a:solidFill>
                  <a:schemeClr val="bg1"/>
                </a:solidFill>
              </a:rPr>
              <a:t>Survey Results Available Free Courtesy Of</a:t>
            </a:r>
          </a:p>
        </p:txBody>
      </p:sp>
      <p:sp>
        <p:nvSpPr>
          <p:cNvPr id="26" name="Rectangle 25">
            <a:extLst>
              <a:ext uri="{FF2B5EF4-FFF2-40B4-BE49-F238E27FC236}">
                <a16:creationId xmlns:a16="http://schemas.microsoft.com/office/drawing/2014/main" id="{9618AD84-260C-44F2-9E95-A5A105DDE281}"/>
              </a:ext>
            </a:extLst>
          </p:cNvPr>
          <p:cNvSpPr/>
          <p:nvPr userDrawn="1"/>
        </p:nvSpPr>
        <p:spPr>
          <a:xfrm>
            <a:off x="0" y="6356351"/>
            <a:ext cx="12192000" cy="501650"/>
          </a:xfrm>
          <a:prstGeom prst="rect">
            <a:avLst/>
          </a:prstGeom>
          <a:solidFill>
            <a:srgbClr val="00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automatically generated">
            <a:extLst>
              <a:ext uri="{FF2B5EF4-FFF2-40B4-BE49-F238E27FC236}">
                <a16:creationId xmlns:a16="http://schemas.microsoft.com/office/drawing/2014/main" id="{F093A9A9-07C9-4DFA-93A0-225B97CDBD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8127" y="488732"/>
            <a:ext cx="7435747" cy="1400001"/>
          </a:xfrm>
          <a:prstGeom prst="rect">
            <a:avLst/>
          </a:prstGeom>
        </p:spPr>
      </p:pic>
    </p:spTree>
    <p:extLst>
      <p:ext uri="{BB962C8B-B14F-4D97-AF65-F5344CB8AC3E}">
        <p14:creationId xmlns:p14="http://schemas.microsoft.com/office/powerpoint/2010/main" val="531207233"/>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701938"/>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97280" y="1252151"/>
            <a:ext cx="10058400" cy="461694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cxnSp>
        <p:nvCxnSpPr>
          <p:cNvPr id="10" name="Straight Connector 9"/>
          <p:cNvCxnSpPr/>
          <p:nvPr/>
        </p:nvCxnSpPr>
        <p:spPr>
          <a:xfrm>
            <a:off x="1097280" y="101291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3154183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8" r:id="rId14"/>
    <p:sldLayoutId id="2147483730" r:id="rId15"/>
    <p:sldLayoutId id="2147483738" r:id="rId16"/>
    <p:sldLayoutId id="2147483739" r:id="rId17"/>
    <p:sldLayoutId id="2147483740" r:id="rId18"/>
    <p:sldLayoutId id="2147483743" r:id="rId19"/>
    <p:sldLayoutId id="2147483744" r:id="rId20"/>
    <p:sldLayoutId id="2147483745" r:id="rId21"/>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healthtechnavigator.org/"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diagramLayout" Target="../diagrams/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image" Target="../media/image14.svg"/><Relationship Id="rId5" Type="http://schemas.openxmlformats.org/officeDocument/2006/relationships/diagramColors" Target="../diagrams/colors1.xml"/><Relationship Id="rId10" Type="http://schemas.openxmlformats.org/officeDocument/2006/relationships/image" Target="../media/image13.png"/><Relationship Id="rId4" Type="http://schemas.openxmlformats.org/officeDocument/2006/relationships/diagramQuickStyle" Target="../diagrams/quickStyle1.xml"/><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2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8.jpeg"/><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gif"/></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8">
            <a:extLst>
              <a:ext uri="{FF2B5EF4-FFF2-40B4-BE49-F238E27FC236}">
                <a16:creationId xmlns:a16="http://schemas.microsoft.com/office/drawing/2014/main" id="{3C42678A-6F34-4966-9F35-D1433FE18C80}"/>
              </a:ext>
            </a:extLst>
          </p:cNvPr>
          <p:cNvSpPr>
            <a:spLocks noGrp="1"/>
          </p:cNvSpPr>
          <p:nvPr>
            <p:ph type="subTitle" idx="1"/>
          </p:nvPr>
        </p:nvSpPr>
        <p:spPr>
          <a:xfrm>
            <a:off x="1066799" y="4017721"/>
            <a:ext cx="10058400" cy="1174039"/>
          </a:xfrm>
        </p:spPr>
        <p:txBody>
          <a:bodyPr>
            <a:normAutofit/>
          </a:bodyPr>
          <a:lstStyle/>
          <a:p>
            <a:r>
              <a:rPr lang="en-US" sz="2000" dirty="0"/>
              <a:t>National Council Board Meeting, November 12, 2019</a:t>
            </a:r>
            <a:r>
              <a:rPr lang="en-US" sz="2000"/>
              <a:t>, 9:30 – 11:30 </a:t>
            </a:r>
            <a:r>
              <a:rPr lang="en-US" sz="2000" dirty="0"/>
              <a:t>a.m.</a:t>
            </a:r>
          </a:p>
          <a:p>
            <a:r>
              <a:rPr lang="en-US" sz="2000" dirty="0"/>
              <a:t>Briefing, Monica E. Oss, Chief Executive Officer, </a:t>
            </a:r>
            <a:r>
              <a:rPr lang="en-US" sz="2000" i="1" dirty="0"/>
              <a:t>OPEN MINDS</a:t>
            </a:r>
          </a:p>
        </p:txBody>
      </p:sp>
      <p:sp>
        <p:nvSpPr>
          <p:cNvPr id="9" name="Title 8">
            <a:extLst>
              <a:ext uri="{FF2B5EF4-FFF2-40B4-BE49-F238E27FC236}">
                <a16:creationId xmlns:a16="http://schemas.microsoft.com/office/drawing/2014/main" id="{030E6518-27A7-4BBF-B16F-45E294F9465A}"/>
              </a:ext>
            </a:extLst>
          </p:cNvPr>
          <p:cNvSpPr>
            <a:spLocks noGrp="1"/>
          </p:cNvSpPr>
          <p:nvPr>
            <p:ph type="ctrTitle"/>
          </p:nvPr>
        </p:nvSpPr>
        <p:spPr>
          <a:xfrm>
            <a:off x="939614" y="970085"/>
            <a:ext cx="10312770" cy="2804304"/>
          </a:xfrm>
        </p:spPr>
        <p:txBody>
          <a:bodyPr/>
          <a:lstStyle/>
          <a:p>
            <a:r>
              <a:rPr lang="en-US" sz="4000" dirty="0"/>
              <a:t>The Behavioral Health Market </a:t>
            </a:r>
            <a:r>
              <a:rPr lang="en-US" sz="4000"/>
              <a:t>– </a:t>
            </a:r>
            <a:br>
              <a:rPr lang="en-US" sz="4000"/>
            </a:br>
            <a:r>
              <a:rPr lang="en-US" sz="4000"/>
              <a:t>Evolution </a:t>
            </a:r>
            <a:r>
              <a:rPr lang="en-US" sz="4000" dirty="0"/>
              <a:t>&amp; Disruption</a:t>
            </a:r>
          </a:p>
        </p:txBody>
      </p:sp>
    </p:spTree>
    <p:extLst>
      <p:ext uri="{BB962C8B-B14F-4D97-AF65-F5344CB8AC3E}">
        <p14:creationId xmlns:p14="http://schemas.microsoft.com/office/powerpoint/2010/main" val="343435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343BD4-20B5-4E96-A665-953A5425584F}"/>
              </a:ext>
            </a:extLst>
          </p:cNvPr>
          <p:cNvSpPr/>
          <p:nvPr/>
        </p:nvSpPr>
        <p:spPr>
          <a:xfrm>
            <a:off x="5029343" y="391885"/>
            <a:ext cx="6375535" cy="5345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4DFE4B9-2BF6-4E32-9280-3DEC68C36104}" type="slidenum">
              <a:rPr lang="en-US" smtClean="0"/>
              <a:pPr/>
              <a:t>10</a:t>
            </a:fld>
            <a:endParaRPr lang="en-US" dirty="0"/>
          </a:p>
        </p:txBody>
      </p:sp>
      <p:sp>
        <p:nvSpPr>
          <p:cNvPr id="3" name="Rectangle 2">
            <a:extLst>
              <a:ext uri="{FF2B5EF4-FFF2-40B4-BE49-F238E27FC236}">
                <a16:creationId xmlns:a16="http://schemas.microsoft.com/office/drawing/2014/main" id="{B53E2E4A-3CA8-4A1B-80E5-B0D60B2DBEA4}"/>
              </a:ext>
            </a:extLst>
          </p:cNvPr>
          <p:cNvSpPr/>
          <p:nvPr/>
        </p:nvSpPr>
        <p:spPr>
          <a:xfrm>
            <a:off x="348218" y="391885"/>
            <a:ext cx="4334314" cy="5345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4294967295"/>
          </p:nvPr>
        </p:nvGraphicFramePr>
        <p:xfrm>
          <a:off x="695030" y="890797"/>
          <a:ext cx="3284538" cy="46164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6">
            <a:extLst>
              <a:ext uri="{FF2B5EF4-FFF2-40B4-BE49-F238E27FC236}">
                <a16:creationId xmlns:a16="http://schemas.microsoft.com/office/drawing/2014/main" id="{217F9B9F-B934-44A8-A76F-E45CD26467C8}"/>
              </a:ext>
            </a:extLst>
          </p:cNvPr>
          <p:cNvGraphicFramePr>
            <a:graphicFrameLocks/>
          </p:cNvGraphicFramePr>
          <p:nvPr/>
        </p:nvGraphicFramePr>
        <p:xfrm>
          <a:off x="4973934" y="1120775"/>
          <a:ext cx="6523035"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144D9155-F0E3-499B-B06C-2FA969B5F456}"/>
              </a:ext>
            </a:extLst>
          </p:cNvPr>
          <p:cNvSpPr txBox="1">
            <a:spLocks/>
          </p:cNvSpPr>
          <p:nvPr/>
        </p:nvSpPr>
        <p:spPr>
          <a:xfrm>
            <a:off x="5908830" y="539828"/>
            <a:ext cx="5059680" cy="701938"/>
          </a:xfrm>
          <a:prstGeom prst="rect">
            <a:avLst/>
          </a:prstGeom>
        </p:spPr>
        <p:txBody>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algn="ctr"/>
            <a:r>
              <a:rPr lang="en-US" sz="2400" dirty="0"/>
              <a:t>Adoption Of Scheduling-Related Initiatives, %, Health Plans, 2019</a:t>
            </a:r>
          </a:p>
        </p:txBody>
      </p:sp>
      <p:sp>
        <p:nvSpPr>
          <p:cNvPr id="8" name="Title 1">
            <a:extLst>
              <a:ext uri="{FF2B5EF4-FFF2-40B4-BE49-F238E27FC236}">
                <a16:creationId xmlns:a16="http://schemas.microsoft.com/office/drawing/2014/main" id="{5CD6329B-055B-4FA4-B42F-8E8CD1F41376}"/>
              </a:ext>
            </a:extLst>
          </p:cNvPr>
          <p:cNvSpPr txBox="1">
            <a:spLocks/>
          </p:cNvSpPr>
          <p:nvPr/>
        </p:nvSpPr>
        <p:spPr>
          <a:xfrm>
            <a:off x="539137" y="612678"/>
            <a:ext cx="4243878" cy="701938"/>
          </a:xfrm>
          <a:prstGeom prst="rect">
            <a:avLst/>
          </a:prstGeom>
        </p:spPr>
        <p:txBody>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algn="ctr"/>
            <a:r>
              <a:rPr lang="en-US" sz="2400" dirty="0"/>
              <a:t>Adoption Of Telehealth, %, Health Plans, 2019</a:t>
            </a:r>
          </a:p>
        </p:txBody>
      </p:sp>
    </p:spTree>
    <p:extLst>
      <p:ext uri="{BB962C8B-B14F-4D97-AF65-F5344CB8AC3E}">
        <p14:creationId xmlns:p14="http://schemas.microsoft.com/office/powerpoint/2010/main" val="176182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B29B-9EC7-4116-9F33-23DB81FE1647}"/>
              </a:ext>
            </a:extLst>
          </p:cNvPr>
          <p:cNvSpPr>
            <a:spLocks noGrp="1"/>
          </p:cNvSpPr>
          <p:nvPr>
            <p:ph type="title"/>
          </p:nvPr>
        </p:nvSpPr>
        <p:spPr>
          <a:xfrm>
            <a:off x="1097280" y="286604"/>
            <a:ext cx="8397240" cy="701938"/>
          </a:xfrm>
        </p:spPr>
        <p:txBody>
          <a:bodyPr/>
          <a:lstStyle/>
          <a:p>
            <a:r>
              <a:rPr lang="en-US" sz="3200" dirty="0"/>
              <a:t>Changing Provider Reimbursement Models </a:t>
            </a:r>
            <a:br>
              <a:rPr lang="en-US" sz="3200" dirty="0"/>
            </a:br>
            <a:r>
              <a:rPr lang="en-US" sz="3200" dirty="0"/>
              <a:t>To Support “Integration”</a:t>
            </a:r>
          </a:p>
        </p:txBody>
      </p:sp>
      <p:sp>
        <p:nvSpPr>
          <p:cNvPr id="4" name="Slide Number Placeholder 3"/>
          <p:cNvSpPr>
            <a:spLocks noGrp="1"/>
          </p:cNvSpPr>
          <p:nvPr>
            <p:ph type="sldNum" sz="quarter" idx="12"/>
          </p:nvPr>
        </p:nvSpPr>
        <p:spPr/>
        <p:txBody>
          <a:bodyPr/>
          <a:lstStyle/>
          <a:p>
            <a:fld id="{6FD68FD7-0801-4C7D-811F-4B4E5B452049}" type="slidenum">
              <a:rPr lang="en-US" smtClean="0"/>
              <a:pPr/>
              <a:t>11</a:t>
            </a:fld>
            <a:endParaRPr lang="en-US" dirty="0"/>
          </a:p>
        </p:txBody>
      </p:sp>
      <p:pic>
        <p:nvPicPr>
          <p:cNvPr id="7" name="Picture 6"/>
          <p:cNvPicPr>
            <a:picLocks noChangeAspect="1"/>
          </p:cNvPicPr>
          <p:nvPr/>
        </p:nvPicPr>
        <p:blipFill>
          <a:blip r:embed="rId3"/>
          <a:stretch>
            <a:fillRect/>
          </a:stretch>
        </p:blipFill>
        <p:spPr>
          <a:xfrm>
            <a:off x="18073" y="2346229"/>
            <a:ext cx="6803993" cy="1235804"/>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D85D8E21-68F7-447B-B196-F36DE4864624}"/>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pic>
        <p:nvPicPr>
          <p:cNvPr id="13" name="Picture 12">
            <a:extLst>
              <a:ext uri="{FF2B5EF4-FFF2-40B4-BE49-F238E27FC236}">
                <a16:creationId xmlns:a16="http://schemas.microsoft.com/office/drawing/2014/main" id="{7132DD67-CF2F-4854-8C2E-84B5FB20F667}"/>
              </a:ext>
            </a:extLst>
          </p:cNvPr>
          <p:cNvPicPr>
            <a:picLocks noChangeAspect="1"/>
          </p:cNvPicPr>
          <p:nvPr/>
        </p:nvPicPr>
        <p:blipFill>
          <a:blip r:embed="rId4"/>
          <a:stretch>
            <a:fillRect/>
          </a:stretch>
        </p:blipFill>
        <p:spPr>
          <a:xfrm>
            <a:off x="-5334856" y="7954769"/>
            <a:ext cx="7677150" cy="2133600"/>
          </a:xfrm>
          <a:prstGeom prst="rect">
            <a:avLst/>
          </a:prstGeom>
        </p:spPr>
      </p:pic>
      <p:pic>
        <p:nvPicPr>
          <p:cNvPr id="15" name="Picture 14">
            <a:extLst>
              <a:ext uri="{FF2B5EF4-FFF2-40B4-BE49-F238E27FC236}">
                <a16:creationId xmlns:a16="http://schemas.microsoft.com/office/drawing/2014/main" id="{A53FBB85-5E34-4718-AD30-3A92D541B923}"/>
              </a:ext>
            </a:extLst>
          </p:cNvPr>
          <p:cNvPicPr>
            <a:picLocks noChangeAspect="1"/>
          </p:cNvPicPr>
          <p:nvPr/>
        </p:nvPicPr>
        <p:blipFill>
          <a:blip r:embed="rId5"/>
          <a:stretch>
            <a:fillRect/>
          </a:stretch>
        </p:blipFill>
        <p:spPr>
          <a:xfrm>
            <a:off x="-27251" y="1078408"/>
            <a:ext cx="8667750" cy="1476375"/>
          </a:xfrm>
          <a:prstGeom prst="rect">
            <a:avLst/>
          </a:prstGeom>
        </p:spPr>
      </p:pic>
      <p:pic>
        <p:nvPicPr>
          <p:cNvPr id="16" name="Picture 15">
            <a:extLst>
              <a:ext uri="{FF2B5EF4-FFF2-40B4-BE49-F238E27FC236}">
                <a16:creationId xmlns:a16="http://schemas.microsoft.com/office/drawing/2014/main" id="{B34869DE-7841-41CC-BE9F-3560AD91D85E}"/>
              </a:ext>
            </a:extLst>
          </p:cNvPr>
          <p:cNvPicPr>
            <a:picLocks noChangeAspect="1"/>
          </p:cNvPicPr>
          <p:nvPr/>
        </p:nvPicPr>
        <p:blipFill>
          <a:blip r:embed="rId6"/>
          <a:stretch>
            <a:fillRect/>
          </a:stretch>
        </p:blipFill>
        <p:spPr>
          <a:xfrm>
            <a:off x="-96726" y="4786685"/>
            <a:ext cx="8677275" cy="1533525"/>
          </a:xfrm>
          <a:prstGeom prst="rect">
            <a:avLst/>
          </a:prstGeom>
        </p:spPr>
      </p:pic>
      <p:pic>
        <p:nvPicPr>
          <p:cNvPr id="17" name="Picture 16">
            <a:extLst>
              <a:ext uri="{FF2B5EF4-FFF2-40B4-BE49-F238E27FC236}">
                <a16:creationId xmlns:a16="http://schemas.microsoft.com/office/drawing/2014/main" id="{ED581110-F246-4BD0-BC31-8E10F0DB552B}"/>
              </a:ext>
            </a:extLst>
          </p:cNvPr>
          <p:cNvPicPr>
            <a:picLocks noChangeAspect="1"/>
          </p:cNvPicPr>
          <p:nvPr/>
        </p:nvPicPr>
        <p:blipFill>
          <a:blip r:embed="rId7"/>
          <a:stretch>
            <a:fillRect/>
          </a:stretch>
        </p:blipFill>
        <p:spPr>
          <a:xfrm rot="21275714">
            <a:off x="31623" y="3705484"/>
            <a:ext cx="5915587" cy="950676"/>
          </a:xfrm>
          <a:prstGeom prst="rect">
            <a:avLst/>
          </a:prstGeom>
        </p:spPr>
      </p:pic>
      <p:pic>
        <p:nvPicPr>
          <p:cNvPr id="9" name="Picture 8"/>
          <p:cNvPicPr>
            <a:picLocks noChangeAspect="1"/>
          </p:cNvPicPr>
          <p:nvPr/>
        </p:nvPicPr>
        <p:blipFill>
          <a:blip r:embed="rId8"/>
          <a:stretch>
            <a:fillRect/>
          </a:stretch>
        </p:blipFill>
        <p:spPr>
          <a:xfrm rot="212895">
            <a:off x="6284922" y="764977"/>
            <a:ext cx="6036925" cy="158193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7BC1F3A-5DFF-409D-B184-F27F02F462A2}"/>
              </a:ext>
            </a:extLst>
          </p:cNvPr>
          <p:cNvPicPr>
            <a:picLocks noChangeAspect="1"/>
          </p:cNvPicPr>
          <p:nvPr/>
        </p:nvPicPr>
        <p:blipFill>
          <a:blip r:embed="rId9"/>
          <a:stretch>
            <a:fillRect/>
          </a:stretch>
        </p:blipFill>
        <p:spPr>
          <a:xfrm rot="21388692">
            <a:off x="6761639" y="2463395"/>
            <a:ext cx="5465761" cy="1427893"/>
          </a:xfrm>
          <a:prstGeom prst="rect">
            <a:avLst/>
          </a:prstGeom>
          <a:solidFill>
            <a:schemeClr val="accent2"/>
          </a:solidFill>
        </p:spPr>
      </p:pic>
      <p:pic>
        <p:nvPicPr>
          <p:cNvPr id="8" name="Picture 7"/>
          <p:cNvPicPr>
            <a:picLocks noChangeAspect="1"/>
          </p:cNvPicPr>
          <p:nvPr/>
        </p:nvPicPr>
        <p:blipFill>
          <a:blip r:embed="rId10"/>
          <a:stretch>
            <a:fillRect/>
          </a:stretch>
        </p:blipFill>
        <p:spPr>
          <a:xfrm>
            <a:off x="6812386" y="3997343"/>
            <a:ext cx="6043728" cy="15335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1"/>
          <a:stretch>
            <a:fillRect/>
          </a:stretch>
        </p:blipFill>
        <p:spPr>
          <a:xfrm rot="310127">
            <a:off x="7095657" y="5334628"/>
            <a:ext cx="5477186" cy="977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467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32A0-040B-469E-9099-4F6E398F73D1}"/>
              </a:ext>
            </a:extLst>
          </p:cNvPr>
          <p:cNvSpPr>
            <a:spLocks noGrp="1"/>
          </p:cNvSpPr>
          <p:nvPr>
            <p:ph type="title"/>
          </p:nvPr>
        </p:nvSpPr>
        <p:spPr/>
        <p:txBody>
          <a:bodyPr/>
          <a:lstStyle/>
          <a:p>
            <a:r>
              <a:rPr lang="en-US" dirty="0"/>
              <a:t>CMS Changes Ahead </a:t>
            </a:r>
          </a:p>
        </p:txBody>
      </p:sp>
      <p:sp>
        <p:nvSpPr>
          <p:cNvPr id="3" name="Content Placeholder 2">
            <a:extLst>
              <a:ext uri="{FF2B5EF4-FFF2-40B4-BE49-F238E27FC236}">
                <a16:creationId xmlns:a16="http://schemas.microsoft.com/office/drawing/2014/main" id="{D98361C2-ED39-4CB4-B67B-AE7425BF1676}"/>
              </a:ext>
            </a:extLst>
          </p:cNvPr>
          <p:cNvSpPr>
            <a:spLocks noGrp="1"/>
          </p:cNvSpPr>
          <p:nvPr>
            <p:ph idx="1"/>
          </p:nvPr>
        </p:nvSpPr>
        <p:spPr>
          <a:xfrm>
            <a:off x="1097280" y="1252151"/>
            <a:ext cx="10058400" cy="4981009"/>
          </a:xfrm>
        </p:spPr>
        <p:txBody>
          <a:bodyPr>
            <a:normAutofit lnSpcReduction="10000"/>
          </a:bodyPr>
          <a:lstStyle/>
          <a:p>
            <a:pPr marL="457200" indent="-457200">
              <a:buFont typeface="+mj-lt"/>
              <a:buAutoNum type="arabicPeriod"/>
            </a:pPr>
            <a:r>
              <a:rPr lang="en-US" sz="2400" b="1" dirty="0"/>
              <a:t>Medicare “Primary Cares Initiative” </a:t>
            </a:r>
            <a:r>
              <a:rPr lang="en-US" dirty="0"/>
              <a:t>-- On April 22, 2019, CMS announced the </a:t>
            </a:r>
            <a:r>
              <a:rPr lang="en-US" dirty="0" err="1"/>
              <a:t>the</a:t>
            </a:r>
            <a:r>
              <a:rPr lang="en-US" dirty="0"/>
              <a:t> “Primary Cares Initiative” to implement five new value-based primary care models for Medicare fee-for-service (FFS) beneficiaries. CMS projects that nearly 11 million Medicare beneficiaries (25% of the total Medicare FFS population) could be served through the five new models.  The six-year demonstration that will begin in January 2020.  </a:t>
            </a:r>
          </a:p>
          <a:p>
            <a:pPr marL="457200" indent="-457200">
              <a:buFont typeface="+mj-lt"/>
              <a:buAutoNum type="arabicPeriod"/>
            </a:pPr>
            <a:r>
              <a:rPr lang="en-US" sz="2400" b="1" dirty="0"/>
              <a:t>Medicaid health homes for children </a:t>
            </a:r>
            <a:r>
              <a:rPr lang="en-US" dirty="0"/>
              <a:t>- CMS is planning to launch Medicaid health homes to provide care coordination for children with medically complex or chronic conditions, with an option for </a:t>
            </a:r>
            <a:r>
              <a:rPr lang="en-US" dirty="0" err="1"/>
              <a:t>pmpm</a:t>
            </a:r>
            <a:r>
              <a:rPr lang="en-US" dirty="0"/>
              <a:t> reimbursement.  By October 1, 2020, CMS will issue guidance on implementing this option with a target date of October 1, 2022.  </a:t>
            </a:r>
          </a:p>
          <a:p>
            <a:pPr lvl="1"/>
            <a:r>
              <a:rPr lang="en-US" dirty="0"/>
              <a:t>The health homes are intended for children with serious, long-term physical, mental or developmental disability, or disease such as cerebral palsy, cystic fibrosis, HIV/AIDS, blood diseases, such as anemia or sickle cell disease, muscular dystrophy, spinal bifida, epilepsy, severe autism spectrum disorder, and serious emotional disturbance or serious mental health disorder.</a:t>
            </a:r>
          </a:p>
          <a:p>
            <a:endParaRPr lang="en-US" dirty="0"/>
          </a:p>
        </p:txBody>
      </p:sp>
      <p:sp>
        <p:nvSpPr>
          <p:cNvPr id="4" name="Slide Number Placeholder 3">
            <a:extLst>
              <a:ext uri="{FF2B5EF4-FFF2-40B4-BE49-F238E27FC236}">
                <a16:creationId xmlns:a16="http://schemas.microsoft.com/office/drawing/2014/main" id="{970428FE-2205-4B77-B6BE-4C0624D2AEEC}"/>
              </a:ext>
            </a:extLst>
          </p:cNvPr>
          <p:cNvSpPr>
            <a:spLocks noGrp="1"/>
          </p:cNvSpPr>
          <p:nvPr>
            <p:ph type="sldNum" sz="quarter" idx="12"/>
          </p:nvPr>
        </p:nvSpPr>
        <p:spPr/>
        <p:txBody>
          <a:bodyPr/>
          <a:lstStyle/>
          <a:p>
            <a:fld id="{D4DFE4B9-2BF6-4E32-9280-3DEC68C36104}" type="slidenum">
              <a:rPr lang="en-US" smtClean="0"/>
              <a:pPr/>
              <a:t>12</a:t>
            </a:fld>
            <a:endParaRPr lang="en-US" dirty="0"/>
          </a:p>
        </p:txBody>
      </p:sp>
      <p:sp>
        <p:nvSpPr>
          <p:cNvPr id="5" name="Rectangle 4">
            <a:extLst>
              <a:ext uri="{FF2B5EF4-FFF2-40B4-BE49-F238E27FC236}">
                <a16:creationId xmlns:a16="http://schemas.microsoft.com/office/drawing/2014/main" id="{7EEF7250-55E6-4D15-8012-F3BD1B21424D}"/>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84644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49038-3220-468C-A798-2AE38F524E54}"/>
              </a:ext>
            </a:extLst>
          </p:cNvPr>
          <p:cNvPicPr>
            <a:picLocks noChangeAspect="1"/>
          </p:cNvPicPr>
          <p:nvPr/>
        </p:nvPicPr>
        <p:blipFill>
          <a:blip r:embed="rId2"/>
          <a:stretch>
            <a:fillRect/>
          </a:stretch>
        </p:blipFill>
        <p:spPr>
          <a:xfrm>
            <a:off x="116733" y="175097"/>
            <a:ext cx="8442770" cy="6011693"/>
          </a:xfrm>
          <a:prstGeom prst="rect">
            <a:avLst/>
          </a:prstGeom>
        </p:spPr>
      </p:pic>
      <p:sp>
        <p:nvSpPr>
          <p:cNvPr id="4" name="Slide Number Placeholder 3">
            <a:extLst>
              <a:ext uri="{FF2B5EF4-FFF2-40B4-BE49-F238E27FC236}">
                <a16:creationId xmlns:a16="http://schemas.microsoft.com/office/drawing/2014/main" id="{280F7EDB-9AD5-4960-BB78-317EF7BA8A54}"/>
              </a:ext>
            </a:extLst>
          </p:cNvPr>
          <p:cNvSpPr>
            <a:spLocks noGrp="1"/>
          </p:cNvSpPr>
          <p:nvPr>
            <p:ph type="sldNum" sz="quarter" idx="12"/>
          </p:nvPr>
        </p:nvSpPr>
        <p:spPr>
          <a:xfrm>
            <a:off x="9900458" y="6459785"/>
            <a:ext cx="1312025" cy="365125"/>
          </a:xfrm>
        </p:spPr>
        <p:txBody>
          <a:bodyPr>
            <a:normAutofit/>
          </a:bodyPr>
          <a:lstStyle/>
          <a:p>
            <a:pPr>
              <a:spcAft>
                <a:spcPts val="600"/>
              </a:spcAft>
            </a:pPr>
            <a:fld id="{D4DFE4B9-2BF6-4E32-9280-3DEC68C36104}" type="slidenum">
              <a:rPr lang="en-US" smtClean="0"/>
              <a:pPr>
                <a:spcAft>
                  <a:spcPts val="600"/>
                </a:spcAft>
              </a:pPr>
              <a:t>13</a:t>
            </a:fld>
            <a:endParaRPr lang="en-US"/>
          </a:p>
        </p:txBody>
      </p:sp>
      <p:sp>
        <p:nvSpPr>
          <p:cNvPr id="7" name="Rectangle 6">
            <a:extLst>
              <a:ext uri="{FF2B5EF4-FFF2-40B4-BE49-F238E27FC236}">
                <a16:creationId xmlns:a16="http://schemas.microsoft.com/office/drawing/2014/main" id="{7DE8BABD-FDAA-42D2-B17B-E370CDF001CA}"/>
              </a:ext>
            </a:extLst>
          </p:cNvPr>
          <p:cNvSpPr/>
          <p:nvPr/>
        </p:nvSpPr>
        <p:spPr>
          <a:xfrm>
            <a:off x="8475224" y="828111"/>
            <a:ext cx="2880996" cy="4794475"/>
          </a:xfrm>
          <a:prstGeom prst="rect">
            <a:avLst/>
          </a:prstGeom>
          <a:solidFill>
            <a:srgbClr val="00C8B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 Placeholder 13">
            <a:extLst>
              <a:ext uri="{FF2B5EF4-FFF2-40B4-BE49-F238E27FC236}">
                <a16:creationId xmlns:a16="http://schemas.microsoft.com/office/drawing/2014/main" id="{B2FABF12-07D8-40B9-B86D-0782CA9714FE}"/>
              </a:ext>
            </a:extLst>
          </p:cNvPr>
          <p:cNvSpPr txBox="1">
            <a:spLocks/>
          </p:cNvSpPr>
          <p:nvPr/>
        </p:nvSpPr>
        <p:spPr>
          <a:xfrm>
            <a:off x="8501399" y="917751"/>
            <a:ext cx="2711084" cy="4578377"/>
          </a:xfrm>
          <a:prstGeom prst="rect">
            <a:avLst/>
          </a:prstGeom>
          <a:solidFill>
            <a:srgbClr val="00C8BA"/>
          </a:solidFill>
        </p:spPr>
        <p:txBody>
          <a:bodyPr>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bg1"/>
              </a:buClr>
              <a:buFont typeface="Wingdings" panose="05000000000000000000" pitchFamily="2" charset="2"/>
              <a:buNone/>
            </a:pPr>
            <a:r>
              <a:rPr lang="en-US" sz="2400" dirty="0">
                <a:solidFill>
                  <a:schemeClr val="bg1"/>
                </a:solidFill>
              </a:rPr>
              <a:t>22 state Medicaid plans require their health plans to implement value-based provider reimbursement</a:t>
            </a:r>
          </a:p>
          <a:p>
            <a:pPr>
              <a:buClr>
                <a:schemeClr val="bg1"/>
              </a:buClr>
            </a:pPr>
            <a:r>
              <a:rPr lang="en-US" sz="1900" dirty="0">
                <a:solidFill>
                  <a:schemeClr val="bg1"/>
                </a:solidFill>
              </a:rPr>
              <a:t>At least 11 states have Medicaid ACOs</a:t>
            </a:r>
          </a:p>
          <a:p>
            <a:pPr>
              <a:buClr>
                <a:schemeClr val="bg1"/>
              </a:buClr>
            </a:pPr>
            <a:r>
              <a:rPr lang="en-US" sz="1900" dirty="0">
                <a:solidFill>
                  <a:schemeClr val="bg1"/>
                </a:solidFill>
              </a:rPr>
              <a:t>81% of Medicaid health plans have P4P FFS payments for behavioral health organizations</a:t>
            </a:r>
          </a:p>
          <a:p>
            <a:pPr>
              <a:buClr>
                <a:schemeClr val="bg1"/>
              </a:buClr>
            </a:pPr>
            <a:r>
              <a:rPr lang="en-US" sz="1900" dirty="0">
                <a:solidFill>
                  <a:schemeClr val="bg1"/>
                </a:solidFill>
              </a:rPr>
              <a:t>47% of Medicaid health plans have bundled payments for specific acute episodes</a:t>
            </a:r>
          </a:p>
        </p:txBody>
      </p:sp>
      <p:sp>
        <p:nvSpPr>
          <p:cNvPr id="6" name="Rectangle 5">
            <a:extLst>
              <a:ext uri="{FF2B5EF4-FFF2-40B4-BE49-F238E27FC236}">
                <a16:creationId xmlns:a16="http://schemas.microsoft.com/office/drawing/2014/main" id="{26AEDB89-B0E7-4E7E-A93C-8C315381DD03}"/>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58640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1C7610-5B54-4646-B454-40F1A215490B}"/>
              </a:ext>
            </a:extLst>
          </p:cNvPr>
          <p:cNvSpPr/>
          <p:nvPr/>
        </p:nvSpPr>
        <p:spPr>
          <a:xfrm>
            <a:off x="592853" y="391885"/>
            <a:ext cx="10812025" cy="5687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600" dirty="0"/>
              <a:t>Use Of Alternative Reimbursement, %, All Health Plans, 2017 &amp; 2019</a:t>
            </a:r>
          </a:p>
        </p:txBody>
      </p:sp>
      <p:graphicFrame>
        <p:nvGraphicFramePr>
          <p:cNvPr id="7" name="Content Placeholder 6"/>
          <p:cNvGraphicFramePr>
            <a:graphicFrameLocks noGrp="1"/>
          </p:cNvGraphicFramePr>
          <p:nvPr>
            <p:ph idx="1"/>
          </p:nvPr>
        </p:nvGraphicFramePr>
        <p:xfrm>
          <a:off x="1096963" y="1252538"/>
          <a:ext cx="10058400"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D4DFE4B9-2BF6-4E32-9280-3DEC68C36104}" type="slidenum">
              <a:rPr lang="en-US" smtClean="0"/>
              <a:pPr/>
              <a:t>14</a:t>
            </a:fld>
            <a:endParaRPr lang="en-US" dirty="0"/>
          </a:p>
        </p:txBody>
      </p:sp>
    </p:spTree>
    <p:extLst>
      <p:ext uri="{BB962C8B-B14F-4D97-AF65-F5344CB8AC3E}">
        <p14:creationId xmlns:p14="http://schemas.microsoft.com/office/powerpoint/2010/main" val="72867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6FE2-F732-410A-801D-1D4F5A42D061}"/>
              </a:ext>
            </a:extLst>
          </p:cNvPr>
          <p:cNvSpPr>
            <a:spLocks noGrp="1"/>
          </p:cNvSpPr>
          <p:nvPr>
            <p:ph type="title"/>
          </p:nvPr>
        </p:nvSpPr>
        <p:spPr>
          <a:xfrm>
            <a:off x="386861" y="787789"/>
            <a:ext cx="3349869" cy="2286000"/>
          </a:xfrm>
        </p:spPr>
        <p:txBody>
          <a:bodyPr/>
          <a:lstStyle/>
          <a:p>
            <a:r>
              <a:rPr lang="en-US" u="sng" dirty="0"/>
              <a:t>Kaiser  </a:t>
            </a:r>
            <a:br>
              <a:rPr lang="en-US" dirty="0"/>
            </a:br>
            <a:r>
              <a:rPr lang="en-US" dirty="0"/>
              <a:t>Value-Based Targeted Case Management Program For SMI Population </a:t>
            </a:r>
          </a:p>
        </p:txBody>
      </p:sp>
      <p:sp>
        <p:nvSpPr>
          <p:cNvPr id="3" name="Content Placeholder 2">
            <a:extLst>
              <a:ext uri="{FF2B5EF4-FFF2-40B4-BE49-F238E27FC236}">
                <a16:creationId xmlns:a16="http://schemas.microsoft.com/office/drawing/2014/main" id="{A65F822C-0D3D-4CE1-A828-0C4DC8C165AC}"/>
              </a:ext>
            </a:extLst>
          </p:cNvPr>
          <p:cNvSpPr>
            <a:spLocks noGrp="1"/>
          </p:cNvSpPr>
          <p:nvPr>
            <p:ph idx="1"/>
          </p:nvPr>
        </p:nvSpPr>
        <p:spPr>
          <a:xfrm>
            <a:off x="4800600" y="594359"/>
            <a:ext cx="6492240" cy="5865426"/>
          </a:xfrm>
        </p:spPr>
        <p:txBody>
          <a:bodyPr>
            <a:normAutofit/>
          </a:bodyPr>
          <a:lstStyle/>
          <a:p>
            <a:r>
              <a:rPr lang="en-US" sz="2400" dirty="0"/>
              <a:t>Community-based, targeted case management for adults with severe mental illness </a:t>
            </a:r>
          </a:p>
          <a:p>
            <a:r>
              <a:rPr lang="en-US" sz="2400" dirty="0"/>
              <a:t>Contract with Providence Community Services in Los Angeles</a:t>
            </a:r>
          </a:p>
          <a:p>
            <a:r>
              <a:rPr lang="en-US" sz="2400" dirty="0"/>
              <a:t>Service area of Los Angeles, Orange, San Bernardino, Riverside, and Ventura counties </a:t>
            </a:r>
          </a:p>
          <a:p>
            <a:r>
              <a:rPr lang="en-US" sz="2400" dirty="0"/>
              <a:t>Commercial, Medi-Cal, and Medicare plans</a:t>
            </a:r>
          </a:p>
          <a:p>
            <a:r>
              <a:rPr lang="en-US" sz="2400" dirty="0"/>
              <a:t>Reimbursement on per member per month rate</a:t>
            </a:r>
          </a:p>
          <a:p>
            <a:r>
              <a:rPr lang="en-US" sz="2400" dirty="0"/>
              <a:t>Performance focus on cost reduction and improved HEDIS measure scores (reduction in hospital readmissions and improved outpatient follow-up post hospital discharge)</a:t>
            </a:r>
          </a:p>
          <a:p>
            <a:endParaRPr lang="en-US" dirty="0"/>
          </a:p>
        </p:txBody>
      </p:sp>
      <p:sp>
        <p:nvSpPr>
          <p:cNvPr id="5" name="Slide Number Placeholder 4">
            <a:extLst>
              <a:ext uri="{FF2B5EF4-FFF2-40B4-BE49-F238E27FC236}">
                <a16:creationId xmlns:a16="http://schemas.microsoft.com/office/drawing/2014/main" id="{50585967-D009-4B1C-9E45-C96AFCAE9B3C}"/>
              </a:ext>
            </a:extLst>
          </p:cNvPr>
          <p:cNvSpPr>
            <a:spLocks noGrp="1"/>
          </p:cNvSpPr>
          <p:nvPr>
            <p:ph type="sldNum" sz="quarter" idx="12"/>
          </p:nvPr>
        </p:nvSpPr>
        <p:spPr/>
        <p:txBody>
          <a:bodyPr/>
          <a:lstStyle/>
          <a:p>
            <a:fld id="{D4DFE4B9-2BF6-4E32-9280-3DEC68C36104}" type="slidenum">
              <a:rPr lang="en-US" smtClean="0"/>
              <a:pPr/>
              <a:t>15</a:t>
            </a:fld>
            <a:endParaRPr lang="en-US" dirty="0"/>
          </a:p>
        </p:txBody>
      </p:sp>
      <p:pic>
        <p:nvPicPr>
          <p:cNvPr id="6146" name="Picture 2" descr="Image result for Kaiser health plan">
            <a:extLst>
              <a:ext uri="{FF2B5EF4-FFF2-40B4-BE49-F238E27FC236}">
                <a16:creationId xmlns:a16="http://schemas.microsoft.com/office/drawing/2014/main" id="{172B8821-AD78-44C3-8A2B-B861B3E3C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90" y="3936100"/>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2881928-3213-4BFE-ADCD-6D82E193D433}"/>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78030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CF10-E1FF-4958-9820-D5815ACB52CE}"/>
              </a:ext>
            </a:extLst>
          </p:cNvPr>
          <p:cNvSpPr>
            <a:spLocks noGrp="1"/>
          </p:cNvSpPr>
          <p:nvPr>
            <p:ph type="title"/>
          </p:nvPr>
        </p:nvSpPr>
        <p:spPr>
          <a:xfrm>
            <a:off x="492369" y="233874"/>
            <a:ext cx="3200400" cy="1858695"/>
          </a:xfrm>
        </p:spPr>
        <p:txBody>
          <a:bodyPr/>
          <a:lstStyle/>
          <a:p>
            <a:r>
              <a:rPr lang="en-US" u="sng" dirty="0"/>
              <a:t>Optum</a:t>
            </a:r>
            <a:br>
              <a:rPr lang="en-US" dirty="0"/>
            </a:br>
            <a:r>
              <a:rPr lang="en-US" dirty="0"/>
              <a:t>SMI Behavioral Health Homes </a:t>
            </a:r>
          </a:p>
        </p:txBody>
      </p:sp>
      <p:sp>
        <p:nvSpPr>
          <p:cNvPr id="3" name="Content Placeholder 2">
            <a:extLst>
              <a:ext uri="{FF2B5EF4-FFF2-40B4-BE49-F238E27FC236}">
                <a16:creationId xmlns:a16="http://schemas.microsoft.com/office/drawing/2014/main" id="{F7B189BD-1A1D-43AE-9854-B179CB9095D3}"/>
              </a:ext>
            </a:extLst>
          </p:cNvPr>
          <p:cNvSpPr>
            <a:spLocks noGrp="1"/>
          </p:cNvSpPr>
          <p:nvPr>
            <p:ph idx="1"/>
          </p:nvPr>
        </p:nvSpPr>
        <p:spPr>
          <a:xfrm>
            <a:off x="4800600" y="502417"/>
            <a:ext cx="6492240" cy="5697415"/>
          </a:xfrm>
        </p:spPr>
        <p:txBody>
          <a:bodyPr>
            <a:normAutofit lnSpcReduction="10000"/>
          </a:bodyPr>
          <a:lstStyle/>
          <a:p>
            <a:pPr marL="171450" indent="-171450">
              <a:spcBef>
                <a:spcPts val="300"/>
              </a:spcBef>
              <a:buClr>
                <a:srgbClr val="E87722"/>
              </a:buClr>
              <a:buFont typeface="Arial" panose="020B0604020202020204" pitchFamily="34" charset="0"/>
              <a:buChar char="•"/>
            </a:pPr>
            <a:r>
              <a:rPr lang="en-US" sz="2400" dirty="0"/>
              <a:t>Specialty care coordination program focused on members with SMI - integration of behavioral and physical health services, linkage to supports/services, and consumer support </a:t>
            </a:r>
          </a:p>
          <a:p>
            <a:pPr marL="171450" indent="-171450">
              <a:spcBef>
                <a:spcPts val="300"/>
              </a:spcBef>
              <a:buClr>
                <a:srgbClr val="E87722"/>
              </a:buClr>
              <a:buFont typeface="Arial" panose="020B0604020202020204" pitchFamily="34" charset="0"/>
              <a:buChar char="•"/>
            </a:pPr>
            <a:r>
              <a:rPr lang="en-US" sz="2400" dirty="0"/>
              <a:t>Value-based contracting allows provider organizations to share in savings if meeting quality and efficiency measures</a:t>
            </a:r>
          </a:p>
          <a:p>
            <a:pPr marL="171450" indent="-171450">
              <a:spcBef>
                <a:spcPts val="300"/>
              </a:spcBef>
              <a:buClr>
                <a:srgbClr val="E87722"/>
              </a:buClr>
              <a:buFont typeface="Arial" panose="020B0604020202020204" pitchFamily="34" charset="0"/>
              <a:buChar char="•"/>
            </a:pPr>
            <a:r>
              <a:rPr lang="en-US" sz="2400" dirty="0"/>
              <a:t>Optum provider oversight, data sharing, and practice transformation assistance</a:t>
            </a:r>
          </a:p>
          <a:p>
            <a:pPr marL="171450" indent="-171450">
              <a:spcBef>
                <a:spcPts val="300"/>
              </a:spcBef>
              <a:buClr>
                <a:srgbClr val="E87722"/>
              </a:buClr>
              <a:buFont typeface="Arial" panose="020B0604020202020204" pitchFamily="34" charset="0"/>
              <a:buChar char="•"/>
            </a:pPr>
            <a:endParaRPr lang="en-US" sz="2400" dirty="0"/>
          </a:p>
          <a:p>
            <a:pPr marL="0" indent="0">
              <a:buClr>
                <a:srgbClr val="E87722"/>
              </a:buClr>
              <a:buNone/>
            </a:pPr>
            <a:r>
              <a:rPr lang="en-US" sz="2400" dirty="0"/>
              <a:t>Expected outcomes:</a:t>
            </a:r>
          </a:p>
          <a:p>
            <a:pPr marL="171450" indent="-171450">
              <a:buClr>
                <a:srgbClr val="E87722"/>
              </a:buClr>
              <a:buFont typeface="Arial" panose="020B0604020202020204" pitchFamily="34" charset="0"/>
              <a:buChar char="•"/>
            </a:pPr>
            <a:r>
              <a:rPr lang="en-US" sz="2400" dirty="0"/>
              <a:t>↓ in BH/PH IP and ER cost with ↑ in BH OP cost</a:t>
            </a:r>
          </a:p>
          <a:p>
            <a:pPr marL="171450" indent="-171450">
              <a:buClr>
                <a:srgbClr val="E87722"/>
              </a:buClr>
              <a:buFont typeface="Arial" panose="020B0604020202020204" pitchFamily="34" charset="0"/>
              <a:buChar char="•"/>
            </a:pPr>
            <a:r>
              <a:rPr lang="en-US" sz="2400" dirty="0"/>
              <a:t>Reduced total cost of care</a:t>
            </a:r>
          </a:p>
          <a:p>
            <a:pPr marL="171450" indent="-171450">
              <a:spcBef>
                <a:spcPts val="300"/>
              </a:spcBef>
              <a:buClr>
                <a:srgbClr val="E87722"/>
              </a:buClr>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84FADEEF-8C79-44A2-954C-5C3856B66251}"/>
              </a:ext>
            </a:extLst>
          </p:cNvPr>
          <p:cNvSpPr>
            <a:spLocks noGrp="1"/>
          </p:cNvSpPr>
          <p:nvPr>
            <p:ph type="sldNum" sz="quarter" idx="12"/>
          </p:nvPr>
        </p:nvSpPr>
        <p:spPr/>
        <p:txBody>
          <a:bodyPr/>
          <a:lstStyle/>
          <a:p>
            <a:fld id="{D4DFE4B9-2BF6-4E32-9280-3DEC68C36104}" type="slidenum">
              <a:rPr lang="en-US" smtClean="0"/>
              <a:pPr/>
              <a:t>16</a:t>
            </a:fld>
            <a:endParaRPr lang="en-US" dirty="0"/>
          </a:p>
        </p:txBody>
      </p:sp>
      <p:pic>
        <p:nvPicPr>
          <p:cNvPr id="5122" name="Picture 2" descr="Image result for optum">
            <a:extLst>
              <a:ext uri="{FF2B5EF4-FFF2-40B4-BE49-F238E27FC236}">
                <a16:creationId xmlns:a16="http://schemas.microsoft.com/office/drawing/2014/main" id="{6BAFDF17-4040-4A99-AC0F-030BCCEC1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55" y="311572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99E39E-C252-4A39-8D1C-C95DD488F88F}"/>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94578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03F8B-A6D9-40B0-9748-98AF28E886B8}"/>
              </a:ext>
            </a:extLst>
          </p:cNvPr>
          <p:cNvSpPr>
            <a:spLocks noGrp="1"/>
          </p:cNvSpPr>
          <p:nvPr>
            <p:ph type="title"/>
          </p:nvPr>
        </p:nvSpPr>
        <p:spPr>
          <a:xfrm>
            <a:off x="422030" y="165353"/>
            <a:ext cx="3200400" cy="2286000"/>
          </a:xfrm>
        </p:spPr>
        <p:txBody>
          <a:bodyPr/>
          <a:lstStyle/>
          <a:p>
            <a:r>
              <a:rPr lang="en-US" u="sng" dirty="0"/>
              <a:t>Cigna </a:t>
            </a:r>
            <a:br>
              <a:rPr lang="en-US" dirty="0"/>
            </a:br>
            <a:r>
              <a:rPr lang="en-US" dirty="0"/>
              <a:t>Substance Use Centers Of Excellence</a:t>
            </a:r>
          </a:p>
        </p:txBody>
      </p:sp>
      <p:sp>
        <p:nvSpPr>
          <p:cNvPr id="5" name="Slide Number Placeholder 4">
            <a:extLst>
              <a:ext uri="{FF2B5EF4-FFF2-40B4-BE49-F238E27FC236}">
                <a16:creationId xmlns:a16="http://schemas.microsoft.com/office/drawing/2014/main" id="{7A3866FE-1279-4062-A2AE-146E5CCC4FCF}"/>
              </a:ext>
            </a:extLst>
          </p:cNvPr>
          <p:cNvSpPr>
            <a:spLocks noGrp="1"/>
          </p:cNvSpPr>
          <p:nvPr>
            <p:ph type="sldNum" sz="quarter" idx="12"/>
          </p:nvPr>
        </p:nvSpPr>
        <p:spPr/>
        <p:txBody>
          <a:bodyPr/>
          <a:lstStyle/>
          <a:p>
            <a:fld id="{D4DFE4B9-2BF6-4E32-9280-3DEC68C36104}" type="slidenum">
              <a:rPr lang="en-US" smtClean="0"/>
              <a:pPr/>
              <a:t>17</a:t>
            </a:fld>
            <a:endParaRPr lang="en-US" dirty="0"/>
          </a:p>
        </p:txBody>
      </p:sp>
      <p:pic>
        <p:nvPicPr>
          <p:cNvPr id="6" name="Picture 5">
            <a:extLst>
              <a:ext uri="{FF2B5EF4-FFF2-40B4-BE49-F238E27FC236}">
                <a16:creationId xmlns:a16="http://schemas.microsoft.com/office/drawing/2014/main" id="{A77D52AD-FFB6-4AB8-BC17-8B108CCB3CBE}"/>
              </a:ext>
            </a:extLst>
          </p:cNvPr>
          <p:cNvPicPr>
            <a:picLocks noChangeAspect="1"/>
          </p:cNvPicPr>
          <p:nvPr/>
        </p:nvPicPr>
        <p:blipFill>
          <a:blip r:embed="rId2"/>
          <a:stretch>
            <a:fillRect/>
          </a:stretch>
        </p:blipFill>
        <p:spPr>
          <a:xfrm>
            <a:off x="4702329" y="165353"/>
            <a:ext cx="6313997" cy="3272883"/>
          </a:xfrm>
          <a:prstGeom prst="rect">
            <a:avLst/>
          </a:prstGeom>
        </p:spPr>
      </p:pic>
      <p:pic>
        <p:nvPicPr>
          <p:cNvPr id="7" name="Picture 6">
            <a:extLst>
              <a:ext uri="{FF2B5EF4-FFF2-40B4-BE49-F238E27FC236}">
                <a16:creationId xmlns:a16="http://schemas.microsoft.com/office/drawing/2014/main" id="{D69AE153-AAA8-4CC4-874A-9902F7148886}"/>
              </a:ext>
            </a:extLst>
          </p:cNvPr>
          <p:cNvPicPr>
            <a:picLocks noChangeAspect="1"/>
          </p:cNvPicPr>
          <p:nvPr/>
        </p:nvPicPr>
        <p:blipFill>
          <a:blip r:embed="rId3"/>
          <a:stretch>
            <a:fillRect/>
          </a:stretch>
        </p:blipFill>
        <p:spPr>
          <a:xfrm>
            <a:off x="4751664" y="3775802"/>
            <a:ext cx="6656033" cy="2683983"/>
          </a:xfrm>
          <a:prstGeom prst="rect">
            <a:avLst/>
          </a:prstGeom>
        </p:spPr>
      </p:pic>
      <p:pic>
        <p:nvPicPr>
          <p:cNvPr id="3074" name="Picture 2" descr="Image result for cigna">
            <a:extLst>
              <a:ext uri="{FF2B5EF4-FFF2-40B4-BE49-F238E27FC236}">
                <a16:creationId xmlns:a16="http://schemas.microsoft.com/office/drawing/2014/main" id="{E73D3DB5-2184-41ED-9504-46ABAF338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41" y="362271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8C674F-FB14-4A03-9BD9-C61DECCFF5FB}"/>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3457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DE49-3497-4DE0-92F4-511CAEBFEC54}"/>
              </a:ext>
            </a:extLst>
          </p:cNvPr>
          <p:cNvSpPr>
            <a:spLocks noGrp="1"/>
          </p:cNvSpPr>
          <p:nvPr>
            <p:ph type="title"/>
          </p:nvPr>
        </p:nvSpPr>
        <p:spPr/>
        <p:txBody>
          <a:bodyPr>
            <a:normAutofit fontScale="90000"/>
          </a:bodyPr>
          <a:lstStyle/>
          <a:p>
            <a:r>
              <a:rPr lang="en-US" dirty="0"/>
              <a:t>Follow-Up After Hospitalization &amp; Readmission Rates </a:t>
            </a:r>
            <a:br>
              <a:rPr lang="en-US" dirty="0"/>
            </a:br>
            <a:r>
              <a:rPr lang="en-US" dirty="0"/>
              <a:t>Are The Most Common Measures Of Performance </a:t>
            </a:r>
          </a:p>
        </p:txBody>
      </p:sp>
      <p:sp>
        <p:nvSpPr>
          <p:cNvPr id="3" name="Slide Number Placeholder 2">
            <a:extLst>
              <a:ext uri="{FF2B5EF4-FFF2-40B4-BE49-F238E27FC236}">
                <a16:creationId xmlns:a16="http://schemas.microsoft.com/office/drawing/2014/main" id="{92D7DA5F-B500-414E-BB49-CEEA5EF4C2E8}"/>
              </a:ext>
            </a:extLst>
          </p:cNvPr>
          <p:cNvSpPr>
            <a:spLocks noGrp="1"/>
          </p:cNvSpPr>
          <p:nvPr>
            <p:ph type="sldNum" sz="quarter" idx="12"/>
          </p:nvPr>
        </p:nvSpPr>
        <p:spPr/>
        <p:txBody>
          <a:bodyPr/>
          <a:lstStyle/>
          <a:p>
            <a:fld id="{D4DFE4B9-2BF6-4E32-9280-3DEC68C36104}" type="slidenum">
              <a:rPr lang="en-US" smtClean="0"/>
              <a:pPr/>
              <a:t>18</a:t>
            </a:fld>
            <a:endParaRPr lang="en-US"/>
          </a:p>
        </p:txBody>
      </p:sp>
      <p:sp>
        <p:nvSpPr>
          <p:cNvPr id="5" name="Rectangle 4">
            <a:extLst>
              <a:ext uri="{FF2B5EF4-FFF2-40B4-BE49-F238E27FC236}">
                <a16:creationId xmlns:a16="http://schemas.microsoft.com/office/drawing/2014/main" id="{721E48F1-6EC6-45D6-A4BF-16C54EE78592}"/>
              </a:ext>
            </a:extLst>
          </p:cNvPr>
          <p:cNvSpPr/>
          <p:nvPr/>
        </p:nvSpPr>
        <p:spPr>
          <a:xfrm>
            <a:off x="2908570" y="1297355"/>
            <a:ext cx="6867728" cy="338554"/>
          </a:xfrm>
          <a:prstGeom prst="rect">
            <a:avLst/>
          </a:prstGeom>
        </p:spPr>
        <p:txBody>
          <a:bodyPr wrap="square">
            <a:spAutoFit/>
          </a:bodyPr>
          <a:lstStyle/>
          <a:p>
            <a:pPr algn="ctr"/>
            <a:r>
              <a:rPr lang="en-US" sz="1600" b="1" dirty="0"/>
              <a:t>Top Five Performance Measures In Value-Based Contracts, %, 2019</a:t>
            </a:r>
          </a:p>
        </p:txBody>
      </p:sp>
      <p:graphicFrame>
        <p:nvGraphicFramePr>
          <p:cNvPr id="8" name="Chart 7">
            <a:extLst>
              <a:ext uri="{FF2B5EF4-FFF2-40B4-BE49-F238E27FC236}">
                <a16:creationId xmlns:a16="http://schemas.microsoft.com/office/drawing/2014/main" id="{49174591-80E7-468F-AF09-A7685567B2C8}"/>
              </a:ext>
            </a:extLst>
          </p:cNvPr>
          <p:cNvGraphicFramePr/>
          <p:nvPr/>
        </p:nvGraphicFramePr>
        <p:xfrm>
          <a:off x="1097279" y="1186774"/>
          <a:ext cx="10160655" cy="495156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54BA2642-F232-4CC7-91D7-E230861BE0F7}"/>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7615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C3C14-6BA3-4E3D-A1AE-8635B4832093}"/>
              </a:ext>
            </a:extLst>
          </p:cNvPr>
          <p:cNvSpPr>
            <a:spLocks noGrp="1"/>
          </p:cNvSpPr>
          <p:nvPr>
            <p:ph type="sldNum" sz="quarter" idx="12"/>
          </p:nvPr>
        </p:nvSpPr>
        <p:spPr/>
        <p:txBody>
          <a:bodyPr/>
          <a:lstStyle/>
          <a:p>
            <a:fld id="{D4DFE4B9-2BF6-4E32-9280-3DEC68C36104}" type="slidenum">
              <a:rPr lang="en-US" smtClean="0"/>
              <a:pPr/>
              <a:t>19</a:t>
            </a:fld>
            <a:endParaRPr lang="en-US"/>
          </a:p>
        </p:txBody>
      </p:sp>
      <p:sp>
        <p:nvSpPr>
          <p:cNvPr id="5" name="Rectangle 4">
            <a:extLst>
              <a:ext uri="{FF2B5EF4-FFF2-40B4-BE49-F238E27FC236}">
                <a16:creationId xmlns:a16="http://schemas.microsoft.com/office/drawing/2014/main" id="{204D9ED2-6721-42D8-B8A0-71DEF802FBC8}"/>
              </a:ext>
            </a:extLst>
          </p:cNvPr>
          <p:cNvSpPr/>
          <p:nvPr/>
        </p:nvSpPr>
        <p:spPr>
          <a:xfrm>
            <a:off x="760549" y="728807"/>
            <a:ext cx="10342879" cy="400110"/>
          </a:xfrm>
          <a:prstGeom prst="rect">
            <a:avLst/>
          </a:prstGeom>
        </p:spPr>
        <p:txBody>
          <a:bodyPr wrap="square">
            <a:spAutoFit/>
          </a:bodyPr>
          <a:lstStyle/>
          <a:p>
            <a:pPr algn="ctr"/>
            <a:r>
              <a:rPr lang="en-US" sz="2000" dirty="0"/>
              <a:t>Provider Organization Revenue In Value-Based Arrangements, By Market, %, 2019</a:t>
            </a:r>
          </a:p>
        </p:txBody>
      </p:sp>
      <p:graphicFrame>
        <p:nvGraphicFramePr>
          <p:cNvPr id="16" name="Content Placeholder 4">
            <a:extLst>
              <a:ext uri="{FF2B5EF4-FFF2-40B4-BE49-F238E27FC236}">
                <a16:creationId xmlns:a16="http://schemas.microsoft.com/office/drawing/2014/main" id="{4C191C79-B0FA-4482-AA22-CCD2313B5366}"/>
              </a:ext>
            </a:extLst>
          </p:cNvPr>
          <p:cNvGraphicFramePr>
            <a:graphicFrameLocks/>
          </p:cNvGraphicFramePr>
          <p:nvPr/>
        </p:nvGraphicFramePr>
        <p:xfrm>
          <a:off x="924560" y="472273"/>
          <a:ext cx="10342880" cy="555673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5026A77F-8D6B-4338-8403-1D410E637304}"/>
              </a:ext>
            </a:extLst>
          </p:cNvPr>
          <p:cNvSpPr txBox="1"/>
          <p:nvPr/>
        </p:nvSpPr>
        <p:spPr>
          <a:xfrm>
            <a:off x="4340922" y="2417189"/>
            <a:ext cx="701040" cy="369332"/>
          </a:xfrm>
          <a:prstGeom prst="rect">
            <a:avLst/>
          </a:prstGeom>
          <a:noFill/>
        </p:spPr>
        <p:txBody>
          <a:bodyPr wrap="square" rtlCol="0">
            <a:spAutoFit/>
          </a:bodyPr>
          <a:lstStyle/>
          <a:p>
            <a:r>
              <a:rPr lang="en-US" b="1" dirty="0">
                <a:solidFill>
                  <a:schemeClr val="accent1"/>
                </a:solidFill>
              </a:rPr>
              <a:t>61%</a:t>
            </a:r>
          </a:p>
        </p:txBody>
      </p:sp>
      <p:sp>
        <p:nvSpPr>
          <p:cNvPr id="18" name="TextBox 17">
            <a:extLst>
              <a:ext uri="{FF2B5EF4-FFF2-40B4-BE49-F238E27FC236}">
                <a16:creationId xmlns:a16="http://schemas.microsoft.com/office/drawing/2014/main" id="{0A05BA62-D322-4558-B341-59C1C01113AE}"/>
              </a:ext>
            </a:extLst>
          </p:cNvPr>
          <p:cNvSpPr txBox="1"/>
          <p:nvPr/>
        </p:nvSpPr>
        <p:spPr>
          <a:xfrm>
            <a:off x="6196818" y="3024966"/>
            <a:ext cx="701040" cy="369332"/>
          </a:xfrm>
          <a:prstGeom prst="rect">
            <a:avLst/>
          </a:prstGeom>
          <a:noFill/>
        </p:spPr>
        <p:txBody>
          <a:bodyPr wrap="square" rtlCol="0">
            <a:spAutoFit/>
          </a:bodyPr>
          <a:lstStyle/>
          <a:p>
            <a:r>
              <a:rPr lang="en-US" b="1" dirty="0">
                <a:solidFill>
                  <a:schemeClr val="accent1"/>
                </a:solidFill>
              </a:rPr>
              <a:t>45%</a:t>
            </a:r>
          </a:p>
        </p:txBody>
      </p:sp>
      <p:sp>
        <p:nvSpPr>
          <p:cNvPr id="19" name="TextBox 18">
            <a:extLst>
              <a:ext uri="{FF2B5EF4-FFF2-40B4-BE49-F238E27FC236}">
                <a16:creationId xmlns:a16="http://schemas.microsoft.com/office/drawing/2014/main" id="{9B712842-DFFA-41C5-9BF4-CA98EA93B538}"/>
              </a:ext>
            </a:extLst>
          </p:cNvPr>
          <p:cNvSpPr txBox="1"/>
          <p:nvPr/>
        </p:nvSpPr>
        <p:spPr>
          <a:xfrm>
            <a:off x="9870733" y="2004223"/>
            <a:ext cx="812800" cy="369332"/>
          </a:xfrm>
          <a:prstGeom prst="rect">
            <a:avLst/>
          </a:prstGeom>
          <a:noFill/>
        </p:spPr>
        <p:txBody>
          <a:bodyPr wrap="square" rtlCol="0">
            <a:spAutoFit/>
          </a:bodyPr>
          <a:lstStyle/>
          <a:p>
            <a:r>
              <a:rPr lang="en-US" b="1" dirty="0">
                <a:solidFill>
                  <a:schemeClr val="accent1"/>
                </a:solidFill>
              </a:rPr>
              <a:t>74%</a:t>
            </a:r>
          </a:p>
        </p:txBody>
      </p:sp>
      <p:sp>
        <p:nvSpPr>
          <p:cNvPr id="20" name="TextBox 19">
            <a:extLst>
              <a:ext uri="{FF2B5EF4-FFF2-40B4-BE49-F238E27FC236}">
                <a16:creationId xmlns:a16="http://schemas.microsoft.com/office/drawing/2014/main" id="{E8A1BD72-E193-48C5-97F7-6FEDEB1D7CC0}"/>
              </a:ext>
            </a:extLst>
          </p:cNvPr>
          <p:cNvSpPr txBox="1"/>
          <p:nvPr/>
        </p:nvSpPr>
        <p:spPr>
          <a:xfrm>
            <a:off x="8031089" y="2881310"/>
            <a:ext cx="701040" cy="369332"/>
          </a:xfrm>
          <a:prstGeom prst="rect">
            <a:avLst/>
          </a:prstGeom>
          <a:noFill/>
        </p:spPr>
        <p:txBody>
          <a:bodyPr wrap="square" rtlCol="0">
            <a:spAutoFit/>
          </a:bodyPr>
          <a:lstStyle/>
          <a:p>
            <a:r>
              <a:rPr lang="en-US" b="1" dirty="0">
                <a:solidFill>
                  <a:schemeClr val="accent1"/>
                </a:solidFill>
              </a:rPr>
              <a:t>48%</a:t>
            </a:r>
          </a:p>
        </p:txBody>
      </p:sp>
      <p:sp>
        <p:nvSpPr>
          <p:cNvPr id="21" name="TextBox 20">
            <a:extLst>
              <a:ext uri="{FF2B5EF4-FFF2-40B4-BE49-F238E27FC236}">
                <a16:creationId xmlns:a16="http://schemas.microsoft.com/office/drawing/2014/main" id="{7012155F-B1F7-485B-B2CF-4ED3CDF94545}"/>
              </a:ext>
            </a:extLst>
          </p:cNvPr>
          <p:cNvSpPr txBox="1"/>
          <p:nvPr/>
        </p:nvSpPr>
        <p:spPr>
          <a:xfrm>
            <a:off x="2457481" y="2569587"/>
            <a:ext cx="701040" cy="369332"/>
          </a:xfrm>
          <a:prstGeom prst="rect">
            <a:avLst/>
          </a:prstGeom>
          <a:noFill/>
        </p:spPr>
        <p:txBody>
          <a:bodyPr wrap="square" rtlCol="0">
            <a:spAutoFit/>
          </a:bodyPr>
          <a:lstStyle/>
          <a:p>
            <a:r>
              <a:rPr lang="en-US" b="1" dirty="0">
                <a:solidFill>
                  <a:schemeClr val="accent1"/>
                </a:solidFill>
              </a:rPr>
              <a:t>58%</a:t>
            </a:r>
          </a:p>
        </p:txBody>
      </p:sp>
      <p:sp>
        <p:nvSpPr>
          <p:cNvPr id="10" name="Rectangle 9">
            <a:extLst>
              <a:ext uri="{FF2B5EF4-FFF2-40B4-BE49-F238E27FC236}">
                <a16:creationId xmlns:a16="http://schemas.microsoft.com/office/drawing/2014/main" id="{74CCE7A0-7757-41CA-B3A1-C08823F2D3A1}"/>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4036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BDFB6D-310E-43E9-BC88-EF06CF253DBE}"/>
              </a:ext>
            </a:extLst>
          </p:cNvPr>
          <p:cNvSpPr>
            <a:spLocks noGrp="1"/>
          </p:cNvSpPr>
          <p:nvPr>
            <p:ph type="title"/>
          </p:nvPr>
        </p:nvSpPr>
        <p:spPr/>
        <p:txBody>
          <a:bodyPr/>
          <a:lstStyle/>
          <a:p>
            <a:r>
              <a:rPr lang="en-US" dirty="0"/>
              <a:t>I. National Drivers Of Change In The Financing &amp; Delivery Of Behavioral Health Services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6E6B58C2-4E84-46F5-8892-12AC5627D35E}"/>
              </a:ext>
            </a:extLst>
          </p:cNvPr>
          <p:cNvSpPr>
            <a:spLocks noGrp="1"/>
          </p:cNvSpPr>
          <p:nvPr>
            <p:ph type="sldNum" sz="quarter" idx="10"/>
          </p:nvPr>
        </p:nvSpPr>
        <p:spPr/>
        <p:txBody>
          <a:bodyPr/>
          <a:lstStyle/>
          <a:p>
            <a:fld id="{D4DFE4B9-2BF6-4E32-9280-3DEC68C36104}" type="slidenum">
              <a:rPr lang="en-US" smtClean="0"/>
              <a:pPr/>
              <a:t>2</a:t>
            </a:fld>
            <a:endParaRPr lang="en-US" dirty="0"/>
          </a:p>
        </p:txBody>
      </p:sp>
    </p:spTree>
    <p:extLst>
      <p:ext uri="{BB962C8B-B14F-4D97-AF65-F5344CB8AC3E}">
        <p14:creationId xmlns:p14="http://schemas.microsoft.com/office/powerpoint/2010/main" val="3336109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CA53EE-5C95-45A9-B449-F3E6CB19422B}"/>
              </a:ext>
            </a:extLst>
          </p:cNvPr>
          <p:cNvSpPr>
            <a:spLocks noGrp="1"/>
          </p:cNvSpPr>
          <p:nvPr>
            <p:ph type="sldNum" sz="quarter" idx="12"/>
          </p:nvPr>
        </p:nvSpPr>
        <p:spPr/>
        <p:txBody>
          <a:bodyPr/>
          <a:lstStyle/>
          <a:p>
            <a:fld id="{D4DFE4B9-2BF6-4E32-9280-3DEC68C36104}" type="slidenum">
              <a:rPr lang="en-US" smtClean="0"/>
              <a:pPr/>
              <a:t>20</a:t>
            </a:fld>
            <a:endParaRPr lang="en-US"/>
          </a:p>
        </p:txBody>
      </p:sp>
      <p:sp>
        <p:nvSpPr>
          <p:cNvPr id="5" name="Rectangle 4">
            <a:extLst>
              <a:ext uri="{FF2B5EF4-FFF2-40B4-BE49-F238E27FC236}">
                <a16:creationId xmlns:a16="http://schemas.microsoft.com/office/drawing/2014/main" id="{F6E95019-8311-4398-A531-4F65CADB0F71}"/>
              </a:ext>
            </a:extLst>
          </p:cNvPr>
          <p:cNvSpPr/>
          <p:nvPr/>
        </p:nvSpPr>
        <p:spPr>
          <a:xfrm>
            <a:off x="1066912" y="733251"/>
            <a:ext cx="10526206" cy="4933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7EBF1A6A-B412-4CE0-B90E-5AD7695CF106}"/>
              </a:ext>
            </a:extLst>
          </p:cNvPr>
          <p:cNvGraphicFramePr/>
          <p:nvPr/>
        </p:nvGraphicFramePr>
        <p:xfrm>
          <a:off x="1068493" y="950431"/>
          <a:ext cx="10088880" cy="5024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3D34FA0-1C47-4DD3-A6CB-2F76E005566C}"/>
              </a:ext>
            </a:extLst>
          </p:cNvPr>
          <p:cNvSpPr txBox="1"/>
          <p:nvPr/>
        </p:nvSpPr>
        <p:spPr>
          <a:xfrm>
            <a:off x="1066912" y="852491"/>
            <a:ext cx="10526206" cy="400110"/>
          </a:xfrm>
          <a:prstGeom prst="rect">
            <a:avLst/>
          </a:prstGeom>
          <a:noFill/>
        </p:spPr>
        <p:txBody>
          <a:bodyPr wrap="square" rtlCol="0">
            <a:spAutoFit/>
          </a:bodyPr>
          <a:lstStyle/>
          <a:p>
            <a:pPr algn="ctr"/>
            <a:r>
              <a:rPr lang="en-US" sz="2000" dirty="0"/>
              <a:t>Specialty Provider Organizations Participating In VBR, By Model Type, %, 2019</a:t>
            </a:r>
          </a:p>
        </p:txBody>
      </p:sp>
      <p:sp>
        <p:nvSpPr>
          <p:cNvPr id="8" name="Rectangle 7">
            <a:extLst>
              <a:ext uri="{FF2B5EF4-FFF2-40B4-BE49-F238E27FC236}">
                <a16:creationId xmlns:a16="http://schemas.microsoft.com/office/drawing/2014/main" id="{3DF2F5ED-8DBA-4C30-98F4-40317CAE2031}"/>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10002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Role Of Technology In Health &amp; Human Services</a:t>
            </a:r>
          </a:p>
        </p:txBody>
      </p:sp>
      <p:graphicFrame>
        <p:nvGraphicFramePr>
          <p:cNvPr id="4" name="Content Placeholder 3"/>
          <p:cNvGraphicFramePr>
            <a:graphicFrameLocks noGrp="1"/>
          </p:cNvGraphicFramePr>
          <p:nvPr>
            <p:ph idx="1"/>
          </p:nvPr>
        </p:nvGraphicFramePr>
        <p:xfrm>
          <a:off x="487363" y="1289374"/>
          <a:ext cx="6015960"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6881091" y="1182324"/>
            <a:ext cx="4529512" cy="4830550"/>
          </a:xfrm>
          <a:prstGeom prst="rect">
            <a:avLst/>
          </a:prstGeom>
        </p:spPr>
        <p:txBody>
          <a:bodyPr vert="horz" lIns="91440" tIns="45720" rIns="91440" bIns="45720" rtlCol="0">
            <a:normAutofit fontScale="92500" lnSpcReduction="10000"/>
          </a:bodyPr>
          <a:lstStyle>
            <a:lvl1pPr marL="288925" indent="-228600" algn="l" defTabSz="685800" rtl="0" eaLnBrk="1" latinLnBrk="0" hangingPunct="1">
              <a:lnSpc>
                <a:spcPct val="100000"/>
              </a:lnSpc>
              <a:spcBef>
                <a:spcPts val="750"/>
              </a:spcBef>
              <a:spcAft>
                <a:spcPts val="600"/>
              </a:spcAft>
              <a:buClr>
                <a:schemeClr val="accent2"/>
              </a:buClr>
              <a:buSzPct val="80000"/>
              <a:buFont typeface="Wingdings" panose="05000000000000000000" pitchFamily="2" charset="2"/>
              <a:buChar char="§"/>
              <a:defRPr sz="2100" kern="1200">
                <a:solidFill>
                  <a:schemeClr val="tx1"/>
                </a:solidFill>
                <a:latin typeface="+mn-lt"/>
                <a:ea typeface="Segoe UI" panose="020B0502040204020203" pitchFamily="34" charset="0"/>
                <a:cs typeface="Segoe UI" panose="020B0502040204020203" pitchFamily="34" charset="0"/>
              </a:defRPr>
            </a:lvl1pPr>
            <a:lvl2pPr marL="517525" indent="-231775" algn="l" defTabSz="685800" rtl="0" eaLnBrk="1" latinLnBrk="0" hangingPunct="1">
              <a:lnSpc>
                <a:spcPct val="100000"/>
              </a:lnSpc>
              <a:spcBef>
                <a:spcPts val="375"/>
              </a:spcBef>
              <a:spcAft>
                <a:spcPts val="600"/>
              </a:spcAft>
              <a:buClr>
                <a:schemeClr val="tx2"/>
              </a:buClr>
              <a:buFont typeface="Segoe UI" panose="020B0502040204020203" pitchFamily="34" charset="0"/>
              <a:buChar char="–"/>
              <a:defRPr sz="1800" kern="1200">
                <a:solidFill>
                  <a:schemeClr val="tx1"/>
                </a:solidFill>
                <a:latin typeface="+mn-lt"/>
                <a:ea typeface="Segoe UI" panose="020B0502040204020203" pitchFamily="34" charset="0"/>
                <a:cs typeface="Segoe UI" panose="020B0502040204020203" pitchFamily="34" charset="0"/>
              </a:defRPr>
            </a:lvl2pPr>
            <a:lvl3pPr marL="631825" indent="-171450" algn="l" defTabSz="685800" rtl="0" eaLnBrk="1" latinLnBrk="0" hangingPunct="1">
              <a:lnSpc>
                <a:spcPct val="100000"/>
              </a:lnSpc>
              <a:spcBef>
                <a:spcPts val="375"/>
              </a:spcBef>
              <a:spcAft>
                <a:spcPts val="600"/>
              </a:spcAft>
              <a:buClr>
                <a:schemeClr val="accent2"/>
              </a:buClr>
              <a:buFont typeface="Wingdings" panose="05000000000000000000" pitchFamily="2" charset="2"/>
              <a:buChar char="§"/>
              <a:defRPr sz="1500" kern="1200">
                <a:solidFill>
                  <a:schemeClr val="tx1"/>
                </a:solidFill>
                <a:latin typeface="+mn-lt"/>
                <a:ea typeface="Segoe UI" panose="020B0502040204020203" pitchFamily="34" charset="0"/>
                <a:cs typeface="Segoe UI" panose="020B0502040204020203" pitchFamily="34" charset="0"/>
              </a:defRPr>
            </a:lvl3pPr>
            <a:lvl4pPr marL="796925" indent="-171450" algn="l" defTabSz="685800" rtl="0" eaLnBrk="1" latinLnBrk="0" hangingPunct="1">
              <a:lnSpc>
                <a:spcPct val="100000"/>
              </a:lnSpc>
              <a:spcBef>
                <a:spcPts val="375"/>
              </a:spcBef>
              <a:spcAft>
                <a:spcPts val="600"/>
              </a:spcAft>
              <a:buClr>
                <a:schemeClr val="tx2"/>
              </a:buClr>
              <a:buFont typeface="Segoe UI" panose="020B0502040204020203" pitchFamily="34" charset="0"/>
              <a:buChar char="–"/>
              <a:defRPr sz="1350" kern="1200">
                <a:solidFill>
                  <a:schemeClr val="tx1"/>
                </a:solidFill>
                <a:latin typeface="+mn-lt"/>
                <a:ea typeface="Segoe UI" panose="020B0502040204020203" pitchFamily="34" charset="0"/>
                <a:cs typeface="Segoe UI" panose="020B0502040204020203" pitchFamily="34" charset="0"/>
              </a:defRPr>
            </a:lvl4pPr>
            <a:lvl5pPr marL="973138" indent="-171450" algn="l" defTabSz="685800" rtl="0" eaLnBrk="1" latinLnBrk="0" hangingPunct="1">
              <a:lnSpc>
                <a:spcPct val="100000"/>
              </a:lnSpc>
              <a:spcBef>
                <a:spcPts val="375"/>
              </a:spcBef>
              <a:spcAft>
                <a:spcPts val="600"/>
              </a:spcAft>
              <a:buClr>
                <a:schemeClr val="accent2"/>
              </a:buClr>
              <a:buFont typeface="Wingdings" panose="05000000000000000000" pitchFamily="2" charset="2"/>
              <a:buChar char="§"/>
              <a:defRPr sz="1350" kern="1200">
                <a:solidFill>
                  <a:schemeClr val="tx1"/>
                </a:solidFill>
                <a:latin typeface="+mn-lt"/>
                <a:ea typeface="Segoe UI" panose="020B0502040204020203" pitchFamily="34" charset="0"/>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t>Compliance focus the past ten years</a:t>
            </a:r>
          </a:p>
          <a:p>
            <a:pPr lvl="1"/>
            <a:r>
              <a:rPr lang="en-US" sz="2300" dirty="0"/>
              <a:t>Result - less focus on usability and clinical effectiveness</a:t>
            </a:r>
          </a:p>
          <a:p>
            <a:r>
              <a:rPr lang="en-US" sz="2600" dirty="0"/>
              <a:t>From ‘cost’ to ‘investment’</a:t>
            </a:r>
          </a:p>
          <a:p>
            <a:r>
              <a:rPr lang="en-US" sz="2600" dirty="0"/>
              <a:t>From ‘administrative management’ to ‘imbedded in service lines’</a:t>
            </a:r>
          </a:p>
          <a:p>
            <a:pPr lvl="1"/>
            <a:r>
              <a:rPr lang="en-US" sz="2300" dirty="0"/>
              <a:t>Essential for competitive advantage – and market positioning - over the next five years</a:t>
            </a:r>
          </a:p>
          <a:p>
            <a:endParaRPr lang="en-US" dirty="0"/>
          </a:p>
        </p:txBody>
      </p:sp>
      <p:sp>
        <p:nvSpPr>
          <p:cNvPr id="6" name="Slide Number Placeholder 5"/>
          <p:cNvSpPr>
            <a:spLocks noGrp="1"/>
          </p:cNvSpPr>
          <p:nvPr>
            <p:ph type="sldNum" sz="quarter" idx="12"/>
          </p:nvPr>
        </p:nvSpPr>
        <p:spPr/>
        <p:txBody>
          <a:bodyPr/>
          <a:lstStyle/>
          <a:p>
            <a:fld id="{6FD68FD7-0801-4C7D-811F-4B4E5B452049}" type="slidenum">
              <a:rPr lang="en-US" smtClean="0"/>
              <a:pPr/>
              <a:t>21</a:t>
            </a:fld>
            <a:endParaRPr lang="en-US" dirty="0"/>
          </a:p>
        </p:txBody>
      </p:sp>
      <p:sp>
        <p:nvSpPr>
          <p:cNvPr id="7" name="Rectangle 6">
            <a:extLst>
              <a:ext uri="{FF2B5EF4-FFF2-40B4-BE49-F238E27FC236}">
                <a16:creationId xmlns:a16="http://schemas.microsoft.com/office/drawing/2014/main" id="{E0A113B4-4D1E-4DA0-995C-678B7F25D9FC}"/>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2872174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8EB8B796-1CF2-4790-B252-15286D31B354}"/>
              </a:ext>
            </a:extLst>
          </p:cNvPr>
          <p:cNvPicPr>
            <a:picLocks noChangeAspect="1"/>
          </p:cNvPicPr>
          <p:nvPr/>
        </p:nvPicPr>
        <p:blipFill>
          <a:blip r:embed="rId2"/>
          <a:stretch>
            <a:fillRect/>
          </a:stretch>
        </p:blipFill>
        <p:spPr>
          <a:xfrm>
            <a:off x="6050279" y="904974"/>
            <a:ext cx="6411955" cy="1894781"/>
          </a:xfrm>
          <a:prstGeom prst="rect">
            <a:avLst/>
          </a:prstGeom>
        </p:spPr>
      </p:pic>
      <p:sp>
        <p:nvSpPr>
          <p:cNvPr id="2" name="Slide Number Placeholder 1">
            <a:extLst>
              <a:ext uri="{FF2B5EF4-FFF2-40B4-BE49-F238E27FC236}">
                <a16:creationId xmlns:a16="http://schemas.microsoft.com/office/drawing/2014/main" id="{4D5BA3DE-01E1-4813-A6DD-06EE0A95D0FD}"/>
              </a:ext>
            </a:extLst>
          </p:cNvPr>
          <p:cNvSpPr>
            <a:spLocks noGrp="1"/>
          </p:cNvSpPr>
          <p:nvPr>
            <p:ph type="sldNum" sz="quarter" idx="12"/>
          </p:nvPr>
        </p:nvSpPr>
        <p:spPr>
          <a:xfrm>
            <a:off x="10902045" y="6476837"/>
            <a:ext cx="2743200" cy="365125"/>
          </a:xfrm>
        </p:spPr>
        <p:txBody>
          <a:bodyPr>
            <a:normAutofit/>
          </a:bodyPr>
          <a:lstStyle/>
          <a:p>
            <a:pPr>
              <a:spcAft>
                <a:spcPts val="600"/>
              </a:spcAft>
            </a:pPr>
            <a:fld id="{D4DFE4B9-2BF6-4E32-9280-3DEC68C36104}" type="slidenum">
              <a:rPr lang="en-US" sz="1200" smtClean="0"/>
              <a:pPr>
                <a:spcAft>
                  <a:spcPts val="600"/>
                </a:spcAft>
              </a:pPr>
              <a:t>22</a:t>
            </a:fld>
            <a:endParaRPr lang="en-US" sz="1200" dirty="0"/>
          </a:p>
        </p:txBody>
      </p:sp>
      <p:sp>
        <p:nvSpPr>
          <p:cNvPr id="20" name="Rectangle 19">
            <a:extLst>
              <a:ext uri="{FF2B5EF4-FFF2-40B4-BE49-F238E27FC236}">
                <a16:creationId xmlns:a16="http://schemas.microsoft.com/office/drawing/2014/main" id="{02940C61-7A9D-4C5E-BC93-A7F41B094051}"/>
              </a:ext>
            </a:extLst>
          </p:cNvPr>
          <p:cNvSpPr/>
          <p:nvPr/>
        </p:nvSpPr>
        <p:spPr>
          <a:xfrm>
            <a:off x="0" y="2112705"/>
            <a:ext cx="782515" cy="157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 knife&#10;&#10;Description automatically generated">
            <a:extLst>
              <a:ext uri="{FF2B5EF4-FFF2-40B4-BE49-F238E27FC236}">
                <a16:creationId xmlns:a16="http://schemas.microsoft.com/office/drawing/2014/main" id="{C4EF009B-D99A-42E6-BFED-41B2E83212B0}"/>
              </a:ext>
            </a:extLst>
          </p:cNvPr>
          <p:cNvPicPr>
            <a:picLocks noChangeAspect="1"/>
          </p:cNvPicPr>
          <p:nvPr/>
        </p:nvPicPr>
        <p:blipFill>
          <a:blip r:embed="rId3"/>
          <a:stretch>
            <a:fillRect/>
          </a:stretch>
        </p:blipFill>
        <p:spPr>
          <a:xfrm>
            <a:off x="357158" y="353916"/>
            <a:ext cx="5984115" cy="3553097"/>
          </a:xfrm>
          <a:prstGeom prst="rect">
            <a:avLst/>
          </a:prstGeom>
        </p:spPr>
      </p:pic>
      <p:cxnSp>
        <p:nvCxnSpPr>
          <p:cNvPr id="7" name="Straight Connector 6">
            <a:extLst>
              <a:ext uri="{FF2B5EF4-FFF2-40B4-BE49-F238E27FC236}">
                <a16:creationId xmlns:a16="http://schemas.microsoft.com/office/drawing/2014/main" id="{9D6CA50D-F1FB-456F-9DBC-9004BB385FC8}"/>
              </a:ext>
            </a:extLst>
          </p:cNvPr>
          <p:cNvCxnSpPr>
            <a:cxnSpLocks/>
          </p:cNvCxnSpPr>
          <p:nvPr/>
        </p:nvCxnSpPr>
        <p:spPr>
          <a:xfrm flipH="1">
            <a:off x="6092483" y="0"/>
            <a:ext cx="4692" cy="3907013"/>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F0A7B4E-CE32-406C-A84A-9B20894CEBC9}"/>
              </a:ext>
            </a:extLst>
          </p:cNvPr>
          <p:cNvSpPr/>
          <p:nvPr/>
        </p:nvSpPr>
        <p:spPr>
          <a:xfrm>
            <a:off x="4759378" y="6114879"/>
            <a:ext cx="2212144" cy="280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DB91C0-9455-4BEA-852A-6F4A3D4561B5}"/>
              </a:ext>
            </a:extLst>
          </p:cNvPr>
          <p:cNvSpPr/>
          <p:nvPr/>
        </p:nvSpPr>
        <p:spPr>
          <a:xfrm>
            <a:off x="357158" y="3907013"/>
            <a:ext cx="6614364" cy="2411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52A5CEBC-9A88-4A41-A68A-9046C674B775}"/>
              </a:ext>
            </a:extLst>
          </p:cNvPr>
          <p:cNvPicPr>
            <a:picLocks noChangeAspect="1"/>
          </p:cNvPicPr>
          <p:nvPr/>
        </p:nvPicPr>
        <p:blipFill>
          <a:blip r:embed="rId4"/>
          <a:stretch>
            <a:fillRect/>
          </a:stretch>
        </p:blipFill>
        <p:spPr>
          <a:xfrm>
            <a:off x="2480602" y="4215272"/>
            <a:ext cx="7223761" cy="1867988"/>
          </a:xfrm>
          <a:prstGeom prst="rect">
            <a:avLst/>
          </a:prstGeom>
        </p:spPr>
      </p:pic>
      <p:cxnSp>
        <p:nvCxnSpPr>
          <p:cNvPr id="18" name="Straight Connector 17">
            <a:extLst>
              <a:ext uri="{FF2B5EF4-FFF2-40B4-BE49-F238E27FC236}">
                <a16:creationId xmlns:a16="http://schemas.microsoft.com/office/drawing/2014/main" id="{6652A33E-4057-47BA-8626-2A4FC50CC4A7}"/>
              </a:ext>
            </a:extLst>
          </p:cNvPr>
          <p:cNvCxnSpPr/>
          <p:nvPr/>
        </p:nvCxnSpPr>
        <p:spPr>
          <a:xfrm>
            <a:off x="0" y="3907013"/>
            <a:ext cx="12192000"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947143-1C35-4A67-8EC8-05221512FFB3}"/>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34721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E44022-A018-4B71-8AAD-DD95BDF44CE1}"/>
              </a:ext>
            </a:extLst>
          </p:cNvPr>
          <p:cNvSpPr/>
          <p:nvPr/>
        </p:nvSpPr>
        <p:spPr>
          <a:xfrm>
            <a:off x="2473410" y="5167936"/>
            <a:ext cx="7245179" cy="671018"/>
          </a:xfrm>
          <a:prstGeom prst="rect">
            <a:avLst/>
          </a:prstGeom>
          <a:ln w="38100">
            <a:solidFill>
              <a:schemeClr val="tx1"/>
            </a:solidFill>
          </a:ln>
        </p:spPr>
        <p:txBody>
          <a:bodyPr wrap="square">
            <a:spAutoFit/>
          </a:bodyPr>
          <a:lstStyle/>
          <a:p>
            <a:pPr>
              <a:lnSpc>
                <a:spcPct val="107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…only 7% of psychiatrists routinely use measurement-based psychiatric scales when planning consumer treatment…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9498627-B95E-409A-B856-7C8CF61BD196}"/>
              </a:ext>
            </a:extLst>
          </p:cNvPr>
          <p:cNvPicPr>
            <a:picLocks noChangeAspect="1"/>
          </p:cNvPicPr>
          <p:nvPr/>
        </p:nvPicPr>
        <p:blipFill>
          <a:blip r:embed="rId2"/>
          <a:stretch>
            <a:fillRect/>
          </a:stretch>
        </p:blipFill>
        <p:spPr>
          <a:xfrm>
            <a:off x="6519048" y="3943711"/>
            <a:ext cx="5241879" cy="1274413"/>
          </a:xfrm>
          <a:prstGeom prst="rect">
            <a:avLst/>
          </a:prstGeom>
          <a:ln w="38100">
            <a:solidFill>
              <a:schemeClr val="accent1"/>
            </a:solidFill>
          </a:ln>
        </p:spPr>
      </p:pic>
      <p:sp>
        <p:nvSpPr>
          <p:cNvPr id="2" name="Slide Number Placeholder 1">
            <a:extLst>
              <a:ext uri="{FF2B5EF4-FFF2-40B4-BE49-F238E27FC236}">
                <a16:creationId xmlns:a16="http://schemas.microsoft.com/office/drawing/2014/main" id="{532026A3-E727-43ED-BCF6-FAE6FD314DF8}"/>
              </a:ext>
            </a:extLst>
          </p:cNvPr>
          <p:cNvSpPr>
            <a:spLocks noGrp="1"/>
          </p:cNvSpPr>
          <p:nvPr>
            <p:ph type="sldNum" sz="quarter" idx="12"/>
          </p:nvPr>
        </p:nvSpPr>
        <p:spPr>
          <a:xfrm>
            <a:off x="10975207" y="6476114"/>
            <a:ext cx="1312025" cy="365125"/>
          </a:xfrm>
        </p:spPr>
        <p:txBody>
          <a:bodyPr/>
          <a:lstStyle/>
          <a:p>
            <a:fld id="{D4DFE4B9-2BF6-4E32-9280-3DEC68C36104}" type="slidenum">
              <a:rPr lang="en-US" smtClean="0"/>
              <a:pPr/>
              <a:t>23</a:t>
            </a:fld>
            <a:endParaRPr lang="en-US"/>
          </a:p>
        </p:txBody>
      </p:sp>
      <p:pic>
        <p:nvPicPr>
          <p:cNvPr id="3" name="Picture 2">
            <a:extLst>
              <a:ext uri="{FF2B5EF4-FFF2-40B4-BE49-F238E27FC236}">
                <a16:creationId xmlns:a16="http://schemas.microsoft.com/office/drawing/2014/main" id="{C5D6A538-284A-44E8-907E-E3FF7031D15F}"/>
              </a:ext>
            </a:extLst>
          </p:cNvPr>
          <p:cNvPicPr>
            <a:picLocks noChangeAspect="1"/>
          </p:cNvPicPr>
          <p:nvPr/>
        </p:nvPicPr>
        <p:blipFill>
          <a:blip r:embed="rId3"/>
          <a:stretch>
            <a:fillRect/>
          </a:stretch>
        </p:blipFill>
        <p:spPr>
          <a:xfrm>
            <a:off x="2844074" y="336024"/>
            <a:ext cx="4833257" cy="1698118"/>
          </a:xfrm>
          <a:prstGeom prst="rect">
            <a:avLst/>
          </a:prstGeom>
          <a:ln w="38100">
            <a:solidFill>
              <a:schemeClr val="tx1"/>
            </a:solidFill>
          </a:ln>
        </p:spPr>
      </p:pic>
      <p:pic>
        <p:nvPicPr>
          <p:cNvPr id="5" name="Picture 4">
            <a:extLst>
              <a:ext uri="{FF2B5EF4-FFF2-40B4-BE49-F238E27FC236}">
                <a16:creationId xmlns:a16="http://schemas.microsoft.com/office/drawing/2014/main" id="{07DF785C-B379-489F-9FCF-7640777585C9}"/>
              </a:ext>
            </a:extLst>
          </p:cNvPr>
          <p:cNvPicPr>
            <a:picLocks noChangeAspect="1"/>
          </p:cNvPicPr>
          <p:nvPr/>
        </p:nvPicPr>
        <p:blipFill>
          <a:blip r:embed="rId4"/>
          <a:stretch>
            <a:fillRect/>
          </a:stretch>
        </p:blipFill>
        <p:spPr>
          <a:xfrm>
            <a:off x="6506223" y="959305"/>
            <a:ext cx="5124996" cy="2149112"/>
          </a:xfrm>
          <a:prstGeom prst="rect">
            <a:avLst/>
          </a:prstGeom>
          <a:ln w="38100">
            <a:solidFill>
              <a:schemeClr val="accent1"/>
            </a:solidFill>
          </a:ln>
        </p:spPr>
      </p:pic>
      <p:pic>
        <p:nvPicPr>
          <p:cNvPr id="6" name="Picture 5">
            <a:extLst>
              <a:ext uri="{FF2B5EF4-FFF2-40B4-BE49-F238E27FC236}">
                <a16:creationId xmlns:a16="http://schemas.microsoft.com/office/drawing/2014/main" id="{24F28919-FC4C-4EA0-AEB0-DBEB848701FB}"/>
              </a:ext>
            </a:extLst>
          </p:cNvPr>
          <p:cNvPicPr>
            <a:picLocks noChangeAspect="1"/>
          </p:cNvPicPr>
          <p:nvPr/>
        </p:nvPicPr>
        <p:blipFill>
          <a:blip r:embed="rId5"/>
          <a:stretch>
            <a:fillRect/>
          </a:stretch>
        </p:blipFill>
        <p:spPr>
          <a:xfrm>
            <a:off x="431073" y="2776129"/>
            <a:ext cx="6188256" cy="1952625"/>
          </a:xfrm>
          <a:prstGeom prst="rect">
            <a:avLst/>
          </a:prstGeom>
          <a:ln w="38100">
            <a:solidFill>
              <a:schemeClr val="tx1"/>
            </a:solidFill>
          </a:ln>
        </p:spPr>
      </p:pic>
      <p:sp>
        <p:nvSpPr>
          <p:cNvPr id="8" name="Rectangle 7">
            <a:extLst>
              <a:ext uri="{FF2B5EF4-FFF2-40B4-BE49-F238E27FC236}">
                <a16:creationId xmlns:a16="http://schemas.microsoft.com/office/drawing/2014/main" id="{FFA68647-FEC2-4396-8BF5-AC68EEA338E6}"/>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3245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4E364F4-CD0C-43AE-B0AF-882B8BD30065}"/>
              </a:ext>
            </a:extLst>
          </p:cNvPr>
          <p:cNvSpPr>
            <a:spLocks noGrp="1"/>
          </p:cNvSpPr>
          <p:nvPr>
            <p:ph type="title" idx="4294967295"/>
          </p:nvPr>
        </p:nvSpPr>
        <p:spPr>
          <a:xfrm>
            <a:off x="8096885" y="640080"/>
            <a:ext cx="3659246" cy="2926080"/>
          </a:xfrm>
        </p:spPr>
        <p:txBody>
          <a:bodyPr vert="horz" lIns="91440" tIns="45720" rIns="91440" bIns="45720" rtlCol="0" anchor="b">
            <a:normAutofit/>
          </a:bodyPr>
          <a:lstStyle/>
          <a:p>
            <a:r>
              <a:rPr lang="en-US" sz="3400">
                <a:solidFill>
                  <a:srgbClr val="FFFFFF"/>
                </a:solidFill>
              </a:rPr>
              <a:t>The Technologies Most Frequently Adopted By Specialty Provider Organizations, %, 2019</a:t>
            </a:r>
          </a:p>
        </p:txBody>
      </p:sp>
      <p:sp>
        <p:nvSpPr>
          <p:cNvPr id="12" name="Footer Placeholder 3">
            <a:extLst>
              <a:ext uri="{FF2B5EF4-FFF2-40B4-BE49-F238E27FC236}">
                <a16:creationId xmlns:a16="http://schemas.microsoft.com/office/drawing/2014/main" id="{70C9E560-5388-4F5D-8A65-AEC5C0228DB2}"/>
              </a:ext>
            </a:extLst>
          </p:cNvPr>
          <p:cNvSpPr>
            <a:spLocks noGrp="1"/>
          </p:cNvSpPr>
          <p:nvPr>
            <p:ph type="ftr" sz="quarter" idx="11"/>
          </p:nvPr>
        </p:nvSpPr>
        <p:spPr>
          <a:xfrm>
            <a:off x="274849" y="6459785"/>
            <a:ext cx="7050183" cy="365125"/>
          </a:xfrm>
        </p:spPr>
        <p:txBody>
          <a:bodyPr vert="horz" lIns="91440" tIns="45720" rIns="91440" bIns="45720" rtlCol="0" anchor="ctr">
            <a:normAutofit/>
          </a:bodyPr>
          <a:lstStyle/>
          <a:p>
            <a:pPr>
              <a:spcAft>
                <a:spcPts val="600"/>
              </a:spcAft>
            </a:pPr>
            <a:r>
              <a:rPr lang="en-US" sz="900" kern="1200" cap="all" baseline="0">
                <a:solidFill>
                  <a:schemeClr val="tx2"/>
                </a:solidFill>
                <a:latin typeface="+mn-lt"/>
                <a:ea typeface="+mn-ea"/>
                <a:cs typeface="+mn-cs"/>
              </a:rPr>
              <a:t>© 2019 </a:t>
            </a:r>
            <a:r>
              <a:rPr lang="en-US" sz="900" i="1" kern="1200" cap="all" baseline="0">
                <a:solidFill>
                  <a:schemeClr val="tx2"/>
                </a:solidFill>
                <a:latin typeface="+mn-lt"/>
                <a:ea typeface="+mn-ea"/>
                <a:cs typeface="+mn-cs"/>
              </a:rPr>
              <a:t>OPEN MINDS</a:t>
            </a:r>
          </a:p>
        </p:txBody>
      </p:sp>
      <p:sp>
        <p:nvSpPr>
          <p:cNvPr id="27" name="Rectangle 26">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148021B3-BBA9-4EF9-8143-054398EB4E15}"/>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p>
            <a:pPr algn="r">
              <a:spcAft>
                <a:spcPts val="600"/>
              </a:spcAft>
            </a:pPr>
            <a:fld id="{D4DFE4B9-2BF6-4E32-9280-3DEC68C36104}" type="slidenum">
              <a:rPr lang="en-US" sz="1050" smtClean="0"/>
              <a:pPr algn="r">
                <a:spcAft>
                  <a:spcPts val="600"/>
                </a:spcAft>
              </a:pPr>
              <a:t>24</a:t>
            </a:fld>
            <a:endParaRPr lang="en-US" sz="1050"/>
          </a:p>
        </p:txBody>
      </p:sp>
      <p:graphicFrame>
        <p:nvGraphicFramePr>
          <p:cNvPr id="11" name="Chart 10">
            <a:extLst>
              <a:ext uri="{FF2B5EF4-FFF2-40B4-BE49-F238E27FC236}">
                <a16:creationId xmlns:a16="http://schemas.microsoft.com/office/drawing/2014/main" id="{DDDB44B0-A4BD-4A0A-B7CA-A0AD7EF26EC3}"/>
              </a:ext>
            </a:extLst>
          </p:cNvPr>
          <p:cNvGraphicFramePr/>
          <p:nvPr>
            <p:extLst>
              <p:ext uri="{D42A27DB-BD31-4B8C-83A1-F6EECF244321}">
                <p14:modId xmlns:p14="http://schemas.microsoft.com/office/powerpoint/2010/main" val="3799038203"/>
              </p:ext>
            </p:extLst>
          </p:nvPr>
        </p:nvGraphicFramePr>
        <p:xfrm>
          <a:off x="633999" y="640080"/>
          <a:ext cx="6275667" cy="5577840"/>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214CEF03-BEBF-412F-978B-79C93C15C6FD}"/>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214603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479B68B-22FE-457F-A79F-6574BD22341B}"/>
              </a:ext>
            </a:extLst>
          </p:cNvPr>
          <p:cNvGraphicFramePr/>
          <p:nvPr>
            <p:extLst>
              <p:ext uri="{D42A27DB-BD31-4B8C-83A1-F6EECF244321}">
                <p14:modId xmlns:p14="http://schemas.microsoft.com/office/powerpoint/2010/main" val="1556814171"/>
              </p:ext>
            </p:extLst>
          </p:nvPr>
        </p:nvGraphicFramePr>
        <p:xfrm>
          <a:off x="457200" y="581891"/>
          <a:ext cx="11277600" cy="567453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51285" y="5236143"/>
            <a:ext cx="731520" cy="553998"/>
          </a:xfrm>
          <a:prstGeom prst="rect">
            <a:avLst/>
          </a:prstGeom>
          <a:noFill/>
        </p:spPr>
        <p:txBody>
          <a:bodyPr wrap="square" rtlCol="0">
            <a:spAutoFit/>
          </a:bodyPr>
          <a:lstStyle/>
          <a:p>
            <a:r>
              <a:rPr lang="en-US" sz="1000" dirty="0"/>
              <a:t>Peer Support Specialist</a:t>
            </a:r>
          </a:p>
        </p:txBody>
      </p:sp>
      <p:sp>
        <p:nvSpPr>
          <p:cNvPr id="7" name="TextBox 6"/>
          <p:cNvSpPr txBox="1"/>
          <p:nvPr/>
        </p:nvSpPr>
        <p:spPr>
          <a:xfrm>
            <a:off x="2270761" y="5236143"/>
            <a:ext cx="1012257" cy="400110"/>
          </a:xfrm>
          <a:prstGeom prst="rect">
            <a:avLst/>
          </a:prstGeom>
          <a:noFill/>
        </p:spPr>
        <p:txBody>
          <a:bodyPr wrap="square" rtlCol="0">
            <a:spAutoFit/>
          </a:bodyPr>
          <a:lstStyle/>
          <a:p>
            <a:r>
              <a:rPr lang="en-US" sz="1000" dirty="0"/>
              <a:t>Telehealth/</a:t>
            </a:r>
          </a:p>
          <a:p>
            <a:r>
              <a:rPr lang="en-US" sz="1000" dirty="0" err="1"/>
              <a:t>Telepsychiatry</a:t>
            </a:r>
            <a:endParaRPr lang="en-US" sz="1100" dirty="0"/>
          </a:p>
        </p:txBody>
      </p:sp>
      <p:sp>
        <p:nvSpPr>
          <p:cNvPr id="8" name="TextBox 7"/>
          <p:cNvSpPr txBox="1"/>
          <p:nvPr/>
        </p:nvSpPr>
        <p:spPr>
          <a:xfrm>
            <a:off x="3388096" y="5236143"/>
            <a:ext cx="943272" cy="707886"/>
          </a:xfrm>
          <a:prstGeom prst="rect">
            <a:avLst/>
          </a:prstGeom>
          <a:noFill/>
        </p:spPr>
        <p:txBody>
          <a:bodyPr wrap="square" rtlCol="0">
            <a:spAutoFit/>
          </a:bodyPr>
          <a:lstStyle/>
          <a:p>
            <a:r>
              <a:rPr lang="en-US" sz="1000" dirty="0"/>
              <a:t>Recovery Self-management Tool </a:t>
            </a:r>
          </a:p>
        </p:txBody>
      </p:sp>
      <p:sp>
        <p:nvSpPr>
          <p:cNvPr id="9" name="TextBox 8"/>
          <p:cNvSpPr txBox="1"/>
          <p:nvPr/>
        </p:nvSpPr>
        <p:spPr>
          <a:xfrm>
            <a:off x="4369875" y="5236143"/>
            <a:ext cx="1087651" cy="707886"/>
          </a:xfrm>
          <a:prstGeom prst="rect">
            <a:avLst/>
          </a:prstGeom>
          <a:noFill/>
        </p:spPr>
        <p:txBody>
          <a:bodyPr wrap="square" rtlCol="0">
            <a:spAutoFit/>
          </a:bodyPr>
          <a:lstStyle/>
          <a:p>
            <a:r>
              <a:rPr lang="en-US" sz="1000" dirty="0"/>
              <a:t>Consumer Communication via automated email/text</a:t>
            </a:r>
          </a:p>
        </p:txBody>
      </p:sp>
      <p:sp>
        <p:nvSpPr>
          <p:cNvPr id="10" name="TextBox 9"/>
          <p:cNvSpPr txBox="1"/>
          <p:nvPr/>
        </p:nvSpPr>
        <p:spPr>
          <a:xfrm>
            <a:off x="5496033" y="5236143"/>
            <a:ext cx="943272" cy="400110"/>
          </a:xfrm>
          <a:prstGeom prst="rect">
            <a:avLst/>
          </a:prstGeom>
          <a:noFill/>
        </p:spPr>
        <p:txBody>
          <a:bodyPr wrap="square" rtlCol="0">
            <a:spAutoFit/>
          </a:bodyPr>
          <a:lstStyle/>
          <a:p>
            <a:r>
              <a:rPr lang="en-US" sz="1000" dirty="0"/>
              <a:t>MAT For Addictions</a:t>
            </a:r>
          </a:p>
        </p:txBody>
      </p:sp>
      <p:sp>
        <p:nvSpPr>
          <p:cNvPr id="11" name="TextBox 10"/>
          <p:cNvSpPr txBox="1"/>
          <p:nvPr/>
        </p:nvSpPr>
        <p:spPr>
          <a:xfrm>
            <a:off x="7633637" y="5205366"/>
            <a:ext cx="943272" cy="861774"/>
          </a:xfrm>
          <a:prstGeom prst="rect">
            <a:avLst/>
          </a:prstGeom>
          <a:noFill/>
        </p:spPr>
        <p:txBody>
          <a:bodyPr wrap="square" rtlCol="0">
            <a:spAutoFit/>
          </a:bodyPr>
          <a:lstStyle/>
          <a:p>
            <a:r>
              <a:rPr lang="en-US" sz="1000" dirty="0"/>
              <a:t>Consumer-Directed Decision Support Tools</a:t>
            </a:r>
          </a:p>
        </p:txBody>
      </p:sp>
      <p:sp>
        <p:nvSpPr>
          <p:cNvPr id="12" name="TextBox 11"/>
          <p:cNvSpPr txBox="1"/>
          <p:nvPr/>
        </p:nvSpPr>
        <p:spPr>
          <a:xfrm>
            <a:off x="6546783" y="5205366"/>
            <a:ext cx="943272" cy="553998"/>
          </a:xfrm>
          <a:prstGeom prst="rect">
            <a:avLst/>
          </a:prstGeom>
          <a:noFill/>
        </p:spPr>
        <p:txBody>
          <a:bodyPr wrap="square" rtlCol="0">
            <a:spAutoFit/>
          </a:bodyPr>
          <a:lstStyle/>
          <a:p>
            <a:r>
              <a:rPr lang="en-US" sz="1000" dirty="0"/>
              <a:t>Colocation With Primary Care</a:t>
            </a:r>
          </a:p>
        </p:txBody>
      </p:sp>
      <p:sp>
        <p:nvSpPr>
          <p:cNvPr id="13" name="TextBox 12"/>
          <p:cNvSpPr txBox="1"/>
          <p:nvPr/>
        </p:nvSpPr>
        <p:spPr>
          <a:xfrm>
            <a:off x="8687606" y="5236143"/>
            <a:ext cx="943272" cy="707886"/>
          </a:xfrm>
          <a:prstGeom prst="rect">
            <a:avLst/>
          </a:prstGeom>
          <a:noFill/>
        </p:spPr>
        <p:txBody>
          <a:bodyPr wrap="square" rtlCol="0">
            <a:spAutoFit/>
          </a:bodyPr>
          <a:lstStyle/>
          <a:p>
            <a:r>
              <a:rPr lang="en-US" sz="1000" dirty="0"/>
              <a:t>Medication Adherence Technologies/Programs</a:t>
            </a:r>
          </a:p>
        </p:txBody>
      </p:sp>
      <p:sp>
        <p:nvSpPr>
          <p:cNvPr id="14" name="TextBox 13"/>
          <p:cNvSpPr txBox="1"/>
          <p:nvPr/>
        </p:nvSpPr>
        <p:spPr>
          <a:xfrm>
            <a:off x="9741574" y="5205366"/>
            <a:ext cx="943272" cy="553998"/>
          </a:xfrm>
          <a:prstGeom prst="rect">
            <a:avLst/>
          </a:prstGeom>
          <a:noFill/>
        </p:spPr>
        <p:txBody>
          <a:bodyPr wrap="square" rtlCol="0">
            <a:spAutoFit/>
          </a:bodyPr>
          <a:lstStyle/>
          <a:p>
            <a:r>
              <a:rPr lang="en-US" sz="1000" dirty="0"/>
              <a:t>Injectable Medications For </a:t>
            </a:r>
            <a:r>
              <a:rPr lang="en-US" sz="1000" dirty="0" err="1"/>
              <a:t>SMI</a:t>
            </a:r>
            <a:endParaRPr lang="en-US" sz="1000" dirty="0"/>
          </a:p>
        </p:txBody>
      </p:sp>
      <p:sp>
        <p:nvSpPr>
          <p:cNvPr id="15" name="TextBox 14"/>
          <p:cNvSpPr txBox="1"/>
          <p:nvPr/>
        </p:nvSpPr>
        <p:spPr>
          <a:xfrm>
            <a:off x="10763464" y="5205366"/>
            <a:ext cx="1009843" cy="553998"/>
          </a:xfrm>
          <a:prstGeom prst="rect">
            <a:avLst/>
          </a:prstGeom>
          <a:noFill/>
        </p:spPr>
        <p:txBody>
          <a:bodyPr wrap="square" rtlCol="0">
            <a:spAutoFit/>
          </a:bodyPr>
          <a:lstStyle/>
          <a:p>
            <a:r>
              <a:rPr lang="en-US" sz="1000" dirty="0"/>
              <a:t>Re-admission Prevention Program</a:t>
            </a:r>
          </a:p>
        </p:txBody>
      </p:sp>
      <p:sp>
        <p:nvSpPr>
          <p:cNvPr id="16" name="Slide Number Placeholder 3"/>
          <p:cNvSpPr>
            <a:spLocks noGrp="1"/>
          </p:cNvSpPr>
          <p:nvPr>
            <p:ph type="sldNum" sz="quarter" idx="12"/>
          </p:nvPr>
        </p:nvSpPr>
        <p:spPr/>
        <p:txBody>
          <a:bodyPr/>
          <a:lstStyle/>
          <a:p>
            <a:r>
              <a:rPr lang="en-US" dirty="0"/>
              <a:t>16</a:t>
            </a:r>
          </a:p>
        </p:txBody>
      </p:sp>
      <p:sp>
        <p:nvSpPr>
          <p:cNvPr id="17" name="Rectangle 16">
            <a:extLst>
              <a:ext uri="{FF2B5EF4-FFF2-40B4-BE49-F238E27FC236}">
                <a16:creationId xmlns:a16="http://schemas.microsoft.com/office/drawing/2014/main" id="{B69971C2-C6A6-42C9-8669-DE106162F4B0}"/>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470856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Leverage Of Technology To Reinvent Services </a:t>
            </a:r>
            <a:br>
              <a:rPr lang="en-US" dirty="0"/>
            </a:br>
            <a:r>
              <a:rPr lang="en-US" dirty="0"/>
              <a:t>Key To Competitive Market Positioning</a:t>
            </a:r>
          </a:p>
        </p:txBody>
      </p:sp>
      <p:graphicFrame>
        <p:nvGraphicFramePr>
          <p:cNvPr id="8" name="Content Placeholder 4"/>
          <p:cNvGraphicFramePr>
            <a:graphicFrameLocks noGrp="1"/>
          </p:cNvGraphicFramePr>
          <p:nvPr>
            <p:ph idx="1"/>
          </p:nvPr>
        </p:nvGraphicFramePr>
        <p:xfrm>
          <a:off x="1096963" y="1252538"/>
          <a:ext cx="10058400" cy="4616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FD68FD7-0801-4C7D-811F-4B4E5B452049}" type="slidenum">
              <a:rPr lang="en-US" smtClean="0"/>
              <a:pPr/>
              <a:t>26</a:t>
            </a:fld>
            <a:endParaRPr lang="en-US" dirty="0"/>
          </a:p>
        </p:txBody>
      </p:sp>
      <p:grpSp>
        <p:nvGrpSpPr>
          <p:cNvPr id="5" name="Group 4">
            <a:extLst>
              <a:ext uri="{FF2B5EF4-FFF2-40B4-BE49-F238E27FC236}">
                <a16:creationId xmlns:a16="http://schemas.microsoft.com/office/drawing/2014/main" id="{4D261813-E54E-4B5F-9BB8-29D38D875BB1}"/>
              </a:ext>
            </a:extLst>
          </p:cNvPr>
          <p:cNvGrpSpPr/>
          <p:nvPr/>
        </p:nvGrpSpPr>
        <p:grpSpPr>
          <a:xfrm>
            <a:off x="326717" y="2773824"/>
            <a:ext cx="1930910" cy="1741867"/>
            <a:chOff x="1103507" y="371266"/>
            <a:chExt cx="1930910" cy="1741867"/>
          </a:xfrm>
          <a:solidFill>
            <a:schemeClr val="tx2">
              <a:lumMod val="60000"/>
              <a:lumOff val="40000"/>
            </a:schemeClr>
          </a:solidFill>
        </p:grpSpPr>
        <p:sp>
          <p:nvSpPr>
            <p:cNvPr id="6" name="Rectangle: Rounded Corners 5">
              <a:extLst>
                <a:ext uri="{FF2B5EF4-FFF2-40B4-BE49-F238E27FC236}">
                  <a16:creationId xmlns:a16="http://schemas.microsoft.com/office/drawing/2014/main" id="{FE0B2D3B-E1D1-41DF-9A8C-0BF812E54EEE}"/>
                </a:ext>
              </a:extLst>
            </p:cNvPr>
            <p:cNvSpPr/>
            <p:nvPr/>
          </p:nvSpPr>
          <p:spPr>
            <a:xfrm>
              <a:off x="1103507" y="371266"/>
              <a:ext cx="1930910" cy="1741867"/>
            </a:xfrm>
            <a:prstGeom prst="round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0C53A2E9-3876-4D88-AE19-3A1CB6F954D9}"/>
                </a:ext>
              </a:extLst>
            </p:cNvPr>
            <p:cNvSpPr txBox="1"/>
            <p:nvPr/>
          </p:nvSpPr>
          <p:spPr>
            <a:xfrm>
              <a:off x="1188538" y="456297"/>
              <a:ext cx="1760848" cy="15718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dirty="0">
                  <a:cs typeface="Segoe UI Semibold" panose="020B0702040204020203" pitchFamily="34" charset="0"/>
                </a:rPr>
                <a:t>Technologies permit task shifting to less expensive staff</a:t>
              </a:r>
              <a:endParaRPr lang="en-US" sz="1600" b="0" kern="1200" dirty="0">
                <a:latin typeface="+mn-lt"/>
                <a:cs typeface="Segoe UI Semibold" panose="020B0702040204020203" pitchFamily="34" charset="0"/>
              </a:endParaRPr>
            </a:p>
          </p:txBody>
        </p:sp>
      </p:grpSp>
      <p:sp>
        <p:nvSpPr>
          <p:cNvPr id="2" name="Arrow: Right 1">
            <a:extLst>
              <a:ext uri="{FF2B5EF4-FFF2-40B4-BE49-F238E27FC236}">
                <a16:creationId xmlns:a16="http://schemas.microsoft.com/office/drawing/2014/main" id="{C1961101-E328-428D-BB1E-A24ADE307826}"/>
              </a:ext>
            </a:extLst>
          </p:cNvPr>
          <p:cNvSpPr/>
          <p:nvPr/>
        </p:nvSpPr>
        <p:spPr>
          <a:xfrm rot="10800000">
            <a:off x="2455524" y="3507262"/>
            <a:ext cx="2229492" cy="48463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CB0B49-6FC2-4F9F-ABAD-7E07E44E7F6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50998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DFE4B9-2BF6-4E32-9280-3DEC68C36104}" type="slidenum">
              <a:rPr lang="en-US" smtClean="0"/>
              <a:pPr/>
              <a:t>27</a:t>
            </a:fld>
            <a:endParaRPr lang="en-US" dirty="0"/>
          </a:p>
        </p:txBody>
      </p:sp>
      <p:sp>
        <p:nvSpPr>
          <p:cNvPr id="5" name="Title 4">
            <a:extLst>
              <a:ext uri="{FF2B5EF4-FFF2-40B4-BE49-F238E27FC236}">
                <a16:creationId xmlns:a16="http://schemas.microsoft.com/office/drawing/2014/main" id="{7BD7BF3D-4FAF-4F3D-9142-7EEE10CC5078}"/>
              </a:ext>
            </a:extLst>
          </p:cNvPr>
          <p:cNvSpPr>
            <a:spLocks noGrp="1"/>
          </p:cNvSpPr>
          <p:nvPr>
            <p:ph type="title" idx="4294967295"/>
          </p:nvPr>
        </p:nvSpPr>
        <p:spPr>
          <a:xfrm>
            <a:off x="916806" y="693986"/>
            <a:ext cx="6978685" cy="701675"/>
          </a:xfrm>
        </p:spPr>
        <p:txBody>
          <a:bodyPr/>
          <a:lstStyle/>
          <a:p>
            <a:r>
              <a:rPr lang="en-US" dirty="0"/>
              <a:t>One Challenge? </a:t>
            </a:r>
            <a:br>
              <a:rPr lang="en-US" dirty="0"/>
            </a:br>
            <a:r>
              <a:rPr lang="en-US" dirty="0"/>
              <a:t>The Number Of New Market Entrants In Tech-Enabled Health &amp; Human Services</a:t>
            </a:r>
          </a:p>
        </p:txBody>
      </p:sp>
      <p:graphicFrame>
        <p:nvGraphicFramePr>
          <p:cNvPr id="3" name="Content Placeholder 16"/>
          <p:cNvGraphicFramePr>
            <a:graphicFrameLocks/>
          </p:cNvGraphicFramePr>
          <p:nvPr/>
        </p:nvGraphicFramePr>
        <p:xfrm>
          <a:off x="1097281" y="1617731"/>
          <a:ext cx="5778304" cy="3571240"/>
        </p:xfrm>
        <a:graphic>
          <a:graphicData uri="http://schemas.openxmlformats.org/drawingml/2006/table">
            <a:tbl>
              <a:tblPr firstRow="1" bandRow="1">
                <a:tableStyleId>{5C22544A-7EE6-4342-B048-85BDC9FD1C3A}</a:tableStyleId>
              </a:tblPr>
              <a:tblGrid>
                <a:gridCol w="2541796">
                  <a:extLst>
                    <a:ext uri="{9D8B030D-6E8A-4147-A177-3AD203B41FA5}">
                      <a16:colId xmlns:a16="http://schemas.microsoft.com/office/drawing/2014/main" val="20000"/>
                    </a:ext>
                  </a:extLst>
                </a:gridCol>
                <a:gridCol w="3236508">
                  <a:extLst>
                    <a:ext uri="{9D8B030D-6E8A-4147-A177-3AD203B41FA5}">
                      <a16:colId xmlns:a16="http://schemas.microsoft.com/office/drawing/2014/main" val="20001"/>
                    </a:ext>
                  </a:extLst>
                </a:gridCol>
              </a:tblGrid>
              <a:tr h="0">
                <a:tc>
                  <a:txBody>
                    <a:bodyPr/>
                    <a:lstStyle/>
                    <a:p>
                      <a:pPr algn="ctr"/>
                      <a:r>
                        <a:rPr lang="en-US" sz="1800" dirty="0"/>
                        <a:t>Category </a:t>
                      </a:r>
                    </a:p>
                  </a:txBody>
                  <a:tcPr anchor="ctr">
                    <a:solidFill>
                      <a:schemeClr val="accent2"/>
                    </a:solidFill>
                  </a:tcPr>
                </a:tc>
                <a:tc>
                  <a:txBody>
                    <a:bodyPr/>
                    <a:lstStyle/>
                    <a:p>
                      <a:pPr algn="ctr"/>
                      <a:r>
                        <a:rPr lang="en-US" sz="1800" dirty="0"/>
                        <a:t>Number Of Tech Products By Category</a:t>
                      </a:r>
                      <a:r>
                        <a:rPr lang="en-US" sz="1800" baseline="0" dirty="0"/>
                        <a:t> </a:t>
                      </a:r>
                      <a:endParaRPr lang="en-US" sz="1800" dirty="0"/>
                    </a:p>
                  </a:txBody>
                  <a:tcPr anchor="ctr"/>
                </a:tc>
                <a:extLst>
                  <a:ext uri="{0D108BD9-81ED-4DB2-BD59-A6C34878D82A}">
                    <a16:rowId xmlns:a16="http://schemas.microsoft.com/office/drawing/2014/main" val="10000"/>
                  </a:ext>
                </a:extLst>
              </a:tr>
              <a:tr h="370840">
                <a:tc>
                  <a:txBody>
                    <a:bodyPr/>
                    <a:lstStyle/>
                    <a:p>
                      <a:r>
                        <a:rPr lang="en-US" sz="1800" b="1" dirty="0">
                          <a:solidFill>
                            <a:schemeClr val="accent1"/>
                          </a:solidFill>
                        </a:rPr>
                        <a:t>Administrative Cost Management </a:t>
                      </a:r>
                    </a:p>
                  </a:txBody>
                  <a:tcPr/>
                </a:tc>
                <a:tc>
                  <a:txBody>
                    <a:bodyPr/>
                    <a:lstStyle/>
                    <a:p>
                      <a:pPr algn="ctr"/>
                      <a:r>
                        <a:rPr lang="en-US" sz="1800" kern="1200" dirty="0">
                          <a:solidFill>
                            <a:schemeClr val="accent1"/>
                          </a:solidFill>
                          <a:effectLst/>
                          <a:latin typeface="+mn-lt"/>
                          <a:ea typeface="+mn-ea"/>
                          <a:cs typeface="+mn-cs"/>
                        </a:rPr>
                        <a:t>1,603</a:t>
                      </a:r>
                      <a:endParaRPr lang="en-US" sz="1800" dirty="0">
                        <a:solidFill>
                          <a:schemeClr val="accent1"/>
                        </a:solidFill>
                      </a:endParaRPr>
                    </a:p>
                  </a:txBody>
                  <a:tcPr anchor="ctr"/>
                </a:tc>
                <a:extLst>
                  <a:ext uri="{0D108BD9-81ED-4DB2-BD59-A6C34878D82A}">
                    <a16:rowId xmlns:a16="http://schemas.microsoft.com/office/drawing/2014/main" val="10001"/>
                  </a:ext>
                </a:extLst>
              </a:tr>
              <a:tr h="370840">
                <a:tc>
                  <a:txBody>
                    <a:bodyPr/>
                    <a:lstStyle/>
                    <a:p>
                      <a:r>
                        <a:rPr lang="en-US" sz="1800" b="1" dirty="0">
                          <a:solidFill>
                            <a:schemeClr val="accent1"/>
                          </a:solidFill>
                        </a:rPr>
                        <a:t>Population</a:t>
                      </a:r>
                      <a:r>
                        <a:rPr lang="en-US" sz="1800" b="1" baseline="0" dirty="0">
                          <a:solidFill>
                            <a:schemeClr val="accent1"/>
                          </a:solidFill>
                        </a:rPr>
                        <a:t> Health Management </a:t>
                      </a:r>
                      <a:endParaRPr lang="en-US" sz="1800" b="1"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1"/>
                          </a:solidFill>
                          <a:effectLst/>
                          <a:latin typeface="+mn-lt"/>
                          <a:ea typeface="+mn-ea"/>
                          <a:cs typeface="+mn-cs"/>
                        </a:rPr>
                        <a:t>1,582</a:t>
                      </a:r>
                      <a:endParaRPr lang="en-US" sz="1800" dirty="0">
                        <a:solidFill>
                          <a:schemeClr val="accent1"/>
                        </a:solidFill>
                      </a:endParaRPr>
                    </a:p>
                    <a:p>
                      <a:pPr algn="ctr"/>
                      <a:endParaRPr lang="en-US" sz="1800" dirty="0">
                        <a:solidFill>
                          <a:schemeClr val="accent1"/>
                        </a:solidFill>
                      </a:endParaRPr>
                    </a:p>
                  </a:txBody>
                  <a:tcPr anchor="ctr"/>
                </a:tc>
                <a:extLst>
                  <a:ext uri="{0D108BD9-81ED-4DB2-BD59-A6C34878D82A}">
                    <a16:rowId xmlns:a16="http://schemas.microsoft.com/office/drawing/2014/main" val="10002"/>
                  </a:ext>
                </a:extLst>
              </a:tr>
              <a:tr h="370840">
                <a:tc>
                  <a:txBody>
                    <a:bodyPr/>
                    <a:lstStyle/>
                    <a:p>
                      <a:r>
                        <a:rPr lang="en-US" sz="1800" b="1" dirty="0">
                          <a:solidFill>
                            <a:schemeClr val="accent1"/>
                          </a:solidFill>
                        </a:rPr>
                        <a:t>Consumer Interaction</a:t>
                      </a:r>
                    </a:p>
                  </a:txBody>
                  <a:tcPr/>
                </a:tc>
                <a:tc>
                  <a:txBody>
                    <a:bodyPr/>
                    <a:lstStyle/>
                    <a:p>
                      <a:pPr algn="ctr"/>
                      <a:r>
                        <a:rPr lang="en-US" sz="1800" kern="1200" dirty="0">
                          <a:solidFill>
                            <a:schemeClr val="accent1"/>
                          </a:solidFill>
                          <a:effectLst/>
                          <a:latin typeface="+mn-lt"/>
                          <a:ea typeface="+mn-ea"/>
                          <a:cs typeface="+mn-cs"/>
                        </a:rPr>
                        <a:t>1,131</a:t>
                      </a:r>
                      <a:endParaRPr lang="en-US" sz="1800" dirty="0">
                        <a:solidFill>
                          <a:schemeClr val="accent1"/>
                        </a:solidFill>
                      </a:endParaRPr>
                    </a:p>
                  </a:txBody>
                  <a:tcPr anchor="ctr"/>
                </a:tc>
                <a:extLst>
                  <a:ext uri="{0D108BD9-81ED-4DB2-BD59-A6C34878D82A}">
                    <a16:rowId xmlns:a16="http://schemas.microsoft.com/office/drawing/2014/main" val="10003"/>
                  </a:ext>
                </a:extLst>
              </a:tr>
              <a:tr h="370840">
                <a:tc>
                  <a:txBody>
                    <a:bodyPr/>
                    <a:lstStyle/>
                    <a:p>
                      <a:r>
                        <a:rPr lang="en-US" sz="1800" b="1" dirty="0">
                          <a:solidFill>
                            <a:schemeClr val="accent1"/>
                          </a:solidFill>
                        </a:rPr>
                        <a:t>Consumer Wellness &amp; Health</a:t>
                      </a:r>
                    </a:p>
                  </a:txBody>
                  <a:tcPr/>
                </a:tc>
                <a:tc>
                  <a:txBody>
                    <a:bodyPr/>
                    <a:lstStyle/>
                    <a:p>
                      <a:pPr algn="ctr"/>
                      <a:r>
                        <a:rPr lang="en-US" sz="1800" kern="1200" dirty="0">
                          <a:solidFill>
                            <a:schemeClr val="accent1"/>
                          </a:solidFill>
                          <a:effectLst/>
                          <a:latin typeface="+mn-lt"/>
                          <a:ea typeface="+mn-ea"/>
                          <a:cs typeface="+mn-cs"/>
                        </a:rPr>
                        <a:t>2,005</a:t>
                      </a:r>
                      <a:endParaRPr lang="en-US" sz="1800" dirty="0">
                        <a:solidFill>
                          <a:schemeClr val="accent1"/>
                        </a:solidFill>
                      </a:endParaRPr>
                    </a:p>
                  </a:txBody>
                  <a:tcPr anchor="ctr"/>
                </a:tc>
                <a:extLst>
                  <a:ext uri="{0D108BD9-81ED-4DB2-BD59-A6C34878D82A}">
                    <a16:rowId xmlns:a16="http://schemas.microsoft.com/office/drawing/2014/main" val="10004"/>
                  </a:ext>
                </a:extLst>
              </a:tr>
              <a:tr h="370840">
                <a:tc>
                  <a:txBody>
                    <a:bodyPr/>
                    <a:lstStyle/>
                    <a:p>
                      <a:r>
                        <a:rPr lang="en-US" sz="1800" b="1" dirty="0">
                          <a:solidFill>
                            <a:schemeClr val="accent1"/>
                          </a:solidFill>
                        </a:rPr>
                        <a:t>Data Management</a:t>
                      </a:r>
                    </a:p>
                  </a:txBody>
                  <a:tcPr/>
                </a:tc>
                <a:tc>
                  <a:txBody>
                    <a:bodyPr/>
                    <a:lstStyle/>
                    <a:p>
                      <a:pPr algn="ctr"/>
                      <a:r>
                        <a:rPr lang="en-US" sz="1800" kern="1200" dirty="0">
                          <a:solidFill>
                            <a:schemeClr val="accent1"/>
                          </a:solidFill>
                          <a:effectLst/>
                          <a:latin typeface="+mn-lt"/>
                          <a:ea typeface="+mn-ea"/>
                          <a:cs typeface="+mn-cs"/>
                        </a:rPr>
                        <a:t>1,892</a:t>
                      </a:r>
                      <a:endParaRPr lang="en-US" sz="1800" dirty="0">
                        <a:solidFill>
                          <a:schemeClr val="accent1"/>
                        </a:solidFill>
                      </a:endParaRPr>
                    </a:p>
                  </a:txBody>
                  <a:tcPr anchor="ctr"/>
                </a:tc>
                <a:extLst>
                  <a:ext uri="{0D108BD9-81ED-4DB2-BD59-A6C34878D82A}">
                    <a16:rowId xmlns:a16="http://schemas.microsoft.com/office/drawing/2014/main" val="10005"/>
                  </a:ext>
                </a:extLst>
              </a:tr>
            </a:tbl>
          </a:graphicData>
        </a:graphic>
      </p:graphicFrame>
      <p:sp>
        <p:nvSpPr>
          <p:cNvPr id="8" name="Rectangle 7"/>
          <p:cNvSpPr/>
          <p:nvPr/>
        </p:nvSpPr>
        <p:spPr>
          <a:xfrm>
            <a:off x="3611834" y="5188972"/>
            <a:ext cx="3263751" cy="446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2,900</a:t>
            </a:r>
            <a:r>
              <a:rPr lang="en-US" sz="2400" b="1" dirty="0">
                <a:solidFill>
                  <a:schemeClr val="bg1"/>
                </a:solidFill>
              </a:rPr>
              <a:t> </a:t>
            </a:r>
          </a:p>
        </p:txBody>
      </p:sp>
      <p:sp>
        <p:nvSpPr>
          <p:cNvPr id="6" name="Rectangle 5">
            <a:extLst>
              <a:ext uri="{FF2B5EF4-FFF2-40B4-BE49-F238E27FC236}">
                <a16:creationId xmlns:a16="http://schemas.microsoft.com/office/drawing/2014/main" id="{C17927A6-FDA6-4FBB-A85F-E3730BB1EFC3}"/>
              </a:ext>
            </a:extLst>
          </p:cNvPr>
          <p:cNvSpPr/>
          <p:nvPr/>
        </p:nvSpPr>
        <p:spPr>
          <a:xfrm>
            <a:off x="7411916" y="5706514"/>
            <a:ext cx="3339440" cy="369332"/>
          </a:xfrm>
          <a:prstGeom prst="rect">
            <a:avLst/>
          </a:prstGeom>
        </p:spPr>
        <p:txBody>
          <a:bodyPr wrap="none">
            <a:spAutoFit/>
          </a:bodyPr>
          <a:lstStyle/>
          <a:p>
            <a:r>
              <a:rPr lang="en-US" dirty="0">
                <a:hlinkClick r:id="rId3"/>
              </a:rPr>
              <a:t>https://healthtechnavigator.org/</a:t>
            </a:r>
            <a:endParaRPr lang="en-US" dirty="0"/>
          </a:p>
        </p:txBody>
      </p:sp>
      <p:sp>
        <p:nvSpPr>
          <p:cNvPr id="7" name="Title 4">
            <a:extLst>
              <a:ext uri="{FF2B5EF4-FFF2-40B4-BE49-F238E27FC236}">
                <a16:creationId xmlns:a16="http://schemas.microsoft.com/office/drawing/2014/main" id="{63CC851C-5F81-47CE-AA1E-677A9A39B85B}"/>
              </a:ext>
            </a:extLst>
          </p:cNvPr>
          <p:cNvSpPr txBox="1">
            <a:spLocks/>
          </p:cNvSpPr>
          <p:nvPr/>
        </p:nvSpPr>
        <p:spPr>
          <a:xfrm>
            <a:off x="7385492" y="5265107"/>
            <a:ext cx="4009292" cy="441407"/>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sz="2000" dirty="0"/>
              <a:t>From </a:t>
            </a:r>
            <a:r>
              <a:rPr lang="en-US" sz="2000" i="1" dirty="0"/>
              <a:t>OPEN MINDS </a:t>
            </a:r>
            <a:r>
              <a:rPr lang="en-US" sz="2000" dirty="0"/>
              <a:t>database of tech solutions in the health and  human service space</a:t>
            </a:r>
          </a:p>
        </p:txBody>
      </p:sp>
      <p:sp>
        <p:nvSpPr>
          <p:cNvPr id="9" name="Rectangle 8">
            <a:extLst>
              <a:ext uri="{FF2B5EF4-FFF2-40B4-BE49-F238E27FC236}">
                <a16:creationId xmlns:a16="http://schemas.microsoft.com/office/drawing/2014/main" id="{18A3C80E-379A-49C7-B8A0-37638A8FD2F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357166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9430" y="255071"/>
            <a:ext cx="9921421" cy="709613"/>
          </a:xfrm>
        </p:spPr>
        <p:txBody>
          <a:bodyPr>
            <a:noAutofit/>
          </a:bodyPr>
          <a:lstStyle/>
          <a:p>
            <a:pPr marL="0"/>
            <a:r>
              <a:rPr lang="en-US" sz="3200" dirty="0"/>
              <a:t>The High “Fail Rate” Of New Technologies… </a:t>
            </a:r>
            <a:br>
              <a:rPr lang="en-US" sz="3200" dirty="0"/>
            </a:br>
            <a:r>
              <a:rPr lang="en-US" sz="3200" dirty="0"/>
              <a:t>Going From Concept To Scale Is Hard</a:t>
            </a:r>
          </a:p>
        </p:txBody>
      </p:sp>
      <p:sp>
        <p:nvSpPr>
          <p:cNvPr id="5" name="Rectangle: Rounded Corners 4">
            <a:extLst>
              <a:ext uri="{FF2B5EF4-FFF2-40B4-BE49-F238E27FC236}">
                <a16:creationId xmlns:a16="http://schemas.microsoft.com/office/drawing/2014/main" id="{4C4A34FE-4296-4412-B51F-CD6540BFEC11}"/>
              </a:ext>
            </a:extLst>
          </p:cNvPr>
          <p:cNvSpPr/>
          <p:nvPr/>
        </p:nvSpPr>
        <p:spPr>
          <a:xfrm>
            <a:off x="682686" y="1262801"/>
            <a:ext cx="10833101" cy="4593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09C4D294-2D66-4C05-ADA5-23B50B64914D}"/>
              </a:ext>
            </a:extLst>
          </p:cNvPr>
          <p:cNvSpPr txBox="1">
            <a:spLocks/>
          </p:cNvSpPr>
          <p:nvPr/>
        </p:nvSpPr>
        <p:spPr>
          <a:xfrm>
            <a:off x="1240447" y="1213200"/>
            <a:ext cx="10159408" cy="4856138"/>
          </a:xfrm>
          <a:prstGeom prst="rect">
            <a:avLst/>
          </a:prstGeom>
          <a:ln>
            <a:noFill/>
          </a:ln>
        </p:spPr>
        <p:txBody>
          <a:bodyPr vert="horz" lIns="0" tIns="45720" rIns="0" bIns="45720" rtlCol="0">
            <a:normAutofit fontScale="92500"/>
          </a:bodyPr>
          <a:lstStyle>
            <a:lvl1pPr marL="288925"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400" kern="1200">
                <a:solidFill>
                  <a:schemeClr val="tx1"/>
                </a:solidFill>
                <a:latin typeface="Segoe UI Light" panose="020B0502040204020203" pitchFamily="34" charset="0"/>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Segoe UI Light" panose="020B0502040204020203" pitchFamily="34" charset="0"/>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Segoe UI Light" panose="020B0502040204020203" pitchFamily="34" charset="0"/>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Segoe UI Light" panose="020B0502040204020203" pitchFamily="34" charset="0"/>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Segoe UI Light" panose="020B0502040204020203"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1800" dirty="0">
              <a:solidFill>
                <a:schemeClr val="bg1"/>
              </a:solidFill>
            </a:endParaRPr>
          </a:p>
          <a:p>
            <a:pPr marL="457200" indent="-457200">
              <a:buFont typeface="+mj-lt"/>
              <a:buAutoNum type="arabicPeriod"/>
            </a:pPr>
            <a:r>
              <a:rPr lang="en-US" dirty="0">
                <a:solidFill>
                  <a:schemeClr val="bg1"/>
                </a:solidFill>
                <a:latin typeface="+mn-lt"/>
              </a:rPr>
              <a:t>Value proposition for the overall health and human service system – that includes administrative cost of maintenance</a:t>
            </a:r>
          </a:p>
          <a:p>
            <a:pPr marL="457200" indent="-457200">
              <a:buFont typeface="+mj-lt"/>
              <a:buAutoNum type="arabicPeriod"/>
            </a:pPr>
            <a:r>
              <a:rPr lang="en-US" dirty="0">
                <a:solidFill>
                  <a:schemeClr val="bg1"/>
                </a:solidFill>
                <a:latin typeface="+mn-lt"/>
              </a:rPr>
              <a:t>Lack of operational plan for scale - systemic operational workflow processes</a:t>
            </a:r>
          </a:p>
          <a:p>
            <a:pPr marL="457200" indent="-457200">
              <a:buFont typeface="+mj-lt"/>
              <a:buAutoNum type="arabicPeriod"/>
            </a:pPr>
            <a:r>
              <a:rPr lang="en-US" dirty="0">
                <a:solidFill>
                  <a:schemeClr val="bg1"/>
                </a:solidFill>
                <a:latin typeface="+mn-lt"/>
              </a:rPr>
              <a:t>Lack of integration into EHR and other larger data ecosystems</a:t>
            </a:r>
          </a:p>
          <a:p>
            <a:pPr marL="457200" indent="-457200">
              <a:buFont typeface="+mj-lt"/>
              <a:buAutoNum type="arabicPeriod"/>
            </a:pPr>
            <a:r>
              <a:rPr lang="en-US" dirty="0">
                <a:solidFill>
                  <a:schemeClr val="bg1"/>
                </a:solidFill>
                <a:latin typeface="+mn-lt"/>
              </a:rPr>
              <a:t>Human factors problems – payer, health plan, provider organization, professional, caregiver, and consumer</a:t>
            </a:r>
          </a:p>
          <a:p>
            <a:pPr marL="457200" indent="-457200">
              <a:buFont typeface="+mj-lt"/>
              <a:buAutoNum type="arabicPeriod"/>
            </a:pPr>
            <a:r>
              <a:rPr lang="en-US" dirty="0">
                <a:solidFill>
                  <a:schemeClr val="bg1"/>
                </a:solidFill>
                <a:latin typeface="+mn-lt"/>
              </a:rPr>
              <a:t>Proof of concept - proof of impact and proof of return-on-investment</a:t>
            </a:r>
          </a:p>
          <a:p>
            <a:pPr marL="457200" indent="-457200">
              <a:buFont typeface="+mj-lt"/>
              <a:buAutoNum type="arabicPeriod"/>
            </a:pPr>
            <a:r>
              <a:rPr lang="en-US" dirty="0">
                <a:solidFill>
                  <a:schemeClr val="bg1"/>
                </a:solidFill>
                <a:latin typeface="+mn-lt"/>
              </a:rPr>
              <a:t>Financial viability at scale – changes in FFS or VBR models</a:t>
            </a:r>
          </a:p>
          <a:p>
            <a:pPr marL="457200" indent="-457200">
              <a:buFont typeface="+mj-lt"/>
              <a:buAutoNum type="arabicPeriod"/>
            </a:pPr>
            <a:r>
              <a:rPr lang="en-US" dirty="0">
                <a:solidFill>
                  <a:schemeClr val="bg1"/>
                </a:solidFill>
                <a:latin typeface="+mn-lt"/>
              </a:rPr>
              <a:t>Marketing expertise of tech vendor – comprehensive plan and execution</a:t>
            </a:r>
          </a:p>
          <a:p>
            <a:pPr marL="457200" indent="-457200">
              <a:buFont typeface="+mj-lt"/>
              <a:buAutoNum type="arabicPeriod"/>
            </a:pPr>
            <a:r>
              <a:rPr lang="en-US" dirty="0">
                <a:solidFill>
                  <a:schemeClr val="bg1"/>
                </a:solidFill>
                <a:latin typeface="+mn-lt"/>
              </a:rPr>
              <a:t>Financial strength of tech vendors for the ‘long game’</a:t>
            </a:r>
          </a:p>
        </p:txBody>
      </p:sp>
      <p:sp>
        <p:nvSpPr>
          <p:cNvPr id="6" name="Slide Number Placeholder 1"/>
          <p:cNvSpPr txBox="1">
            <a:spLocks/>
          </p:cNvSpPr>
          <p:nvPr/>
        </p:nvSpPr>
        <p:spPr>
          <a:xfrm>
            <a:off x="10975207" y="6476114"/>
            <a:ext cx="131202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41</a:t>
            </a:r>
          </a:p>
        </p:txBody>
      </p:sp>
      <p:sp>
        <p:nvSpPr>
          <p:cNvPr id="7" name="Rectangle 6">
            <a:extLst>
              <a:ext uri="{FF2B5EF4-FFF2-40B4-BE49-F238E27FC236}">
                <a16:creationId xmlns:a16="http://schemas.microsoft.com/office/drawing/2014/main" id="{F4A9BB88-CA38-4DC9-9A0A-465884B82914}"/>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64424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8E2282-690B-4281-8CE1-36DFFC52E279}"/>
              </a:ext>
            </a:extLst>
          </p:cNvPr>
          <p:cNvSpPr>
            <a:spLocks noGrp="1"/>
          </p:cNvSpPr>
          <p:nvPr>
            <p:ph type="title"/>
          </p:nvPr>
        </p:nvSpPr>
        <p:spPr/>
        <p:txBody>
          <a:bodyPr/>
          <a:lstStyle/>
          <a:p>
            <a:r>
              <a:rPr lang="en-US" dirty="0"/>
              <a:t>The New Consumerism</a:t>
            </a:r>
          </a:p>
        </p:txBody>
      </p:sp>
      <p:graphicFrame>
        <p:nvGraphicFramePr>
          <p:cNvPr id="8" name="Content Placeholder 7">
            <a:extLst>
              <a:ext uri="{FF2B5EF4-FFF2-40B4-BE49-F238E27FC236}">
                <a16:creationId xmlns:a16="http://schemas.microsoft.com/office/drawing/2014/main" id="{F855D331-4408-44BB-8275-890D7E3B8472}"/>
              </a:ext>
            </a:extLst>
          </p:cNvPr>
          <p:cNvGraphicFramePr>
            <a:graphicFrameLocks noGrp="1"/>
          </p:cNvGraphicFramePr>
          <p:nvPr>
            <p:ph idx="1"/>
            <p:extLst>
              <p:ext uri="{D42A27DB-BD31-4B8C-83A1-F6EECF244321}">
                <p14:modId xmlns:p14="http://schemas.microsoft.com/office/powerpoint/2010/main" val="1407602857"/>
              </p:ext>
            </p:extLst>
          </p:nvPr>
        </p:nvGraphicFramePr>
        <p:xfrm>
          <a:off x="1096964" y="1252538"/>
          <a:ext cx="3197634"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4E33033-8E81-4B2C-BA8E-727426A6707C}"/>
              </a:ext>
            </a:extLst>
          </p:cNvPr>
          <p:cNvSpPr>
            <a:spLocks noGrp="1"/>
          </p:cNvSpPr>
          <p:nvPr>
            <p:ph type="sldNum" sz="quarter" idx="12"/>
          </p:nvPr>
        </p:nvSpPr>
        <p:spPr/>
        <p:txBody>
          <a:bodyPr/>
          <a:lstStyle/>
          <a:p>
            <a:fld id="{6FD68FD7-0801-4C7D-811F-4B4E5B452049}" type="slidenum">
              <a:rPr lang="en-US" smtClean="0"/>
              <a:pPr/>
              <a:t>29</a:t>
            </a:fld>
            <a:endParaRPr lang="en-US" dirty="0"/>
          </a:p>
        </p:txBody>
      </p:sp>
      <p:sp>
        <p:nvSpPr>
          <p:cNvPr id="5" name="Rectangle 4">
            <a:extLst>
              <a:ext uri="{FF2B5EF4-FFF2-40B4-BE49-F238E27FC236}">
                <a16:creationId xmlns:a16="http://schemas.microsoft.com/office/drawing/2014/main" id="{51AD9F56-4BAE-4C25-87B0-5FAB0E9E103D}"/>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
        <p:nvSpPr>
          <p:cNvPr id="2" name="Rectangle 1">
            <a:extLst>
              <a:ext uri="{FF2B5EF4-FFF2-40B4-BE49-F238E27FC236}">
                <a16:creationId xmlns:a16="http://schemas.microsoft.com/office/drawing/2014/main" id="{951CD75B-105F-4056-A286-B89A935D003C}"/>
              </a:ext>
            </a:extLst>
          </p:cNvPr>
          <p:cNvSpPr/>
          <p:nvPr/>
        </p:nvSpPr>
        <p:spPr>
          <a:xfrm>
            <a:off x="4167554" y="4801803"/>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1200" dirty="0">
                <a:solidFill>
                  <a:schemeClr val="accent4">
                    <a:lumMod val="20000"/>
                    <a:lumOff val="80000"/>
                  </a:schemeClr>
                </a:solidFill>
              </a:rPr>
              <a:t>Consumer engagement =  Process to help individuals take action to improve their health, make informed decisions, and engage effectively and efficiently with the health care system</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health status, reduced costs, and better access </a:t>
            </a:r>
          </a:p>
        </p:txBody>
      </p:sp>
      <p:sp>
        <p:nvSpPr>
          <p:cNvPr id="9" name="Rectangle 8">
            <a:extLst>
              <a:ext uri="{FF2B5EF4-FFF2-40B4-BE49-F238E27FC236}">
                <a16:creationId xmlns:a16="http://schemas.microsoft.com/office/drawing/2014/main" id="{AB5AAB1E-0696-40A4-B527-7ED96E1A5E32}"/>
              </a:ext>
            </a:extLst>
          </p:cNvPr>
          <p:cNvSpPr/>
          <p:nvPr/>
        </p:nvSpPr>
        <p:spPr>
          <a:xfrm>
            <a:off x="4167554" y="2423362"/>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Consumer transparency = Making available, in a reliable, and understandable manner, information on the health care system's quality, efficiency and consumer experience with care, which includes price and quality data</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service quality and reduced costs</a:t>
            </a:r>
          </a:p>
          <a:p>
            <a:pPr lvl="0" algn="ctr" defTabSz="1066800">
              <a:lnSpc>
                <a:spcPct val="90000"/>
              </a:lnSpc>
              <a:spcBef>
                <a:spcPct val="0"/>
              </a:spcBef>
              <a:spcAft>
                <a:spcPct val="35000"/>
              </a:spcAft>
            </a:pPr>
            <a:endParaRPr lang="en-US" sz="1200" dirty="0"/>
          </a:p>
        </p:txBody>
      </p:sp>
      <p:sp>
        <p:nvSpPr>
          <p:cNvPr id="10" name="Rectangle 9">
            <a:extLst>
              <a:ext uri="{FF2B5EF4-FFF2-40B4-BE49-F238E27FC236}">
                <a16:creationId xmlns:a16="http://schemas.microsoft.com/office/drawing/2014/main" id="{E1B3F5E9-4D2A-4B62-AB45-0075119D5E4C}"/>
              </a:ext>
            </a:extLst>
          </p:cNvPr>
          <p:cNvSpPr/>
          <p:nvPr/>
        </p:nvSpPr>
        <p:spPr>
          <a:xfrm>
            <a:off x="4167554" y="1270781"/>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solidFill>
                  <a:schemeClr val="accent4">
                    <a:lumMod val="20000"/>
                    <a:lumOff val="80000"/>
                  </a:schemeClr>
                </a:solidFill>
              </a:rPr>
              <a:t>Consumer financial participation = Proportion of health care spending paid by the consumer</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Reduced costs by increasing engagement and reducing unnecessary expenses</a:t>
            </a:r>
          </a:p>
          <a:p>
            <a:pPr lvl="0" algn="ctr" defTabSz="1066800">
              <a:lnSpc>
                <a:spcPct val="90000"/>
              </a:lnSpc>
              <a:spcBef>
                <a:spcPct val="0"/>
              </a:spcBef>
              <a:spcAft>
                <a:spcPct val="35000"/>
              </a:spcAft>
            </a:pPr>
            <a:endParaRPr lang="en-US" sz="1200" dirty="0"/>
          </a:p>
        </p:txBody>
      </p:sp>
      <p:sp>
        <p:nvSpPr>
          <p:cNvPr id="11" name="Rectangle 10">
            <a:extLst>
              <a:ext uri="{FF2B5EF4-FFF2-40B4-BE49-F238E27FC236}">
                <a16:creationId xmlns:a16="http://schemas.microsoft.com/office/drawing/2014/main" id="{37F537CC-B717-4F7C-9811-2FFF1F6E2B1F}"/>
              </a:ext>
            </a:extLst>
          </p:cNvPr>
          <p:cNvSpPr/>
          <p:nvPr/>
        </p:nvSpPr>
        <p:spPr>
          <a:xfrm>
            <a:off x="4167554" y="2493578"/>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solidFill>
                  <a:schemeClr val="accent4">
                    <a:lumMod val="20000"/>
                    <a:lumOff val="80000"/>
                  </a:schemeClr>
                </a:solidFill>
              </a:rPr>
              <a:t>Consumer transparency = Making available, in a reliable, and understandable manner, information on the health care system's quality, efficiency and consumer experience with care, which includes price and quality data</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service quality and reduced costs</a:t>
            </a:r>
          </a:p>
          <a:p>
            <a:pPr lvl="0" algn="ctr" defTabSz="1066800">
              <a:lnSpc>
                <a:spcPct val="90000"/>
              </a:lnSpc>
              <a:spcBef>
                <a:spcPct val="0"/>
              </a:spcBef>
              <a:spcAft>
                <a:spcPct val="35000"/>
              </a:spcAft>
            </a:pPr>
            <a:endParaRPr lang="en-US" sz="1200" dirty="0"/>
          </a:p>
        </p:txBody>
      </p:sp>
      <p:sp>
        <p:nvSpPr>
          <p:cNvPr id="12" name="Rectangle 11">
            <a:extLst>
              <a:ext uri="{FF2B5EF4-FFF2-40B4-BE49-F238E27FC236}">
                <a16:creationId xmlns:a16="http://schemas.microsoft.com/office/drawing/2014/main" id="{B9B51AA1-A6B6-462A-8398-975B7F0182EB}"/>
              </a:ext>
            </a:extLst>
          </p:cNvPr>
          <p:cNvSpPr/>
          <p:nvPr/>
        </p:nvSpPr>
        <p:spPr>
          <a:xfrm>
            <a:off x="4167554" y="3630979"/>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solidFill>
                  <a:schemeClr val="accent4">
                    <a:lumMod val="20000"/>
                    <a:lumOff val="80000"/>
                  </a:schemeClr>
                </a:solidFill>
              </a:rPr>
              <a:t>Consumer experience = How consumers perceive their interaction with an organization, evaluated as useful, usable, and enjoyable - resulting in the consumer perception of an organization’s brand</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consumer preference for certain provider organizations – while improving their level of engagement</a:t>
            </a:r>
          </a:p>
          <a:p>
            <a:pPr lvl="0" algn="ctr" defTabSz="1066800">
              <a:lnSpc>
                <a:spcPct val="90000"/>
              </a:lnSpc>
              <a:spcBef>
                <a:spcPct val="0"/>
              </a:spcBef>
              <a:spcAft>
                <a:spcPct val="35000"/>
              </a:spcAft>
            </a:pPr>
            <a:endParaRPr lang="en-US" sz="1200" dirty="0"/>
          </a:p>
        </p:txBody>
      </p:sp>
    </p:spTree>
    <p:extLst>
      <p:ext uri="{BB962C8B-B14F-4D97-AF65-F5344CB8AC3E}">
        <p14:creationId xmlns:p14="http://schemas.microsoft.com/office/powerpoint/2010/main" val="27911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Drivers Of The Changing Service Delivery Landscape</a:t>
            </a:r>
          </a:p>
        </p:txBody>
      </p:sp>
      <p:sp>
        <p:nvSpPr>
          <p:cNvPr id="2" name="Slide Number Placeholder 1"/>
          <p:cNvSpPr>
            <a:spLocks noGrp="1"/>
          </p:cNvSpPr>
          <p:nvPr>
            <p:ph type="sldNum" sz="quarter" idx="12"/>
          </p:nvPr>
        </p:nvSpPr>
        <p:spPr/>
        <p:txBody>
          <a:bodyPr/>
          <a:lstStyle/>
          <a:p>
            <a:fld id="{D4DFE4B9-2BF6-4E32-9280-3DEC68C36104}" type="slidenum">
              <a:rPr lang="en-US" smtClean="0"/>
              <a:pPr/>
              <a:t>3</a:t>
            </a:fld>
            <a:endParaRPr lang="en-US"/>
          </a:p>
        </p:txBody>
      </p:sp>
      <p:graphicFrame>
        <p:nvGraphicFramePr>
          <p:cNvPr id="5" name="Content Placeholder 7">
            <a:extLst>
              <a:ext uri="{FF2B5EF4-FFF2-40B4-BE49-F238E27FC236}">
                <a16:creationId xmlns:a16="http://schemas.microsoft.com/office/drawing/2014/main" id="{2F6A3A9E-845E-4790-8B15-F964D6C5049D}"/>
              </a:ext>
            </a:extLst>
          </p:cNvPr>
          <p:cNvGraphicFramePr>
            <a:graphicFrameLocks/>
          </p:cNvGraphicFramePr>
          <p:nvPr>
            <p:extLst>
              <p:ext uri="{D42A27DB-BD31-4B8C-83A1-F6EECF244321}">
                <p14:modId xmlns:p14="http://schemas.microsoft.com/office/powerpoint/2010/main" val="344654974"/>
              </p:ext>
            </p:extLst>
          </p:nvPr>
        </p:nvGraphicFramePr>
        <p:xfrm>
          <a:off x="1097279" y="946113"/>
          <a:ext cx="10119360" cy="383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56799F17-AD2E-4CB4-9908-CDBA855B3812}"/>
              </a:ext>
            </a:extLst>
          </p:cNvPr>
          <p:cNvGrpSpPr/>
          <p:nvPr/>
        </p:nvGrpSpPr>
        <p:grpSpPr>
          <a:xfrm>
            <a:off x="1153382" y="3941838"/>
            <a:ext cx="1559887" cy="1523860"/>
            <a:chOff x="82479" y="1066324"/>
            <a:chExt cx="2271252" cy="2192594"/>
          </a:xfrm>
          <a:solidFill>
            <a:schemeClr val="tx1">
              <a:lumMod val="75000"/>
            </a:schemeClr>
          </a:solidFill>
          <a:effectLst>
            <a:glow rad="139700">
              <a:schemeClr val="accent1">
                <a:satMod val="175000"/>
                <a:alpha val="40000"/>
              </a:schemeClr>
            </a:glow>
          </a:effectLst>
        </p:grpSpPr>
        <p:sp>
          <p:nvSpPr>
            <p:cNvPr id="7" name="Oval 6">
              <a:extLst>
                <a:ext uri="{FF2B5EF4-FFF2-40B4-BE49-F238E27FC236}">
                  <a16:creationId xmlns:a16="http://schemas.microsoft.com/office/drawing/2014/main" id="{29222E50-14BA-44B4-9B9C-E081425B0168}"/>
                </a:ext>
              </a:extLst>
            </p:cNvPr>
            <p:cNvSpPr/>
            <p:nvPr/>
          </p:nvSpPr>
          <p:spPr>
            <a:xfrm>
              <a:off x="82479" y="1066324"/>
              <a:ext cx="2271252" cy="2192594"/>
            </a:xfrm>
            <a:prstGeom prst="ellipse">
              <a:avLst/>
            </a:prstGeom>
            <a:gr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92A5C3F-E793-40F6-9835-890E29875CEE}"/>
                </a:ext>
              </a:extLst>
            </p:cNvPr>
            <p:cNvGrpSpPr/>
            <p:nvPr/>
          </p:nvGrpSpPr>
          <p:grpSpPr>
            <a:xfrm>
              <a:off x="399402" y="1486695"/>
              <a:ext cx="1562438" cy="1017789"/>
              <a:chOff x="3175" y="423863"/>
              <a:chExt cx="9226550" cy="6010276"/>
            </a:xfrm>
            <a:grpFill/>
          </p:grpSpPr>
          <p:sp>
            <p:nvSpPr>
              <p:cNvPr id="10" name="Freeform 6">
                <a:extLst>
                  <a:ext uri="{FF2B5EF4-FFF2-40B4-BE49-F238E27FC236}">
                    <a16:creationId xmlns:a16="http://schemas.microsoft.com/office/drawing/2014/main" id="{CA328103-8070-485C-9CDE-0D0A6DBAE254}"/>
                  </a:ext>
                </a:extLst>
              </p:cNvPr>
              <p:cNvSpPr>
                <a:spLocks/>
              </p:cNvSpPr>
              <p:nvPr/>
            </p:nvSpPr>
            <p:spPr bwMode="auto">
              <a:xfrm>
                <a:off x="3175" y="3541713"/>
                <a:ext cx="2597150" cy="2892425"/>
              </a:xfrm>
              <a:custGeom>
                <a:avLst/>
                <a:gdLst>
                  <a:gd name="T0" fmla="*/ 655 w 695"/>
                  <a:gd name="T1" fmla="*/ 0 h 774"/>
                  <a:gd name="T2" fmla="*/ 39 w 695"/>
                  <a:gd name="T3" fmla="*/ 0 h 774"/>
                  <a:gd name="T4" fmla="*/ 0 w 695"/>
                  <a:gd name="T5" fmla="*/ 39 h 774"/>
                  <a:gd name="T6" fmla="*/ 0 w 695"/>
                  <a:gd name="T7" fmla="*/ 735 h 774"/>
                  <a:gd name="T8" fmla="*/ 39 w 695"/>
                  <a:gd name="T9" fmla="*/ 774 h 774"/>
                  <a:gd name="T10" fmla="*/ 655 w 695"/>
                  <a:gd name="T11" fmla="*/ 774 h 774"/>
                  <a:gd name="T12" fmla="*/ 695 w 695"/>
                  <a:gd name="T13" fmla="*/ 735 h 774"/>
                  <a:gd name="T14" fmla="*/ 695 w 695"/>
                  <a:gd name="T15" fmla="*/ 39 h 774"/>
                  <a:gd name="T16" fmla="*/ 655 w 695"/>
                  <a:gd name="T1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774">
                    <a:moveTo>
                      <a:pt x="655" y="0"/>
                    </a:moveTo>
                    <a:cubicBezTo>
                      <a:pt x="39" y="0"/>
                      <a:pt x="39" y="0"/>
                      <a:pt x="39" y="0"/>
                    </a:cubicBezTo>
                    <a:cubicBezTo>
                      <a:pt x="18" y="0"/>
                      <a:pt x="0" y="18"/>
                      <a:pt x="0" y="39"/>
                    </a:cubicBezTo>
                    <a:cubicBezTo>
                      <a:pt x="0" y="735"/>
                      <a:pt x="0" y="735"/>
                      <a:pt x="0" y="735"/>
                    </a:cubicBezTo>
                    <a:cubicBezTo>
                      <a:pt x="0" y="756"/>
                      <a:pt x="18" y="774"/>
                      <a:pt x="39" y="774"/>
                    </a:cubicBezTo>
                    <a:cubicBezTo>
                      <a:pt x="655" y="774"/>
                      <a:pt x="655" y="774"/>
                      <a:pt x="655" y="774"/>
                    </a:cubicBezTo>
                    <a:cubicBezTo>
                      <a:pt x="677" y="774"/>
                      <a:pt x="695" y="756"/>
                      <a:pt x="695" y="735"/>
                    </a:cubicBezTo>
                    <a:cubicBezTo>
                      <a:pt x="695" y="39"/>
                      <a:pt x="695" y="39"/>
                      <a:pt x="695" y="39"/>
                    </a:cubicBezTo>
                    <a:cubicBezTo>
                      <a:pt x="695" y="18"/>
                      <a:pt x="677" y="0"/>
                      <a:pt x="65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2C1CBAB0-A8F5-4F63-B169-A16059459562}"/>
                  </a:ext>
                </a:extLst>
              </p:cNvPr>
              <p:cNvSpPr>
                <a:spLocks noEditPoints="1"/>
              </p:cNvSpPr>
              <p:nvPr/>
            </p:nvSpPr>
            <p:spPr bwMode="auto">
              <a:xfrm>
                <a:off x="2879725" y="3541713"/>
                <a:ext cx="982663" cy="2892425"/>
              </a:xfrm>
              <a:custGeom>
                <a:avLst/>
                <a:gdLst>
                  <a:gd name="T0" fmla="*/ 224 w 263"/>
                  <a:gd name="T1" fmla="*/ 0 h 774"/>
                  <a:gd name="T2" fmla="*/ 40 w 263"/>
                  <a:gd name="T3" fmla="*/ 0 h 774"/>
                  <a:gd name="T4" fmla="*/ 0 w 263"/>
                  <a:gd name="T5" fmla="*/ 39 h 774"/>
                  <a:gd name="T6" fmla="*/ 0 w 263"/>
                  <a:gd name="T7" fmla="*/ 735 h 774"/>
                  <a:gd name="T8" fmla="*/ 40 w 263"/>
                  <a:gd name="T9" fmla="*/ 774 h 774"/>
                  <a:gd name="T10" fmla="*/ 224 w 263"/>
                  <a:gd name="T11" fmla="*/ 774 h 774"/>
                  <a:gd name="T12" fmla="*/ 263 w 263"/>
                  <a:gd name="T13" fmla="*/ 735 h 774"/>
                  <a:gd name="T14" fmla="*/ 263 w 263"/>
                  <a:gd name="T15" fmla="*/ 39 h 774"/>
                  <a:gd name="T16" fmla="*/ 224 w 263"/>
                  <a:gd name="T17" fmla="*/ 0 h 774"/>
                  <a:gd name="T18" fmla="*/ 132 w 263"/>
                  <a:gd name="T19" fmla="*/ 201 h 774"/>
                  <a:gd name="T20" fmla="*/ 84 w 263"/>
                  <a:gd name="T21" fmla="*/ 153 h 774"/>
                  <a:gd name="T22" fmla="*/ 132 w 263"/>
                  <a:gd name="T23" fmla="*/ 106 h 774"/>
                  <a:gd name="T24" fmla="*/ 180 w 263"/>
                  <a:gd name="T25" fmla="*/ 153 h 774"/>
                  <a:gd name="T26" fmla="*/ 132 w 263"/>
                  <a:gd name="T27" fmla="*/ 201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774">
                    <a:moveTo>
                      <a:pt x="224" y="0"/>
                    </a:moveTo>
                    <a:cubicBezTo>
                      <a:pt x="40" y="0"/>
                      <a:pt x="40" y="0"/>
                      <a:pt x="40" y="0"/>
                    </a:cubicBezTo>
                    <a:cubicBezTo>
                      <a:pt x="18" y="0"/>
                      <a:pt x="0" y="18"/>
                      <a:pt x="0" y="39"/>
                    </a:cubicBezTo>
                    <a:cubicBezTo>
                      <a:pt x="0" y="735"/>
                      <a:pt x="0" y="735"/>
                      <a:pt x="0" y="735"/>
                    </a:cubicBezTo>
                    <a:cubicBezTo>
                      <a:pt x="0" y="756"/>
                      <a:pt x="18" y="774"/>
                      <a:pt x="40" y="774"/>
                    </a:cubicBezTo>
                    <a:cubicBezTo>
                      <a:pt x="224" y="774"/>
                      <a:pt x="224" y="774"/>
                      <a:pt x="224" y="774"/>
                    </a:cubicBezTo>
                    <a:cubicBezTo>
                      <a:pt x="246" y="774"/>
                      <a:pt x="263" y="756"/>
                      <a:pt x="263" y="735"/>
                    </a:cubicBezTo>
                    <a:cubicBezTo>
                      <a:pt x="263" y="39"/>
                      <a:pt x="263" y="39"/>
                      <a:pt x="263" y="39"/>
                    </a:cubicBezTo>
                    <a:cubicBezTo>
                      <a:pt x="263" y="18"/>
                      <a:pt x="246" y="0"/>
                      <a:pt x="224" y="0"/>
                    </a:cubicBezTo>
                    <a:close/>
                    <a:moveTo>
                      <a:pt x="132" y="201"/>
                    </a:moveTo>
                    <a:cubicBezTo>
                      <a:pt x="105" y="201"/>
                      <a:pt x="84" y="180"/>
                      <a:pt x="84" y="153"/>
                    </a:cubicBezTo>
                    <a:cubicBezTo>
                      <a:pt x="84" y="127"/>
                      <a:pt x="105" y="106"/>
                      <a:pt x="132" y="106"/>
                    </a:cubicBezTo>
                    <a:cubicBezTo>
                      <a:pt x="158" y="106"/>
                      <a:pt x="180" y="127"/>
                      <a:pt x="180" y="153"/>
                    </a:cubicBezTo>
                    <a:cubicBezTo>
                      <a:pt x="180" y="180"/>
                      <a:pt x="158" y="201"/>
                      <a:pt x="132" y="2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E65591AD-A632-4126-9723-AD01749879C5}"/>
                  </a:ext>
                </a:extLst>
              </p:cNvPr>
              <p:cNvSpPr>
                <a:spLocks/>
              </p:cNvSpPr>
              <p:nvPr/>
            </p:nvSpPr>
            <p:spPr bwMode="auto">
              <a:xfrm>
                <a:off x="4321175" y="4146551"/>
                <a:ext cx="4908550" cy="2287588"/>
              </a:xfrm>
              <a:custGeom>
                <a:avLst/>
                <a:gdLst>
                  <a:gd name="T0" fmla="*/ 1183 w 1314"/>
                  <a:gd name="T1" fmla="*/ 180 h 612"/>
                  <a:gd name="T2" fmla="*/ 968 w 1314"/>
                  <a:gd name="T3" fmla="*/ 344 h 612"/>
                  <a:gd name="T4" fmla="*/ 542 w 1314"/>
                  <a:gd name="T5" fmla="*/ 344 h 612"/>
                  <a:gd name="T6" fmla="*/ 466 w 1314"/>
                  <a:gd name="T7" fmla="*/ 268 h 612"/>
                  <a:gd name="T8" fmla="*/ 542 w 1314"/>
                  <a:gd name="T9" fmla="*/ 192 h 612"/>
                  <a:gd name="T10" fmla="*/ 770 w 1314"/>
                  <a:gd name="T11" fmla="*/ 192 h 612"/>
                  <a:gd name="T12" fmla="*/ 866 w 1314"/>
                  <a:gd name="T13" fmla="*/ 96 h 612"/>
                  <a:gd name="T14" fmla="*/ 770 w 1314"/>
                  <a:gd name="T15" fmla="*/ 0 h 612"/>
                  <a:gd name="T16" fmla="*/ 183 w 1314"/>
                  <a:gd name="T17" fmla="*/ 0 h 612"/>
                  <a:gd name="T18" fmla="*/ 0 w 1314"/>
                  <a:gd name="T19" fmla="*/ 183 h 612"/>
                  <a:gd name="T20" fmla="*/ 0 w 1314"/>
                  <a:gd name="T21" fmla="*/ 429 h 612"/>
                  <a:gd name="T22" fmla="*/ 183 w 1314"/>
                  <a:gd name="T23" fmla="*/ 612 h 612"/>
                  <a:gd name="T24" fmla="*/ 741 w 1314"/>
                  <a:gd name="T25" fmla="*/ 612 h 612"/>
                  <a:gd name="T26" fmla="*/ 953 w 1314"/>
                  <a:gd name="T27" fmla="*/ 575 h 612"/>
                  <a:gd name="T28" fmla="*/ 1234 w 1314"/>
                  <a:gd name="T29" fmla="*/ 357 h 612"/>
                  <a:gd name="T30" fmla="*/ 1285 w 1314"/>
                  <a:gd name="T31" fmla="*/ 293 h 612"/>
                  <a:gd name="T32" fmla="*/ 1183 w 1314"/>
                  <a:gd name="T33" fmla="*/ 18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4" h="612">
                    <a:moveTo>
                      <a:pt x="1183" y="180"/>
                    </a:moveTo>
                    <a:cubicBezTo>
                      <a:pt x="1145" y="194"/>
                      <a:pt x="1031" y="327"/>
                      <a:pt x="968" y="344"/>
                    </a:cubicBezTo>
                    <a:cubicBezTo>
                      <a:pt x="906" y="344"/>
                      <a:pt x="542" y="344"/>
                      <a:pt x="542" y="344"/>
                    </a:cubicBezTo>
                    <a:cubicBezTo>
                      <a:pt x="500" y="344"/>
                      <a:pt x="466" y="310"/>
                      <a:pt x="466" y="268"/>
                    </a:cubicBezTo>
                    <a:cubicBezTo>
                      <a:pt x="466" y="226"/>
                      <a:pt x="500" y="192"/>
                      <a:pt x="542" y="192"/>
                    </a:cubicBezTo>
                    <a:cubicBezTo>
                      <a:pt x="770" y="192"/>
                      <a:pt x="770" y="192"/>
                      <a:pt x="770" y="192"/>
                    </a:cubicBezTo>
                    <a:cubicBezTo>
                      <a:pt x="823" y="192"/>
                      <a:pt x="866" y="149"/>
                      <a:pt x="866" y="96"/>
                    </a:cubicBezTo>
                    <a:cubicBezTo>
                      <a:pt x="866" y="43"/>
                      <a:pt x="823" y="0"/>
                      <a:pt x="770" y="0"/>
                    </a:cubicBezTo>
                    <a:cubicBezTo>
                      <a:pt x="183" y="0"/>
                      <a:pt x="183" y="0"/>
                      <a:pt x="183" y="0"/>
                    </a:cubicBezTo>
                    <a:cubicBezTo>
                      <a:pt x="82" y="0"/>
                      <a:pt x="0" y="82"/>
                      <a:pt x="0" y="183"/>
                    </a:cubicBezTo>
                    <a:cubicBezTo>
                      <a:pt x="0" y="429"/>
                      <a:pt x="0" y="429"/>
                      <a:pt x="0" y="429"/>
                    </a:cubicBezTo>
                    <a:cubicBezTo>
                      <a:pt x="0" y="530"/>
                      <a:pt x="82" y="612"/>
                      <a:pt x="183" y="612"/>
                    </a:cubicBezTo>
                    <a:cubicBezTo>
                      <a:pt x="183" y="612"/>
                      <a:pt x="608" y="612"/>
                      <a:pt x="741" y="612"/>
                    </a:cubicBezTo>
                    <a:cubicBezTo>
                      <a:pt x="815" y="612"/>
                      <a:pt x="885" y="607"/>
                      <a:pt x="953" y="575"/>
                    </a:cubicBezTo>
                    <a:cubicBezTo>
                      <a:pt x="1070" y="521"/>
                      <a:pt x="1207" y="384"/>
                      <a:pt x="1234" y="357"/>
                    </a:cubicBezTo>
                    <a:cubicBezTo>
                      <a:pt x="1260" y="330"/>
                      <a:pt x="1274" y="317"/>
                      <a:pt x="1285" y="293"/>
                    </a:cubicBezTo>
                    <a:cubicBezTo>
                      <a:pt x="1314" y="228"/>
                      <a:pt x="1250" y="154"/>
                      <a:pt x="1183" y="1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9D1A232-01EB-48F2-8FDF-26F384849658}"/>
                  </a:ext>
                </a:extLst>
              </p:cNvPr>
              <p:cNvSpPr>
                <a:spLocks noEditPoints="1"/>
              </p:cNvSpPr>
              <p:nvPr/>
            </p:nvSpPr>
            <p:spPr bwMode="auto">
              <a:xfrm>
                <a:off x="5524500" y="423863"/>
                <a:ext cx="3028950" cy="3640138"/>
              </a:xfrm>
              <a:custGeom>
                <a:avLst/>
                <a:gdLst>
                  <a:gd name="T0" fmla="*/ 722 w 811"/>
                  <a:gd name="T1" fmla="*/ 447 h 974"/>
                  <a:gd name="T2" fmla="*/ 456 w 811"/>
                  <a:gd name="T3" fmla="*/ 354 h 974"/>
                  <a:gd name="T4" fmla="*/ 456 w 811"/>
                  <a:gd name="T5" fmla="*/ 196 h 974"/>
                  <a:gd name="T6" fmla="*/ 504 w 811"/>
                  <a:gd name="T7" fmla="*/ 227 h 974"/>
                  <a:gd name="T8" fmla="*/ 515 w 811"/>
                  <a:gd name="T9" fmla="*/ 239 h 974"/>
                  <a:gd name="T10" fmla="*/ 779 w 811"/>
                  <a:gd name="T11" fmla="*/ 239 h 974"/>
                  <a:gd name="T12" fmla="*/ 680 w 811"/>
                  <a:gd name="T13" fmla="*/ 111 h 974"/>
                  <a:gd name="T14" fmla="*/ 456 w 811"/>
                  <a:gd name="T15" fmla="*/ 54 h 974"/>
                  <a:gd name="T16" fmla="*/ 456 w 811"/>
                  <a:gd name="T17" fmla="*/ 0 h 974"/>
                  <a:gd name="T18" fmla="*/ 360 w 811"/>
                  <a:gd name="T19" fmla="*/ 0 h 974"/>
                  <a:gd name="T20" fmla="*/ 360 w 811"/>
                  <a:gd name="T21" fmla="*/ 54 h 974"/>
                  <a:gd name="T22" fmla="*/ 117 w 811"/>
                  <a:gd name="T23" fmla="*/ 126 h 974"/>
                  <a:gd name="T24" fmla="*/ 35 w 811"/>
                  <a:gd name="T25" fmla="*/ 287 h 974"/>
                  <a:gd name="T26" fmla="*/ 76 w 811"/>
                  <a:gd name="T27" fmla="*/ 407 h 974"/>
                  <a:gd name="T28" fmla="*/ 172 w 811"/>
                  <a:gd name="T29" fmla="*/ 479 h 974"/>
                  <a:gd name="T30" fmla="*/ 360 w 811"/>
                  <a:gd name="T31" fmla="*/ 532 h 974"/>
                  <a:gd name="T32" fmla="*/ 360 w 811"/>
                  <a:gd name="T33" fmla="*/ 724 h 974"/>
                  <a:gd name="T34" fmla="*/ 294 w 811"/>
                  <a:gd name="T35" fmla="*/ 682 h 974"/>
                  <a:gd name="T36" fmla="*/ 273 w 811"/>
                  <a:gd name="T37" fmla="*/ 643 h 974"/>
                  <a:gd name="T38" fmla="*/ 0 w 811"/>
                  <a:gd name="T39" fmla="*/ 643 h 974"/>
                  <a:gd name="T40" fmla="*/ 32 w 811"/>
                  <a:gd name="T41" fmla="*/ 722 h 974"/>
                  <a:gd name="T42" fmla="*/ 100 w 811"/>
                  <a:gd name="T43" fmla="*/ 794 h 974"/>
                  <a:gd name="T44" fmla="*/ 203 w 811"/>
                  <a:gd name="T45" fmla="*/ 846 h 974"/>
                  <a:gd name="T46" fmla="*/ 360 w 811"/>
                  <a:gd name="T47" fmla="*/ 871 h 974"/>
                  <a:gd name="T48" fmla="*/ 360 w 811"/>
                  <a:gd name="T49" fmla="*/ 974 h 974"/>
                  <a:gd name="T50" fmla="*/ 456 w 811"/>
                  <a:gd name="T51" fmla="*/ 974 h 974"/>
                  <a:gd name="T52" fmla="*/ 456 w 811"/>
                  <a:gd name="T53" fmla="*/ 871 h 974"/>
                  <a:gd name="T54" fmla="*/ 592 w 811"/>
                  <a:gd name="T55" fmla="*/ 853 h 974"/>
                  <a:gd name="T56" fmla="*/ 697 w 811"/>
                  <a:gd name="T57" fmla="*/ 805 h 974"/>
                  <a:gd name="T58" fmla="*/ 779 w 811"/>
                  <a:gd name="T59" fmla="*/ 723 h 974"/>
                  <a:gd name="T60" fmla="*/ 811 w 811"/>
                  <a:gd name="T61" fmla="*/ 614 h 974"/>
                  <a:gd name="T62" fmla="*/ 722 w 811"/>
                  <a:gd name="T63" fmla="*/ 447 h 974"/>
                  <a:gd name="T64" fmla="*/ 360 w 811"/>
                  <a:gd name="T65" fmla="*/ 334 h 974"/>
                  <a:gd name="T66" fmla="*/ 302 w 811"/>
                  <a:gd name="T67" fmla="*/ 304 h 974"/>
                  <a:gd name="T68" fmla="*/ 285 w 811"/>
                  <a:gd name="T69" fmla="*/ 262 h 974"/>
                  <a:gd name="T70" fmla="*/ 301 w 811"/>
                  <a:gd name="T71" fmla="*/ 222 h 974"/>
                  <a:gd name="T72" fmla="*/ 360 w 811"/>
                  <a:gd name="T73" fmla="*/ 194 h 974"/>
                  <a:gd name="T74" fmla="*/ 360 w 811"/>
                  <a:gd name="T75" fmla="*/ 334 h 974"/>
                  <a:gd name="T76" fmla="*/ 537 w 811"/>
                  <a:gd name="T77" fmla="*/ 695 h 974"/>
                  <a:gd name="T78" fmla="*/ 456 w 811"/>
                  <a:gd name="T79" fmla="*/ 729 h 974"/>
                  <a:gd name="T80" fmla="*/ 456 w 811"/>
                  <a:gd name="T81" fmla="*/ 555 h 974"/>
                  <a:gd name="T82" fmla="*/ 541 w 811"/>
                  <a:gd name="T83" fmla="*/ 595 h 974"/>
                  <a:gd name="T84" fmla="*/ 563 w 811"/>
                  <a:gd name="T85" fmla="*/ 642 h 974"/>
                  <a:gd name="T86" fmla="*/ 537 w 811"/>
                  <a:gd name="T87" fmla="*/ 695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1" h="974">
                    <a:moveTo>
                      <a:pt x="722" y="447"/>
                    </a:moveTo>
                    <a:cubicBezTo>
                      <a:pt x="677" y="415"/>
                      <a:pt x="589" y="383"/>
                      <a:pt x="456" y="354"/>
                    </a:cubicBezTo>
                    <a:cubicBezTo>
                      <a:pt x="456" y="196"/>
                      <a:pt x="456" y="196"/>
                      <a:pt x="456" y="196"/>
                    </a:cubicBezTo>
                    <a:cubicBezTo>
                      <a:pt x="478" y="207"/>
                      <a:pt x="495" y="217"/>
                      <a:pt x="504" y="227"/>
                    </a:cubicBezTo>
                    <a:cubicBezTo>
                      <a:pt x="508" y="230"/>
                      <a:pt x="511" y="234"/>
                      <a:pt x="515" y="239"/>
                    </a:cubicBezTo>
                    <a:cubicBezTo>
                      <a:pt x="779" y="239"/>
                      <a:pt x="779" y="239"/>
                      <a:pt x="779" y="239"/>
                    </a:cubicBezTo>
                    <a:cubicBezTo>
                      <a:pt x="762" y="185"/>
                      <a:pt x="729" y="143"/>
                      <a:pt x="680" y="111"/>
                    </a:cubicBezTo>
                    <a:cubicBezTo>
                      <a:pt x="628" y="78"/>
                      <a:pt x="554" y="58"/>
                      <a:pt x="456" y="54"/>
                    </a:cubicBezTo>
                    <a:cubicBezTo>
                      <a:pt x="456" y="0"/>
                      <a:pt x="456" y="0"/>
                      <a:pt x="456" y="0"/>
                    </a:cubicBezTo>
                    <a:cubicBezTo>
                      <a:pt x="360" y="0"/>
                      <a:pt x="360" y="0"/>
                      <a:pt x="360" y="0"/>
                    </a:cubicBezTo>
                    <a:cubicBezTo>
                      <a:pt x="360" y="54"/>
                      <a:pt x="360" y="54"/>
                      <a:pt x="360" y="54"/>
                    </a:cubicBezTo>
                    <a:cubicBezTo>
                      <a:pt x="252" y="58"/>
                      <a:pt x="171" y="83"/>
                      <a:pt x="117" y="126"/>
                    </a:cubicBezTo>
                    <a:cubicBezTo>
                      <a:pt x="62" y="169"/>
                      <a:pt x="35" y="223"/>
                      <a:pt x="35" y="287"/>
                    </a:cubicBezTo>
                    <a:cubicBezTo>
                      <a:pt x="35" y="335"/>
                      <a:pt x="49" y="374"/>
                      <a:pt x="76" y="407"/>
                    </a:cubicBezTo>
                    <a:cubicBezTo>
                      <a:pt x="103" y="440"/>
                      <a:pt x="135" y="464"/>
                      <a:pt x="172" y="479"/>
                    </a:cubicBezTo>
                    <a:cubicBezTo>
                      <a:pt x="209" y="494"/>
                      <a:pt x="271" y="512"/>
                      <a:pt x="360" y="532"/>
                    </a:cubicBezTo>
                    <a:cubicBezTo>
                      <a:pt x="360" y="724"/>
                      <a:pt x="360" y="724"/>
                      <a:pt x="360" y="724"/>
                    </a:cubicBezTo>
                    <a:cubicBezTo>
                      <a:pt x="329" y="712"/>
                      <a:pt x="307" y="697"/>
                      <a:pt x="294" y="682"/>
                    </a:cubicBezTo>
                    <a:cubicBezTo>
                      <a:pt x="286" y="672"/>
                      <a:pt x="279" y="659"/>
                      <a:pt x="273" y="643"/>
                    </a:cubicBezTo>
                    <a:cubicBezTo>
                      <a:pt x="0" y="643"/>
                      <a:pt x="0" y="643"/>
                      <a:pt x="0" y="643"/>
                    </a:cubicBezTo>
                    <a:cubicBezTo>
                      <a:pt x="8" y="674"/>
                      <a:pt x="19" y="700"/>
                      <a:pt x="32" y="722"/>
                    </a:cubicBezTo>
                    <a:cubicBezTo>
                      <a:pt x="48" y="748"/>
                      <a:pt x="71" y="771"/>
                      <a:pt x="100" y="794"/>
                    </a:cubicBezTo>
                    <a:cubicBezTo>
                      <a:pt x="129" y="815"/>
                      <a:pt x="163" y="833"/>
                      <a:pt x="203" y="846"/>
                    </a:cubicBezTo>
                    <a:cubicBezTo>
                      <a:pt x="243" y="858"/>
                      <a:pt x="296" y="867"/>
                      <a:pt x="360" y="871"/>
                    </a:cubicBezTo>
                    <a:cubicBezTo>
                      <a:pt x="360" y="974"/>
                      <a:pt x="360" y="974"/>
                      <a:pt x="360" y="974"/>
                    </a:cubicBezTo>
                    <a:cubicBezTo>
                      <a:pt x="456" y="974"/>
                      <a:pt x="456" y="974"/>
                      <a:pt x="456" y="974"/>
                    </a:cubicBezTo>
                    <a:cubicBezTo>
                      <a:pt x="456" y="871"/>
                      <a:pt x="456" y="871"/>
                      <a:pt x="456" y="871"/>
                    </a:cubicBezTo>
                    <a:cubicBezTo>
                      <a:pt x="509" y="869"/>
                      <a:pt x="555" y="864"/>
                      <a:pt x="592" y="853"/>
                    </a:cubicBezTo>
                    <a:cubicBezTo>
                      <a:pt x="629" y="844"/>
                      <a:pt x="664" y="828"/>
                      <a:pt x="697" y="805"/>
                    </a:cubicBezTo>
                    <a:cubicBezTo>
                      <a:pt x="730" y="783"/>
                      <a:pt x="758" y="756"/>
                      <a:pt x="779" y="723"/>
                    </a:cubicBezTo>
                    <a:cubicBezTo>
                      <a:pt x="800" y="690"/>
                      <a:pt x="811" y="653"/>
                      <a:pt x="811" y="614"/>
                    </a:cubicBezTo>
                    <a:cubicBezTo>
                      <a:pt x="811" y="547"/>
                      <a:pt x="781" y="491"/>
                      <a:pt x="722" y="447"/>
                    </a:cubicBezTo>
                    <a:close/>
                    <a:moveTo>
                      <a:pt x="360" y="334"/>
                    </a:moveTo>
                    <a:cubicBezTo>
                      <a:pt x="332" y="326"/>
                      <a:pt x="313" y="316"/>
                      <a:pt x="302" y="304"/>
                    </a:cubicBezTo>
                    <a:cubicBezTo>
                      <a:pt x="290" y="292"/>
                      <a:pt x="285" y="278"/>
                      <a:pt x="285" y="262"/>
                    </a:cubicBezTo>
                    <a:cubicBezTo>
                      <a:pt x="285" y="247"/>
                      <a:pt x="290" y="233"/>
                      <a:pt x="301" y="222"/>
                    </a:cubicBezTo>
                    <a:cubicBezTo>
                      <a:pt x="312" y="211"/>
                      <a:pt x="332" y="201"/>
                      <a:pt x="360" y="194"/>
                    </a:cubicBezTo>
                    <a:lnTo>
                      <a:pt x="360" y="334"/>
                    </a:lnTo>
                    <a:close/>
                    <a:moveTo>
                      <a:pt x="537" y="695"/>
                    </a:moveTo>
                    <a:cubicBezTo>
                      <a:pt x="520" y="711"/>
                      <a:pt x="493" y="723"/>
                      <a:pt x="456" y="729"/>
                    </a:cubicBezTo>
                    <a:cubicBezTo>
                      <a:pt x="456" y="555"/>
                      <a:pt x="456" y="555"/>
                      <a:pt x="456" y="555"/>
                    </a:cubicBezTo>
                    <a:cubicBezTo>
                      <a:pt x="498" y="567"/>
                      <a:pt x="527" y="581"/>
                      <a:pt x="541" y="595"/>
                    </a:cubicBezTo>
                    <a:cubicBezTo>
                      <a:pt x="556" y="609"/>
                      <a:pt x="563" y="625"/>
                      <a:pt x="563" y="642"/>
                    </a:cubicBezTo>
                    <a:cubicBezTo>
                      <a:pt x="563" y="662"/>
                      <a:pt x="554" y="680"/>
                      <a:pt x="537" y="6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 name="Group 12">
            <a:extLst>
              <a:ext uri="{FF2B5EF4-FFF2-40B4-BE49-F238E27FC236}">
                <a16:creationId xmlns:a16="http://schemas.microsoft.com/office/drawing/2014/main" id="{C9EE9DBF-B50C-45CF-96EA-D4B83F2CD430}"/>
              </a:ext>
            </a:extLst>
          </p:cNvPr>
          <p:cNvGrpSpPr/>
          <p:nvPr/>
        </p:nvGrpSpPr>
        <p:grpSpPr>
          <a:xfrm>
            <a:off x="3348298" y="3826930"/>
            <a:ext cx="1559887" cy="1531449"/>
            <a:chOff x="2472735" y="1593393"/>
            <a:chExt cx="2271252" cy="2192594"/>
          </a:xfrm>
          <a:solidFill>
            <a:schemeClr val="tx1">
              <a:lumMod val="75000"/>
            </a:schemeClr>
          </a:solidFill>
          <a:effectLst>
            <a:glow rad="139700">
              <a:schemeClr val="accent1">
                <a:satMod val="175000"/>
                <a:alpha val="40000"/>
              </a:schemeClr>
            </a:glow>
          </a:effectLst>
        </p:grpSpPr>
        <p:sp>
          <p:nvSpPr>
            <p:cNvPr id="14" name="Oval 13">
              <a:extLst>
                <a:ext uri="{FF2B5EF4-FFF2-40B4-BE49-F238E27FC236}">
                  <a16:creationId xmlns:a16="http://schemas.microsoft.com/office/drawing/2014/main" id="{54E20646-7062-4F2E-BE51-CB1136B28F17}"/>
                </a:ext>
              </a:extLst>
            </p:cNvPr>
            <p:cNvSpPr/>
            <p:nvPr/>
          </p:nvSpPr>
          <p:spPr>
            <a:xfrm>
              <a:off x="2472735" y="1593393"/>
              <a:ext cx="2271252" cy="2192594"/>
            </a:xfrm>
            <a:prstGeom prst="ellipse">
              <a:avLst/>
            </a:prstGeom>
            <a:gr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C417CB1-5AA9-4C8A-9137-7CD8129818A6}"/>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2772697" y="1812814"/>
              <a:ext cx="1544525" cy="1544525"/>
            </a:xfrm>
            <a:prstGeom prst="rect">
              <a:avLst/>
            </a:prstGeom>
            <a:grpFill/>
          </p:spPr>
        </p:pic>
      </p:grpSp>
      <p:grpSp>
        <p:nvGrpSpPr>
          <p:cNvPr id="17" name="Group 3">
            <a:extLst>
              <a:ext uri="{FF2B5EF4-FFF2-40B4-BE49-F238E27FC236}">
                <a16:creationId xmlns:a16="http://schemas.microsoft.com/office/drawing/2014/main" id="{87540D6F-F8E8-4904-A2D7-61A939A531CF}"/>
              </a:ext>
            </a:extLst>
          </p:cNvPr>
          <p:cNvGrpSpPr/>
          <p:nvPr/>
        </p:nvGrpSpPr>
        <p:grpSpPr>
          <a:xfrm>
            <a:off x="7463300" y="3812323"/>
            <a:ext cx="1625444" cy="1525686"/>
            <a:chOff x="647758" y="4378708"/>
            <a:chExt cx="2271252" cy="2192594"/>
          </a:xfrm>
          <a:effectLst>
            <a:glow rad="139700">
              <a:schemeClr val="accent1">
                <a:satMod val="175000"/>
                <a:alpha val="40000"/>
              </a:schemeClr>
            </a:glow>
          </a:effectLst>
        </p:grpSpPr>
        <p:sp>
          <p:nvSpPr>
            <p:cNvPr id="18" name="Oval 15">
              <a:extLst>
                <a:ext uri="{FF2B5EF4-FFF2-40B4-BE49-F238E27FC236}">
                  <a16:creationId xmlns:a16="http://schemas.microsoft.com/office/drawing/2014/main" id="{AAE1B94D-5810-45F2-8E79-F389E963038A}"/>
                </a:ext>
              </a:extLst>
            </p:cNvPr>
            <p:cNvSpPr/>
            <p:nvPr/>
          </p:nvSpPr>
          <p:spPr>
            <a:xfrm>
              <a:off x="647758" y="4378708"/>
              <a:ext cx="2271252" cy="2192594"/>
            </a:xfrm>
            <a:prstGeom prst="ellipse">
              <a:avLst/>
            </a:prstGeom>
            <a:solidFill>
              <a:schemeClr val="tx1">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67" descr="Shopping cart">
              <a:extLst>
                <a:ext uri="{FF2B5EF4-FFF2-40B4-BE49-F238E27FC236}">
                  <a16:creationId xmlns:a16="http://schemas.microsoft.com/office/drawing/2014/main" id="{E5268EFA-4764-498D-BA65-CBA4BF54AE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2870" y="4781434"/>
              <a:ext cx="1449306" cy="1449305"/>
            </a:xfrm>
            <a:prstGeom prst="rect">
              <a:avLst/>
            </a:prstGeom>
          </p:spPr>
        </p:pic>
      </p:grpSp>
      <p:sp>
        <p:nvSpPr>
          <p:cNvPr id="21" name="Arrow: Right 68">
            <a:extLst>
              <a:ext uri="{FF2B5EF4-FFF2-40B4-BE49-F238E27FC236}">
                <a16:creationId xmlns:a16="http://schemas.microsoft.com/office/drawing/2014/main" id="{05B79611-CDEA-453B-95AF-2BF4D382EB54}"/>
              </a:ext>
            </a:extLst>
          </p:cNvPr>
          <p:cNvSpPr/>
          <p:nvPr/>
        </p:nvSpPr>
        <p:spPr>
          <a:xfrm>
            <a:off x="2831268" y="4391104"/>
            <a:ext cx="424772"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69">
            <a:extLst>
              <a:ext uri="{FF2B5EF4-FFF2-40B4-BE49-F238E27FC236}">
                <a16:creationId xmlns:a16="http://schemas.microsoft.com/office/drawing/2014/main" id="{50B37D09-70EF-4957-A873-597F522B2CC2}"/>
              </a:ext>
            </a:extLst>
          </p:cNvPr>
          <p:cNvSpPr/>
          <p:nvPr/>
        </p:nvSpPr>
        <p:spPr>
          <a:xfrm>
            <a:off x="7032204" y="4378447"/>
            <a:ext cx="363692"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70">
            <a:extLst>
              <a:ext uri="{FF2B5EF4-FFF2-40B4-BE49-F238E27FC236}">
                <a16:creationId xmlns:a16="http://schemas.microsoft.com/office/drawing/2014/main" id="{24C09999-90F8-4EEC-AED5-F3D9F107BA8D}"/>
              </a:ext>
            </a:extLst>
          </p:cNvPr>
          <p:cNvSpPr/>
          <p:nvPr/>
        </p:nvSpPr>
        <p:spPr>
          <a:xfrm>
            <a:off x="4973856" y="4398005"/>
            <a:ext cx="424772"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71">
            <a:extLst>
              <a:ext uri="{FF2B5EF4-FFF2-40B4-BE49-F238E27FC236}">
                <a16:creationId xmlns:a16="http://schemas.microsoft.com/office/drawing/2014/main" id="{00609A20-847B-4B66-B3F7-BE90E1A9C5B1}"/>
              </a:ext>
            </a:extLst>
          </p:cNvPr>
          <p:cNvSpPr/>
          <p:nvPr/>
        </p:nvSpPr>
        <p:spPr>
          <a:xfrm>
            <a:off x="9156148" y="4385506"/>
            <a:ext cx="341813"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365111-F4B2-4AB2-B962-847A07FA557A}"/>
              </a:ext>
            </a:extLst>
          </p:cNvPr>
          <p:cNvSpPr/>
          <p:nvPr/>
        </p:nvSpPr>
        <p:spPr>
          <a:xfrm>
            <a:off x="9584456" y="3815418"/>
            <a:ext cx="1625444" cy="1525686"/>
          </a:xfrm>
          <a:prstGeom prst="ellipse">
            <a:avLst/>
          </a:prstGeom>
          <a:solidFill>
            <a:schemeClr val="tx1">
              <a:lumMod val="75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Handshake">
            <a:extLst>
              <a:ext uri="{FF2B5EF4-FFF2-40B4-BE49-F238E27FC236}">
                <a16:creationId xmlns:a16="http://schemas.microsoft.com/office/drawing/2014/main" id="{2612CEB3-0C8D-4FA5-AA47-607E1D9D10E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3703" y="3945437"/>
            <a:ext cx="1311018" cy="1311018"/>
          </a:xfrm>
          <a:prstGeom prst="rect">
            <a:avLst/>
          </a:prstGeom>
        </p:spPr>
      </p:pic>
      <p:sp>
        <p:nvSpPr>
          <p:cNvPr id="30" name="Oval 29">
            <a:extLst>
              <a:ext uri="{FF2B5EF4-FFF2-40B4-BE49-F238E27FC236}">
                <a16:creationId xmlns:a16="http://schemas.microsoft.com/office/drawing/2014/main" id="{F82EC5E8-4F2F-44CA-9BBA-46C9E648B425}"/>
              </a:ext>
            </a:extLst>
          </p:cNvPr>
          <p:cNvSpPr/>
          <p:nvPr/>
        </p:nvSpPr>
        <p:spPr>
          <a:xfrm>
            <a:off x="5429069" y="3889751"/>
            <a:ext cx="1559887" cy="1531449"/>
          </a:xfrm>
          <a:prstGeom prst="ellipse">
            <a:avLst/>
          </a:prstGeom>
          <a:solidFill>
            <a:schemeClr val="tx1">
              <a:lumMod val="75000"/>
            </a:schemeClr>
          </a:solidFill>
          <a:ln w="19050">
            <a:solidFill>
              <a:schemeClr val="accent1"/>
            </a:solidFill>
          </a:ln>
          <a:effectLst>
            <a:glow rad="228600">
              <a:schemeClr val="accent1">
                <a:satMod val="175000"/>
                <a:alpha val="40000"/>
              </a:schemeClr>
            </a:glow>
            <a:outerShdw blurRad="38100" dist="25400" dir="2700000" algn="br" rotWithShape="0">
              <a:srgbClr val="000000">
                <a:alpha val="60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F830DF6A-470C-43E6-BF51-E0D1EE5335A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48190" y="4062786"/>
            <a:ext cx="1134903" cy="1134903"/>
          </a:xfrm>
          <a:prstGeom prst="rect">
            <a:avLst/>
          </a:prstGeom>
        </p:spPr>
      </p:pic>
      <p:sp>
        <p:nvSpPr>
          <p:cNvPr id="27" name="Rectangle 26">
            <a:extLst>
              <a:ext uri="{FF2B5EF4-FFF2-40B4-BE49-F238E27FC236}">
                <a16:creationId xmlns:a16="http://schemas.microsoft.com/office/drawing/2014/main" id="{FB0F04C2-46F1-4FFE-849A-6E9A0421814E}"/>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4830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C8A4-B817-4356-8928-9725E75A4A0C}"/>
              </a:ext>
            </a:extLst>
          </p:cNvPr>
          <p:cNvSpPr>
            <a:spLocks noGrp="1"/>
          </p:cNvSpPr>
          <p:nvPr>
            <p:ph type="title"/>
          </p:nvPr>
        </p:nvSpPr>
        <p:spPr>
          <a:xfrm>
            <a:off x="457200" y="594359"/>
            <a:ext cx="3200400" cy="1433733"/>
          </a:xfrm>
        </p:spPr>
        <p:txBody>
          <a:bodyPr/>
          <a:lstStyle/>
          <a:p>
            <a:r>
              <a:rPr lang="en-US" sz="3200" b="1" dirty="0"/>
              <a:t>The New Lexicon Of MA&amp;A</a:t>
            </a:r>
            <a:endParaRPr lang="en-US" sz="3200" dirty="0"/>
          </a:p>
        </p:txBody>
      </p:sp>
      <p:graphicFrame>
        <p:nvGraphicFramePr>
          <p:cNvPr id="5" name="Content Placeholder 4">
            <a:extLst>
              <a:ext uri="{FF2B5EF4-FFF2-40B4-BE49-F238E27FC236}">
                <a16:creationId xmlns:a16="http://schemas.microsoft.com/office/drawing/2014/main" id="{FF605350-692A-4B42-9D88-7A8CFDFCFAFD}"/>
              </a:ext>
            </a:extLst>
          </p:cNvPr>
          <p:cNvGraphicFramePr>
            <a:graphicFrameLocks noGrp="1"/>
          </p:cNvGraphicFramePr>
          <p:nvPr>
            <p:ph idx="1"/>
          </p:nvPr>
        </p:nvGraphicFramePr>
        <p:xfrm>
          <a:off x="4110863" y="1384547"/>
          <a:ext cx="7930183"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B8363C20-6D25-4797-B809-0BEE68D32CD2}"/>
              </a:ext>
            </a:extLst>
          </p:cNvPr>
          <p:cNvSpPr>
            <a:spLocks noGrp="1"/>
          </p:cNvSpPr>
          <p:nvPr>
            <p:ph type="body" sz="half" idx="2"/>
          </p:nvPr>
        </p:nvSpPr>
        <p:spPr>
          <a:xfrm>
            <a:off x="457200" y="2168769"/>
            <a:ext cx="3200400" cy="4136435"/>
          </a:xfrm>
        </p:spPr>
        <p:txBody>
          <a:bodyPr>
            <a:normAutofit lnSpcReduction="10000"/>
          </a:bodyPr>
          <a:lstStyle/>
          <a:p>
            <a:r>
              <a:rPr lang="en-US" dirty="0"/>
              <a:t>Health plan merger</a:t>
            </a:r>
          </a:p>
          <a:p>
            <a:r>
              <a:rPr lang="en-US" dirty="0"/>
              <a:t>Health plan backward integration</a:t>
            </a:r>
          </a:p>
          <a:p>
            <a:r>
              <a:rPr lang="en-US" dirty="0"/>
              <a:t>Health system merger</a:t>
            </a:r>
          </a:p>
          <a:p>
            <a:r>
              <a:rPr lang="en-US" dirty="0"/>
              <a:t>National health systems evolution</a:t>
            </a:r>
          </a:p>
          <a:p>
            <a:r>
              <a:rPr lang="en-US" dirty="0"/>
              <a:t>Health systems acquiring specialty capabilities</a:t>
            </a:r>
          </a:p>
          <a:p>
            <a:r>
              <a:rPr lang="en-US" dirty="0"/>
              <a:t>Specialty provider organization merger</a:t>
            </a:r>
          </a:p>
          <a:p>
            <a:r>
              <a:rPr lang="en-US" dirty="0"/>
              <a:t>National ‘specialty’ delivery system evolution</a:t>
            </a:r>
          </a:p>
          <a:p>
            <a:r>
              <a:rPr lang="en-US" dirty="0"/>
              <a:t>Health plans/pharma combinations</a:t>
            </a:r>
          </a:p>
          <a:p>
            <a:r>
              <a:rPr lang="en-US" dirty="0"/>
              <a:t>Provider organizations/pharma combinations</a:t>
            </a:r>
          </a:p>
          <a:p>
            <a:r>
              <a:rPr lang="en-US" dirty="0"/>
              <a:t>Pharma/tech combinations</a:t>
            </a:r>
          </a:p>
          <a:p>
            <a:r>
              <a:rPr lang="en-US" dirty="0"/>
              <a:t>Tech-enabled service delivery</a:t>
            </a:r>
          </a:p>
          <a:p>
            <a:endParaRPr lang="en-US" dirty="0"/>
          </a:p>
        </p:txBody>
      </p:sp>
      <p:sp>
        <p:nvSpPr>
          <p:cNvPr id="4" name="Slide Number Placeholder 3">
            <a:extLst>
              <a:ext uri="{FF2B5EF4-FFF2-40B4-BE49-F238E27FC236}">
                <a16:creationId xmlns:a16="http://schemas.microsoft.com/office/drawing/2014/main" id="{4A7F7E54-AA8D-448A-8FDB-2421DD1CC566}"/>
              </a:ext>
            </a:extLst>
          </p:cNvPr>
          <p:cNvSpPr>
            <a:spLocks noGrp="1"/>
          </p:cNvSpPr>
          <p:nvPr>
            <p:ph type="sldNum" sz="quarter" idx="12"/>
          </p:nvPr>
        </p:nvSpPr>
        <p:spPr/>
        <p:txBody>
          <a:bodyPr/>
          <a:lstStyle/>
          <a:p>
            <a:fld id="{D4DFE4B9-2BF6-4E32-9280-3DEC68C36104}" type="slidenum">
              <a:rPr lang="en-US" smtClean="0"/>
              <a:pPr/>
              <a:t>30</a:t>
            </a:fld>
            <a:endParaRPr lang="en-US" dirty="0"/>
          </a:p>
        </p:txBody>
      </p:sp>
      <p:sp>
        <p:nvSpPr>
          <p:cNvPr id="6" name="Rectangle 5">
            <a:extLst>
              <a:ext uri="{FF2B5EF4-FFF2-40B4-BE49-F238E27FC236}">
                <a16:creationId xmlns:a16="http://schemas.microsoft.com/office/drawing/2014/main" id="{CBE9FE5D-65D2-4807-BC18-6711850C4FA1}"/>
              </a:ext>
            </a:extLst>
          </p:cNvPr>
          <p:cNvSpPr/>
          <p:nvPr/>
        </p:nvSpPr>
        <p:spPr>
          <a:xfrm>
            <a:off x="4450853" y="1215634"/>
            <a:ext cx="6329553" cy="954107"/>
          </a:xfrm>
          <a:prstGeom prst="rect">
            <a:avLst/>
          </a:prstGeom>
        </p:spPr>
        <p:txBody>
          <a:bodyPr wrap="none">
            <a:spAutoFit/>
          </a:bodyPr>
          <a:lstStyle/>
          <a:p>
            <a:r>
              <a:rPr lang="en-US" sz="2800" b="1" dirty="0"/>
              <a:t>The ‘Melting’ Value Chain Driving </a:t>
            </a:r>
          </a:p>
          <a:p>
            <a:r>
              <a:rPr lang="en-US" sz="2800" b="1" dirty="0"/>
              <a:t>Mergers, Acquisitions, &amp; Affiliations</a:t>
            </a:r>
          </a:p>
        </p:txBody>
      </p:sp>
      <p:sp>
        <p:nvSpPr>
          <p:cNvPr id="7" name="Rectangle 6">
            <a:extLst>
              <a:ext uri="{FF2B5EF4-FFF2-40B4-BE49-F238E27FC236}">
                <a16:creationId xmlns:a16="http://schemas.microsoft.com/office/drawing/2014/main" id="{CDBA5499-90E2-4D42-89DA-18DC2FA4D7FA}"/>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532772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92A28-D5F1-4D3A-BE8A-72A9CE16E904}"/>
              </a:ext>
            </a:extLst>
          </p:cNvPr>
          <p:cNvSpPr>
            <a:spLocks noGrp="1"/>
          </p:cNvSpPr>
          <p:nvPr>
            <p:ph type="sldNum" sz="quarter" idx="12"/>
          </p:nvPr>
        </p:nvSpPr>
        <p:spPr/>
        <p:txBody>
          <a:bodyPr/>
          <a:lstStyle/>
          <a:p>
            <a:fld id="{6FD68FD7-0801-4C7D-811F-4B4E5B452049}" type="slidenum">
              <a:rPr lang="en-US" smtClean="0"/>
              <a:pPr/>
              <a:t>31</a:t>
            </a:fld>
            <a:endParaRPr lang="en-US" dirty="0"/>
          </a:p>
        </p:txBody>
      </p:sp>
      <p:sp>
        <p:nvSpPr>
          <p:cNvPr id="2" name="Title 1">
            <a:extLst>
              <a:ext uri="{FF2B5EF4-FFF2-40B4-BE49-F238E27FC236}">
                <a16:creationId xmlns:a16="http://schemas.microsoft.com/office/drawing/2014/main" id="{3BC9397D-3EA0-47C8-8786-E6842DB9CC7D}"/>
              </a:ext>
            </a:extLst>
          </p:cNvPr>
          <p:cNvSpPr>
            <a:spLocks noGrp="1"/>
          </p:cNvSpPr>
          <p:nvPr>
            <p:ph type="title" idx="4294967295"/>
          </p:nvPr>
        </p:nvSpPr>
        <p:spPr>
          <a:xfrm>
            <a:off x="415332" y="207012"/>
            <a:ext cx="10058400" cy="701675"/>
          </a:xfrm>
        </p:spPr>
        <p:txBody>
          <a:bodyPr/>
          <a:lstStyle/>
          <a:p>
            <a:r>
              <a:rPr lang="en-US" dirty="0"/>
              <a:t>New Competition From Health Systems</a:t>
            </a:r>
          </a:p>
        </p:txBody>
      </p:sp>
      <p:graphicFrame>
        <p:nvGraphicFramePr>
          <p:cNvPr id="8" name="Content Placeholder 4">
            <a:extLst>
              <a:ext uri="{FF2B5EF4-FFF2-40B4-BE49-F238E27FC236}">
                <a16:creationId xmlns:a16="http://schemas.microsoft.com/office/drawing/2014/main" id="{9A121FD4-C22E-41A8-BB7F-F22704B50615}"/>
              </a:ext>
            </a:extLst>
          </p:cNvPr>
          <p:cNvGraphicFramePr>
            <a:graphicFrameLocks noGrp="1"/>
          </p:cNvGraphicFramePr>
          <p:nvPr>
            <p:ph idx="4294967295"/>
            <p:extLst>
              <p:ext uri="{D42A27DB-BD31-4B8C-83A1-F6EECF244321}">
                <p14:modId xmlns:p14="http://schemas.microsoft.com/office/powerpoint/2010/main" val="2502421167"/>
              </p:ext>
            </p:extLst>
          </p:nvPr>
        </p:nvGraphicFramePr>
        <p:xfrm>
          <a:off x="411142" y="988035"/>
          <a:ext cx="11100079" cy="5171437"/>
        </p:xfrm>
        <a:graphic>
          <a:graphicData uri="http://schemas.openxmlformats.org/drawingml/2006/table">
            <a:tbl>
              <a:tblPr firstRow="1" bandRow="1">
                <a:tableStyleId>{5A111915-BE36-4E01-A7E5-04B1672EAD32}</a:tableStyleId>
              </a:tblPr>
              <a:tblGrid>
                <a:gridCol w="11100079">
                  <a:extLst>
                    <a:ext uri="{9D8B030D-6E8A-4147-A177-3AD203B41FA5}">
                      <a16:colId xmlns:a16="http://schemas.microsoft.com/office/drawing/2014/main" val="20000"/>
                    </a:ext>
                  </a:extLst>
                </a:gridCol>
              </a:tblGrid>
              <a:tr h="376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Some Of The Largest Health Systems – Annual Revenue</a:t>
                      </a:r>
                    </a:p>
                  </a:txBody>
                  <a:tcPr>
                    <a:solidFill>
                      <a:schemeClr val="accent2"/>
                    </a:solidFill>
                  </a:tcPr>
                </a:tc>
                <a:extLst>
                  <a:ext uri="{0D108BD9-81ED-4DB2-BD59-A6C34878D82A}">
                    <a16:rowId xmlns:a16="http://schemas.microsoft.com/office/drawing/2014/main" val="10000"/>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Ascension Health – $22.6 Billion</a:t>
                      </a:r>
                    </a:p>
                  </a:txBody>
                  <a:tcPr/>
                </a:tc>
                <a:extLst>
                  <a:ext uri="{0D108BD9-81ED-4DB2-BD59-A6C34878D82A}">
                    <a16:rowId xmlns:a16="http://schemas.microsoft.com/office/drawing/2014/main" val="10001"/>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Trinity Health – $17.6 Billion</a:t>
                      </a:r>
                    </a:p>
                  </a:txBody>
                  <a:tcPr/>
                </a:tc>
                <a:extLst>
                  <a:ext uri="{0D108BD9-81ED-4DB2-BD59-A6C34878D82A}">
                    <a16:rowId xmlns:a16="http://schemas.microsoft.com/office/drawing/2014/main" val="10002"/>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Catholic Health Initiatives – $15.5 Billion</a:t>
                      </a:r>
                    </a:p>
                  </a:txBody>
                  <a:tcPr/>
                </a:tc>
                <a:extLst>
                  <a:ext uri="{0D108BD9-81ED-4DB2-BD59-A6C34878D82A}">
                    <a16:rowId xmlns:a16="http://schemas.microsoft.com/office/drawing/2014/main" val="10003"/>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UPMC - $11.4 Billion</a:t>
                      </a:r>
                    </a:p>
                  </a:txBody>
                  <a:tcPr/>
                </a:tc>
                <a:extLst>
                  <a:ext uri="{0D108BD9-81ED-4DB2-BD59-A6C34878D82A}">
                    <a16:rowId xmlns:a16="http://schemas.microsoft.com/office/drawing/2014/main" val="10004"/>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Dignity Health –  $10.2 Billion</a:t>
                      </a:r>
                    </a:p>
                  </a:txBody>
                  <a:tcPr/>
                </a:tc>
                <a:extLst>
                  <a:ext uri="{0D108BD9-81ED-4DB2-BD59-A6C34878D82A}">
                    <a16:rowId xmlns:a16="http://schemas.microsoft.com/office/drawing/2014/main" val="10005"/>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Atrium Health - $9.8 Billion</a:t>
                      </a:r>
                    </a:p>
                  </a:txBody>
                  <a:tcPr/>
                </a:tc>
                <a:extLst>
                  <a:ext uri="{0D108BD9-81ED-4DB2-BD59-A6C34878D82A}">
                    <a16:rowId xmlns:a16="http://schemas.microsoft.com/office/drawing/2014/main" val="10006"/>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John Hopkins Medicine - $8 Billion</a:t>
                      </a:r>
                    </a:p>
                  </a:txBody>
                  <a:tcPr/>
                </a:tc>
                <a:extLst>
                  <a:ext uri="{0D108BD9-81ED-4DB2-BD59-A6C34878D82A}">
                    <a16:rowId xmlns:a16="http://schemas.microsoft.com/office/drawing/2014/main" val="10007"/>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Mercy Bon Secours – $8 Billion</a:t>
                      </a:r>
                    </a:p>
                  </a:txBody>
                  <a:tcPr/>
                </a:tc>
                <a:extLst>
                  <a:ext uri="{0D108BD9-81ED-4DB2-BD59-A6C34878D82A}">
                    <a16:rowId xmlns:a16="http://schemas.microsoft.com/office/drawing/2014/main" val="759680279"/>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LifePoint Health - $6.3 Billion  </a:t>
                      </a:r>
                    </a:p>
                  </a:txBody>
                  <a:tcPr/>
                </a:tc>
                <a:extLst>
                  <a:ext uri="{0D108BD9-81ED-4DB2-BD59-A6C34878D82A}">
                    <a16:rowId xmlns:a16="http://schemas.microsoft.com/office/drawing/2014/main" val="10008"/>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Providence Health &amp; Services - $6 Billion</a:t>
                      </a:r>
                    </a:p>
                  </a:txBody>
                  <a:tcPr/>
                </a:tc>
                <a:extLst>
                  <a:ext uri="{0D108BD9-81ED-4DB2-BD59-A6C34878D82A}">
                    <a16:rowId xmlns:a16="http://schemas.microsoft.com/office/drawing/2014/main" val="10009"/>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Northwestern Memorial Healthcare - $4.6 Billion</a:t>
                      </a:r>
                    </a:p>
                  </a:txBody>
                  <a:tcPr/>
                </a:tc>
                <a:extLst>
                  <a:ext uri="{0D108BD9-81ED-4DB2-BD59-A6C34878D82A}">
                    <a16:rowId xmlns:a16="http://schemas.microsoft.com/office/drawing/2014/main" val="10010"/>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Adventist Health System – $3.9 Billion</a:t>
                      </a:r>
                    </a:p>
                  </a:txBody>
                  <a:tcPr/>
                </a:tc>
                <a:extLst>
                  <a:ext uri="{0D108BD9-81ED-4DB2-BD59-A6C34878D82A}">
                    <a16:rowId xmlns:a16="http://schemas.microsoft.com/office/drawing/2014/main" val="10011"/>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Prime Healthcare - $3.3 Billion</a:t>
                      </a:r>
                    </a:p>
                  </a:txBody>
                  <a:tcPr/>
                </a:tc>
                <a:extLst>
                  <a:ext uri="{0D108BD9-81ED-4DB2-BD59-A6C34878D82A}">
                    <a16:rowId xmlns:a16="http://schemas.microsoft.com/office/drawing/2014/main" val="10012"/>
                  </a:ext>
                </a:extLst>
              </a:tr>
            </a:tbl>
          </a:graphicData>
        </a:graphic>
      </p:graphicFrame>
      <p:sp>
        <p:nvSpPr>
          <p:cNvPr id="7" name="Rectangle 6">
            <a:extLst>
              <a:ext uri="{FF2B5EF4-FFF2-40B4-BE49-F238E27FC236}">
                <a16:creationId xmlns:a16="http://schemas.microsoft.com/office/drawing/2014/main" id="{3A8B7C95-A9C1-416F-909B-C4037B0B7410}"/>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pic>
        <p:nvPicPr>
          <p:cNvPr id="9" name="Picture 8">
            <a:extLst>
              <a:ext uri="{FF2B5EF4-FFF2-40B4-BE49-F238E27FC236}">
                <a16:creationId xmlns:a16="http://schemas.microsoft.com/office/drawing/2014/main" id="{D2FECCA2-10E1-497C-96CF-F99D13DC8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457" y="1415002"/>
            <a:ext cx="1070919" cy="283687"/>
          </a:xfrm>
          <a:prstGeom prst="rect">
            <a:avLst/>
          </a:prstGeom>
        </p:spPr>
      </p:pic>
      <p:pic>
        <p:nvPicPr>
          <p:cNvPr id="10" name="Picture 9">
            <a:extLst>
              <a:ext uri="{FF2B5EF4-FFF2-40B4-BE49-F238E27FC236}">
                <a16:creationId xmlns:a16="http://schemas.microsoft.com/office/drawing/2014/main" id="{5777E3B3-E8E7-4B20-9064-9B866E995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3397" y="1805013"/>
            <a:ext cx="988994" cy="223468"/>
          </a:xfrm>
          <a:prstGeom prst="rect">
            <a:avLst/>
          </a:prstGeom>
        </p:spPr>
      </p:pic>
      <p:pic>
        <p:nvPicPr>
          <p:cNvPr id="11" name="Picture 10">
            <a:extLst>
              <a:ext uri="{FF2B5EF4-FFF2-40B4-BE49-F238E27FC236}">
                <a16:creationId xmlns:a16="http://schemas.microsoft.com/office/drawing/2014/main" id="{5CAB7D70-C5AB-47A5-B2B0-503DD8377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128" y="1992486"/>
            <a:ext cx="2292526" cy="496205"/>
          </a:xfrm>
          <a:prstGeom prst="rect">
            <a:avLst/>
          </a:prstGeom>
        </p:spPr>
      </p:pic>
      <p:pic>
        <p:nvPicPr>
          <p:cNvPr id="12" name="Picture 11">
            <a:extLst>
              <a:ext uri="{FF2B5EF4-FFF2-40B4-BE49-F238E27FC236}">
                <a16:creationId xmlns:a16="http://schemas.microsoft.com/office/drawing/2014/main" id="{44DF452E-172B-414E-9B47-08C3405F3B51}"/>
              </a:ext>
            </a:extLst>
          </p:cNvPr>
          <p:cNvPicPr>
            <a:picLocks noChangeAspect="1"/>
          </p:cNvPicPr>
          <p:nvPr/>
        </p:nvPicPr>
        <p:blipFill>
          <a:blip r:embed="rId5"/>
          <a:stretch>
            <a:fillRect/>
          </a:stretch>
        </p:blipFill>
        <p:spPr>
          <a:xfrm>
            <a:off x="8158672" y="2501927"/>
            <a:ext cx="1194487" cy="273839"/>
          </a:xfrm>
          <a:prstGeom prst="rect">
            <a:avLst/>
          </a:prstGeom>
        </p:spPr>
      </p:pic>
      <p:pic>
        <p:nvPicPr>
          <p:cNvPr id="13" name="Picture 12">
            <a:extLst>
              <a:ext uri="{FF2B5EF4-FFF2-40B4-BE49-F238E27FC236}">
                <a16:creationId xmlns:a16="http://schemas.microsoft.com/office/drawing/2014/main" id="{219BB7C7-BAEC-44F6-8A48-FC69B41559E3}"/>
              </a:ext>
            </a:extLst>
          </p:cNvPr>
          <p:cNvPicPr>
            <a:picLocks noChangeAspect="1"/>
          </p:cNvPicPr>
          <p:nvPr/>
        </p:nvPicPr>
        <p:blipFill>
          <a:blip r:embed="rId6"/>
          <a:stretch>
            <a:fillRect/>
          </a:stretch>
        </p:blipFill>
        <p:spPr>
          <a:xfrm>
            <a:off x="8615873" y="2855115"/>
            <a:ext cx="1351005" cy="331041"/>
          </a:xfrm>
          <a:prstGeom prst="rect">
            <a:avLst/>
          </a:prstGeom>
        </p:spPr>
      </p:pic>
      <p:pic>
        <p:nvPicPr>
          <p:cNvPr id="14" name="Picture 13">
            <a:extLst>
              <a:ext uri="{FF2B5EF4-FFF2-40B4-BE49-F238E27FC236}">
                <a16:creationId xmlns:a16="http://schemas.microsoft.com/office/drawing/2014/main" id="{E7A8456F-36A9-46F8-872F-81E081DA6649}"/>
              </a:ext>
            </a:extLst>
          </p:cNvPr>
          <p:cNvPicPr>
            <a:picLocks noChangeAspect="1"/>
          </p:cNvPicPr>
          <p:nvPr/>
        </p:nvPicPr>
        <p:blipFill>
          <a:blip r:embed="rId7"/>
          <a:stretch>
            <a:fillRect/>
          </a:stretch>
        </p:blipFill>
        <p:spPr>
          <a:xfrm>
            <a:off x="8257881" y="3245553"/>
            <a:ext cx="1647568" cy="328201"/>
          </a:xfrm>
          <a:prstGeom prst="rect">
            <a:avLst/>
          </a:prstGeom>
        </p:spPr>
      </p:pic>
      <p:pic>
        <p:nvPicPr>
          <p:cNvPr id="15" name="Picture 14">
            <a:extLst>
              <a:ext uri="{FF2B5EF4-FFF2-40B4-BE49-F238E27FC236}">
                <a16:creationId xmlns:a16="http://schemas.microsoft.com/office/drawing/2014/main" id="{5A6B7F4E-C679-4952-A8A8-66371ABB13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5873" y="3608485"/>
            <a:ext cx="1639339" cy="347540"/>
          </a:xfrm>
          <a:prstGeom prst="rect">
            <a:avLst/>
          </a:prstGeom>
        </p:spPr>
      </p:pic>
      <p:pic>
        <p:nvPicPr>
          <p:cNvPr id="16" name="Picture 15">
            <a:extLst>
              <a:ext uri="{FF2B5EF4-FFF2-40B4-BE49-F238E27FC236}">
                <a16:creationId xmlns:a16="http://schemas.microsoft.com/office/drawing/2014/main" id="{9034518F-0D9B-4DCA-969B-D6263E00C5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8579" y="4001336"/>
            <a:ext cx="1123812" cy="288321"/>
          </a:xfrm>
          <a:prstGeom prst="rect">
            <a:avLst/>
          </a:prstGeom>
        </p:spPr>
      </p:pic>
      <p:pic>
        <p:nvPicPr>
          <p:cNvPr id="17" name="Picture 16">
            <a:extLst>
              <a:ext uri="{FF2B5EF4-FFF2-40B4-BE49-F238E27FC236}">
                <a16:creationId xmlns:a16="http://schemas.microsoft.com/office/drawing/2014/main" id="{EF702425-F0F3-4BA7-A89C-6C85F82497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4341" y="4365825"/>
            <a:ext cx="1128584" cy="285673"/>
          </a:xfrm>
          <a:prstGeom prst="rect">
            <a:avLst/>
          </a:prstGeom>
        </p:spPr>
      </p:pic>
      <p:pic>
        <p:nvPicPr>
          <p:cNvPr id="18" name="Picture 17">
            <a:extLst>
              <a:ext uri="{FF2B5EF4-FFF2-40B4-BE49-F238E27FC236}">
                <a16:creationId xmlns:a16="http://schemas.microsoft.com/office/drawing/2014/main" id="{738D1C51-3598-4A8C-800C-558CFA5065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4765" y="4727666"/>
            <a:ext cx="1437626" cy="289804"/>
          </a:xfrm>
          <a:prstGeom prst="rect">
            <a:avLst/>
          </a:prstGeom>
        </p:spPr>
      </p:pic>
      <p:pic>
        <p:nvPicPr>
          <p:cNvPr id="20" name="Picture 19">
            <a:extLst>
              <a:ext uri="{FF2B5EF4-FFF2-40B4-BE49-F238E27FC236}">
                <a16:creationId xmlns:a16="http://schemas.microsoft.com/office/drawing/2014/main" id="{EE926410-F19F-4E09-BB02-0A24AD2AD6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2181" y="5109938"/>
            <a:ext cx="1598388" cy="285674"/>
          </a:xfrm>
          <a:prstGeom prst="rect">
            <a:avLst/>
          </a:prstGeom>
        </p:spPr>
      </p:pic>
      <p:pic>
        <p:nvPicPr>
          <p:cNvPr id="21" name="Picture 20">
            <a:extLst>
              <a:ext uri="{FF2B5EF4-FFF2-40B4-BE49-F238E27FC236}">
                <a16:creationId xmlns:a16="http://schemas.microsoft.com/office/drawing/2014/main" id="{B46CD472-0802-4E99-9FF1-4763E6BF28CD}"/>
              </a:ext>
            </a:extLst>
          </p:cNvPr>
          <p:cNvPicPr>
            <a:picLocks noChangeAspect="1"/>
          </p:cNvPicPr>
          <p:nvPr/>
        </p:nvPicPr>
        <p:blipFill>
          <a:blip r:embed="rId13"/>
          <a:stretch>
            <a:fillRect/>
          </a:stretch>
        </p:blipFill>
        <p:spPr>
          <a:xfrm>
            <a:off x="8356128" y="5474962"/>
            <a:ext cx="1351005" cy="190668"/>
          </a:xfrm>
          <a:prstGeom prst="rect">
            <a:avLst/>
          </a:prstGeom>
        </p:spPr>
      </p:pic>
      <p:pic>
        <p:nvPicPr>
          <p:cNvPr id="22" name="Picture 21">
            <a:extLst>
              <a:ext uri="{FF2B5EF4-FFF2-40B4-BE49-F238E27FC236}">
                <a16:creationId xmlns:a16="http://schemas.microsoft.com/office/drawing/2014/main" id="{40015587-8177-4E9E-8834-18F6660D122E}"/>
              </a:ext>
            </a:extLst>
          </p:cNvPr>
          <p:cNvPicPr>
            <a:picLocks noChangeAspect="1"/>
          </p:cNvPicPr>
          <p:nvPr/>
        </p:nvPicPr>
        <p:blipFill>
          <a:blip r:embed="rId14"/>
          <a:stretch>
            <a:fillRect/>
          </a:stretch>
        </p:blipFill>
        <p:spPr>
          <a:xfrm>
            <a:off x="8390998" y="5853103"/>
            <a:ext cx="1441493" cy="290961"/>
          </a:xfrm>
          <a:prstGeom prst="rect">
            <a:avLst/>
          </a:prstGeom>
        </p:spPr>
      </p:pic>
    </p:spTree>
    <p:extLst>
      <p:ext uri="{BB962C8B-B14F-4D97-AF65-F5344CB8AC3E}">
        <p14:creationId xmlns:p14="http://schemas.microsoft.com/office/powerpoint/2010/main" val="141093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D68FD7-0801-4C7D-811F-4B4E5B452049}" type="slidenum">
              <a:rPr lang="en-US" smtClean="0"/>
              <a:pPr/>
              <a:t>32</a:t>
            </a:fld>
            <a:endParaRPr lang="en-US" dirty="0"/>
          </a:p>
        </p:txBody>
      </p:sp>
      <p:sp>
        <p:nvSpPr>
          <p:cNvPr id="2" name="Title 1"/>
          <p:cNvSpPr>
            <a:spLocks noGrp="1"/>
          </p:cNvSpPr>
          <p:nvPr>
            <p:ph type="title" idx="4294967295"/>
          </p:nvPr>
        </p:nvSpPr>
        <p:spPr>
          <a:xfrm>
            <a:off x="567447" y="278078"/>
            <a:ext cx="10058400" cy="701675"/>
          </a:xfrm>
        </p:spPr>
        <p:txBody>
          <a:bodyPr/>
          <a:lstStyle/>
          <a:p>
            <a:r>
              <a:rPr lang="en-US" dirty="0"/>
              <a:t>Consolidation Continues In Specialty Service Providers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021317814"/>
              </p:ext>
            </p:extLst>
          </p:nvPr>
        </p:nvGraphicFramePr>
        <p:xfrm>
          <a:off x="703634" y="1056640"/>
          <a:ext cx="10058400" cy="4744720"/>
        </p:xfrm>
        <a:graphic>
          <a:graphicData uri="http://schemas.openxmlformats.org/drawingml/2006/table">
            <a:tbl>
              <a:tblPr firstRow="1" bandRow="1">
                <a:tableStyleId>{7DF18680-E054-41AD-8BC1-D1AEF772440D}</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Some Of The Largest Specialty Provider Organizations – Annual Revenue</a:t>
                      </a:r>
                    </a:p>
                  </a:txBody>
                  <a:tcPr>
                    <a:solidFill>
                      <a:srgbClr val="00C4B6"/>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Universal Health Services (</a:t>
                      </a:r>
                      <a:r>
                        <a:rPr lang="en-US" sz="1800" dirty="0" err="1"/>
                        <a:t>UHS</a:t>
                      </a:r>
                      <a:r>
                        <a:rPr lang="en-US" sz="1800" dirty="0"/>
                        <a:t>) – $10.4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Elwyn</a:t>
                      </a:r>
                      <a:r>
                        <a:rPr lang="en-US" sz="1800" dirty="0"/>
                        <a:t> - $276 Million</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Kindred Healthcare – $6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Mosaic – $232.3 Million</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Acadia Healthcare – $2.8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Bancroft</a:t>
                      </a:r>
                      <a:r>
                        <a:rPr lang="en-US" sz="1800" baseline="0" dirty="0"/>
                        <a:t> – $146 Million</a:t>
                      </a:r>
                      <a:endParaRPr lang="en-US" sz="1800" dirty="0"/>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ResCare – $1.5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Woods Services</a:t>
                      </a:r>
                      <a:r>
                        <a:rPr lang="en-US" sz="1800" baseline="0" dirty="0"/>
                        <a:t> – $132 Million</a:t>
                      </a:r>
                      <a:endParaRPr lang="en-US" sz="1800" dirty="0"/>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Civitas Solutions – $1.4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Public Health Management Corporation – $155.5 Million</a:t>
                      </a:r>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Sunrise Senior Living – $1.2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Uplift – $118.1 Million</a:t>
                      </a:r>
                    </a:p>
                  </a:txBody>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Merakey – $525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Atria Senior Living – $64.2 Million</a:t>
                      </a:r>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Capital Senior Living – $463.6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Enlivant – $34 Million</a:t>
                      </a:r>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Devereux – $429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Sequel – $33.5 Million  </a:t>
                      </a:r>
                    </a:p>
                  </a:txBody>
                  <a:tcPr/>
                </a:tc>
                <a:extLst>
                  <a:ext uri="{0D108BD9-81ED-4DB2-BD59-A6C34878D82A}">
                    <a16:rowId xmlns:a16="http://schemas.microsoft.com/office/drawing/2014/main"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Centerstone – $400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Strategic Behavioral Health – $29.6 Million</a:t>
                      </a:r>
                    </a:p>
                  </a:txBody>
                  <a:tcPr/>
                </a:tc>
                <a:extLst>
                  <a:ext uri="{0D108BD9-81ED-4DB2-BD59-A6C34878D82A}">
                    <a16:rowId xmlns:a16="http://schemas.microsoft.com/office/drawing/2014/main" val="1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American Addiction Centers – $318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KidsPeace – $28.5 Million</a:t>
                      </a:r>
                    </a:p>
                  </a:txBody>
                  <a:tcPr/>
                </a:tc>
                <a:extLst>
                  <a:ext uri="{0D108BD9-81ED-4DB2-BD59-A6C34878D82A}">
                    <a16:rowId xmlns:a16="http://schemas.microsoft.com/office/drawing/2014/main" val="10011"/>
                  </a:ext>
                </a:extLst>
              </a:tr>
            </a:tbl>
          </a:graphicData>
        </a:graphic>
      </p:graphicFrame>
      <p:sp>
        <p:nvSpPr>
          <p:cNvPr id="7" name="Rectangle 6">
            <a:extLst>
              <a:ext uri="{FF2B5EF4-FFF2-40B4-BE49-F238E27FC236}">
                <a16:creationId xmlns:a16="http://schemas.microsoft.com/office/drawing/2014/main" id="{A8252969-34DB-48A3-8BD9-E2148E666081}"/>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162463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EB2ADE-73A0-4596-BAB9-6F1663FB74E2}"/>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57498"/>
          <a:stretch/>
        </p:blipFill>
        <p:spPr>
          <a:xfrm>
            <a:off x="-345237" y="-68262"/>
            <a:ext cx="4372169" cy="6858000"/>
          </a:xfrm>
          <a:prstGeom prst="rect">
            <a:avLst/>
          </a:prstGeom>
        </p:spPr>
      </p:pic>
      <p:sp>
        <p:nvSpPr>
          <p:cNvPr id="2" name="Title 1">
            <a:extLst>
              <a:ext uri="{FF2B5EF4-FFF2-40B4-BE49-F238E27FC236}">
                <a16:creationId xmlns:a16="http://schemas.microsoft.com/office/drawing/2014/main" id="{52C38093-ECDB-4641-AC0D-5026A80128C3}"/>
              </a:ext>
            </a:extLst>
          </p:cNvPr>
          <p:cNvSpPr>
            <a:spLocks noGrp="1"/>
          </p:cNvSpPr>
          <p:nvPr>
            <p:ph type="title"/>
          </p:nvPr>
        </p:nvSpPr>
        <p:spPr>
          <a:xfrm>
            <a:off x="457200" y="594359"/>
            <a:ext cx="3200400" cy="1094482"/>
          </a:xfrm>
        </p:spPr>
        <p:txBody>
          <a:bodyPr>
            <a:normAutofit/>
          </a:bodyPr>
          <a:lstStyle/>
          <a:p>
            <a:r>
              <a:rPr lang="en-US" sz="3600" dirty="0"/>
              <a:t>“Therapy” </a:t>
            </a:r>
            <a:br>
              <a:rPr lang="en-US" sz="3600" dirty="0"/>
            </a:br>
            <a:r>
              <a:rPr lang="en-US" sz="3600" dirty="0"/>
              <a:t>Is Evolving</a:t>
            </a:r>
          </a:p>
        </p:txBody>
      </p:sp>
      <p:graphicFrame>
        <p:nvGraphicFramePr>
          <p:cNvPr id="5" name="Content Placeholder 4">
            <a:extLst>
              <a:ext uri="{FF2B5EF4-FFF2-40B4-BE49-F238E27FC236}">
                <a16:creationId xmlns:a16="http://schemas.microsoft.com/office/drawing/2014/main" id="{BF0E57BA-E59C-452B-978A-3694DCC23A13}"/>
              </a:ext>
            </a:extLst>
          </p:cNvPr>
          <p:cNvGraphicFramePr>
            <a:graphicFrameLocks noGrp="1"/>
          </p:cNvGraphicFramePr>
          <p:nvPr>
            <p:ph idx="1"/>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087B91E-A5D2-4E22-8B53-89CB76821869}"/>
              </a:ext>
            </a:extLst>
          </p:cNvPr>
          <p:cNvSpPr>
            <a:spLocks noGrp="1"/>
          </p:cNvSpPr>
          <p:nvPr>
            <p:ph type="sldNum" sz="quarter" idx="12"/>
          </p:nvPr>
        </p:nvSpPr>
        <p:spPr/>
        <p:txBody>
          <a:bodyPr/>
          <a:lstStyle/>
          <a:p>
            <a:fld id="{D4DFE4B9-2BF6-4E32-9280-3DEC68C36104}" type="slidenum">
              <a:rPr lang="en-US" smtClean="0"/>
              <a:pPr/>
              <a:t>33</a:t>
            </a:fld>
            <a:endParaRPr lang="en-US" dirty="0"/>
          </a:p>
        </p:txBody>
      </p:sp>
      <p:sp>
        <p:nvSpPr>
          <p:cNvPr id="7" name="Rectangle 6">
            <a:extLst>
              <a:ext uri="{FF2B5EF4-FFF2-40B4-BE49-F238E27FC236}">
                <a16:creationId xmlns:a16="http://schemas.microsoft.com/office/drawing/2014/main" id="{2BD14C46-8F96-4EA5-AD59-3CCB5504F65C}"/>
              </a:ext>
            </a:extLst>
          </p:cNvPr>
          <p:cNvSpPr/>
          <p:nvPr/>
        </p:nvSpPr>
        <p:spPr>
          <a:xfrm>
            <a:off x="10070659" y="24397"/>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041555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indoula">
            <a:extLst>
              <a:ext uri="{FF2B5EF4-FFF2-40B4-BE49-F238E27FC236}">
                <a16:creationId xmlns:a16="http://schemas.microsoft.com/office/drawing/2014/main" id="{04623B1B-B123-4B72-AD68-01EF2E3DE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89" y="3040701"/>
            <a:ext cx="2959817" cy="27418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94" y="4894175"/>
            <a:ext cx="3682063" cy="1295689"/>
          </a:xfrm>
          <a:prstGeom prst="rect">
            <a:avLst/>
          </a:prstGeom>
          <a:solidFill>
            <a:schemeClr val="accent2"/>
          </a:solidFill>
        </p:spPr>
      </p:pic>
      <p:sp>
        <p:nvSpPr>
          <p:cNvPr id="3" name="AutoShape 2" descr="Image result for lyra health"/>
          <p:cNvSpPr>
            <a:spLocks noChangeAspect="1" noChangeArrowheads="1"/>
          </p:cNvSpPr>
          <p:nvPr/>
        </p:nvSpPr>
        <p:spPr bwMode="auto">
          <a:xfrm>
            <a:off x="1500187"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AutoShape 4" descr="Image result for Aetna Whole Health Collaboration"/>
          <p:cNvSpPr>
            <a:spLocks noChangeAspect="1" noChangeArrowheads="1"/>
          </p:cNvSpPr>
          <p:nvPr/>
        </p:nvSpPr>
        <p:spPr bwMode="auto">
          <a:xfrm>
            <a:off x="1614488"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Title 1"/>
          <p:cNvSpPr txBox="1">
            <a:spLocks/>
          </p:cNvSpPr>
          <p:nvPr/>
        </p:nvSpPr>
        <p:spPr>
          <a:xfrm>
            <a:off x="1843088" y="1003881"/>
            <a:ext cx="8412480" cy="985011"/>
          </a:xfrm>
          <a:prstGeom prst="rect">
            <a:avLst/>
          </a:prstGeom>
        </p:spPr>
        <p:txBody>
          <a:bodyPr/>
          <a:lstStyle>
            <a:lvl1pPr marL="60325" indent="0" algn="l" defTabSz="6858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dirty="0">
              <a:latin typeface="Segoe UI Semibold" panose="020B0702040204020203" pitchFamily="34" charset="0"/>
              <a:cs typeface="Segoe UI Semibold" panose="020B0702040204020203"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4382" b="13834"/>
          <a:stretch/>
        </p:blipFill>
        <p:spPr>
          <a:xfrm>
            <a:off x="4767531" y="4492875"/>
            <a:ext cx="4650468" cy="1671342"/>
          </a:xfrm>
          <a:prstGeom prst="rect">
            <a:avLst/>
          </a:prstGeom>
        </p:spPr>
      </p:pic>
      <p:sp>
        <p:nvSpPr>
          <p:cNvPr id="12" name="AutoShape 2" descr="Image result for valera health">
            <a:extLst>
              <a:ext uri="{FF2B5EF4-FFF2-40B4-BE49-F238E27FC236}">
                <a16:creationId xmlns:a16="http://schemas.microsoft.com/office/drawing/2014/main" id="{6A6F92D7-8B21-4E07-B5E2-F185393348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941" y="2278760"/>
            <a:ext cx="3638202" cy="1860063"/>
          </a:xfrm>
          <a:prstGeom prst="rect">
            <a:avLst/>
          </a:prstGeom>
        </p:spPr>
      </p:pic>
      <p:pic>
        <p:nvPicPr>
          <p:cNvPr id="17" name="Picture 16">
            <a:extLst>
              <a:ext uri="{FF2B5EF4-FFF2-40B4-BE49-F238E27FC236}">
                <a16:creationId xmlns:a16="http://schemas.microsoft.com/office/drawing/2014/main" id="{AAAED460-45B7-4545-85E7-D62636FB4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859" y="1075409"/>
            <a:ext cx="3526971" cy="1209940"/>
          </a:xfrm>
          <a:prstGeom prst="rect">
            <a:avLst/>
          </a:prstGeom>
        </p:spPr>
      </p:pic>
      <p:sp>
        <p:nvSpPr>
          <p:cNvPr id="13" name="Slide Number Placeholder 12"/>
          <p:cNvSpPr>
            <a:spLocks noGrp="1"/>
          </p:cNvSpPr>
          <p:nvPr>
            <p:ph type="sldNum" sz="quarter" idx="12"/>
          </p:nvPr>
        </p:nvSpPr>
        <p:spPr/>
        <p:txBody>
          <a:bodyPr/>
          <a:lstStyle/>
          <a:p>
            <a:fld id="{6FD68FD7-0801-4C7D-811F-4B4E5B452049}" type="slidenum">
              <a:rPr lang="en-US" smtClean="0"/>
              <a:pPr/>
              <a:t>34</a:t>
            </a:fld>
            <a:endParaRPr lang="en-US" dirty="0"/>
          </a:p>
        </p:txBody>
      </p:sp>
      <p:pic>
        <p:nvPicPr>
          <p:cNvPr id="15" name="Picture 14">
            <a:extLst>
              <a:ext uri="{FF2B5EF4-FFF2-40B4-BE49-F238E27FC236}">
                <a16:creationId xmlns:a16="http://schemas.microsoft.com/office/drawing/2014/main" id="{3DDBB5F3-4EB5-4274-A3CC-92104FAFC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510" y="1951576"/>
            <a:ext cx="3405352" cy="2466821"/>
          </a:xfrm>
          <a:prstGeom prst="rect">
            <a:avLst/>
          </a:prstGeom>
        </p:spPr>
      </p:pic>
      <p:pic>
        <p:nvPicPr>
          <p:cNvPr id="1030" name="Picture 6" descr="Image result for mystrength">
            <a:extLst>
              <a:ext uri="{FF2B5EF4-FFF2-40B4-BE49-F238E27FC236}">
                <a16:creationId xmlns:a16="http://schemas.microsoft.com/office/drawing/2014/main" id="{9F2E3690-2EA8-4EE3-925B-F9195BF080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4392" y="772017"/>
            <a:ext cx="4258496" cy="2173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26837"/>
          <a:stretch/>
        </p:blipFill>
        <p:spPr>
          <a:xfrm>
            <a:off x="4761345" y="2162389"/>
            <a:ext cx="3944720" cy="1443038"/>
          </a:xfrm>
          <a:prstGeom prst="rect">
            <a:avLst/>
          </a:prstGeom>
        </p:spPr>
      </p:pic>
      <p:pic>
        <p:nvPicPr>
          <p:cNvPr id="1026" name="Picture 2" descr="Image result for 7cups">
            <a:extLst>
              <a:ext uri="{FF2B5EF4-FFF2-40B4-BE49-F238E27FC236}">
                <a16:creationId xmlns:a16="http://schemas.microsoft.com/office/drawing/2014/main" id="{8BC5B2F2-8BF1-45E9-AD97-BA0779D148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8679" y="3951200"/>
            <a:ext cx="2428875"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Virtual Behavioral Health Delivery Systems </a:t>
            </a:r>
            <a:br>
              <a:rPr lang="en-US" dirty="0"/>
            </a:br>
            <a:r>
              <a:rPr lang="en-US" dirty="0"/>
              <a:t>Created With Private Equity Investments</a:t>
            </a:r>
          </a:p>
        </p:txBody>
      </p:sp>
      <p:pic>
        <p:nvPicPr>
          <p:cNvPr id="14" name="Picture 13">
            <a:extLst>
              <a:ext uri="{FF2B5EF4-FFF2-40B4-BE49-F238E27FC236}">
                <a16:creationId xmlns:a16="http://schemas.microsoft.com/office/drawing/2014/main" id="{30E19B15-8F62-4F2A-9AA1-8DD59CB590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4807" y="3806572"/>
            <a:ext cx="2707097" cy="839350"/>
          </a:xfrm>
          <a:prstGeom prst="rect">
            <a:avLst/>
          </a:prstGeom>
          <a:solidFill>
            <a:schemeClr val="tx2"/>
          </a:solidFill>
        </p:spPr>
      </p:pic>
      <p:sp>
        <p:nvSpPr>
          <p:cNvPr id="19" name="Oval 18">
            <a:extLst>
              <a:ext uri="{FF2B5EF4-FFF2-40B4-BE49-F238E27FC236}">
                <a16:creationId xmlns:a16="http://schemas.microsoft.com/office/drawing/2014/main" id="{4F9F6428-A8C1-475B-A61F-0A1B9CEB12B5}"/>
              </a:ext>
            </a:extLst>
          </p:cNvPr>
          <p:cNvSpPr/>
          <p:nvPr/>
        </p:nvSpPr>
        <p:spPr>
          <a:xfrm rot="587374">
            <a:off x="8884823" y="585535"/>
            <a:ext cx="3080116"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Disruptive!</a:t>
            </a:r>
          </a:p>
        </p:txBody>
      </p:sp>
      <p:sp>
        <p:nvSpPr>
          <p:cNvPr id="20" name="Rectangle 19">
            <a:extLst>
              <a:ext uri="{FF2B5EF4-FFF2-40B4-BE49-F238E27FC236}">
                <a16:creationId xmlns:a16="http://schemas.microsoft.com/office/drawing/2014/main" id="{395AECFE-0359-4970-893E-FF54AD54B1E8}"/>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95719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6A5E1C-EEB1-433C-99C1-DC666DE77665}"/>
              </a:ext>
            </a:extLst>
          </p:cNvPr>
          <p:cNvSpPr>
            <a:spLocks noGrp="1"/>
          </p:cNvSpPr>
          <p:nvPr>
            <p:ph type="sldNum" sz="quarter" idx="12"/>
          </p:nvPr>
        </p:nvSpPr>
        <p:spPr>
          <a:xfrm>
            <a:off x="9900458" y="6459785"/>
            <a:ext cx="1312025" cy="365125"/>
          </a:xfrm>
        </p:spPr>
        <p:txBody>
          <a:bodyPr>
            <a:normAutofit/>
          </a:bodyPr>
          <a:lstStyle/>
          <a:p>
            <a:pPr>
              <a:spcAft>
                <a:spcPts val="600"/>
              </a:spcAft>
            </a:pPr>
            <a:fld id="{D4DFE4B9-2BF6-4E32-9280-3DEC68C36104}" type="slidenum">
              <a:rPr lang="en-US" smtClean="0"/>
              <a:pPr>
                <a:spcAft>
                  <a:spcPts val="600"/>
                </a:spcAft>
              </a:pPr>
              <a:t>35</a:t>
            </a:fld>
            <a:endParaRPr lang="en-US"/>
          </a:p>
        </p:txBody>
      </p:sp>
      <p:pic>
        <p:nvPicPr>
          <p:cNvPr id="7" name="Picture 6">
            <a:extLst>
              <a:ext uri="{FF2B5EF4-FFF2-40B4-BE49-F238E27FC236}">
                <a16:creationId xmlns:a16="http://schemas.microsoft.com/office/drawing/2014/main" id="{EB5905D2-43AA-4CC0-9F4E-662DC391363C}"/>
              </a:ext>
            </a:extLst>
          </p:cNvPr>
          <p:cNvPicPr>
            <a:picLocks noChangeAspect="1"/>
          </p:cNvPicPr>
          <p:nvPr/>
        </p:nvPicPr>
        <p:blipFill>
          <a:blip r:embed="rId2"/>
          <a:stretch>
            <a:fillRect/>
          </a:stretch>
        </p:blipFill>
        <p:spPr>
          <a:xfrm>
            <a:off x="0" y="0"/>
            <a:ext cx="12475029" cy="5279571"/>
          </a:xfrm>
          <a:prstGeom prst="rect">
            <a:avLst/>
          </a:prstGeom>
        </p:spPr>
      </p:pic>
      <p:pic>
        <p:nvPicPr>
          <p:cNvPr id="8" name="Picture 7">
            <a:extLst>
              <a:ext uri="{FF2B5EF4-FFF2-40B4-BE49-F238E27FC236}">
                <a16:creationId xmlns:a16="http://schemas.microsoft.com/office/drawing/2014/main" id="{23630887-0904-4B02-936B-3A3014E01A47}"/>
              </a:ext>
            </a:extLst>
          </p:cNvPr>
          <p:cNvPicPr>
            <a:picLocks noChangeAspect="1"/>
          </p:cNvPicPr>
          <p:nvPr/>
        </p:nvPicPr>
        <p:blipFill>
          <a:blip r:embed="rId3"/>
          <a:stretch>
            <a:fillRect/>
          </a:stretch>
        </p:blipFill>
        <p:spPr>
          <a:xfrm>
            <a:off x="195059" y="4424675"/>
            <a:ext cx="8745166" cy="1709791"/>
          </a:xfrm>
          <a:prstGeom prst="rect">
            <a:avLst/>
          </a:prstGeom>
          <a:ln w="38100">
            <a:solidFill>
              <a:schemeClr val="tx1"/>
            </a:solidFill>
          </a:ln>
        </p:spPr>
      </p:pic>
      <p:sp>
        <p:nvSpPr>
          <p:cNvPr id="6" name="Rectangle 5">
            <a:extLst>
              <a:ext uri="{FF2B5EF4-FFF2-40B4-BE49-F238E27FC236}">
                <a16:creationId xmlns:a16="http://schemas.microsoft.com/office/drawing/2014/main" id="{833DCABE-59E4-46BB-A73A-F2BF7D0D5E29}"/>
              </a:ext>
            </a:extLst>
          </p:cNvPr>
          <p:cNvSpPr/>
          <p:nvPr/>
        </p:nvSpPr>
        <p:spPr>
          <a:xfrm>
            <a:off x="10278477" y="-1"/>
            <a:ext cx="2196552" cy="488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07868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546EFF-6B51-4420-8844-4D754492E7DF}"/>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r="58917"/>
          <a:stretch/>
        </p:blipFill>
        <p:spPr>
          <a:xfrm>
            <a:off x="-196359" y="-68580"/>
            <a:ext cx="4288965" cy="6926580"/>
          </a:xfrm>
          <a:prstGeom prst="rect">
            <a:avLst/>
          </a:prstGeom>
        </p:spPr>
      </p:pic>
      <p:sp>
        <p:nvSpPr>
          <p:cNvPr id="3" name="Title 2">
            <a:extLst>
              <a:ext uri="{FF2B5EF4-FFF2-40B4-BE49-F238E27FC236}">
                <a16:creationId xmlns:a16="http://schemas.microsoft.com/office/drawing/2014/main" id="{E0130773-EB02-4487-B9EC-3D29E9EFA2E1}"/>
              </a:ext>
            </a:extLst>
          </p:cNvPr>
          <p:cNvSpPr>
            <a:spLocks noGrp="1"/>
          </p:cNvSpPr>
          <p:nvPr>
            <p:ph type="title"/>
          </p:nvPr>
        </p:nvSpPr>
        <p:spPr>
          <a:xfrm>
            <a:off x="466530" y="3598816"/>
            <a:ext cx="3200400" cy="2286000"/>
          </a:xfrm>
        </p:spPr>
        <p:txBody>
          <a:bodyPr/>
          <a:lstStyle/>
          <a:p>
            <a:r>
              <a:rPr lang="en-US" dirty="0"/>
              <a:t>Remaking Primary Care</a:t>
            </a:r>
          </a:p>
        </p:txBody>
      </p:sp>
      <p:sp>
        <p:nvSpPr>
          <p:cNvPr id="4" name="Content Placeholder 3">
            <a:extLst>
              <a:ext uri="{FF2B5EF4-FFF2-40B4-BE49-F238E27FC236}">
                <a16:creationId xmlns:a16="http://schemas.microsoft.com/office/drawing/2014/main" id="{F02F591E-058A-478F-B2ED-E174B0ECA9A5}"/>
              </a:ext>
            </a:extLst>
          </p:cNvPr>
          <p:cNvSpPr>
            <a:spLocks noGrp="1"/>
          </p:cNvSpPr>
          <p:nvPr>
            <p:ph idx="1"/>
          </p:nvPr>
        </p:nvSpPr>
        <p:spPr>
          <a:xfrm>
            <a:off x="4598633" y="452761"/>
            <a:ext cx="7025920" cy="6007024"/>
          </a:xfrm>
        </p:spPr>
        <p:txBody>
          <a:bodyPr>
            <a:normAutofit/>
          </a:bodyPr>
          <a:lstStyle/>
          <a:p>
            <a:pPr marL="457200" indent="-457200">
              <a:buFont typeface="+mj-lt"/>
              <a:buAutoNum type="arabicPeriod"/>
            </a:pPr>
            <a:r>
              <a:rPr lang="en-US" dirty="0"/>
              <a:t>Health plans with virtual primary care (Humana, Oscar)</a:t>
            </a:r>
          </a:p>
          <a:p>
            <a:pPr marL="457200" indent="-457200">
              <a:buFont typeface="+mj-lt"/>
              <a:buAutoNum type="arabicPeriod"/>
            </a:pPr>
            <a:r>
              <a:rPr lang="en-US" dirty="0"/>
              <a:t>Primary care at home (</a:t>
            </a:r>
            <a:r>
              <a:rPr lang="en-US" dirty="0" err="1"/>
              <a:t>Wellcare</a:t>
            </a:r>
            <a:r>
              <a:rPr lang="en-US" dirty="0"/>
              <a:t>, Humana)</a:t>
            </a:r>
          </a:p>
          <a:p>
            <a:pPr marL="457200" indent="-457200">
              <a:buFont typeface="+mj-lt"/>
              <a:buAutoNum type="arabicPeriod"/>
            </a:pPr>
            <a:r>
              <a:rPr lang="en-US" dirty="0"/>
              <a:t>Retail chains – 1,100+ locations, offer specialist consults virtually, partnership with VA</a:t>
            </a:r>
          </a:p>
          <a:p>
            <a:pPr marL="457200" indent="-457200">
              <a:buFont typeface="+mj-lt"/>
              <a:buAutoNum type="arabicPeriod"/>
            </a:pPr>
            <a:r>
              <a:rPr lang="en-US" dirty="0"/>
              <a:t>Backward integration of primary care functions in health plans – Aetna, Kaiser, United/Optum, Humana, etc.</a:t>
            </a:r>
          </a:p>
          <a:p>
            <a:endParaRPr lang="en-US" dirty="0">
              <a:solidFill>
                <a:srgbClr val="324152">
                  <a:hueOff val="0"/>
                  <a:satOff val="0"/>
                  <a:lumOff val="0"/>
                  <a:alphaOff val="0"/>
                </a:srgbClr>
              </a:solidFill>
            </a:endParaRPr>
          </a:p>
          <a:p>
            <a:r>
              <a:rPr lang="en-US" dirty="0">
                <a:solidFill>
                  <a:srgbClr val="324152">
                    <a:hueOff val="0"/>
                    <a:satOff val="0"/>
                    <a:lumOff val="0"/>
                    <a:alphaOff val="0"/>
                  </a:srgbClr>
                </a:solidFill>
              </a:rPr>
              <a:t>Changing scope of practice – psychologists, nurse practitioners, physician assistants, and pharmacists</a:t>
            </a:r>
          </a:p>
          <a:p>
            <a:pPr lvl="1"/>
            <a:r>
              <a:rPr lang="en-US" dirty="0">
                <a:solidFill>
                  <a:srgbClr val="324152">
                    <a:hueOff val="0"/>
                    <a:satOff val="0"/>
                    <a:lumOff val="0"/>
                    <a:alphaOff val="0"/>
                  </a:srgbClr>
                </a:solidFill>
              </a:rPr>
              <a:t>‘Augmented intelligence’ can support basic primary care functions – assessment, prescription, referrals</a:t>
            </a:r>
          </a:p>
          <a:p>
            <a:r>
              <a:rPr lang="en-US" dirty="0"/>
              <a:t>Specialist services provided via virtual care within primary care model</a:t>
            </a:r>
          </a:p>
          <a:p>
            <a:r>
              <a:rPr lang="en-US" dirty="0">
                <a:solidFill>
                  <a:srgbClr val="324152">
                    <a:hueOff val="0"/>
                    <a:satOff val="0"/>
                    <a:lumOff val="0"/>
                    <a:alphaOff val="0"/>
                  </a:srgbClr>
                </a:solidFill>
              </a:rPr>
              <a:t>Growing </a:t>
            </a:r>
            <a:r>
              <a:rPr lang="en-US" dirty="0"/>
              <a:t>payer preference for "specialty" primary care (and specialty medical homes)</a:t>
            </a:r>
          </a:p>
          <a:p>
            <a:pPr lvl="1"/>
            <a:endParaRPr lang="en-US" dirty="0">
              <a:solidFill>
                <a:srgbClr val="324152">
                  <a:hueOff val="0"/>
                  <a:satOff val="0"/>
                  <a:lumOff val="0"/>
                  <a:alphaOff val="0"/>
                </a:srgbClr>
              </a:solidFill>
            </a:endParaRPr>
          </a:p>
          <a:p>
            <a:endParaRPr lang="en-US" dirty="0"/>
          </a:p>
        </p:txBody>
      </p:sp>
      <p:sp>
        <p:nvSpPr>
          <p:cNvPr id="2" name="Slide Number Placeholder 1">
            <a:extLst>
              <a:ext uri="{FF2B5EF4-FFF2-40B4-BE49-F238E27FC236}">
                <a16:creationId xmlns:a16="http://schemas.microsoft.com/office/drawing/2014/main" id="{29D0336B-360F-4B8E-AF9D-203638967414}"/>
              </a:ext>
            </a:extLst>
          </p:cNvPr>
          <p:cNvSpPr>
            <a:spLocks noGrp="1"/>
          </p:cNvSpPr>
          <p:nvPr>
            <p:ph type="sldNum" sz="quarter" idx="12"/>
          </p:nvPr>
        </p:nvSpPr>
        <p:spPr/>
        <p:txBody>
          <a:bodyPr/>
          <a:lstStyle/>
          <a:p>
            <a:fld id="{D4DFE4B9-2BF6-4E32-9280-3DEC68C36104}" type="slidenum">
              <a:rPr lang="en-US" smtClean="0"/>
              <a:pPr/>
              <a:t>36</a:t>
            </a:fld>
            <a:endParaRPr lang="en-US"/>
          </a:p>
        </p:txBody>
      </p:sp>
      <p:sp>
        <p:nvSpPr>
          <p:cNvPr id="7" name="Rectangle 6">
            <a:extLst>
              <a:ext uri="{FF2B5EF4-FFF2-40B4-BE49-F238E27FC236}">
                <a16:creationId xmlns:a16="http://schemas.microsoft.com/office/drawing/2014/main" id="{E022E9BC-3DDE-4DEF-9BE9-8BBFDDBBC75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2176384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9FF708-497A-45F9-8BF6-8E2A970F9BE9}"/>
              </a:ext>
            </a:extLst>
          </p:cNvPr>
          <p:cNvSpPr>
            <a:spLocks noGrp="1"/>
          </p:cNvSpPr>
          <p:nvPr>
            <p:ph idx="1"/>
          </p:nvPr>
        </p:nvSpPr>
        <p:spPr/>
        <p:txBody>
          <a:bodyPr/>
          <a:lstStyle/>
          <a:p>
            <a:r>
              <a:rPr lang="en-US" sz="2400" dirty="0">
                <a:solidFill>
                  <a:srgbClr val="334152"/>
                </a:solidFill>
                <a:latin typeface="Arial" panose="020B0604020202020204" pitchFamily="34" charset="0"/>
              </a:rPr>
              <a:t>WellCare Health Plans and </a:t>
            </a:r>
            <a:r>
              <a:rPr lang="en-US" sz="2400" dirty="0" err="1">
                <a:solidFill>
                  <a:srgbClr val="334152"/>
                </a:solidFill>
                <a:latin typeface="Arial" panose="020B0604020202020204" pitchFamily="34" charset="0"/>
              </a:rPr>
              <a:t>VillageMD</a:t>
            </a:r>
            <a:r>
              <a:rPr lang="en-US" sz="2400" dirty="0">
                <a:solidFill>
                  <a:srgbClr val="334152"/>
                </a:solidFill>
                <a:latin typeface="Arial" panose="020B0604020202020204" pitchFamily="34" charset="0"/>
              </a:rPr>
              <a:t> announced a partnership to offer in-home primary care to improve access to health care for medically-complex seniors in the Houston area</a:t>
            </a:r>
          </a:p>
          <a:p>
            <a:r>
              <a:rPr lang="en-US" sz="2400" dirty="0" err="1">
                <a:solidFill>
                  <a:srgbClr val="334152"/>
                </a:solidFill>
                <a:latin typeface="Arial" panose="020B0604020202020204" pitchFamily="34" charset="0"/>
              </a:rPr>
              <a:t>Village@Home</a:t>
            </a:r>
            <a:r>
              <a:rPr lang="en-US" sz="2400" dirty="0">
                <a:solidFill>
                  <a:srgbClr val="334152"/>
                </a:solidFill>
                <a:latin typeface="Arial" panose="020B0604020202020204" pitchFamily="34" charset="0"/>
              </a:rPr>
              <a:t> integrates pharmaceutical management, nursing services, and social work services into its home-based primary care program</a:t>
            </a:r>
          </a:p>
          <a:p>
            <a:r>
              <a:rPr lang="en-US" sz="2400" dirty="0" err="1">
                <a:solidFill>
                  <a:srgbClr val="334152"/>
                </a:solidFill>
                <a:latin typeface="Arial" panose="020B0604020202020204" pitchFamily="34" charset="0"/>
              </a:rPr>
              <a:t>VillageMD</a:t>
            </a:r>
            <a:r>
              <a:rPr lang="en-US" sz="2400" dirty="0">
                <a:solidFill>
                  <a:srgbClr val="334152"/>
                </a:solidFill>
                <a:latin typeface="Arial" panose="020B0604020202020204" pitchFamily="34" charset="0"/>
              </a:rPr>
              <a:t> will coordinate services and monitor the health care consumer through in-home biometric technology</a:t>
            </a:r>
          </a:p>
          <a:p>
            <a:endParaRPr lang="en-US" dirty="0"/>
          </a:p>
        </p:txBody>
      </p:sp>
      <p:sp>
        <p:nvSpPr>
          <p:cNvPr id="4" name="Text Placeholder 3">
            <a:extLst>
              <a:ext uri="{FF2B5EF4-FFF2-40B4-BE49-F238E27FC236}">
                <a16:creationId xmlns:a16="http://schemas.microsoft.com/office/drawing/2014/main" id="{EE956769-0C11-4ADC-A2FC-6436A0672945}"/>
              </a:ext>
            </a:extLst>
          </p:cNvPr>
          <p:cNvSpPr>
            <a:spLocks noGrp="1"/>
          </p:cNvSpPr>
          <p:nvPr>
            <p:ph type="body" sz="half" idx="2"/>
          </p:nvPr>
        </p:nvSpPr>
        <p:spPr>
          <a:xfrm>
            <a:off x="588011" y="1012874"/>
            <a:ext cx="3200400" cy="3379124"/>
          </a:xfrm>
        </p:spPr>
        <p:txBody>
          <a:bodyPr>
            <a:normAutofit/>
          </a:bodyPr>
          <a:lstStyle/>
          <a:p>
            <a:pPr>
              <a:spcBef>
                <a:spcPts val="0"/>
              </a:spcBef>
            </a:pPr>
            <a:r>
              <a:rPr lang="en-US" sz="2800" u="sng" dirty="0">
                <a:solidFill>
                  <a:schemeClr val="bg1"/>
                </a:solidFill>
                <a:latin typeface="+mj-lt"/>
              </a:rPr>
              <a:t>WellCare</a:t>
            </a:r>
          </a:p>
          <a:p>
            <a:pPr>
              <a:spcBef>
                <a:spcPts val="0"/>
              </a:spcBef>
            </a:pPr>
            <a:r>
              <a:rPr lang="en-US" sz="2800" dirty="0">
                <a:solidFill>
                  <a:schemeClr val="bg1"/>
                </a:solidFill>
                <a:latin typeface="+mj-lt"/>
              </a:rPr>
              <a:t>In-Home Primary Care Model</a:t>
            </a:r>
          </a:p>
          <a:p>
            <a:endParaRPr lang="en-US" dirty="0"/>
          </a:p>
        </p:txBody>
      </p:sp>
      <p:sp>
        <p:nvSpPr>
          <p:cNvPr id="5" name="Slide Number Placeholder 4">
            <a:extLst>
              <a:ext uri="{FF2B5EF4-FFF2-40B4-BE49-F238E27FC236}">
                <a16:creationId xmlns:a16="http://schemas.microsoft.com/office/drawing/2014/main" id="{823A5007-9D1B-47D6-BB2B-D1A1B360F5DB}"/>
              </a:ext>
            </a:extLst>
          </p:cNvPr>
          <p:cNvSpPr>
            <a:spLocks noGrp="1"/>
          </p:cNvSpPr>
          <p:nvPr>
            <p:ph type="sldNum" sz="quarter" idx="12"/>
          </p:nvPr>
        </p:nvSpPr>
        <p:spPr/>
        <p:txBody>
          <a:bodyPr/>
          <a:lstStyle/>
          <a:p>
            <a:fld id="{D4DFE4B9-2BF6-4E32-9280-3DEC68C36104}" type="slidenum">
              <a:rPr lang="en-US" smtClean="0"/>
              <a:pPr/>
              <a:t>37</a:t>
            </a:fld>
            <a:endParaRPr lang="en-US" dirty="0"/>
          </a:p>
        </p:txBody>
      </p:sp>
      <p:pic>
        <p:nvPicPr>
          <p:cNvPr id="2050" name="Picture 2" descr="Image result for wellcare villagemd">
            <a:extLst>
              <a:ext uri="{FF2B5EF4-FFF2-40B4-BE49-F238E27FC236}">
                <a16:creationId xmlns:a16="http://schemas.microsoft.com/office/drawing/2014/main" id="{65F3963E-1753-43FC-95E2-B2A57D69C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45" y="3632796"/>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90656B3-240C-4CFC-A4D1-059EF16D8490}"/>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234421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B52E-CD1E-4A20-9FDD-5B21B7B7D950}"/>
              </a:ext>
            </a:extLst>
          </p:cNvPr>
          <p:cNvSpPr>
            <a:spLocks noGrp="1"/>
          </p:cNvSpPr>
          <p:nvPr>
            <p:ph type="title"/>
          </p:nvPr>
        </p:nvSpPr>
        <p:spPr>
          <a:xfrm>
            <a:off x="457200" y="594359"/>
            <a:ext cx="3200400" cy="1682849"/>
          </a:xfrm>
        </p:spPr>
        <p:txBody>
          <a:bodyPr/>
          <a:lstStyle/>
          <a:p>
            <a:r>
              <a:rPr lang="en-US" u="sng" dirty="0"/>
              <a:t>Humana</a:t>
            </a:r>
            <a:r>
              <a:rPr lang="en-US" dirty="0"/>
              <a:t> </a:t>
            </a:r>
            <a:br>
              <a:rPr lang="en-US" dirty="0"/>
            </a:br>
            <a:r>
              <a:rPr lang="en-US" dirty="0"/>
              <a:t>“On Hand” Virtual Primary Care Plan</a:t>
            </a:r>
          </a:p>
        </p:txBody>
      </p:sp>
      <p:sp>
        <p:nvSpPr>
          <p:cNvPr id="3" name="Content Placeholder 2">
            <a:extLst>
              <a:ext uri="{FF2B5EF4-FFF2-40B4-BE49-F238E27FC236}">
                <a16:creationId xmlns:a16="http://schemas.microsoft.com/office/drawing/2014/main" id="{5435767A-9904-46D1-A3D1-0EF8BC15B5B2}"/>
              </a:ext>
            </a:extLst>
          </p:cNvPr>
          <p:cNvSpPr>
            <a:spLocks noGrp="1"/>
          </p:cNvSpPr>
          <p:nvPr>
            <p:ph idx="1"/>
          </p:nvPr>
        </p:nvSpPr>
        <p:spPr>
          <a:xfrm>
            <a:off x="4800600" y="378691"/>
            <a:ext cx="6492240" cy="5892800"/>
          </a:xfrm>
        </p:spPr>
        <p:txBody>
          <a:bodyPr>
            <a:normAutofit/>
          </a:bodyPr>
          <a:lstStyle/>
          <a:p>
            <a:r>
              <a:rPr lang="en-US" sz="1900" dirty="0"/>
              <a:t>Humana has created a partnership with telehealth platform Doctor on Demand to create On Hand for virtual primary care</a:t>
            </a:r>
          </a:p>
          <a:p>
            <a:r>
              <a:rPr lang="en-US" sz="1900" dirty="0"/>
              <a:t>Based on Doctor on Demand's Synapse virtual primary care platform, designed to integrate into health plans' existing networks.</a:t>
            </a:r>
          </a:p>
          <a:p>
            <a:r>
              <a:rPr lang="en-US" sz="1900" dirty="0"/>
              <a:t>Members pay nothing for primary care visits using Doctor On Demand and a $5 copayment for common lab work and prescriptions on the platform.</a:t>
            </a:r>
          </a:p>
          <a:p>
            <a:r>
              <a:rPr lang="en-US" sz="1900" dirty="0"/>
              <a:t>“Significantly lower” premium cost</a:t>
            </a:r>
          </a:p>
          <a:p>
            <a:r>
              <a:rPr lang="en-US" sz="1900" dirty="0"/>
              <a:t>On Hand features include:</a:t>
            </a:r>
          </a:p>
          <a:p>
            <a:pPr lvl="2"/>
            <a:r>
              <a:rPr lang="en-US" sz="1900" dirty="0"/>
              <a:t>Video visits and secure messaging</a:t>
            </a:r>
          </a:p>
          <a:p>
            <a:pPr lvl="2"/>
            <a:r>
              <a:rPr lang="en-US" sz="1900" dirty="0"/>
              <a:t>A dedicated primary care professional</a:t>
            </a:r>
          </a:p>
          <a:p>
            <a:pPr lvl="2"/>
            <a:r>
              <a:rPr lang="en-US" sz="1900" dirty="0"/>
              <a:t>Access to board-certified physicians, psychiatrists, psychologists, and nurse practitioners</a:t>
            </a:r>
          </a:p>
          <a:p>
            <a:pPr lvl="2"/>
            <a:r>
              <a:rPr lang="en-US" sz="1900" dirty="0"/>
              <a:t>Standard medical device kit consisting of a digital blood pressure cuff, thermometer, and log</a:t>
            </a:r>
          </a:p>
          <a:p>
            <a:endParaRPr lang="en-US" dirty="0"/>
          </a:p>
        </p:txBody>
      </p:sp>
      <p:sp>
        <p:nvSpPr>
          <p:cNvPr id="5" name="Slide Number Placeholder 4">
            <a:extLst>
              <a:ext uri="{FF2B5EF4-FFF2-40B4-BE49-F238E27FC236}">
                <a16:creationId xmlns:a16="http://schemas.microsoft.com/office/drawing/2014/main" id="{764C3C83-CA90-4813-B667-36B628EC828C}"/>
              </a:ext>
            </a:extLst>
          </p:cNvPr>
          <p:cNvSpPr>
            <a:spLocks noGrp="1"/>
          </p:cNvSpPr>
          <p:nvPr>
            <p:ph type="sldNum" sz="quarter" idx="12"/>
          </p:nvPr>
        </p:nvSpPr>
        <p:spPr/>
        <p:txBody>
          <a:bodyPr/>
          <a:lstStyle/>
          <a:p>
            <a:fld id="{D4DFE4B9-2BF6-4E32-9280-3DEC68C36104}" type="slidenum">
              <a:rPr lang="en-US" smtClean="0"/>
              <a:pPr/>
              <a:t>38</a:t>
            </a:fld>
            <a:endParaRPr lang="en-US" dirty="0"/>
          </a:p>
        </p:txBody>
      </p:sp>
      <p:pic>
        <p:nvPicPr>
          <p:cNvPr id="1026" name="Picture 2">
            <a:extLst>
              <a:ext uri="{FF2B5EF4-FFF2-40B4-BE49-F238E27FC236}">
                <a16:creationId xmlns:a16="http://schemas.microsoft.com/office/drawing/2014/main" id="{13882E16-CCAF-4978-A0FB-A08D9FA10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34" y="3937453"/>
            <a:ext cx="3033132" cy="9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13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568-EF73-43B2-8B04-8143A35DB27A}"/>
              </a:ext>
            </a:extLst>
          </p:cNvPr>
          <p:cNvSpPr>
            <a:spLocks noGrp="1"/>
          </p:cNvSpPr>
          <p:nvPr>
            <p:ph type="title"/>
          </p:nvPr>
        </p:nvSpPr>
        <p:spPr>
          <a:xfrm>
            <a:off x="1097279" y="286604"/>
            <a:ext cx="10467191" cy="701938"/>
          </a:xfrm>
        </p:spPr>
        <p:txBody>
          <a:bodyPr>
            <a:noAutofit/>
          </a:bodyPr>
          <a:lstStyle/>
          <a:p>
            <a:r>
              <a:rPr lang="en-US" dirty="0"/>
              <a:t>What Are Key Disruptive Forces In Health &amp; Human Services? </a:t>
            </a:r>
          </a:p>
        </p:txBody>
      </p:sp>
      <p:sp>
        <p:nvSpPr>
          <p:cNvPr id="3" name="Content Placeholder 2">
            <a:extLst>
              <a:ext uri="{FF2B5EF4-FFF2-40B4-BE49-F238E27FC236}">
                <a16:creationId xmlns:a16="http://schemas.microsoft.com/office/drawing/2014/main" id="{D8CCB365-11F2-4807-A940-5D38A91A15C3}"/>
              </a:ext>
            </a:extLst>
          </p:cNvPr>
          <p:cNvSpPr>
            <a:spLocks noGrp="1"/>
          </p:cNvSpPr>
          <p:nvPr>
            <p:ph idx="1"/>
          </p:nvPr>
        </p:nvSpPr>
        <p:spPr>
          <a:xfrm>
            <a:off x="800470" y="1100831"/>
            <a:ext cx="10591060" cy="5113538"/>
          </a:xfrm>
        </p:spPr>
        <p:txBody>
          <a:bodyPr>
            <a:normAutofit fontScale="92500" lnSpcReduction="10000"/>
          </a:bodyPr>
          <a:lstStyle/>
          <a:p>
            <a:pPr marL="514350" indent="-514350">
              <a:buFont typeface="+mj-lt"/>
              <a:buAutoNum type="arabicPeriod"/>
            </a:pPr>
            <a:r>
              <a:rPr lang="en-US" dirty="0"/>
              <a:t>Transportation companies facilitating in-home services – Uber, Lyft, UPS</a:t>
            </a:r>
          </a:p>
          <a:p>
            <a:pPr marL="514350" indent="-514350">
              <a:buFont typeface="+mj-lt"/>
              <a:buAutoNum type="arabicPeriod"/>
            </a:pPr>
            <a:r>
              <a:rPr lang="en-US" dirty="0"/>
              <a:t>Performance-based purchasing of pharmaceuticals (UPMC Health Plan, State of Oklahoma)</a:t>
            </a:r>
          </a:p>
          <a:p>
            <a:pPr marL="514350" indent="-514350">
              <a:buFont typeface="+mj-lt"/>
              <a:buAutoNum type="arabicPeriod"/>
            </a:pPr>
            <a:r>
              <a:rPr lang="en-US" dirty="0"/>
              <a:t>Amazon’s investment in </a:t>
            </a:r>
            <a:r>
              <a:rPr lang="en-US" dirty="0" err="1"/>
              <a:t>PillPack</a:t>
            </a:r>
            <a:r>
              <a:rPr lang="en-US" dirty="0"/>
              <a:t> – what else will they (and others) sell online?</a:t>
            </a:r>
          </a:p>
          <a:p>
            <a:pPr marL="514350" indent="-514350">
              <a:buFont typeface="+mj-lt"/>
              <a:buAutoNum type="arabicPeriod"/>
            </a:pPr>
            <a:r>
              <a:rPr lang="en-US" dirty="0"/>
              <a:t>Pharmaceutical companies entering the tech-enabled service space (</a:t>
            </a:r>
            <a:r>
              <a:rPr lang="en-US" dirty="0" err="1"/>
              <a:t>Otuska</a:t>
            </a:r>
            <a:r>
              <a:rPr lang="en-US" dirty="0"/>
              <a:t> and </a:t>
            </a:r>
            <a:r>
              <a:rPr lang="en-US" dirty="0" err="1"/>
              <a:t>MyCite</a:t>
            </a:r>
            <a:r>
              <a:rPr lang="en-US" dirty="0"/>
              <a:t>, Sandoz and Pear Therapeutics)</a:t>
            </a:r>
          </a:p>
          <a:p>
            <a:pPr marL="514350" indent="-514350">
              <a:buFont typeface="+mj-lt"/>
              <a:buAutoNum type="arabicPeriod"/>
            </a:pPr>
            <a:r>
              <a:rPr lang="en-US" dirty="0"/>
              <a:t>Payers limiting consumer choice for specialty services to “Centers of Excellence (</a:t>
            </a:r>
            <a:r>
              <a:rPr lang="en-US" dirty="0" err="1"/>
              <a:t>WalMart</a:t>
            </a:r>
            <a:r>
              <a:rPr lang="en-US" dirty="0"/>
              <a:t>)</a:t>
            </a:r>
          </a:p>
          <a:p>
            <a:pPr marL="514350" indent="-514350">
              <a:buFont typeface="+mj-lt"/>
              <a:buAutoNum type="arabicPeriod"/>
            </a:pPr>
            <a:r>
              <a:rPr lang="en-US" dirty="0"/>
              <a:t>Chains of low-cost, convenient service centers (CVS/Aetna)</a:t>
            </a:r>
          </a:p>
          <a:p>
            <a:pPr marL="514350" indent="-514350">
              <a:buFont typeface="+mj-lt"/>
              <a:buAutoNum type="arabicPeriod"/>
            </a:pPr>
            <a:r>
              <a:rPr lang="en-US" dirty="0"/>
              <a:t>Health plans paying for, and being reimbursed for, social services (Kaiser, United, Humana – CMS/Medicare rule changes)</a:t>
            </a:r>
          </a:p>
          <a:p>
            <a:pPr marL="514350" indent="-514350">
              <a:buFont typeface="+mj-lt"/>
              <a:buAutoNum type="arabicPeriod"/>
            </a:pPr>
            <a:r>
              <a:rPr lang="en-US" dirty="0"/>
              <a:t>“Netflix” pricing model for pharmaceuticals – and what else? (State of Louisiana, State of Washington)</a:t>
            </a:r>
          </a:p>
          <a:p>
            <a:pPr marL="514350" indent="-514350">
              <a:buFont typeface="+mj-lt"/>
              <a:buAutoNum type="arabicPeriod"/>
            </a:pPr>
            <a:r>
              <a:rPr lang="en-US" dirty="0"/>
              <a:t>Augmented-intelligence companions (Amazon’s Alexa, </a:t>
            </a:r>
            <a:r>
              <a:rPr lang="en-US" dirty="0" err="1"/>
              <a:t>Jibo</a:t>
            </a:r>
            <a:r>
              <a:rPr lang="en-US" dirty="0"/>
              <a:t>, Paro)</a:t>
            </a:r>
          </a:p>
          <a:p>
            <a:pPr marL="514350" indent="-514350">
              <a:buFont typeface="+mj-lt"/>
              <a:buAutoNum type="arabicPeriod"/>
            </a:pPr>
            <a:r>
              <a:rPr lang="en-US" dirty="0"/>
              <a:t>National chains for high-value specialty providers winning national contracts with payers  (Clean Slate, Virtua, </a:t>
            </a:r>
            <a:r>
              <a:rPr lang="en-US" dirty="0" err="1"/>
              <a:t>SurgCenter</a:t>
            </a:r>
            <a:r>
              <a:rPr lang="en-US" dirty="0"/>
              <a:t> Development)</a:t>
            </a:r>
          </a:p>
          <a:p>
            <a:pPr marL="514350" indent="-514350">
              <a:buFont typeface="+mj-lt"/>
              <a:buAutoNum type="arabicPeriod"/>
            </a:pPr>
            <a:r>
              <a:rPr lang="en-US" dirty="0"/>
              <a:t>Smart homes  (Google-powered AI in health care – Nest &amp; Google Home)</a:t>
            </a:r>
          </a:p>
          <a:p>
            <a:pPr marL="514350" indent="-514350">
              <a:buFont typeface="+mj-lt"/>
              <a:buAutoNum type="arabicPeriod"/>
            </a:pPr>
            <a:r>
              <a:rPr lang="en-US" dirty="0"/>
              <a:t>The expansion of virtual care (United/Optum – telehealth expansion)</a:t>
            </a:r>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19B591A2-C2D1-438D-866B-C5086870A45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00091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0FADB785-3939-CF44-97E7-0E9553950B80}"/>
              </a:ext>
            </a:extLst>
          </p:cNvPr>
          <p:cNvSpPr>
            <a:spLocks noGrp="1"/>
          </p:cNvSpPr>
          <p:nvPr>
            <p:ph type="sldNum" sz="quarter" idx="12"/>
          </p:nvPr>
        </p:nvSpPr>
        <p:spPr>
          <a:prstGeom prst="rect">
            <a:avLst/>
          </a:prstGeom>
        </p:spPr>
        <p:txBody>
          <a:bodyPr vert="horz" lIns="91440" tIns="45720" rIns="91440" bIns="45720" rtlCol="0" anchor="ctr">
            <a:normAutofit/>
          </a:bodyPr>
          <a:lstStyle>
            <a:defPPr>
              <a:defRPr lang="en-US"/>
            </a:defPPr>
            <a:lvl1pPr algn="ctr" rtl="0" fontAlgn="base">
              <a:spcBef>
                <a:spcPct val="0"/>
              </a:spcBef>
              <a:spcAft>
                <a:spcPct val="0"/>
              </a:spcAft>
              <a:defRPr sz="1000" kern="1200">
                <a:solidFill>
                  <a:schemeClr val="bg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lgn="r" defTabSz="457200">
              <a:spcAft>
                <a:spcPts val="600"/>
              </a:spcAft>
            </a:pPr>
            <a:fld id="{027E8CCC-CF4B-46E8-91C5-9CFA5180D914}" type="slidenum">
              <a:rPr lang="en-US" sz="1050">
                <a:solidFill>
                  <a:schemeClr val="tx2"/>
                </a:solidFill>
                <a:latin typeface="+mn-lt"/>
                <a:cs typeface="+mn-cs"/>
              </a:rPr>
              <a:pPr algn="r" defTabSz="457200">
                <a:spcAft>
                  <a:spcPts val="600"/>
                </a:spcAft>
              </a:pPr>
              <a:t>4</a:t>
            </a:fld>
            <a:endParaRPr lang="en-US" sz="1050">
              <a:solidFill>
                <a:schemeClr val="tx2"/>
              </a:solidFill>
              <a:latin typeface="+mn-lt"/>
              <a:cs typeface="+mn-cs"/>
            </a:endParaRPr>
          </a:p>
        </p:txBody>
      </p:sp>
      <p:sp>
        <p:nvSpPr>
          <p:cNvPr id="4" name="Title 3"/>
          <p:cNvSpPr>
            <a:spLocks noGrp="1"/>
          </p:cNvSpPr>
          <p:nvPr>
            <p:ph type="title" idx="4294967295"/>
          </p:nvPr>
        </p:nvSpPr>
        <p:spPr>
          <a:xfrm>
            <a:off x="681343" y="502253"/>
            <a:ext cx="3084513" cy="5645150"/>
          </a:xfrm>
        </p:spPr>
        <p:txBody>
          <a:bodyPr vert="horz" lIns="91440" tIns="45720" rIns="91440" bIns="45720" rtlCol="0" anchor="ctr">
            <a:normAutofit fontScale="90000"/>
          </a:bodyPr>
          <a:lstStyle/>
          <a:p>
            <a:pPr marL="0"/>
            <a:r>
              <a:rPr lang="en-US" sz="3600" dirty="0">
                <a:latin typeface="+mj-lt"/>
              </a:rPr>
              <a:t>5% Of Americans Consume Half Of All Health Care Resources</a:t>
            </a:r>
            <a:br>
              <a:rPr lang="en-US" sz="3600" dirty="0">
                <a:latin typeface="+mj-lt"/>
              </a:rPr>
            </a:br>
            <a:br>
              <a:rPr lang="en-US" sz="3600" dirty="0">
                <a:latin typeface="+mj-lt"/>
              </a:rPr>
            </a:br>
            <a:r>
              <a:rPr lang="en-US" sz="2000" dirty="0"/>
              <a:t>This group of consumers is often referred to as “super-utilizers” – </a:t>
            </a:r>
            <a:br>
              <a:rPr lang="en-US" sz="2000" dirty="0"/>
            </a:br>
            <a:br>
              <a:rPr lang="en-US" sz="2000" dirty="0"/>
            </a:br>
            <a:r>
              <a:rPr lang="en-US" sz="2000" dirty="0"/>
              <a:t>individuals with multiple illnesses whose care is uncoordinated and fragmented, resulting in high resource use</a:t>
            </a:r>
            <a:br>
              <a:rPr lang="en-US" sz="2000" dirty="0">
                <a:solidFill>
                  <a:schemeClr val="bg1"/>
                </a:solidFill>
              </a:rPr>
            </a:br>
            <a:endParaRPr lang="en-US" sz="3600" dirty="0">
              <a:solidFill>
                <a:schemeClr val="bg1"/>
              </a:solidFill>
              <a:latin typeface="+mj-lt"/>
            </a:endParaRPr>
          </a:p>
        </p:txBody>
      </p:sp>
      <p:sp>
        <p:nvSpPr>
          <p:cNvPr id="18" name="Content Placeholder 4">
            <a:extLst>
              <a:ext uri="{FF2B5EF4-FFF2-40B4-BE49-F238E27FC236}">
                <a16:creationId xmlns:a16="http://schemas.microsoft.com/office/drawing/2014/main" id="{4BD805FD-066F-4969-9119-F9C9774099F5}"/>
              </a:ext>
            </a:extLst>
          </p:cNvPr>
          <p:cNvSpPr>
            <a:spLocks noGrp="1"/>
          </p:cNvSpPr>
          <p:nvPr>
            <p:ph sz="half" idx="4294967295"/>
          </p:nvPr>
        </p:nvSpPr>
        <p:spPr>
          <a:xfrm>
            <a:off x="4375921" y="605611"/>
            <a:ext cx="7255298" cy="4946650"/>
          </a:xfrm>
        </p:spPr>
        <p:txBody>
          <a:bodyPr>
            <a:normAutofit/>
          </a:bodyPr>
          <a:lstStyle/>
          <a:p>
            <a:endParaRPr lang="en-US" sz="2200" dirty="0">
              <a:latin typeface="+mn-lt"/>
            </a:endParaRPr>
          </a:p>
          <a:p>
            <a:pPr marL="0" indent="0">
              <a:buClr>
                <a:srgbClr val="CD7925"/>
              </a:buClr>
              <a:buNone/>
            </a:pPr>
            <a:r>
              <a:rPr lang="en-US" sz="2400" dirty="0">
                <a:latin typeface="Arial" panose="020B0604020202020204" pitchFamily="34" charset="0"/>
                <a:cs typeface="Arial" panose="020B0604020202020204" pitchFamily="34" charset="0"/>
              </a:rPr>
              <a:t>Much of this is due to frequent and preventable use of expensive health care settings - due to </a:t>
            </a:r>
            <a:r>
              <a:rPr lang="en-US" sz="2400" dirty="0">
                <a:solidFill>
                  <a:srgbClr val="000000"/>
                </a:solidFill>
                <a:latin typeface="Arial" panose="020B0604020202020204" pitchFamily="34" charset="0"/>
                <a:cs typeface="Arial" panose="020B0604020202020204" pitchFamily="34" charset="0"/>
              </a:rPr>
              <a:t>lack of a coordinated, person-centered care management</a:t>
            </a:r>
            <a:endParaRPr lang="en-US" sz="2400" baseline="30000" dirty="0">
              <a:solidFill>
                <a:srgbClr val="000000"/>
              </a:solidFill>
              <a:latin typeface="Arial" panose="020B0604020202020204" pitchFamily="34" charset="0"/>
              <a:cs typeface="Arial" panose="020B0604020202020204" pitchFamily="34" charset="0"/>
            </a:endParaRPr>
          </a:p>
          <a:p>
            <a:pPr lvl="0">
              <a:buClr>
                <a:srgbClr val="CD7925"/>
              </a:buClr>
            </a:pPr>
            <a:r>
              <a:rPr lang="en-US" dirty="0">
                <a:solidFill>
                  <a:srgbClr val="000000"/>
                </a:solidFill>
                <a:latin typeface="Arial" panose="020B0604020202020204" pitchFamily="34" charset="0"/>
                <a:cs typeface="Arial" panose="020B0604020202020204" pitchFamily="34" charset="0"/>
              </a:rPr>
              <a:t>Upon discharge from a hospitalization due to mental illness, HEDIS measures show that more than 47% of commercially-insured individuals, 55% of Medicaid enrollees, and 64% of Medicare enrollees did </a:t>
            </a:r>
            <a:r>
              <a:rPr lang="en-US" u="sng" dirty="0">
                <a:solidFill>
                  <a:srgbClr val="000000"/>
                </a:solidFill>
                <a:latin typeface="Arial" panose="020B0604020202020204" pitchFamily="34" charset="0"/>
                <a:cs typeface="Arial" panose="020B0604020202020204" pitchFamily="34" charset="0"/>
              </a:rPr>
              <a:t>not</a:t>
            </a:r>
            <a:r>
              <a:rPr lang="en-US" dirty="0">
                <a:solidFill>
                  <a:srgbClr val="000000"/>
                </a:solidFill>
                <a:latin typeface="Arial" panose="020B0604020202020204" pitchFamily="34" charset="0"/>
                <a:cs typeface="Arial" panose="020B0604020202020204" pitchFamily="34" charset="0"/>
              </a:rPr>
              <a:t> receive follow-up care within 7 days</a:t>
            </a:r>
          </a:p>
          <a:p>
            <a:endParaRPr lang="en-US" sz="2200" dirty="0">
              <a:latin typeface="+mn-lt"/>
            </a:endParaRPr>
          </a:p>
        </p:txBody>
      </p:sp>
      <p:sp>
        <p:nvSpPr>
          <p:cNvPr id="12" name="Rounded Rectangle 6">
            <a:extLst>
              <a:ext uri="{FF2B5EF4-FFF2-40B4-BE49-F238E27FC236}">
                <a16:creationId xmlns:a16="http://schemas.microsoft.com/office/drawing/2014/main" id="{535B6676-933A-4F69-B8F8-7BAA4536CB78}"/>
              </a:ext>
            </a:extLst>
          </p:cNvPr>
          <p:cNvSpPr/>
          <p:nvPr/>
        </p:nvSpPr>
        <p:spPr>
          <a:xfrm>
            <a:off x="4400408" y="4218526"/>
            <a:ext cx="7110249" cy="1728227"/>
          </a:xfrm>
          <a:prstGeom prst="roundRect">
            <a:avLst/>
          </a:prstGeom>
          <a:solidFill>
            <a:srgbClr val="00C4B6"/>
          </a:solid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spcAft>
                <a:spcPts val="1800"/>
              </a:spcAft>
              <a:buFont typeface="Wingdings" panose="05000000000000000000" pitchFamily="2" charset="2"/>
              <a:buChar char="§"/>
            </a:pPr>
            <a:r>
              <a:rPr lang="en-US" sz="2400" dirty="0">
                <a:solidFill>
                  <a:schemeClr val="bg1"/>
                </a:solidFill>
              </a:rPr>
              <a:t>More than 80% of Medicaid superutilizers have a comorbid mental illness</a:t>
            </a:r>
          </a:p>
          <a:p>
            <a:pPr marL="342900" indent="-342900">
              <a:spcAft>
                <a:spcPts val="1800"/>
              </a:spcAft>
              <a:buFont typeface="Wingdings" panose="05000000000000000000" pitchFamily="2" charset="2"/>
              <a:buChar char="§"/>
            </a:pPr>
            <a:r>
              <a:rPr lang="en-US" sz="2400" dirty="0">
                <a:solidFill>
                  <a:schemeClr val="bg1"/>
                </a:solidFill>
              </a:rPr>
              <a:t>In 44% of Medicaid superutilizers, mental illness is in the form of an SMI</a:t>
            </a:r>
            <a:endParaRPr lang="en-US" sz="2400" b="1" dirty="0">
              <a:solidFill>
                <a:schemeClr val="bg1"/>
              </a:solidFill>
            </a:endParaRPr>
          </a:p>
        </p:txBody>
      </p:sp>
      <p:sp>
        <p:nvSpPr>
          <p:cNvPr id="16" name="Rectangle 15">
            <a:extLst>
              <a:ext uri="{FF2B5EF4-FFF2-40B4-BE49-F238E27FC236}">
                <a16:creationId xmlns:a16="http://schemas.microsoft.com/office/drawing/2014/main" id="{D953BC00-D6C0-49A5-A32B-A02AB2964177}"/>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1750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BDFB6D-310E-43E9-BC88-EF06CF253DBE}"/>
              </a:ext>
            </a:extLst>
          </p:cNvPr>
          <p:cNvSpPr>
            <a:spLocks noGrp="1"/>
          </p:cNvSpPr>
          <p:nvPr>
            <p:ph type="title"/>
          </p:nvPr>
        </p:nvSpPr>
        <p:spPr/>
        <p:txBody>
          <a:bodyPr/>
          <a:lstStyle/>
          <a:p>
            <a:r>
              <a:rPr lang="en-US" dirty="0"/>
              <a:t>II.  Positioning For Future Success</a:t>
            </a: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6E6B58C2-4E84-46F5-8892-12AC5627D35E}"/>
              </a:ext>
            </a:extLst>
          </p:cNvPr>
          <p:cNvSpPr>
            <a:spLocks noGrp="1"/>
          </p:cNvSpPr>
          <p:nvPr>
            <p:ph type="sldNum" sz="quarter" idx="10"/>
          </p:nvPr>
        </p:nvSpPr>
        <p:spPr/>
        <p:txBody>
          <a:bodyPr/>
          <a:lstStyle/>
          <a:p>
            <a:fld id="{D4DFE4B9-2BF6-4E32-9280-3DEC68C36104}" type="slidenum">
              <a:rPr lang="en-US" smtClean="0"/>
              <a:pPr/>
              <a:t>40</a:t>
            </a:fld>
            <a:endParaRPr lang="en-US" dirty="0"/>
          </a:p>
        </p:txBody>
      </p:sp>
    </p:spTree>
    <p:extLst>
      <p:ext uri="{BB962C8B-B14F-4D97-AF65-F5344CB8AC3E}">
        <p14:creationId xmlns:p14="http://schemas.microsoft.com/office/powerpoint/2010/main" val="4126133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7F245-C8C8-4FAE-B8EA-D34124E94915}"/>
              </a:ext>
            </a:extLst>
          </p:cNvPr>
          <p:cNvSpPr>
            <a:spLocks noGrp="1"/>
          </p:cNvSpPr>
          <p:nvPr>
            <p:ph type="sldNum" sz="quarter" idx="12"/>
          </p:nvPr>
        </p:nvSpPr>
        <p:spPr/>
        <p:txBody>
          <a:bodyPr/>
          <a:lstStyle/>
          <a:p>
            <a:fld id="{D4DFE4B9-2BF6-4E32-9280-3DEC68C36104}" type="slidenum">
              <a:rPr lang="en-US" smtClean="0"/>
              <a:pPr/>
              <a:t>41</a:t>
            </a:fld>
            <a:endParaRPr lang="en-US" dirty="0"/>
          </a:p>
        </p:txBody>
      </p:sp>
      <p:graphicFrame>
        <p:nvGraphicFramePr>
          <p:cNvPr id="5" name="Content Placeholder 4">
            <a:extLst>
              <a:ext uri="{FF2B5EF4-FFF2-40B4-BE49-F238E27FC236}">
                <a16:creationId xmlns:a16="http://schemas.microsoft.com/office/drawing/2014/main" id="{48353ED4-5D7D-428E-A5B0-EAB6EAAAAD88}"/>
              </a:ext>
            </a:extLst>
          </p:cNvPr>
          <p:cNvGraphicFramePr>
            <a:graphicFrameLocks noGrp="1"/>
          </p:cNvGraphicFramePr>
          <p:nvPr>
            <p:ph idx="4294967295"/>
            <p:extLst>
              <p:ext uri="{D42A27DB-BD31-4B8C-83A1-F6EECF244321}">
                <p14:modId xmlns:p14="http://schemas.microsoft.com/office/powerpoint/2010/main" val="2962595235"/>
              </p:ext>
            </p:extLst>
          </p:nvPr>
        </p:nvGraphicFramePr>
        <p:xfrm>
          <a:off x="477520" y="1120775"/>
          <a:ext cx="11165840"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AE76ED0E-9B90-498E-8155-4E022B194125}"/>
              </a:ext>
            </a:extLst>
          </p:cNvPr>
          <p:cNvSpPr txBox="1">
            <a:spLocks/>
          </p:cNvSpPr>
          <p:nvPr/>
        </p:nvSpPr>
        <p:spPr>
          <a:xfrm>
            <a:off x="916807" y="840706"/>
            <a:ext cx="6710120" cy="1166930"/>
          </a:xfrm>
          <a:prstGeom prst="rect">
            <a:avLst/>
          </a:prstGeom>
        </p:spPr>
        <p:txBody>
          <a:bodyPr vert="horz" lIns="0" tIns="0" rIns="91440" bIns="45720" rtlCol="0" anchor="b">
            <a:noAutofit/>
          </a:bodyPr>
          <a:lstStyle>
            <a:lvl1pPr marL="0" algn="l" defTabSz="914400" rtl="0" eaLnBrk="1" latinLnBrk="0" hangingPunct="1">
              <a:lnSpc>
                <a:spcPct val="85000"/>
              </a:lnSpc>
              <a:spcBef>
                <a:spcPct val="0"/>
              </a:spcBef>
              <a:buNone/>
              <a:defRPr sz="2800" kern="1200" spc="-50" baseline="0">
                <a:solidFill>
                  <a:srgbClr val="000000"/>
                </a:solidFill>
                <a:latin typeface="+mj-lt"/>
                <a:ea typeface="+mj-ea"/>
                <a:cs typeface="+mj-cs"/>
              </a:defRPr>
            </a:lvl1pPr>
          </a:lstStyle>
          <a:p>
            <a:r>
              <a:rPr lang="en-US" sz="3200" b="1" dirty="0">
                <a:solidFill>
                  <a:schemeClr val="tx2"/>
                </a:solidFill>
              </a:rPr>
              <a:t>The question for behavioral health management teams – how to address these market changes?</a:t>
            </a:r>
          </a:p>
        </p:txBody>
      </p:sp>
      <p:sp>
        <p:nvSpPr>
          <p:cNvPr id="6" name="Rectangle 5">
            <a:extLst>
              <a:ext uri="{FF2B5EF4-FFF2-40B4-BE49-F238E27FC236}">
                <a16:creationId xmlns:a16="http://schemas.microsoft.com/office/drawing/2014/main" id="{704D8503-9AEF-4764-B80E-B0180074E6ED}"/>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524450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For Specialist Provider Organizations Changing</a:t>
            </a:r>
          </a:p>
        </p:txBody>
      </p:sp>
      <p:sp>
        <p:nvSpPr>
          <p:cNvPr id="4" name="Slide Number Placeholder 3"/>
          <p:cNvSpPr>
            <a:spLocks noGrp="1"/>
          </p:cNvSpPr>
          <p:nvPr>
            <p:ph type="sldNum" sz="quarter" idx="12"/>
          </p:nvPr>
        </p:nvSpPr>
        <p:spPr/>
        <p:txBody>
          <a:bodyPr/>
          <a:lstStyle/>
          <a:p>
            <a:fld id="{D4DFE4B9-2BF6-4E32-9280-3DEC68C36104}" type="slidenum">
              <a:rPr lang="en-US" smtClean="0"/>
              <a:pPr/>
              <a:t>42</a:t>
            </a:fld>
            <a:endParaRPr lang="en-US" dirty="0"/>
          </a:p>
        </p:txBody>
      </p:sp>
      <p:graphicFrame>
        <p:nvGraphicFramePr>
          <p:cNvPr id="7" name="Diagram 6">
            <a:extLst>
              <a:ext uri="{FF2B5EF4-FFF2-40B4-BE49-F238E27FC236}">
                <a16:creationId xmlns:a16="http://schemas.microsoft.com/office/drawing/2014/main" id="{4BB7029A-1DBC-489C-9AAB-02301201D493}"/>
              </a:ext>
            </a:extLst>
          </p:cNvPr>
          <p:cNvGraphicFramePr/>
          <p:nvPr/>
        </p:nvGraphicFramePr>
        <p:xfrm>
          <a:off x="921027" y="1214845"/>
          <a:ext cx="6579703" cy="5007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0F3283D7-5BB5-432E-963B-3A5EF7A98AD5}"/>
              </a:ext>
            </a:extLst>
          </p:cNvPr>
          <p:cNvSpPr/>
          <p:nvPr/>
        </p:nvSpPr>
        <p:spPr>
          <a:xfrm>
            <a:off x="8106508" y="1512277"/>
            <a:ext cx="3049172" cy="3895748"/>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solidFill>
                <a:schemeClr val="bg1"/>
              </a:solidFill>
            </a:endParaRPr>
          </a:p>
        </p:txBody>
      </p:sp>
      <p:sp>
        <p:nvSpPr>
          <p:cNvPr id="8" name="Content Placeholder 2">
            <a:extLst>
              <a:ext uri="{FF2B5EF4-FFF2-40B4-BE49-F238E27FC236}">
                <a16:creationId xmlns:a16="http://schemas.microsoft.com/office/drawing/2014/main" id="{167EFCB5-38A6-4870-B31A-E73A55C825B1}"/>
              </a:ext>
            </a:extLst>
          </p:cNvPr>
          <p:cNvSpPr txBox="1">
            <a:spLocks/>
          </p:cNvSpPr>
          <p:nvPr/>
        </p:nvSpPr>
        <p:spPr>
          <a:xfrm>
            <a:off x="8264770" y="1449975"/>
            <a:ext cx="2646484" cy="3895748"/>
          </a:xfrm>
          <a:prstGeom prst="rect">
            <a:avLst/>
          </a:prstGeom>
          <a:ln>
            <a:noFill/>
          </a:ln>
        </p:spPr>
        <p:txBody>
          <a:bodyPr>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SzPct val="96000"/>
              <a:buNone/>
            </a:pPr>
            <a:endParaRPr lang="en-US" dirty="0"/>
          </a:p>
          <a:p>
            <a:pPr marL="0" indent="0">
              <a:buClrTx/>
              <a:buSzPct val="96000"/>
              <a:buNone/>
            </a:pPr>
            <a:r>
              <a:rPr lang="en-US" dirty="0"/>
              <a:t>Demand for - and margins of - traditional FFS ‘money makers’ shrinking –</a:t>
            </a:r>
          </a:p>
          <a:p>
            <a:pPr>
              <a:buClrTx/>
              <a:buSzPct val="96000"/>
            </a:pPr>
            <a:r>
              <a:rPr lang="en-US" dirty="0"/>
              <a:t>Therapy-based services</a:t>
            </a:r>
          </a:p>
          <a:p>
            <a:pPr>
              <a:buClrTx/>
              <a:buSzPct val="96000"/>
            </a:pPr>
            <a:r>
              <a:rPr lang="en-US" dirty="0"/>
              <a:t>Targeted case management</a:t>
            </a:r>
          </a:p>
          <a:p>
            <a:pPr>
              <a:buClrTx/>
              <a:buSzPct val="96000"/>
            </a:pPr>
            <a:r>
              <a:rPr lang="en-US" dirty="0"/>
              <a:t>Undifferentiated “residential” treatment</a:t>
            </a:r>
          </a:p>
          <a:p>
            <a:pPr>
              <a:buClrTx/>
              <a:buSzPct val="96000"/>
            </a:pPr>
            <a:r>
              <a:rPr lang="en-US" dirty="0"/>
              <a:t>Post-surgical SNF care</a:t>
            </a:r>
          </a:p>
          <a:p>
            <a:pPr algn="ctr">
              <a:buClrTx/>
              <a:buSzPct val="96000"/>
            </a:pPr>
            <a:endParaRPr lang="en-US" sz="2400" dirty="0"/>
          </a:p>
        </p:txBody>
      </p:sp>
      <p:sp>
        <p:nvSpPr>
          <p:cNvPr id="9" name="Rectangle 8">
            <a:extLst>
              <a:ext uri="{FF2B5EF4-FFF2-40B4-BE49-F238E27FC236}">
                <a16:creationId xmlns:a16="http://schemas.microsoft.com/office/drawing/2014/main" id="{319510CB-1776-420C-800E-97A64BAA3CC3}"/>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637556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0ADB-4ACA-4658-A496-3B182524A018}"/>
              </a:ext>
            </a:extLst>
          </p:cNvPr>
          <p:cNvSpPr>
            <a:spLocks noGrp="1"/>
          </p:cNvSpPr>
          <p:nvPr>
            <p:ph type="title"/>
          </p:nvPr>
        </p:nvSpPr>
        <p:spPr>
          <a:xfrm>
            <a:off x="444970" y="914400"/>
            <a:ext cx="3416300" cy="2286000"/>
          </a:xfrm>
        </p:spPr>
        <p:txBody>
          <a:bodyPr/>
          <a:lstStyle/>
          <a:p>
            <a:r>
              <a:rPr lang="en-US" dirty="0"/>
              <a:t>Finding a new and sustainable “place” in the new market value chain is the strategic challenge…</a:t>
            </a:r>
            <a:br>
              <a:rPr lang="en-US" dirty="0"/>
            </a:br>
            <a:br>
              <a:rPr lang="en-US" dirty="0"/>
            </a:br>
            <a:endParaRPr lang="en-US" dirty="0"/>
          </a:p>
        </p:txBody>
      </p:sp>
      <p:sp>
        <p:nvSpPr>
          <p:cNvPr id="3" name="Content Placeholder 2">
            <a:extLst>
              <a:ext uri="{FF2B5EF4-FFF2-40B4-BE49-F238E27FC236}">
                <a16:creationId xmlns:a16="http://schemas.microsoft.com/office/drawing/2014/main" id="{E4BB2901-6D2D-4E65-BF11-3B97C51E5614}"/>
              </a:ext>
            </a:extLst>
          </p:cNvPr>
          <p:cNvSpPr>
            <a:spLocks noGrp="1"/>
          </p:cNvSpPr>
          <p:nvPr>
            <p:ph idx="1"/>
          </p:nvPr>
        </p:nvSpPr>
        <p:spPr>
          <a:xfrm>
            <a:off x="4800600" y="731520"/>
            <a:ext cx="6492240" cy="2468880"/>
          </a:xfrm>
        </p:spPr>
        <p:txBody>
          <a:bodyPr>
            <a:normAutofit/>
          </a:bodyPr>
          <a:lstStyle/>
          <a:p>
            <a:pPr>
              <a:buFont typeface="Wingdings" panose="05000000000000000000" pitchFamily="2" charset="2"/>
              <a:buChar char="Ø"/>
            </a:pPr>
            <a:r>
              <a:rPr lang="en-US" sz="2400" dirty="0">
                <a:solidFill>
                  <a:schemeClr val="tx2"/>
                </a:solidFill>
              </a:rPr>
              <a:t> New competitors cannibalize some revenues for current services</a:t>
            </a:r>
          </a:p>
          <a:p>
            <a:pPr>
              <a:buFont typeface="Wingdings" panose="05000000000000000000" pitchFamily="2" charset="2"/>
              <a:buChar char="Ø"/>
            </a:pPr>
            <a:r>
              <a:rPr lang="en-US" sz="2400" dirty="0">
                <a:solidFill>
                  <a:schemeClr val="tx2"/>
                </a:solidFill>
              </a:rPr>
              <a:t> New payment models change the profitability of current services</a:t>
            </a:r>
          </a:p>
          <a:p>
            <a:pPr>
              <a:buFont typeface="Wingdings" panose="05000000000000000000" pitchFamily="2" charset="2"/>
              <a:buChar char="Ø"/>
            </a:pPr>
            <a:r>
              <a:rPr lang="en-US" sz="2400" dirty="0">
                <a:solidFill>
                  <a:schemeClr val="tx2"/>
                </a:solidFill>
              </a:rPr>
              <a:t> New service offerings make current services less ‘preferred’</a:t>
            </a:r>
          </a:p>
        </p:txBody>
      </p:sp>
      <p:sp>
        <p:nvSpPr>
          <p:cNvPr id="5" name="Slide Number Placeholder 4">
            <a:extLst>
              <a:ext uri="{FF2B5EF4-FFF2-40B4-BE49-F238E27FC236}">
                <a16:creationId xmlns:a16="http://schemas.microsoft.com/office/drawing/2014/main" id="{28EBF965-FF86-40B9-9CC5-6D8475B5AB9F}"/>
              </a:ext>
            </a:extLst>
          </p:cNvPr>
          <p:cNvSpPr>
            <a:spLocks noGrp="1"/>
          </p:cNvSpPr>
          <p:nvPr>
            <p:ph type="sldNum" sz="quarter" idx="12"/>
          </p:nvPr>
        </p:nvSpPr>
        <p:spPr>
          <a:xfrm>
            <a:off x="10975207" y="6459785"/>
            <a:ext cx="1312025" cy="365125"/>
          </a:xfrm>
        </p:spPr>
        <p:txBody>
          <a:bodyPr/>
          <a:lstStyle/>
          <a:p>
            <a:fld id="{D4DFE4B9-2BF6-4E32-9280-3DEC68C36104}" type="slidenum">
              <a:rPr lang="en-US" smtClean="0"/>
              <a:pPr/>
              <a:t>43</a:t>
            </a:fld>
            <a:endParaRPr lang="en-US" dirty="0"/>
          </a:p>
        </p:txBody>
      </p:sp>
      <p:sp>
        <p:nvSpPr>
          <p:cNvPr id="6" name="Content Placeholder 2">
            <a:extLst>
              <a:ext uri="{FF2B5EF4-FFF2-40B4-BE49-F238E27FC236}">
                <a16:creationId xmlns:a16="http://schemas.microsoft.com/office/drawing/2014/main" id="{134DCAD1-67F5-45FF-A329-632D722360F7}"/>
              </a:ext>
            </a:extLst>
          </p:cNvPr>
          <p:cNvSpPr txBox="1">
            <a:spLocks/>
          </p:cNvSpPr>
          <p:nvPr/>
        </p:nvSpPr>
        <p:spPr>
          <a:xfrm>
            <a:off x="4800600" y="3533705"/>
            <a:ext cx="6200140" cy="2926080"/>
          </a:xfrm>
          <a:prstGeom prst="rect">
            <a:avLst/>
          </a:prstGeom>
        </p:spPr>
        <p:txBody>
          <a:bodyPr vert="horz" lIns="0" tIns="45720" rIns="0" bIns="45720" rtlCol="0">
            <a:normAutofit/>
          </a:bodyPr>
          <a:lst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Courier New" panose="02070309020205020404" pitchFamily="49" charset="0"/>
              <a:buChar char="o"/>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r>
              <a:rPr lang="en-US" sz="2400" b="1" dirty="0">
                <a:solidFill>
                  <a:schemeClr val="tx2"/>
                </a:solidFill>
              </a:rPr>
              <a:t>RESULT:  Current service line revenue – and margins – likely to shrink over time</a:t>
            </a:r>
          </a:p>
          <a:p>
            <a:pPr marL="0" indent="0" algn="ctr">
              <a:buFont typeface="Wingdings" panose="05000000000000000000" pitchFamily="2" charset="2"/>
              <a:buNone/>
            </a:pPr>
            <a:endParaRPr lang="en-US" sz="2400" b="1" dirty="0">
              <a:solidFill>
                <a:schemeClr val="tx2"/>
              </a:solidFill>
            </a:endParaRPr>
          </a:p>
          <a:p>
            <a:pPr marL="0" indent="0" algn="ctr">
              <a:buFont typeface="Wingdings" panose="05000000000000000000" pitchFamily="2" charset="2"/>
              <a:buNone/>
            </a:pPr>
            <a:r>
              <a:rPr lang="en-US" sz="2400" b="1" dirty="0">
                <a:solidFill>
                  <a:schemeClr val="tx2"/>
                </a:solidFill>
              </a:rPr>
              <a:t>STRATEGIC CHALLENGE:  Becoming something ‘completely different’ that is preferred (and sustainable) in the changing market</a:t>
            </a:r>
          </a:p>
          <a:p>
            <a:pPr marL="0" indent="0" algn="ctr">
              <a:buFont typeface="Wingdings" panose="05000000000000000000" pitchFamily="2" charset="2"/>
              <a:buNone/>
            </a:pPr>
            <a:endParaRPr lang="en-US" b="1" dirty="0"/>
          </a:p>
          <a:p>
            <a:pPr marL="0" indent="0" algn="ctr">
              <a:buFont typeface="Wingdings" panose="05000000000000000000" pitchFamily="2" charset="2"/>
              <a:buNone/>
            </a:pPr>
            <a:endParaRPr lang="en-US" b="1" dirty="0"/>
          </a:p>
          <a:p>
            <a:pPr algn="ctr"/>
            <a:endParaRPr lang="en-US" dirty="0"/>
          </a:p>
        </p:txBody>
      </p:sp>
      <p:sp>
        <p:nvSpPr>
          <p:cNvPr id="9" name="Oval 8">
            <a:extLst>
              <a:ext uri="{FF2B5EF4-FFF2-40B4-BE49-F238E27FC236}">
                <a16:creationId xmlns:a16="http://schemas.microsoft.com/office/drawing/2014/main" id="{A7D7ACCA-F64B-42CA-A2E3-DCB8BBC80C9B}"/>
              </a:ext>
            </a:extLst>
          </p:cNvPr>
          <p:cNvSpPr/>
          <p:nvPr/>
        </p:nvSpPr>
        <p:spPr>
          <a:xfrm>
            <a:off x="317500" y="3898900"/>
            <a:ext cx="3196608" cy="1447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bg1"/>
                </a:solidFill>
              </a:rPr>
              <a:t>Growth is the key – for competitive advantage and for scale…</a:t>
            </a:r>
          </a:p>
        </p:txBody>
      </p:sp>
      <p:sp>
        <p:nvSpPr>
          <p:cNvPr id="7" name="Rectangle 6">
            <a:extLst>
              <a:ext uri="{FF2B5EF4-FFF2-40B4-BE49-F238E27FC236}">
                <a16:creationId xmlns:a16="http://schemas.microsoft.com/office/drawing/2014/main" id="{7085A575-47C1-43E8-A759-83B577484165}"/>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43777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D09601-48AB-47D6-BEA5-D6663A71BB3D}"/>
              </a:ext>
            </a:extLst>
          </p:cNvPr>
          <p:cNvSpPr>
            <a:spLocks noGrp="1"/>
          </p:cNvSpPr>
          <p:nvPr>
            <p:ph type="sldNum" sz="quarter" idx="12"/>
          </p:nvPr>
        </p:nvSpPr>
        <p:spPr/>
        <p:txBody>
          <a:bodyPr/>
          <a:lstStyle/>
          <a:p>
            <a:fld id="{D4DFE4B9-2BF6-4E32-9280-3DEC68C36104}" type="slidenum">
              <a:rPr lang="en-US" smtClean="0"/>
              <a:pPr/>
              <a:t>44</a:t>
            </a:fld>
            <a:endParaRPr lang="en-US" dirty="0"/>
          </a:p>
        </p:txBody>
      </p:sp>
      <p:sp>
        <p:nvSpPr>
          <p:cNvPr id="2" name="Title 1">
            <a:extLst>
              <a:ext uri="{FF2B5EF4-FFF2-40B4-BE49-F238E27FC236}">
                <a16:creationId xmlns:a16="http://schemas.microsoft.com/office/drawing/2014/main" id="{61B74224-E218-4CBF-9033-CAD4C991BFBA}"/>
              </a:ext>
            </a:extLst>
          </p:cNvPr>
          <p:cNvSpPr>
            <a:spLocks noGrp="1"/>
          </p:cNvSpPr>
          <p:nvPr>
            <p:ph type="title" idx="4294967295"/>
          </p:nvPr>
        </p:nvSpPr>
        <p:spPr>
          <a:xfrm>
            <a:off x="1447800" y="228344"/>
            <a:ext cx="8915400" cy="701675"/>
          </a:xfrm>
        </p:spPr>
        <p:txBody>
          <a:bodyPr/>
          <a:lstStyle/>
          <a:p>
            <a:r>
              <a:rPr lang="en-US" dirty="0">
                <a:solidFill>
                  <a:schemeClr val="tx2"/>
                </a:solidFill>
              </a:rPr>
              <a:t>The Sustainable Platform = High Value</a:t>
            </a:r>
          </a:p>
        </p:txBody>
      </p:sp>
      <p:graphicFrame>
        <p:nvGraphicFramePr>
          <p:cNvPr id="5" name="Content Placeholder 4">
            <a:extLst>
              <a:ext uri="{FF2B5EF4-FFF2-40B4-BE49-F238E27FC236}">
                <a16:creationId xmlns:a16="http://schemas.microsoft.com/office/drawing/2014/main" id="{A88CFD82-8C8B-44CE-8875-0F9B2783BF5A}"/>
              </a:ext>
            </a:extLst>
          </p:cNvPr>
          <p:cNvGraphicFramePr>
            <a:graphicFrameLocks noGrp="1"/>
          </p:cNvGraphicFramePr>
          <p:nvPr>
            <p:ph idx="4294967295"/>
          </p:nvPr>
        </p:nvGraphicFramePr>
        <p:xfrm>
          <a:off x="1447800" y="1187450"/>
          <a:ext cx="10744200" cy="4529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95AC4686-4BB1-42A6-9D53-EB23C09C37A2}"/>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1285626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45</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6F2C944D-F0D1-4191-A56E-2354A32C4B36}"/>
              </a:ext>
            </a:extLst>
          </p:cNvPr>
          <p:cNvSpPr/>
          <p:nvPr/>
        </p:nvSpPr>
        <p:spPr>
          <a:xfrm>
            <a:off x="566259" y="379132"/>
            <a:ext cx="9938876" cy="954107"/>
          </a:xfrm>
          <a:prstGeom prst="rect">
            <a:avLst/>
          </a:prstGeom>
        </p:spPr>
        <p:txBody>
          <a:bodyPr wrap="square">
            <a:spAutoFit/>
          </a:bodyPr>
          <a:lstStyle/>
          <a:p>
            <a:r>
              <a:rPr lang="en-US" sz="2800" dirty="0">
                <a:solidFill>
                  <a:schemeClr val="tx2"/>
                </a:solidFill>
              </a:rPr>
              <a:t>The Challenge: Optimize The Past To Build The Future</a:t>
            </a:r>
          </a:p>
          <a:p>
            <a:r>
              <a:rPr lang="en-US" sz="2800" dirty="0">
                <a:solidFill>
                  <a:schemeClr val="tx2"/>
                </a:solidFill>
              </a:rPr>
              <a:t>&amp; Then Leave The Past Behind…</a:t>
            </a:r>
          </a:p>
        </p:txBody>
      </p:sp>
      <p:sp>
        <p:nvSpPr>
          <p:cNvPr id="6" name="Rectangle 5">
            <a:extLst>
              <a:ext uri="{FF2B5EF4-FFF2-40B4-BE49-F238E27FC236}">
                <a16:creationId xmlns:a16="http://schemas.microsoft.com/office/drawing/2014/main" id="{AD533652-175B-4EFD-8F05-5AB0AC18036A}"/>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856278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46</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Strategy Is The Roadmap…</a:t>
            </a:r>
          </a:p>
        </p:txBody>
      </p:sp>
      <p:sp>
        <p:nvSpPr>
          <p:cNvPr id="9" name="Rectangle 8">
            <a:extLst>
              <a:ext uri="{FF2B5EF4-FFF2-40B4-BE49-F238E27FC236}">
                <a16:creationId xmlns:a16="http://schemas.microsoft.com/office/drawing/2014/main" id="{3890513C-79F2-44C9-BD90-7403EAFBC2B7}"/>
              </a:ext>
            </a:extLst>
          </p:cNvPr>
          <p:cNvSpPr/>
          <p:nvPr/>
        </p:nvSpPr>
        <p:spPr>
          <a:xfrm>
            <a:off x="7416800" y="1080235"/>
            <a:ext cx="4397251" cy="3555265"/>
          </a:xfrm>
          <a:prstGeom prst="rect">
            <a:avLst/>
          </a:prstGeom>
          <a:effectLst>
            <a:outerShdw blurRad="50800" dist="889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Strategy Considerations</a:t>
            </a:r>
          </a:p>
          <a:p>
            <a:pPr algn="ctr"/>
            <a:endParaRPr lang="en-US" sz="2000" dirty="0"/>
          </a:p>
          <a:p>
            <a:pPr marL="285750" indent="-285750">
              <a:buFont typeface="Arial" panose="020B0604020202020204" pitchFamily="34" charset="0"/>
              <a:buChar char="•"/>
            </a:pPr>
            <a:r>
              <a:rPr lang="en-US" sz="2000" dirty="0"/>
              <a:t>Long-term vision</a:t>
            </a:r>
          </a:p>
          <a:p>
            <a:pPr marL="285750" indent="-285750">
              <a:buFont typeface="Arial" panose="020B0604020202020204" pitchFamily="34" charset="0"/>
              <a:buChar char="•"/>
            </a:pPr>
            <a:r>
              <a:rPr lang="en-US" sz="2000" dirty="0"/>
              <a:t>Organizational objectives</a:t>
            </a:r>
          </a:p>
          <a:p>
            <a:pPr marL="285750" indent="-285750">
              <a:buFont typeface="Arial" panose="020B0604020202020204" pitchFamily="34" charset="0"/>
              <a:buChar char="•"/>
            </a:pPr>
            <a:r>
              <a:rPr lang="en-US" sz="2000" dirty="0"/>
              <a:t>Market positioning – relative to competitors</a:t>
            </a:r>
          </a:p>
          <a:p>
            <a:pPr marL="285750" indent="-285750">
              <a:buFont typeface="Arial" panose="020B0604020202020204" pitchFamily="34" charset="0"/>
              <a:buChar char="•"/>
            </a:pPr>
            <a:r>
              <a:rPr lang="en-US" sz="2000" dirty="0"/>
              <a:t>Customer/payer preferences</a:t>
            </a:r>
          </a:p>
          <a:p>
            <a:pPr marL="285750" indent="-285750">
              <a:buFont typeface="Arial" panose="020B0604020202020204" pitchFamily="34" charset="0"/>
              <a:buChar char="•"/>
            </a:pPr>
            <a:r>
              <a:rPr lang="en-US" sz="2000" dirty="0"/>
              <a:t>Sustainability</a:t>
            </a:r>
          </a:p>
          <a:p>
            <a:pPr marL="285750" indent="-285750">
              <a:buFont typeface="Arial" panose="020B0604020202020204" pitchFamily="34" charset="0"/>
              <a:buChar char="•"/>
            </a:pPr>
            <a:r>
              <a:rPr lang="en-US" sz="2000" dirty="0"/>
              <a:t>Diversification</a:t>
            </a:r>
          </a:p>
          <a:p>
            <a:pPr marL="285750" indent="-285750">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5B82758A-0F59-4FF0-8B16-4CB70D2A5023}"/>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636697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47</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Strategy Implementation Is the Journey…</a:t>
            </a:r>
          </a:p>
        </p:txBody>
      </p:sp>
      <p:sp>
        <p:nvSpPr>
          <p:cNvPr id="7" name="Rectangle 6">
            <a:extLst>
              <a:ext uri="{FF2B5EF4-FFF2-40B4-BE49-F238E27FC236}">
                <a16:creationId xmlns:a16="http://schemas.microsoft.com/office/drawing/2014/main" id="{42E436C4-DD6E-41B8-9D0B-D0B01F65C024}"/>
              </a:ext>
            </a:extLst>
          </p:cNvPr>
          <p:cNvSpPr/>
          <p:nvPr/>
        </p:nvSpPr>
        <p:spPr>
          <a:xfrm>
            <a:off x="7239000" y="1165412"/>
            <a:ext cx="4790951" cy="4861164"/>
          </a:xfrm>
          <a:prstGeom prst="rect">
            <a:avLst/>
          </a:prstGeom>
          <a:effectLst>
            <a:outerShdw blurRad="50800" dist="889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Making Strategy Work</a:t>
            </a:r>
          </a:p>
          <a:p>
            <a:pPr algn="ctr"/>
            <a:endParaRPr lang="en-US" sz="2000" dirty="0"/>
          </a:p>
          <a:p>
            <a:pPr marL="285750" indent="-285750">
              <a:buFont typeface="Arial" panose="020B0604020202020204" pitchFamily="34" charset="0"/>
              <a:buChar char="•"/>
            </a:pPr>
            <a:r>
              <a:rPr lang="en-US" sz="2000" dirty="0"/>
              <a:t>A detailed plan – synced with budget</a:t>
            </a:r>
          </a:p>
          <a:p>
            <a:pPr marL="285750" indent="-285750">
              <a:buFont typeface="Arial" panose="020B0604020202020204" pitchFamily="34" charset="0"/>
              <a:buChar char="•"/>
            </a:pPr>
            <a:r>
              <a:rPr lang="en-US" sz="2000" dirty="0"/>
              <a:t>Metrics-driven – customer expectations, competitor performance</a:t>
            </a:r>
          </a:p>
          <a:p>
            <a:pPr marL="285750" indent="-285750">
              <a:buFont typeface="Arial" panose="020B0604020202020204" pitchFamily="34" charset="0"/>
              <a:buChar char="•"/>
            </a:pPr>
            <a:r>
              <a:rPr lang="en-US" sz="2000" dirty="0"/>
              <a:t>Key performance indicators</a:t>
            </a:r>
          </a:p>
          <a:p>
            <a:pPr marL="285750" indent="-285750">
              <a:buFont typeface="Arial" panose="020B0604020202020204" pitchFamily="34" charset="0"/>
              <a:buChar char="•"/>
            </a:pPr>
            <a:r>
              <a:rPr lang="en-US" sz="2000" dirty="0"/>
              <a:t>Assessment of available resources – </a:t>
            </a:r>
          </a:p>
          <a:p>
            <a:pPr marL="742950" lvl="1" indent="-285750">
              <a:buFont typeface="Arial" panose="020B0604020202020204" pitchFamily="34" charset="0"/>
              <a:buChar char="•"/>
            </a:pPr>
            <a:r>
              <a:rPr lang="en-US" sz="2000" dirty="0"/>
              <a:t>Talent and human capital</a:t>
            </a:r>
          </a:p>
          <a:p>
            <a:pPr marL="742950" lvl="1" indent="-285750">
              <a:buFont typeface="Arial" panose="020B0604020202020204" pitchFamily="34" charset="0"/>
              <a:buChar char="•"/>
            </a:pPr>
            <a:r>
              <a:rPr lang="en-US" sz="2000" dirty="0"/>
              <a:t>Brand</a:t>
            </a:r>
          </a:p>
          <a:p>
            <a:pPr marL="742950" lvl="1" indent="-285750">
              <a:buFont typeface="Arial" panose="020B0604020202020204" pitchFamily="34" charset="0"/>
              <a:buChar char="•"/>
            </a:pPr>
            <a:r>
              <a:rPr lang="en-US" sz="2000" dirty="0"/>
              <a:t>Administrative infrastructure</a:t>
            </a:r>
          </a:p>
          <a:p>
            <a:pPr marL="742950" lvl="1" indent="-285750">
              <a:buFont typeface="Arial" panose="020B0604020202020204" pitchFamily="34" charset="0"/>
              <a:buChar char="•"/>
            </a:pPr>
            <a:r>
              <a:rPr lang="en-US" sz="2000" dirty="0"/>
              <a:t>Standardization of service delivery models</a:t>
            </a:r>
          </a:p>
          <a:p>
            <a:pPr marL="742950" lvl="1" indent="-285750">
              <a:buFont typeface="Arial" panose="020B0604020202020204" pitchFamily="34" charset="0"/>
              <a:buChar char="•"/>
            </a:pPr>
            <a:r>
              <a:rPr lang="en-US" sz="2000" dirty="0"/>
              <a:t>Culture</a:t>
            </a:r>
          </a:p>
          <a:p>
            <a:pPr marL="742950" lvl="1" indent="-285750">
              <a:buFont typeface="Arial" panose="020B0604020202020204" pitchFamily="34" charset="0"/>
              <a:buChar char="•"/>
            </a:pPr>
            <a:r>
              <a:rPr lang="en-US" sz="2000" dirty="0"/>
              <a:t>Time</a:t>
            </a:r>
          </a:p>
          <a:p>
            <a:pPr marL="742950" lvl="1" indent="-285750">
              <a:buFont typeface="Arial" panose="020B0604020202020204" pitchFamily="34" charset="0"/>
              <a:buChar char="•"/>
            </a:pPr>
            <a:r>
              <a:rPr lang="en-US" sz="2000" dirty="0"/>
              <a:t>Capital</a:t>
            </a:r>
            <a:endParaRPr lang="en-US" dirty="0"/>
          </a:p>
        </p:txBody>
      </p:sp>
      <p:sp>
        <p:nvSpPr>
          <p:cNvPr id="8" name="Rectangle 7">
            <a:extLst>
              <a:ext uri="{FF2B5EF4-FFF2-40B4-BE49-F238E27FC236}">
                <a16:creationId xmlns:a16="http://schemas.microsoft.com/office/drawing/2014/main" id="{6F0BE37B-B70A-4367-9117-3E6597BA9FBA}"/>
              </a:ext>
            </a:extLst>
          </p:cNvPr>
          <p:cNvSpPr/>
          <p:nvPr/>
        </p:nvSpPr>
        <p:spPr>
          <a:xfrm>
            <a:off x="8478983" y="24397"/>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64575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48</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Portfolio Management Is Essential…</a:t>
            </a:r>
          </a:p>
        </p:txBody>
      </p:sp>
      <p:sp>
        <p:nvSpPr>
          <p:cNvPr id="7" name="Rectangle 6">
            <a:extLst>
              <a:ext uri="{FF2B5EF4-FFF2-40B4-BE49-F238E27FC236}">
                <a16:creationId xmlns:a16="http://schemas.microsoft.com/office/drawing/2014/main" id="{91536B54-467F-4F4F-9FD9-1DBA70A06C71}"/>
              </a:ext>
            </a:extLst>
          </p:cNvPr>
          <p:cNvSpPr/>
          <p:nvPr/>
        </p:nvSpPr>
        <p:spPr>
          <a:xfrm>
            <a:off x="1376650" y="1811649"/>
            <a:ext cx="5994306" cy="3234702"/>
          </a:xfrm>
          <a:prstGeom prst="rect">
            <a:avLst/>
          </a:prstGeom>
          <a:effectLst>
            <a:outerShdw blurRad="44450" dist="88900" dir="2700000" algn="br"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Optimizing the Current Service Line Portfolio</a:t>
            </a:r>
          </a:p>
          <a:p>
            <a:pPr algn="ctr"/>
            <a:endParaRPr lang="en-US" sz="2000" dirty="0"/>
          </a:p>
          <a:p>
            <a:pPr marL="285750" indent="-285750">
              <a:buFont typeface="Arial" panose="020B0604020202020204" pitchFamily="34" charset="0"/>
              <a:buChar char="•"/>
            </a:pPr>
            <a:r>
              <a:rPr lang="en-US" sz="2000" dirty="0"/>
              <a:t>Ability to participate in health plan contracts</a:t>
            </a:r>
          </a:p>
          <a:p>
            <a:pPr marL="285750" indent="-285750">
              <a:buFont typeface="Arial" panose="020B0604020202020204" pitchFamily="34" charset="0"/>
              <a:buChar char="•"/>
            </a:pPr>
            <a:r>
              <a:rPr lang="en-US" sz="2000" dirty="0"/>
              <a:t>Ability to accept value-based reimbursement for current services</a:t>
            </a:r>
          </a:p>
          <a:p>
            <a:pPr marL="285750" indent="-285750">
              <a:buFont typeface="Arial" panose="020B0604020202020204" pitchFamily="34" charset="0"/>
              <a:buChar char="•"/>
            </a:pPr>
            <a:r>
              <a:rPr lang="en-US" sz="2000" dirty="0"/>
              <a:t>Improved consumer access and engagement</a:t>
            </a:r>
          </a:p>
          <a:p>
            <a:pPr marL="285750" indent="-285750">
              <a:buFont typeface="Arial" panose="020B0604020202020204" pitchFamily="34" charset="0"/>
              <a:buChar char="•"/>
            </a:pPr>
            <a:r>
              <a:rPr lang="en-US" sz="2000" dirty="0"/>
              <a:t>Optimized revenue cycle management</a:t>
            </a:r>
          </a:p>
          <a:p>
            <a:pPr marL="285750" indent="-285750">
              <a:buFont typeface="Arial" panose="020B0604020202020204" pitchFamily="34" charset="0"/>
              <a:buChar char="•"/>
            </a:pPr>
            <a:r>
              <a:rPr lang="en-US" sz="2000" dirty="0"/>
              <a:t>Margin management</a:t>
            </a:r>
          </a:p>
          <a:p>
            <a:pPr marL="285750" indent="-285750">
              <a:buFont typeface="Arial" panose="020B0604020202020204" pitchFamily="34" charset="0"/>
              <a:buChar char="•"/>
            </a:pPr>
            <a:r>
              <a:rPr lang="en-US" sz="2000" dirty="0"/>
              <a:t>Discontinuing ‘non strategic’ service lines</a:t>
            </a:r>
            <a:endParaRPr lang="en-US" dirty="0"/>
          </a:p>
        </p:txBody>
      </p:sp>
      <p:sp>
        <p:nvSpPr>
          <p:cNvPr id="8" name="Rectangle 7">
            <a:extLst>
              <a:ext uri="{FF2B5EF4-FFF2-40B4-BE49-F238E27FC236}">
                <a16:creationId xmlns:a16="http://schemas.microsoft.com/office/drawing/2014/main" id="{530B09FC-0D8D-4D01-B78B-980C6CBCB8A9}"/>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177267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49</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Creating The ‘Cash Cow’ Of the Future…</a:t>
            </a:r>
          </a:p>
        </p:txBody>
      </p:sp>
      <p:sp>
        <p:nvSpPr>
          <p:cNvPr id="7" name="Rectangle 6">
            <a:extLst>
              <a:ext uri="{FF2B5EF4-FFF2-40B4-BE49-F238E27FC236}">
                <a16:creationId xmlns:a16="http://schemas.microsoft.com/office/drawing/2014/main" id="{42ED75BF-7772-46E8-A9B7-68E7A55B5034}"/>
              </a:ext>
            </a:extLst>
          </p:cNvPr>
          <p:cNvSpPr/>
          <p:nvPr/>
        </p:nvSpPr>
        <p:spPr>
          <a:xfrm>
            <a:off x="1310107" y="2006601"/>
            <a:ext cx="5289547" cy="2853766"/>
          </a:xfrm>
          <a:prstGeom prst="rect">
            <a:avLst/>
          </a:prstGeom>
          <a:effectLst>
            <a:outerShdw blurRad="44450" dist="88900" dir="2700000" algn="br"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Developing Service Lines With Competitive Advantage For The Future</a:t>
            </a:r>
          </a:p>
          <a:p>
            <a:pPr algn="ctr"/>
            <a:endParaRPr lang="en-US" sz="2000" dirty="0"/>
          </a:p>
          <a:p>
            <a:pPr marL="285750" indent="-285750">
              <a:buFont typeface="Arial" panose="020B0604020202020204" pitchFamily="34" charset="0"/>
              <a:buChar char="•"/>
            </a:pPr>
            <a:r>
              <a:rPr lang="en-US" sz="2000" dirty="0"/>
              <a:t>“Best” market metrics</a:t>
            </a:r>
          </a:p>
          <a:p>
            <a:pPr marL="285750" indent="-285750">
              <a:buFont typeface="Arial" panose="020B0604020202020204" pitchFamily="34" charset="0"/>
              <a:buChar char="•"/>
            </a:pPr>
            <a:r>
              <a:rPr lang="en-US" sz="2000" dirty="0"/>
              <a:t>Market positioning with ‘sustainable role’</a:t>
            </a:r>
          </a:p>
          <a:p>
            <a:pPr marL="285750" indent="-285750">
              <a:buFont typeface="Arial" panose="020B0604020202020204" pitchFamily="34" charset="0"/>
              <a:buChar char="•"/>
            </a:pPr>
            <a:r>
              <a:rPr lang="en-US" sz="2000" dirty="0"/>
              <a:t>Structured plan for service line design, development, and launch</a:t>
            </a:r>
          </a:p>
        </p:txBody>
      </p:sp>
      <p:sp>
        <p:nvSpPr>
          <p:cNvPr id="8" name="Rectangle 7">
            <a:extLst>
              <a:ext uri="{FF2B5EF4-FFF2-40B4-BE49-F238E27FC236}">
                <a16:creationId xmlns:a16="http://schemas.microsoft.com/office/drawing/2014/main" id="{D49C15DB-A7C5-4395-9F8A-E003CBCF3255}"/>
              </a:ext>
            </a:extLst>
          </p:cNvPr>
          <p:cNvSpPr/>
          <p:nvPr/>
        </p:nvSpPr>
        <p:spPr>
          <a:xfrm>
            <a:off x="8478983" y="24397"/>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30817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
            <a:extLst>
              <a:ext uri="{FF2B5EF4-FFF2-40B4-BE49-F238E27FC236}">
                <a16:creationId xmlns:a16="http://schemas.microsoft.com/office/drawing/2014/main" id="{E89F91E6-CE4D-964C-BEF5-0D0D77C666EA}"/>
              </a:ext>
            </a:extLst>
          </p:cNvPr>
          <p:cNvSpPr>
            <a:spLocks noGrp="1"/>
          </p:cNvSpPr>
          <p:nvPr>
            <p:ph type="sldNum" sz="quarter" idx="12"/>
          </p:nvPr>
        </p:nvSpPr>
        <p:spPr/>
        <p:txBody>
          <a:bodyPr/>
          <a:lstStyle/>
          <a:p>
            <a:fld id="{027E8CCC-CF4B-46E8-91C5-9CFA5180D914}" type="slidenum">
              <a:rPr lang="en-US" smtClean="0"/>
              <a:pPr/>
              <a:t>5</a:t>
            </a:fld>
            <a:endParaRPr lang="en-US" dirty="0"/>
          </a:p>
        </p:txBody>
      </p:sp>
      <p:sp>
        <p:nvSpPr>
          <p:cNvPr id="29698" name="Title 4"/>
          <p:cNvSpPr>
            <a:spLocks noGrp="1"/>
          </p:cNvSpPr>
          <p:nvPr>
            <p:ph type="title" idx="4294967295"/>
          </p:nvPr>
        </p:nvSpPr>
        <p:spPr>
          <a:xfrm>
            <a:off x="544286" y="712280"/>
            <a:ext cx="11963400" cy="1030288"/>
          </a:xfrm>
        </p:spPr>
        <p:txBody>
          <a:bodyPr>
            <a:noAutofit/>
          </a:bodyPr>
          <a:lstStyle/>
          <a:p>
            <a:r>
              <a:rPr lang="en-US" altLang="en-US" dirty="0"/>
              <a:t> </a:t>
            </a:r>
            <a:r>
              <a:rPr lang="en-US" altLang="en-US" sz="2700" dirty="0"/>
              <a:t>Behavioral Health Conditions Predict Increased Health Care Spending</a:t>
            </a:r>
          </a:p>
        </p:txBody>
      </p:sp>
      <p:grpSp>
        <p:nvGrpSpPr>
          <p:cNvPr id="8" name="Group 7"/>
          <p:cNvGrpSpPr/>
          <p:nvPr/>
        </p:nvGrpSpPr>
        <p:grpSpPr>
          <a:xfrm>
            <a:off x="7620000" y="2017120"/>
            <a:ext cx="2971800" cy="2736374"/>
            <a:chOff x="423930" y="2275686"/>
            <a:chExt cx="3962400" cy="3648499"/>
          </a:xfrm>
        </p:grpSpPr>
        <p:sp>
          <p:nvSpPr>
            <p:cNvPr id="16" name="Content Placeholder 3"/>
            <p:cNvSpPr txBox="1">
              <a:spLocks/>
            </p:cNvSpPr>
            <p:nvPr/>
          </p:nvSpPr>
          <p:spPr>
            <a:xfrm>
              <a:off x="423930" y="2275686"/>
              <a:ext cx="3962400" cy="101292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rgbClr val="142F56"/>
                  </a:solidFill>
                  <a:ea typeface="Euclid" charset="0"/>
                  <a:cs typeface="Calibri"/>
                </a:rPr>
                <a:t>People diagnosed with a comorbid behavioral health and chronic health condition </a:t>
              </a:r>
            </a:p>
            <a:p>
              <a:pPr marL="0" indent="0">
                <a:buNone/>
              </a:pPr>
              <a:endParaRPr lang="en-US" sz="1400" dirty="0"/>
            </a:p>
          </p:txBody>
        </p:sp>
        <p:pic>
          <p:nvPicPr>
            <p:cNvPr id="2" name="Picture 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018166" y="3450397"/>
              <a:ext cx="2575046" cy="861163"/>
            </a:xfrm>
            <a:prstGeom prst="rect">
              <a:avLst/>
            </a:prstGeom>
          </p:spPr>
        </p:pic>
        <p:sp>
          <p:nvSpPr>
            <p:cNvPr id="9" name="Content Placeholder 3"/>
            <p:cNvSpPr txBox="1">
              <a:spLocks/>
            </p:cNvSpPr>
            <p:nvPr/>
          </p:nvSpPr>
          <p:spPr>
            <a:xfrm>
              <a:off x="868209" y="4635126"/>
              <a:ext cx="3053632" cy="1289059"/>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600" b="1" dirty="0">
                  <a:solidFill>
                    <a:srgbClr val="00C8BA"/>
                  </a:solidFill>
                  <a:ea typeface="Euclid" charset="0"/>
                  <a:cs typeface="Calibri"/>
                </a:rPr>
                <a:t>Cost 300% </a:t>
              </a:r>
            </a:p>
            <a:p>
              <a:pPr marL="0" indent="0" algn="ctr">
                <a:buNone/>
              </a:pPr>
              <a:r>
                <a:rPr lang="en-US" sz="2600" b="1" dirty="0">
                  <a:solidFill>
                    <a:srgbClr val="00C8BA"/>
                  </a:solidFill>
                  <a:ea typeface="Euclid" charset="0"/>
                  <a:cs typeface="Calibri"/>
                </a:rPr>
                <a:t>more than those with only a chronic health condition </a:t>
              </a:r>
            </a:p>
            <a:p>
              <a:pPr marL="0" indent="0">
                <a:buNone/>
              </a:pPr>
              <a:endParaRPr lang="en-US" sz="2100" dirty="0"/>
            </a:p>
          </p:txBody>
        </p:sp>
      </p:grpSp>
      <p:grpSp>
        <p:nvGrpSpPr>
          <p:cNvPr id="7" name="Group 6"/>
          <p:cNvGrpSpPr/>
          <p:nvPr/>
        </p:nvGrpSpPr>
        <p:grpSpPr>
          <a:xfrm>
            <a:off x="805660" y="2039239"/>
            <a:ext cx="2281442" cy="2769443"/>
            <a:chOff x="4438359" y="2231594"/>
            <a:chExt cx="3041922" cy="3692591"/>
          </a:xfrm>
        </p:grpSpPr>
        <p:sp>
          <p:nvSpPr>
            <p:cNvPr id="19" name="Content Placeholder 3"/>
            <p:cNvSpPr txBox="1">
              <a:spLocks/>
            </p:cNvSpPr>
            <p:nvPr/>
          </p:nvSpPr>
          <p:spPr>
            <a:xfrm>
              <a:off x="4751534" y="2231594"/>
              <a:ext cx="2679699" cy="78545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rgbClr val="142F56"/>
                  </a:solidFill>
                  <a:ea typeface="Euclid" charset="0"/>
                  <a:cs typeface="Calibri"/>
                </a:rPr>
                <a:t>Behavioral health problems cost </a:t>
              </a:r>
            </a:p>
          </p:txBody>
        </p:sp>
        <p:pic>
          <p:nvPicPr>
            <p:cNvPr id="3" name="Picture 2"/>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673309" y="3372473"/>
              <a:ext cx="2578372" cy="1023163"/>
            </a:xfrm>
            <a:prstGeom prst="rect">
              <a:avLst/>
            </a:prstGeom>
          </p:spPr>
        </p:pic>
        <p:sp>
          <p:nvSpPr>
            <p:cNvPr id="10" name="Content Placeholder 3"/>
            <p:cNvSpPr txBox="1">
              <a:spLocks/>
            </p:cNvSpPr>
            <p:nvPr/>
          </p:nvSpPr>
          <p:spPr>
            <a:xfrm>
              <a:off x="4438359" y="4638310"/>
              <a:ext cx="3041922" cy="1285875"/>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b="1" dirty="0">
                  <a:solidFill>
                    <a:schemeClr val="accent2"/>
                  </a:solidFill>
                  <a:ea typeface="Euclid" charset="0"/>
                  <a:cs typeface="Calibri"/>
                </a:rPr>
                <a:t>$200 billion</a:t>
              </a:r>
              <a:r>
                <a:rPr lang="en-US" sz="2400" dirty="0">
                  <a:solidFill>
                    <a:schemeClr val="accent2"/>
                  </a:solidFill>
                  <a:ea typeface="Euclid" charset="0"/>
                  <a:cs typeface="Calibri"/>
                </a:rPr>
                <a:t> </a:t>
              </a:r>
            </a:p>
            <a:p>
              <a:pPr marL="0" indent="0" algn="ctr">
                <a:buNone/>
              </a:pPr>
              <a:r>
                <a:rPr lang="en-US" sz="2100" dirty="0">
                  <a:solidFill>
                    <a:schemeClr val="accent1"/>
                  </a:solidFill>
                  <a:ea typeface="Euclid" charset="0"/>
                  <a:cs typeface="Calibri"/>
                </a:rPr>
                <a:t>per year, more than heart conditions, trauma, or cancer </a:t>
              </a:r>
            </a:p>
          </p:txBody>
        </p:sp>
      </p:grpSp>
      <p:grpSp>
        <p:nvGrpSpPr>
          <p:cNvPr id="6" name="Group 5"/>
          <p:cNvGrpSpPr/>
          <p:nvPr/>
        </p:nvGrpSpPr>
        <p:grpSpPr>
          <a:xfrm>
            <a:off x="4252913" y="2018823"/>
            <a:ext cx="2438402" cy="2695449"/>
            <a:chOff x="7971313" y="2215637"/>
            <a:chExt cx="3251203" cy="3593933"/>
          </a:xfrm>
        </p:grpSpPr>
        <p:sp>
          <p:nvSpPr>
            <p:cNvPr id="11" name="Content Placeholder 3"/>
            <p:cNvSpPr txBox="1">
              <a:spLocks/>
            </p:cNvSpPr>
            <p:nvPr/>
          </p:nvSpPr>
          <p:spPr>
            <a:xfrm>
              <a:off x="7971313" y="2215637"/>
              <a:ext cx="3251203" cy="100838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rgbClr val="142F56"/>
                  </a:solidFill>
                  <a:ea typeface="Euclid" charset="0"/>
                  <a:cs typeface="Calibri"/>
                </a:rPr>
                <a:t>People with one or more behavioral health conditions spend</a:t>
              </a:r>
            </a:p>
          </p:txBody>
        </p:sp>
        <p:sp>
          <p:nvSpPr>
            <p:cNvPr id="12" name="Content Placeholder 3"/>
            <p:cNvSpPr txBox="1">
              <a:spLocks/>
            </p:cNvSpPr>
            <p:nvPr/>
          </p:nvSpPr>
          <p:spPr>
            <a:xfrm>
              <a:off x="8364621" y="4655239"/>
              <a:ext cx="2464588" cy="1154331"/>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250" b="1" dirty="0">
                  <a:solidFill>
                    <a:schemeClr val="accent2"/>
                  </a:solidFill>
                  <a:ea typeface="Euclid" charset="0"/>
                  <a:cs typeface="Calibri"/>
                </a:rPr>
                <a:t>$672 billion</a:t>
              </a:r>
            </a:p>
            <a:p>
              <a:pPr marL="0" indent="0" algn="ctr">
                <a:buNone/>
              </a:pPr>
              <a:r>
                <a:rPr lang="en-US" sz="2250" dirty="0">
                  <a:solidFill>
                    <a:schemeClr val="accent1"/>
                  </a:solidFill>
                  <a:ea typeface="Euclid" charset="0"/>
                  <a:cs typeface="Calibri"/>
                </a:rPr>
                <a:t> </a:t>
              </a:r>
              <a:r>
                <a:rPr lang="en-US" sz="1950" dirty="0">
                  <a:solidFill>
                    <a:schemeClr val="accent1"/>
                  </a:solidFill>
                  <a:ea typeface="Euclid" charset="0"/>
                  <a:cs typeface="Calibri"/>
                </a:rPr>
                <a:t>annually on overall health care</a:t>
              </a:r>
            </a:p>
          </p:txBody>
        </p:sp>
        <p:pic>
          <p:nvPicPr>
            <p:cNvPr id="4" name="Picture 3"/>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45260" y="3336615"/>
              <a:ext cx="1103312" cy="1103312"/>
            </a:xfrm>
            <a:prstGeom prst="rect">
              <a:avLst/>
            </a:prstGeom>
          </p:spPr>
        </p:pic>
      </p:grpSp>
      <p:cxnSp>
        <p:nvCxnSpPr>
          <p:cNvPr id="18" name="Straight Arrow Connector 17"/>
          <p:cNvCxnSpPr/>
          <p:nvPr/>
        </p:nvCxnSpPr>
        <p:spPr>
          <a:xfrm>
            <a:off x="3657600" y="3824295"/>
            <a:ext cx="508593" cy="0"/>
          </a:xfrm>
          <a:prstGeom prst="straightConnector1">
            <a:avLst/>
          </a:prstGeom>
          <a:ln w="57150" cmpd="sng">
            <a:solidFill>
              <a:schemeClr val="accent1"/>
            </a:solidFill>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a:extLst>
              <a:ext uri="{FF2B5EF4-FFF2-40B4-BE49-F238E27FC236}">
                <a16:creationId xmlns:a16="http://schemas.microsoft.com/office/drawing/2014/main" id="{49D1317E-F868-094C-B4FB-C9C81971BADB}"/>
              </a:ext>
            </a:extLst>
          </p:cNvPr>
          <p:cNvCxnSpPr/>
          <p:nvPr/>
        </p:nvCxnSpPr>
        <p:spPr>
          <a:xfrm>
            <a:off x="6934200" y="3844276"/>
            <a:ext cx="508593" cy="0"/>
          </a:xfrm>
          <a:prstGeom prst="straightConnector1">
            <a:avLst/>
          </a:prstGeom>
          <a:ln w="57150" cmpd="sng">
            <a:solidFill>
              <a:schemeClr val="accent1"/>
            </a:solidFill>
            <a:tailEnd type="arrow"/>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6C033E74-CCD6-4A16-B909-1129D85F3AE4}"/>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287639406"/>
      </p:ext>
    </p:extLst>
  </p:cSld>
  <p:clrMapOvr>
    <a:masterClrMapping/>
  </p:clrMapOvr>
  <mc:AlternateContent xmlns:mc="http://schemas.openxmlformats.org/markup-compatibility/2006" xmlns:p14="http://schemas.microsoft.com/office/powerpoint/2010/main">
    <mc:Choice Requires="p14">
      <p:transition spd="slow" p14:dur="2000" advTm="73121"/>
    </mc:Choice>
    <mc:Fallback xmlns="">
      <p:transition spd="slow" advTm="7312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21F0D7EB-A136-4EBA-9FE0-47A81F6AD36A}"/>
              </a:ext>
            </a:extLst>
          </p:cNvPr>
          <p:cNvSpPr>
            <a:spLocks noGrp="1"/>
          </p:cNvSpPr>
          <p:nvPr>
            <p:ph type="title"/>
          </p:nvPr>
        </p:nvSpPr>
        <p:spPr>
          <a:xfrm>
            <a:off x="492370" y="516835"/>
            <a:ext cx="3084844" cy="5772840"/>
          </a:xfrm>
        </p:spPr>
        <p:txBody>
          <a:bodyPr anchor="ctr">
            <a:normAutofit/>
          </a:bodyPr>
          <a:lstStyle/>
          <a:p>
            <a:r>
              <a:rPr lang="en-US" sz="3200" dirty="0">
                <a:solidFill>
                  <a:srgbClr val="FFFFFF"/>
                </a:solidFill>
              </a:rPr>
              <a:t>Management Initiatives For Optimizing Organizational Performance</a:t>
            </a:r>
          </a:p>
        </p:txBody>
      </p:sp>
      <p:sp>
        <p:nvSpPr>
          <p:cNvPr id="25" name="Rectangle 2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12098953-10C1-42F3-9815-95BA0585A6A1}"/>
              </a:ext>
            </a:extLst>
          </p:cNvPr>
          <p:cNvSpPr>
            <a:spLocks noGrp="1"/>
          </p:cNvSpPr>
          <p:nvPr>
            <p:ph type="sldNum" sz="quarter" idx="12"/>
          </p:nvPr>
        </p:nvSpPr>
        <p:spPr>
          <a:xfrm>
            <a:off x="10123055" y="6459785"/>
            <a:ext cx="1089428" cy="365125"/>
          </a:xfrm>
        </p:spPr>
        <p:txBody>
          <a:bodyPr>
            <a:normAutofit/>
          </a:bodyPr>
          <a:lstStyle/>
          <a:p>
            <a:pPr>
              <a:spcAft>
                <a:spcPts val="600"/>
              </a:spcAft>
            </a:pPr>
            <a:fld id="{D4DFE4B9-2BF6-4E32-9280-3DEC68C36104}" type="slidenum">
              <a:rPr lang="en-US">
                <a:solidFill>
                  <a:schemeClr val="tx2"/>
                </a:solidFill>
              </a:rPr>
              <a:pPr>
                <a:spcAft>
                  <a:spcPts val="600"/>
                </a:spcAft>
              </a:pPr>
              <a:t>50</a:t>
            </a:fld>
            <a:endParaRPr lang="en-US">
              <a:solidFill>
                <a:schemeClr val="tx2"/>
              </a:solidFill>
            </a:endParaRPr>
          </a:p>
        </p:txBody>
      </p:sp>
      <p:graphicFrame>
        <p:nvGraphicFramePr>
          <p:cNvPr id="16" name="Content Placeholder 4">
            <a:extLst>
              <a:ext uri="{FF2B5EF4-FFF2-40B4-BE49-F238E27FC236}">
                <a16:creationId xmlns:a16="http://schemas.microsoft.com/office/drawing/2014/main" id="{9133985F-4FF9-4C3C-8B5D-D8FA6A3644FD}"/>
              </a:ext>
            </a:extLst>
          </p:cNvPr>
          <p:cNvGraphicFramePr>
            <a:graphicFrameLocks noGrp="1"/>
          </p:cNvGraphicFramePr>
          <p:nvPr>
            <p:ph idx="1"/>
            <p:extLst>
              <p:ext uri="{D42A27DB-BD31-4B8C-83A1-F6EECF244321}">
                <p14:modId xmlns:p14="http://schemas.microsoft.com/office/powerpoint/2010/main" val="148326739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B0B443E1-6990-41C5-8AA8-12BADBBD9BB3}"/>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206372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14E9D1-932D-4C2D-971F-87EACFEE6069}"/>
              </a:ext>
            </a:extLst>
          </p:cNvPr>
          <p:cNvSpPr>
            <a:spLocks noGrp="1"/>
          </p:cNvSpPr>
          <p:nvPr>
            <p:ph type="sldNum" sz="quarter" idx="12"/>
          </p:nvPr>
        </p:nvSpPr>
        <p:spPr>
          <a:xfrm>
            <a:off x="10975207" y="6476114"/>
            <a:ext cx="1312025" cy="365125"/>
          </a:xfrm>
        </p:spPr>
        <p:txBody>
          <a:bodyPr/>
          <a:lstStyle/>
          <a:p>
            <a:fld id="{D4DFE4B9-2BF6-4E32-9280-3DEC68C36104}" type="slidenum">
              <a:rPr lang="en-US" smtClean="0"/>
              <a:pPr/>
              <a:t>51</a:t>
            </a:fld>
            <a:endParaRPr lang="en-US" dirty="0"/>
          </a:p>
        </p:txBody>
      </p:sp>
      <p:sp>
        <p:nvSpPr>
          <p:cNvPr id="13" name="Rectangle 12">
            <a:extLst>
              <a:ext uri="{FF2B5EF4-FFF2-40B4-BE49-F238E27FC236}">
                <a16:creationId xmlns:a16="http://schemas.microsoft.com/office/drawing/2014/main" id="{544F766A-193E-4D7F-BFAE-C2357DE9029A}"/>
              </a:ext>
            </a:extLst>
          </p:cNvPr>
          <p:cNvSpPr/>
          <p:nvPr/>
        </p:nvSpPr>
        <p:spPr>
          <a:xfrm>
            <a:off x="433614" y="1029794"/>
            <a:ext cx="11151881" cy="830997"/>
          </a:xfrm>
          <a:prstGeom prst="rect">
            <a:avLst/>
          </a:prstGeom>
          <a:solidFill>
            <a:srgbClr val="00B7AA"/>
          </a:solidFill>
        </p:spPr>
        <p:txBody>
          <a:bodyPr wrap="square">
            <a:spAutoFit/>
          </a:bodyPr>
          <a:lstStyle/>
          <a:p>
            <a:pPr lvl="0" algn="ctr">
              <a:defRPr/>
            </a:pPr>
            <a:r>
              <a:rPr lang="en-US" sz="2400" b="1" spc="-50" dirty="0">
                <a:solidFill>
                  <a:schemeClr val="bg1"/>
                </a:solidFill>
              </a:rPr>
              <a:t>Metrics-Based Performance Management Is Key – Key Performance Domains For </a:t>
            </a:r>
            <a:r>
              <a:rPr lang="en-US" sz="2400" b="1" dirty="0">
                <a:solidFill>
                  <a:schemeClr val="bg1"/>
                </a:solidFill>
              </a:rPr>
              <a:t>Health &amp; Human Service Provider Organizations</a:t>
            </a:r>
            <a:r>
              <a:rPr lang="en-US" sz="2400" b="1" spc="-50" dirty="0">
                <a:solidFill>
                  <a:schemeClr val="bg1"/>
                </a:solidFill>
              </a:rPr>
              <a:t> </a:t>
            </a:r>
            <a:endParaRPr lang="en-US" sz="2400" b="1" dirty="0">
              <a:solidFill>
                <a:schemeClr val="bg1"/>
              </a:solidFill>
            </a:endParaRPr>
          </a:p>
        </p:txBody>
      </p:sp>
      <p:sp>
        <p:nvSpPr>
          <p:cNvPr id="16" name="Arrow: Right 15">
            <a:extLst>
              <a:ext uri="{FF2B5EF4-FFF2-40B4-BE49-F238E27FC236}">
                <a16:creationId xmlns:a16="http://schemas.microsoft.com/office/drawing/2014/main" id="{A4DF655E-9B36-4525-BEAD-93C70F6BA086}"/>
              </a:ext>
            </a:extLst>
          </p:cNvPr>
          <p:cNvSpPr/>
          <p:nvPr/>
        </p:nvSpPr>
        <p:spPr>
          <a:xfrm>
            <a:off x="7591942" y="2557958"/>
            <a:ext cx="117291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a:extLst>
              <a:ext uri="{FF2B5EF4-FFF2-40B4-BE49-F238E27FC236}">
                <a16:creationId xmlns:a16="http://schemas.microsoft.com/office/drawing/2014/main" id="{10BAE09F-D7AB-49CC-ADBF-C7B46FADB261}"/>
              </a:ext>
            </a:extLst>
          </p:cNvPr>
          <p:cNvGraphicFramePr/>
          <p:nvPr/>
        </p:nvGraphicFramePr>
        <p:xfrm>
          <a:off x="414023" y="1473408"/>
          <a:ext cx="11344363" cy="4559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D170713D-F36E-443D-9277-76CBE056BDA1}"/>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877599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0B926-AFA1-4837-9E19-35D4591F7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36" y="196569"/>
            <a:ext cx="8092440" cy="6104880"/>
          </a:xfrm>
          <a:prstGeom prst="rect">
            <a:avLst/>
          </a:prstGeom>
        </p:spPr>
      </p:pic>
      <p:cxnSp>
        <p:nvCxnSpPr>
          <p:cNvPr id="6" name="Straight Arrow Connector 5">
            <a:extLst>
              <a:ext uri="{FF2B5EF4-FFF2-40B4-BE49-F238E27FC236}">
                <a16:creationId xmlns:a16="http://schemas.microsoft.com/office/drawing/2014/main" id="{C1FB7353-2E6C-4CFD-9094-993E0D407E13}"/>
              </a:ext>
            </a:extLst>
          </p:cNvPr>
          <p:cNvCxnSpPr>
            <a:cxnSpLocks/>
          </p:cNvCxnSpPr>
          <p:nvPr/>
        </p:nvCxnSpPr>
        <p:spPr>
          <a:xfrm flipV="1">
            <a:off x="1706294" y="1531864"/>
            <a:ext cx="0" cy="2954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D4DFE4B9-2BF6-4E32-9280-3DEC68C36104}" type="slidenum">
              <a:rPr lang="en-US" smtClean="0"/>
              <a:pPr/>
              <a:t>52</a:t>
            </a:fld>
            <a:endParaRPr lang="en-US" dirty="0"/>
          </a:p>
        </p:txBody>
      </p:sp>
      <p:sp>
        <p:nvSpPr>
          <p:cNvPr id="5" name="Rectangle 4">
            <a:extLst>
              <a:ext uri="{FF2B5EF4-FFF2-40B4-BE49-F238E27FC236}">
                <a16:creationId xmlns:a16="http://schemas.microsoft.com/office/drawing/2014/main" id="{485F974E-C3B6-4765-9ECB-C9FA9658A1F6}"/>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41677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6635C12-7BEE-479E-B7D1-7B92D56DB71D}"/>
              </a:ext>
            </a:extLst>
          </p:cNvPr>
          <p:cNvGraphicFramePr>
            <a:graphicFrameLocks noGrp="1"/>
          </p:cNvGraphicFramePr>
          <p:nvPr>
            <p:ph idx="4294967295"/>
          </p:nvPr>
        </p:nvGraphicFramePr>
        <p:xfrm>
          <a:off x="642587" y="721722"/>
          <a:ext cx="11108426" cy="5738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DCD42F6-3CBE-4CD0-8A90-A6E8081A8832}"/>
              </a:ext>
            </a:extLst>
          </p:cNvPr>
          <p:cNvSpPr/>
          <p:nvPr/>
        </p:nvSpPr>
        <p:spPr>
          <a:xfrm>
            <a:off x="4089995" y="5105252"/>
            <a:ext cx="7155180" cy="923330"/>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dirty="0">
                <a:latin typeface="Arial" panose="020B0604020202020204" pitchFamily="34" charset="0"/>
              </a:rPr>
              <a:t>Size alone does not provide scale – many large organizations don’t have scale because they have too many different programs that prevent leverage of their infrastructure or growth of their talent ratio  </a:t>
            </a:r>
            <a:endParaRPr lang="en-US" dirty="0"/>
          </a:p>
        </p:txBody>
      </p:sp>
      <p:sp>
        <p:nvSpPr>
          <p:cNvPr id="7" name="Slide Number Placeholder 6"/>
          <p:cNvSpPr>
            <a:spLocks noGrp="1"/>
          </p:cNvSpPr>
          <p:nvPr>
            <p:ph type="sldNum" sz="quarter" idx="12"/>
          </p:nvPr>
        </p:nvSpPr>
        <p:spPr/>
        <p:txBody>
          <a:bodyPr/>
          <a:lstStyle/>
          <a:p>
            <a:fld id="{D4DFE4B9-2BF6-4E32-9280-3DEC68C36104}" type="slidenum">
              <a:rPr lang="en-US" smtClean="0"/>
              <a:pPr/>
              <a:t>53</a:t>
            </a:fld>
            <a:endParaRPr lang="en-US" dirty="0"/>
          </a:p>
        </p:txBody>
      </p:sp>
      <p:sp>
        <p:nvSpPr>
          <p:cNvPr id="8" name="Rectangle 7">
            <a:extLst>
              <a:ext uri="{FF2B5EF4-FFF2-40B4-BE49-F238E27FC236}">
                <a16:creationId xmlns:a16="http://schemas.microsoft.com/office/drawing/2014/main" id="{E7007F3F-9982-4F6C-907C-DEFCB5B49DE2}"/>
              </a:ext>
            </a:extLst>
          </p:cNvPr>
          <p:cNvSpPr/>
          <p:nvPr/>
        </p:nvSpPr>
        <p:spPr>
          <a:xfrm>
            <a:off x="440987" y="135568"/>
            <a:ext cx="8129081" cy="2215991"/>
          </a:xfrm>
          <a:prstGeom prst="rect">
            <a:avLst/>
          </a:prstGeom>
        </p:spPr>
        <p:txBody>
          <a:bodyPr wrap="square">
            <a:spAutoFit/>
          </a:bodyPr>
          <a:lstStyle/>
          <a:p>
            <a:pPr lvl="0">
              <a:lnSpc>
                <a:spcPct val="100000"/>
              </a:lnSpc>
            </a:pPr>
            <a:r>
              <a:rPr lang="en-US" sz="2000" b="1" dirty="0"/>
              <a:t>Scale is essential to future sustainability. </a:t>
            </a:r>
          </a:p>
          <a:p>
            <a:pPr lvl="0">
              <a:lnSpc>
                <a:spcPct val="100000"/>
              </a:lnSpc>
            </a:pPr>
            <a:br>
              <a:rPr lang="en-US" sz="2000" b="1" dirty="0"/>
            </a:br>
            <a:r>
              <a:rPr lang="en-US" sz="2000" b="1" dirty="0"/>
              <a:t>The value of scale – for investment, for market leverage, to attract talent, for competitive unit costs…  </a:t>
            </a:r>
          </a:p>
          <a:p>
            <a:pPr lvl="0">
              <a:lnSpc>
                <a:spcPct val="100000"/>
              </a:lnSpc>
            </a:pPr>
            <a:endParaRPr lang="en-US" sz="2000" b="1" dirty="0"/>
          </a:p>
          <a:p>
            <a:pPr lvl="0">
              <a:lnSpc>
                <a:spcPct val="100000"/>
              </a:lnSpc>
            </a:pPr>
            <a:r>
              <a:rPr lang="en-US" sz="2000" b="1" dirty="0"/>
              <a:t>The question is how to grow?</a:t>
            </a:r>
          </a:p>
          <a:p>
            <a:pPr lvl="0">
              <a:lnSpc>
                <a:spcPct val="100000"/>
              </a:lnSpc>
            </a:pPr>
            <a:endParaRPr lang="en-US" dirty="0"/>
          </a:p>
        </p:txBody>
      </p:sp>
      <p:sp>
        <p:nvSpPr>
          <p:cNvPr id="6" name="Rectangle 5">
            <a:extLst>
              <a:ext uri="{FF2B5EF4-FFF2-40B4-BE49-F238E27FC236}">
                <a16:creationId xmlns:a16="http://schemas.microsoft.com/office/drawing/2014/main" id="{A6A89878-3CCE-4955-89C2-EA2AEDA59AC9}"/>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1782255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AFE9C3-51A7-4C72-8F30-33380EF3AB28}"/>
              </a:ext>
            </a:extLst>
          </p:cNvPr>
          <p:cNvSpPr>
            <a:spLocks noGrp="1"/>
          </p:cNvSpPr>
          <p:nvPr>
            <p:ph type="sldNum" sz="quarter" idx="12"/>
          </p:nvPr>
        </p:nvSpPr>
        <p:spPr>
          <a:xfrm>
            <a:off x="10879975" y="6429622"/>
            <a:ext cx="1312025" cy="365125"/>
          </a:xfrm>
        </p:spPr>
        <p:txBody>
          <a:bodyPr>
            <a:normAutofit/>
          </a:bodyPr>
          <a:lstStyle/>
          <a:p>
            <a:pPr>
              <a:spcAft>
                <a:spcPts val="600"/>
              </a:spcAft>
            </a:pPr>
            <a:fld id="{D4DFE4B9-2BF6-4E32-9280-3DEC68C36104}" type="slidenum">
              <a:rPr lang="en-US">
                <a:solidFill>
                  <a:schemeClr val="tx2"/>
                </a:solidFill>
              </a:rPr>
              <a:pPr>
                <a:spcAft>
                  <a:spcPts val="600"/>
                </a:spcAft>
              </a:pPr>
              <a:t>54</a:t>
            </a:fld>
            <a:endParaRPr lang="en-US">
              <a:solidFill>
                <a:schemeClr val="tx2"/>
              </a:solidFill>
            </a:endParaRPr>
          </a:p>
        </p:txBody>
      </p:sp>
      <p:sp>
        <p:nvSpPr>
          <p:cNvPr id="6" name="Title 5">
            <a:extLst>
              <a:ext uri="{FF2B5EF4-FFF2-40B4-BE49-F238E27FC236}">
                <a16:creationId xmlns:a16="http://schemas.microsoft.com/office/drawing/2014/main" id="{2DF391CB-6579-4101-BB10-09CAF90108FF}"/>
              </a:ext>
            </a:extLst>
          </p:cNvPr>
          <p:cNvSpPr>
            <a:spLocks noGrp="1"/>
          </p:cNvSpPr>
          <p:nvPr>
            <p:ph type="title" idx="4294967295"/>
          </p:nvPr>
        </p:nvSpPr>
        <p:spPr>
          <a:xfrm>
            <a:off x="0" y="517525"/>
            <a:ext cx="3084513" cy="5772150"/>
          </a:xfrm>
        </p:spPr>
        <p:txBody>
          <a:bodyPr anchor="ctr">
            <a:normAutofit/>
          </a:bodyPr>
          <a:lstStyle/>
          <a:p>
            <a:br>
              <a:rPr lang="en-US" sz="3600" dirty="0">
                <a:solidFill>
                  <a:srgbClr val="FFFFFF"/>
                </a:solidFill>
              </a:rPr>
            </a:br>
            <a:br>
              <a:rPr lang="en-US" sz="3600" dirty="0">
                <a:solidFill>
                  <a:srgbClr val="FFFFFF"/>
                </a:solidFill>
              </a:rPr>
            </a:br>
            <a:r>
              <a:rPr lang="en-US" sz="3200" dirty="0">
                <a:solidFill>
                  <a:srgbClr val="FFFFFF"/>
                </a:solidFill>
              </a:rPr>
              <a:t>The “Do It Now” Technologies</a:t>
            </a:r>
          </a:p>
        </p:txBody>
      </p:sp>
      <p:graphicFrame>
        <p:nvGraphicFramePr>
          <p:cNvPr id="9" name="Content Placeholder 2">
            <a:extLst>
              <a:ext uri="{FF2B5EF4-FFF2-40B4-BE49-F238E27FC236}">
                <a16:creationId xmlns:a16="http://schemas.microsoft.com/office/drawing/2014/main" id="{DC2A51FB-42C0-43B2-BD00-C249532B8FFB}"/>
              </a:ext>
            </a:extLst>
          </p:cNvPr>
          <p:cNvGraphicFramePr>
            <a:graphicFrameLocks noGrp="1"/>
          </p:cNvGraphicFramePr>
          <p:nvPr>
            <p:ph idx="4294967295"/>
          </p:nvPr>
        </p:nvGraphicFramePr>
        <p:xfrm>
          <a:off x="355600" y="323849"/>
          <a:ext cx="11531601" cy="6210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4FF0D161-4BC9-412F-8481-AC08E3525F77}"/>
              </a:ext>
            </a:extLst>
          </p:cNvPr>
          <p:cNvSpPr txBox="1">
            <a:spLocks/>
          </p:cNvSpPr>
          <p:nvPr/>
        </p:nvSpPr>
        <p:spPr>
          <a:xfrm>
            <a:off x="736601" y="-1153499"/>
            <a:ext cx="12064921" cy="1721824"/>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sz="3200" dirty="0">
                <a:solidFill>
                  <a:schemeClr val="tx1"/>
                </a:solidFill>
              </a:rPr>
              <a:t>The </a:t>
            </a:r>
            <a:r>
              <a:rPr lang="en-US" sz="3200" i="1" dirty="0">
                <a:solidFill>
                  <a:schemeClr val="tx1"/>
                </a:solidFill>
              </a:rPr>
              <a:t>OPEN MINDS </a:t>
            </a:r>
            <a:r>
              <a:rPr lang="en-US" sz="3200" dirty="0">
                <a:solidFill>
                  <a:schemeClr val="tx1"/>
                </a:solidFill>
              </a:rPr>
              <a:t>Do It Now List!</a:t>
            </a:r>
          </a:p>
        </p:txBody>
      </p:sp>
      <p:sp>
        <p:nvSpPr>
          <p:cNvPr id="7" name="Slide Number Placeholder 1">
            <a:extLst>
              <a:ext uri="{FF2B5EF4-FFF2-40B4-BE49-F238E27FC236}">
                <a16:creationId xmlns:a16="http://schemas.microsoft.com/office/drawing/2014/main" id="{1CA34CC3-4AA7-447F-B58B-A7BF22E1733B}"/>
              </a:ext>
            </a:extLst>
          </p:cNvPr>
          <p:cNvSpPr txBox="1">
            <a:spLocks/>
          </p:cNvSpPr>
          <p:nvPr/>
        </p:nvSpPr>
        <p:spPr>
          <a:xfrm>
            <a:off x="10930776" y="6475660"/>
            <a:ext cx="131202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43</a:t>
            </a:r>
          </a:p>
        </p:txBody>
      </p:sp>
      <p:sp>
        <p:nvSpPr>
          <p:cNvPr id="8" name="Rectangle 7">
            <a:extLst>
              <a:ext uri="{FF2B5EF4-FFF2-40B4-BE49-F238E27FC236}">
                <a16:creationId xmlns:a16="http://schemas.microsoft.com/office/drawing/2014/main" id="{9B09F1FC-65ED-4F90-B4A0-90BCAF8639FE}"/>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779701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CAF5-B403-4C10-8E13-6445719B431B}"/>
              </a:ext>
            </a:extLst>
          </p:cNvPr>
          <p:cNvSpPr>
            <a:spLocks noGrp="1"/>
          </p:cNvSpPr>
          <p:nvPr>
            <p:ph type="title"/>
          </p:nvPr>
        </p:nvSpPr>
        <p:spPr>
          <a:xfrm>
            <a:off x="311285" y="873399"/>
            <a:ext cx="3326860" cy="1988154"/>
          </a:xfrm>
        </p:spPr>
        <p:txBody>
          <a:bodyPr/>
          <a:lstStyle/>
          <a:p>
            <a:r>
              <a:rPr lang="en-US" sz="3200" dirty="0"/>
              <a:t>Ability To Lead (Or Participate In) Integrated Care Coordination</a:t>
            </a:r>
            <a:br>
              <a:rPr lang="en-US" dirty="0"/>
            </a:br>
            <a:endParaRPr lang="en-US" dirty="0"/>
          </a:p>
        </p:txBody>
      </p:sp>
      <p:sp>
        <p:nvSpPr>
          <p:cNvPr id="3" name="Content Placeholder 2">
            <a:extLst>
              <a:ext uri="{FF2B5EF4-FFF2-40B4-BE49-F238E27FC236}">
                <a16:creationId xmlns:a16="http://schemas.microsoft.com/office/drawing/2014/main" id="{1AB764EF-C543-485B-944B-B1D8B6BCB408}"/>
              </a:ext>
            </a:extLst>
          </p:cNvPr>
          <p:cNvSpPr>
            <a:spLocks noGrp="1"/>
          </p:cNvSpPr>
          <p:nvPr>
            <p:ph idx="1"/>
          </p:nvPr>
        </p:nvSpPr>
        <p:spPr/>
        <p:txBody>
          <a:bodyPr/>
          <a:lstStyle/>
          <a:p>
            <a:pPr marL="0" indent="0">
              <a:buNone/>
            </a:pPr>
            <a:r>
              <a:rPr lang="en-US" sz="2400" dirty="0"/>
              <a:t>Payers seeking better value through integrated management of consumer services – ideally funded with value-based/risk-based models</a:t>
            </a:r>
          </a:p>
          <a:p>
            <a:pPr marL="0" indent="0">
              <a:buNone/>
            </a:pPr>
            <a:endParaRPr lang="en-US" sz="2400" dirty="0"/>
          </a:p>
          <a:p>
            <a:pPr>
              <a:buFont typeface="Wingdings" panose="05000000000000000000" pitchFamily="2" charset="2"/>
              <a:buChar char="Ø"/>
            </a:pPr>
            <a:r>
              <a:rPr lang="en-US" sz="2400" dirty="0"/>
              <a:t> The ‘new’ integrated care coordination model – primary care, specialist care, medications, behavioral health, and social supports</a:t>
            </a:r>
          </a:p>
          <a:p>
            <a:pPr>
              <a:buFont typeface="Wingdings" panose="05000000000000000000" pitchFamily="2" charset="2"/>
              <a:buChar char="Ø"/>
            </a:pPr>
            <a:r>
              <a:rPr lang="en-US" sz="2400" dirty="0"/>
              <a:t> Don’t need to provide all the care – but do need the ability to participate in ‘integrated systems’ and ‘manage’ across the full health and human service continuum</a:t>
            </a:r>
          </a:p>
          <a:p>
            <a:pPr>
              <a:buFont typeface="Wingdings" panose="05000000000000000000" pitchFamily="2" charset="2"/>
              <a:buChar char="Ø"/>
            </a:pPr>
            <a:r>
              <a:rPr lang="en-US" sz="2400" dirty="0"/>
              <a:t> The “care manager” controls the referrals</a:t>
            </a:r>
          </a:p>
          <a:p>
            <a:pPr>
              <a:buFont typeface="Wingdings" panose="05000000000000000000" pitchFamily="2" charset="2"/>
              <a:buChar char="Ø"/>
            </a:pPr>
            <a:r>
              <a:rPr lang="en-US" sz="2400" dirty="0"/>
              <a:t> The changing model of “primary care”</a:t>
            </a:r>
          </a:p>
          <a:p>
            <a:endParaRPr lang="en-US" dirty="0"/>
          </a:p>
        </p:txBody>
      </p:sp>
      <p:sp>
        <p:nvSpPr>
          <p:cNvPr id="5" name="Slide Number Placeholder 4">
            <a:extLst>
              <a:ext uri="{FF2B5EF4-FFF2-40B4-BE49-F238E27FC236}">
                <a16:creationId xmlns:a16="http://schemas.microsoft.com/office/drawing/2014/main" id="{E0F9BF96-8642-490D-8763-8FCC602B3CFC}"/>
              </a:ext>
            </a:extLst>
          </p:cNvPr>
          <p:cNvSpPr>
            <a:spLocks noGrp="1"/>
          </p:cNvSpPr>
          <p:nvPr>
            <p:ph type="sldNum" sz="quarter" idx="12"/>
          </p:nvPr>
        </p:nvSpPr>
        <p:spPr/>
        <p:txBody>
          <a:bodyPr/>
          <a:lstStyle/>
          <a:p>
            <a:fld id="{D4DFE4B9-2BF6-4E32-9280-3DEC68C36104}" type="slidenum">
              <a:rPr lang="en-US" smtClean="0"/>
              <a:pPr/>
              <a:t>55</a:t>
            </a:fld>
            <a:endParaRPr lang="en-US" dirty="0"/>
          </a:p>
        </p:txBody>
      </p:sp>
      <p:sp>
        <p:nvSpPr>
          <p:cNvPr id="7" name="Title 1">
            <a:extLst>
              <a:ext uri="{FF2B5EF4-FFF2-40B4-BE49-F238E27FC236}">
                <a16:creationId xmlns:a16="http://schemas.microsoft.com/office/drawing/2014/main" id="{B883BA3C-7DE5-4E8B-AABE-BE37DEB697C1}"/>
              </a:ext>
            </a:extLst>
          </p:cNvPr>
          <p:cNvSpPr txBox="1">
            <a:spLocks/>
          </p:cNvSpPr>
          <p:nvPr/>
        </p:nvSpPr>
        <p:spPr>
          <a:xfrm>
            <a:off x="437745" y="3996447"/>
            <a:ext cx="3200400" cy="198815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b="0" kern="1200" spc="-50" baseline="0">
                <a:solidFill>
                  <a:srgbClr val="FFFFFF"/>
                </a:solidFill>
                <a:latin typeface="+mj-lt"/>
                <a:ea typeface="+mj-ea"/>
                <a:cs typeface="+mj-cs"/>
              </a:defRPr>
            </a:lvl1pPr>
          </a:lstStyle>
          <a:p>
            <a:r>
              <a:rPr lang="en-US" sz="2000" dirty="0"/>
              <a:t>Many forms of integrated care coordination:</a:t>
            </a:r>
          </a:p>
          <a:p>
            <a:endParaRPr lang="en-US" sz="2000" dirty="0"/>
          </a:p>
          <a:p>
            <a:pPr marL="457200" indent="-457200">
              <a:buFont typeface="Arial" panose="020B0604020202020204" pitchFamily="34" charset="0"/>
              <a:buChar char="•"/>
            </a:pPr>
            <a:r>
              <a:rPr lang="en-US" sz="2000" dirty="0"/>
              <a:t>Specialty care coordination</a:t>
            </a:r>
          </a:p>
          <a:p>
            <a:pPr marL="457200" indent="-457200">
              <a:buFont typeface="Arial" panose="020B0604020202020204" pitchFamily="34" charset="0"/>
              <a:buChar char="•"/>
            </a:pPr>
            <a:r>
              <a:rPr lang="en-US" sz="2000" dirty="0"/>
              <a:t>Patient-centered medical home</a:t>
            </a:r>
          </a:p>
          <a:p>
            <a:pPr marL="457200" indent="-457200">
              <a:buFont typeface="Arial" panose="020B0604020202020204" pitchFamily="34" charset="0"/>
              <a:buChar char="•"/>
            </a:pPr>
            <a:r>
              <a:rPr lang="en-US" sz="2000" dirty="0"/>
              <a:t>Health home</a:t>
            </a:r>
            <a:br>
              <a:rPr lang="en-US" dirty="0"/>
            </a:br>
            <a:endParaRPr lang="en-US" dirty="0"/>
          </a:p>
        </p:txBody>
      </p:sp>
    </p:spTree>
    <p:extLst>
      <p:ext uri="{BB962C8B-B14F-4D97-AF65-F5344CB8AC3E}">
        <p14:creationId xmlns:p14="http://schemas.microsoft.com/office/powerpoint/2010/main" val="4075950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C7B-48F1-4B26-9C26-780D517E3779}"/>
              </a:ext>
            </a:extLst>
          </p:cNvPr>
          <p:cNvSpPr>
            <a:spLocks noGrp="1"/>
          </p:cNvSpPr>
          <p:nvPr>
            <p:ph type="title"/>
          </p:nvPr>
        </p:nvSpPr>
        <p:spPr>
          <a:xfrm>
            <a:off x="330740" y="553504"/>
            <a:ext cx="3200400" cy="1322329"/>
          </a:xfrm>
        </p:spPr>
        <p:txBody>
          <a:bodyPr/>
          <a:lstStyle/>
          <a:p>
            <a:r>
              <a:rPr lang="en-US" sz="3200" dirty="0"/>
              <a:t>Value-Based Reimbursement Competency </a:t>
            </a:r>
          </a:p>
        </p:txBody>
      </p:sp>
      <p:sp>
        <p:nvSpPr>
          <p:cNvPr id="5" name="Slide Number Placeholder 4">
            <a:extLst>
              <a:ext uri="{FF2B5EF4-FFF2-40B4-BE49-F238E27FC236}">
                <a16:creationId xmlns:a16="http://schemas.microsoft.com/office/drawing/2014/main" id="{7ECDC49A-F55C-44FD-BA68-6FBC732F99A3}"/>
              </a:ext>
            </a:extLst>
          </p:cNvPr>
          <p:cNvSpPr>
            <a:spLocks noGrp="1"/>
          </p:cNvSpPr>
          <p:nvPr>
            <p:ph type="sldNum" sz="quarter" idx="12"/>
          </p:nvPr>
        </p:nvSpPr>
        <p:spPr/>
        <p:txBody>
          <a:bodyPr/>
          <a:lstStyle/>
          <a:p>
            <a:fld id="{D4DFE4B9-2BF6-4E32-9280-3DEC68C36104}" type="slidenum">
              <a:rPr lang="en-US" smtClean="0"/>
              <a:pPr/>
              <a:t>56</a:t>
            </a:fld>
            <a:endParaRPr lang="en-US" dirty="0"/>
          </a:p>
        </p:txBody>
      </p:sp>
      <p:graphicFrame>
        <p:nvGraphicFramePr>
          <p:cNvPr id="6" name="Chart 5">
            <a:extLst>
              <a:ext uri="{FF2B5EF4-FFF2-40B4-BE49-F238E27FC236}">
                <a16:creationId xmlns:a16="http://schemas.microsoft.com/office/drawing/2014/main" id="{BF684513-9C0E-48C4-B98C-A0FA1648699C}"/>
              </a:ext>
            </a:extLst>
          </p:cNvPr>
          <p:cNvGraphicFramePr/>
          <p:nvPr>
            <p:extLst>
              <p:ext uri="{D42A27DB-BD31-4B8C-83A1-F6EECF244321}">
                <p14:modId xmlns:p14="http://schemas.microsoft.com/office/powerpoint/2010/main" val="2901612235"/>
              </p:ext>
            </p:extLst>
          </p:nvPr>
        </p:nvGraphicFramePr>
        <p:xfrm>
          <a:off x="4266109" y="150312"/>
          <a:ext cx="7730837" cy="6309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4304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CDF6-4FF3-47EB-A4F7-28212B6B8C4E}"/>
              </a:ext>
            </a:extLst>
          </p:cNvPr>
          <p:cNvSpPr>
            <a:spLocks noGrp="1"/>
          </p:cNvSpPr>
          <p:nvPr>
            <p:ph type="title"/>
          </p:nvPr>
        </p:nvSpPr>
        <p:spPr>
          <a:xfrm>
            <a:off x="369651" y="641053"/>
            <a:ext cx="3200400" cy="1721824"/>
          </a:xfrm>
        </p:spPr>
        <p:txBody>
          <a:bodyPr/>
          <a:lstStyle/>
          <a:p>
            <a:r>
              <a:rPr lang="en-US" dirty="0"/>
              <a:t>Leadership With Ability To Manage Complexity</a:t>
            </a:r>
            <a:br>
              <a:rPr lang="en-US" dirty="0"/>
            </a:br>
            <a:endParaRPr lang="en-US" dirty="0"/>
          </a:p>
        </p:txBody>
      </p:sp>
      <p:sp>
        <p:nvSpPr>
          <p:cNvPr id="5" name="Slide Number Placeholder 4">
            <a:extLst>
              <a:ext uri="{FF2B5EF4-FFF2-40B4-BE49-F238E27FC236}">
                <a16:creationId xmlns:a16="http://schemas.microsoft.com/office/drawing/2014/main" id="{AB551249-1CF2-4D49-8E8D-410C82BB397C}"/>
              </a:ext>
            </a:extLst>
          </p:cNvPr>
          <p:cNvSpPr>
            <a:spLocks noGrp="1"/>
          </p:cNvSpPr>
          <p:nvPr>
            <p:ph type="sldNum" sz="quarter" idx="12"/>
          </p:nvPr>
        </p:nvSpPr>
        <p:spPr/>
        <p:txBody>
          <a:bodyPr/>
          <a:lstStyle/>
          <a:p>
            <a:fld id="{D4DFE4B9-2BF6-4E32-9280-3DEC68C36104}" type="slidenum">
              <a:rPr lang="en-US" smtClean="0"/>
              <a:pPr/>
              <a:t>57</a:t>
            </a:fld>
            <a:endParaRPr lang="en-US" dirty="0"/>
          </a:p>
        </p:txBody>
      </p:sp>
      <p:pic>
        <p:nvPicPr>
          <p:cNvPr id="4" name="Picture 3">
            <a:extLst>
              <a:ext uri="{FF2B5EF4-FFF2-40B4-BE49-F238E27FC236}">
                <a16:creationId xmlns:a16="http://schemas.microsoft.com/office/drawing/2014/main" id="{A07DA68C-37CD-4412-8531-D52BA3E4D4DC}"/>
              </a:ext>
            </a:extLst>
          </p:cNvPr>
          <p:cNvPicPr>
            <a:picLocks noChangeAspect="1"/>
          </p:cNvPicPr>
          <p:nvPr/>
        </p:nvPicPr>
        <p:blipFill>
          <a:blip r:embed="rId2"/>
          <a:stretch>
            <a:fillRect/>
          </a:stretch>
        </p:blipFill>
        <p:spPr>
          <a:xfrm>
            <a:off x="4231532" y="932885"/>
            <a:ext cx="7782127" cy="4388146"/>
          </a:xfrm>
          <a:prstGeom prst="rect">
            <a:avLst/>
          </a:prstGeom>
        </p:spPr>
      </p:pic>
    </p:spTree>
    <p:extLst>
      <p:ext uri="{BB962C8B-B14F-4D97-AF65-F5344CB8AC3E}">
        <p14:creationId xmlns:p14="http://schemas.microsoft.com/office/powerpoint/2010/main" val="2837088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6039-174C-406D-8B70-3C46DDC41B89}"/>
              </a:ext>
            </a:extLst>
          </p:cNvPr>
          <p:cNvSpPr>
            <a:spLocks noGrp="1"/>
          </p:cNvSpPr>
          <p:nvPr>
            <p:ph type="title"/>
          </p:nvPr>
        </p:nvSpPr>
        <p:spPr/>
        <p:txBody>
          <a:bodyPr/>
          <a:lstStyle/>
          <a:p>
            <a:r>
              <a:rPr lang="en-US" dirty="0"/>
              <a:t>The Executive Team That Can Manage Complexity…</a:t>
            </a:r>
          </a:p>
        </p:txBody>
      </p:sp>
      <p:graphicFrame>
        <p:nvGraphicFramePr>
          <p:cNvPr id="5" name="Content Placeholder 4">
            <a:extLst>
              <a:ext uri="{FF2B5EF4-FFF2-40B4-BE49-F238E27FC236}">
                <a16:creationId xmlns:a16="http://schemas.microsoft.com/office/drawing/2014/main" id="{D706F1E9-B41C-4850-8E7E-5E03FD46076D}"/>
              </a:ext>
            </a:extLst>
          </p:cNvPr>
          <p:cNvGraphicFramePr>
            <a:graphicFrameLocks noGrp="1"/>
          </p:cNvGraphicFramePr>
          <p:nvPr>
            <p:ph idx="1"/>
            <p:extLst>
              <p:ext uri="{D42A27DB-BD31-4B8C-83A1-F6EECF244321}">
                <p14:modId xmlns:p14="http://schemas.microsoft.com/office/powerpoint/2010/main" val="3656204871"/>
              </p:ext>
            </p:extLst>
          </p:nvPr>
        </p:nvGraphicFramePr>
        <p:xfrm>
          <a:off x="1097280" y="1415938"/>
          <a:ext cx="10058400"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12EC33C-95CE-4383-A81B-6DFD38ACD5DA}"/>
              </a:ext>
            </a:extLst>
          </p:cNvPr>
          <p:cNvSpPr>
            <a:spLocks noGrp="1"/>
          </p:cNvSpPr>
          <p:nvPr>
            <p:ph type="sldNum" sz="quarter" idx="12"/>
          </p:nvPr>
        </p:nvSpPr>
        <p:spPr/>
        <p:txBody>
          <a:bodyPr/>
          <a:lstStyle/>
          <a:p>
            <a:fld id="{D4DFE4B9-2BF6-4E32-9280-3DEC68C36104}" type="slidenum">
              <a:rPr lang="en-US" smtClean="0"/>
              <a:pPr/>
              <a:t>58</a:t>
            </a:fld>
            <a:endParaRPr lang="en-US" dirty="0"/>
          </a:p>
        </p:txBody>
      </p:sp>
    </p:spTree>
    <p:extLst>
      <p:ext uri="{BB962C8B-B14F-4D97-AF65-F5344CB8AC3E}">
        <p14:creationId xmlns:p14="http://schemas.microsoft.com/office/powerpoint/2010/main" val="98976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306144-2432-40F0-9B28-BC5EA3218605}"/>
              </a:ext>
            </a:extLst>
          </p:cNvPr>
          <p:cNvSpPr>
            <a:spLocks noGrp="1"/>
          </p:cNvSpPr>
          <p:nvPr>
            <p:ph type="title"/>
          </p:nvPr>
        </p:nvSpPr>
        <p:spPr>
          <a:xfrm>
            <a:off x="595901" y="286604"/>
            <a:ext cx="10931703" cy="701938"/>
          </a:xfrm>
        </p:spPr>
        <p:txBody>
          <a:bodyPr/>
          <a:lstStyle/>
          <a:p>
            <a:r>
              <a:rPr lang="en-US" dirty="0"/>
              <a:t>Sustainability In Health &amp; Human Services Needs A </a:t>
            </a:r>
            <a:br>
              <a:rPr lang="en-US" dirty="0"/>
            </a:br>
            <a:r>
              <a:rPr lang="en-US" dirty="0"/>
              <a:t>Measured Approach To Respond to Market Changes</a:t>
            </a:r>
          </a:p>
        </p:txBody>
      </p:sp>
      <p:graphicFrame>
        <p:nvGraphicFramePr>
          <p:cNvPr id="5" name="Diagram 4">
            <a:extLst>
              <a:ext uri="{FF2B5EF4-FFF2-40B4-BE49-F238E27FC236}">
                <a16:creationId xmlns:a16="http://schemas.microsoft.com/office/drawing/2014/main" id="{0650E1A7-F76A-44F6-966C-922D713C8E22}"/>
              </a:ext>
            </a:extLst>
          </p:cNvPr>
          <p:cNvGraphicFramePr/>
          <p:nvPr>
            <p:extLst>
              <p:ext uri="{D42A27DB-BD31-4B8C-83A1-F6EECF244321}">
                <p14:modId xmlns:p14="http://schemas.microsoft.com/office/powerpoint/2010/main" val="1926278660"/>
              </p:ext>
            </p:extLst>
          </p:nvPr>
        </p:nvGraphicFramePr>
        <p:xfrm>
          <a:off x="-350387" y="724924"/>
          <a:ext cx="12953733" cy="5372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E08F8C5D-3FD3-4213-9C2E-8D29F3707B3F}"/>
              </a:ext>
            </a:extLst>
          </p:cNvPr>
          <p:cNvSpPr>
            <a:spLocks noGrp="1"/>
          </p:cNvSpPr>
          <p:nvPr>
            <p:ph type="sldNum" sz="quarter" idx="4294967295"/>
          </p:nvPr>
        </p:nvSpPr>
        <p:spPr>
          <a:xfrm>
            <a:off x="10880725" y="6459538"/>
            <a:ext cx="1311275" cy="365125"/>
          </a:xfrm>
        </p:spPr>
        <p:txBody>
          <a:bodyPr/>
          <a:lstStyle/>
          <a:p>
            <a:fld id="{D4DFE4B9-2BF6-4E32-9280-3DEC68C36104}" type="slidenum">
              <a:rPr lang="en-US" smtClean="0"/>
              <a:pPr/>
              <a:t>59</a:t>
            </a:fld>
            <a:endParaRPr lang="en-US" dirty="0"/>
          </a:p>
        </p:txBody>
      </p:sp>
    </p:spTree>
    <p:extLst>
      <p:ext uri="{BB962C8B-B14F-4D97-AF65-F5344CB8AC3E}">
        <p14:creationId xmlns:p14="http://schemas.microsoft.com/office/powerpoint/2010/main" val="2980821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12862" y="234893"/>
            <a:ext cx="7515152" cy="6183733"/>
          </a:xfrm>
          <a:prstGeom prst="rect">
            <a:avLst/>
          </a:prstGeom>
          <a:no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88" y="0"/>
            <a:ext cx="40386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200" dirty="0">
                <a:latin typeface="Domaine Display Bold" panose="020A0803080505060203" pitchFamily="18" charset="0"/>
                <a:cs typeface="Open Sans Bold"/>
              </a:rPr>
              <a:t>The Importance Of Social Factors – The Drivers Of Health Care Costs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229864" y="622570"/>
            <a:ext cx="7405536" cy="5585281"/>
          </a:xfrm>
          <a:prstGeom prst="rect">
            <a:avLst/>
          </a:prstGeom>
          <a:solidFill>
            <a:srgbClr val="00C4B6"/>
          </a:solidFill>
        </p:spPr>
      </p:pic>
      <p:sp>
        <p:nvSpPr>
          <p:cNvPr id="6" name="Rectangle 5">
            <a:extLst>
              <a:ext uri="{FF2B5EF4-FFF2-40B4-BE49-F238E27FC236}">
                <a16:creationId xmlns:a16="http://schemas.microsoft.com/office/drawing/2014/main" id="{ACC96A0B-A656-4321-9447-C089A3267AD9}"/>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950143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38B87-63EF-4C16-BE3C-07BC4CCD6B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71" b="6023"/>
          <a:stretch/>
        </p:blipFill>
        <p:spPr>
          <a:xfrm>
            <a:off x="-94249" y="-117739"/>
            <a:ext cx="16077343" cy="7376378"/>
          </a:xfrm>
          <a:prstGeom prst="rect">
            <a:avLst/>
          </a:prstGeom>
        </p:spPr>
      </p:pic>
      <p:sp>
        <p:nvSpPr>
          <p:cNvPr id="2" name="Slide Number Placeholder 1">
            <a:extLst>
              <a:ext uri="{FF2B5EF4-FFF2-40B4-BE49-F238E27FC236}">
                <a16:creationId xmlns:a16="http://schemas.microsoft.com/office/drawing/2014/main" id="{12D6FF2F-BDBF-4BEB-BC7D-DE663C4628C0}"/>
              </a:ext>
            </a:extLst>
          </p:cNvPr>
          <p:cNvSpPr>
            <a:spLocks noGrp="1"/>
          </p:cNvSpPr>
          <p:nvPr>
            <p:ph type="sldNum" sz="quarter" idx="12"/>
          </p:nvPr>
        </p:nvSpPr>
        <p:spPr>
          <a:xfrm>
            <a:off x="9900458" y="6459785"/>
            <a:ext cx="1312025" cy="365125"/>
          </a:xfrm>
        </p:spPr>
        <p:txBody>
          <a:bodyPr>
            <a:normAutofit/>
          </a:bodyPr>
          <a:lstStyle/>
          <a:p>
            <a:pPr>
              <a:spcAft>
                <a:spcPts val="600"/>
              </a:spcAft>
            </a:pPr>
            <a:fld id="{D4DFE4B9-2BF6-4E32-9280-3DEC68C36104}" type="slidenum">
              <a:rPr lang="en-US" smtClean="0"/>
              <a:pPr>
                <a:spcAft>
                  <a:spcPts val="600"/>
                </a:spcAft>
              </a:pPr>
              <a:t>60</a:t>
            </a:fld>
            <a:endParaRPr lang="en-US"/>
          </a:p>
        </p:txBody>
      </p:sp>
      <p:sp>
        <p:nvSpPr>
          <p:cNvPr id="4" name="Rectangle 3">
            <a:extLst>
              <a:ext uri="{FF2B5EF4-FFF2-40B4-BE49-F238E27FC236}">
                <a16:creationId xmlns:a16="http://schemas.microsoft.com/office/drawing/2014/main" id="{097F5F74-A6FF-4FD9-8278-1400647198FF}"/>
              </a:ext>
            </a:extLst>
          </p:cNvPr>
          <p:cNvSpPr/>
          <p:nvPr/>
        </p:nvSpPr>
        <p:spPr>
          <a:xfrm>
            <a:off x="116506" y="1073695"/>
            <a:ext cx="4276383" cy="5386090"/>
          </a:xfrm>
          <a:prstGeom prst="rect">
            <a:avLst/>
          </a:prstGeom>
        </p:spPr>
        <p:txBody>
          <a:bodyPr wrap="square">
            <a:spAutoFit/>
          </a:bodyPr>
          <a:lstStyle/>
          <a:p>
            <a:r>
              <a:rPr lang="en-US" sz="3200" b="1" dirty="0">
                <a:solidFill>
                  <a:schemeClr val="bg1"/>
                </a:solidFill>
              </a:rPr>
              <a:t>“An important scientific innovation rarely makes its way by gradually winning over and converting its opponents… What does happen is that the opponents gradually die out.”</a:t>
            </a:r>
          </a:p>
          <a:p>
            <a:r>
              <a:rPr lang="en-US" sz="2800" b="1" dirty="0">
                <a:solidFill>
                  <a:schemeClr val="bg1"/>
                </a:solidFill>
              </a:rPr>
              <a:t>						Max Planck</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051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080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760691" y="1879601"/>
            <a:ext cx="1295400" cy="276999"/>
          </a:xfrm>
          <a:prstGeom prst="rect">
            <a:avLst/>
          </a:prstGeom>
          <a:noFill/>
        </p:spPr>
        <p:txBody>
          <a:bodyPr wrap="square" rtlCol="0">
            <a:spAutoFit/>
          </a:bodyPr>
          <a:lstStyle/>
          <a:p>
            <a:pPr algn="ctr">
              <a:defRPr/>
            </a:pPr>
            <a:endParaRPr lang="en-US" sz="1200" b="1" i="1" dirty="0">
              <a:solidFill>
                <a:srgbClr val="0070C0"/>
              </a:solidFill>
              <a:latin typeface="Calibri"/>
            </a:endParaRPr>
          </a:p>
        </p:txBody>
      </p:sp>
      <p:sp>
        <p:nvSpPr>
          <p:cNvPr id="54" name="Rectangle 53"/>
          <p:cNvSpPr/>
          <p:nvPr/>
        </p:nvSpPr>
        <p:spPr>
          <a:xfrm rot="5400000">
            <a:off x="2028825" y="5895975"/>
            <a:ext cx="2857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endParaRPr lang="en-US" sz="800" dirty="0">
              <a:solidFill>
                <a:sysClr val="windowText" lastClr="000000"/>
              </a:solidFill>
              <a:latin typeface="Calibri"/>
            </a:endParaRPr>
          </a:p>
        </p:txBody>
      </p:sp>
      <p:sp>
        <p:nvSpPr>
          <p:cNvPr id="24" name="Title 23"/>
          <p:cNvSpPr>
            <a:spLocks noGrp="1"/>
          </p:cNvSpPr>
          <p:nvPr>
            <p:ph type="title"/>
          </p:nvPr>
        </p:nvSpPr>
        <p:spPr>
          <a:xfrm>
            <a:off x="1941882" y="884804"/>
            <a:ext cx="8229600" cy="445051"/>
          </a:xfrm>
        </p:spPr>
        <p:txBody>
          <a:bodyPr anchor="ctr">
            <a:normAutofit fontScale="90000"/>
          </a:bodyPr>
          <a:lstStyle/>
          <a:p>
            <a:pPr algn="ctr">
              <a:spcBef>
                <a:spcPts val="0"/>
              </a:spcBef>
              <a:defRPr/>
            </a:pPr>
            <a:r>
              <a:rPr lang="en-US" dirty="0">
                <a:solidFill>
                  <a:srgbClr val="FDC94F"/>
                </a:solidFill>
              </a:rPr>
              <a:t>Why do we Exist?</a:t>
            </a:r>
            <a:br>
              <a:rPr lang="en-US" dirty="0">
                <a:solidFill>
                  <a:srgbClr val="FDC94F"/>
                </a:solidFill>
              </a:rPr>
            </a:br>
            <a:r>
              <a:rPr lang="en-US" sz="2000" i="1" dirty="0">
                <a:solidFill>
                  <a:srgbClr val="C00000"/>
                </a:solidFill>
                <a:latin typeface="+mn-lt"/>
              </a:rPr>
              <a:t>Our purpose is to ensure people with mental illness and/or addictions get effective care </a:t>
            </a:r>
            <a:br>
              <a:rPr lang="en-US" sz="2000" i="1" dirty="0">
                <a:solidFill>
                  <a:srgbClr val="C00000"/>
                </a:solidFill>
                <a:latin typeface="+mn-lt"/>
              </a:rPr>
            </a:br>
            <a:r>
              <a:rPr lang="en-US" sz="2000" i="1" dirty="0">
                <a:solidFill>
                  <a:srgbClr val="C00000"/>
                </a:solidFill>
                <a:latin typeface="+mn-lt"/>
              </a:rPr>
              <a:t>when and where they need it.</a:t>
            </a:r>
            <a:br>
              <a:rPr lang="en-US" sz="2200" dirty="0">
                <a:solidFill>
                  <a:prstClr val="black"/>
                </a:solidFill>
                <a:latin typeface="Calibri"/>
              </a:rPr>
            </a:br>
            <a:r>
              <a:rPr lang="en-US" dirty="0">
                <a:solidFill>
                  <a:srgbClr val="FDC94F"/>
                </a:solidFill>
              </a:rPr>
              <a:t> </a:t>
            </a:r>
          </a:p>
        </p:txBody>
      </p:sp>
      <p:grpSp>
        <p:nvGrpSpPr>
          <p:cNvPr id="31" name="Group 30"/>
          <p:cNvGrpSpPr/>
          <p:nvPr/>
        </p:nvGrpSpPr>
        <p:grpSpPr>
          <a:xfrm>
            <a:off x="1465633" y="1447786"/>
            <a:ext cx="9258299" cy="4309312"/>
            <a:chOff x="-40998" y="809236"/>
            <a:chExt cx="9258299" cy="4309312"/>
          </a:xfrm>
        </p:grpSpPr>
        <p:sp>
          <p:nvSpPr>
            <p:cNvPr id="2" name="Isosceles Triangle 1"/>
            <p:cNvSpPr/>
            <p:nvPr/>
          </p:nvSpPr>
          <p:spPr>
            <a:xfrm>
              <a:off x="-40998" y="809236"/>
              <a:ext cx="9182100" cy="1318885"/>
            </a:xfrm>
            <a:prstGeom prst="triangle">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defRPr/>
              </a:pPr>
              <a:endParaRPr lang="en-US" dirty="0">
                <a:solidFill>
                  <a:srgbClr val="FF0000"/>
                </a:solidFill>
                <a:latin typeface="Calibri"/>
              </a:endParaRPr>
            </a:p>
          </p:txBody>
        </p:sp>
        <p:sp>
          <p:nvSpPr>
            <p:cNvPr id="9" name="Up Arrow 8"/>
            <p:cNvSpPr/>
            <p:nvPr/>
          </p:nvSpPr>
          <p:spPr>
            <a:xfrm>
              <a:off x="2491392" y="2220273"/>
              <a:ext cx="838200" cy="2224415"/>
            </a:xfrm>
            <a:prstGeom prst="upArrow">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dirty="0">
                <a:solidFill>
                  <a:prstClr val="black"/>
                </a:solidFill>
                <a:latin typeface="Calibri"/>
              </a:endParaRPr>
            </a:p>
          </p:txBody>
        </p:sp>
        <p:sp>
          <p:nvSpPr>
            <p:cNvPr id="32" name="Up Arrow 31"/>
            <p:cNvSpPr/>
            <p:nvPr/>
          </p:nvSpPr>
          <p:spPr>
            <a:xfrm>
              <a:off x="932966" y="2183600"/>
              <a:ext cx="838200" cy="2224415"/>
            </a:xfrm>
            <a:prstGeom prst="up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33" name="Up Arrow 32"/>
            <p:cNvSpPr/>
            <p:nvPr/>
          </p:nvSpPr>
          <p:spPr>
            <a:xfrm>
              <a:off x="5737689" y="2220477"/>
              <a:ext cx="838200" cy="2224415"/>
            </a:xfrm>
            <a:prstGeom prst="up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dirty="0">
                <a:solidFill>
                  <a:prstClr val="black"/>
                </a:solidFill>
                <a:latin typeface="Calibri"/>
              </a:endParaRPr>
            </a:p>
          </p:txBody>
        </p:sp>
        <p:sp>
          <p:nvSpPr>
            <p:cNvPr id="35" name="Up Arrow 34"/>
            <p:cNvSpPr/>
            <p:nvPr/>
          </p:nvSpPr>
          <p:spPr>
            <a:xfrm>
              <a:off x="4169825" y="2220273"/>
              <a:ext cx="838200" cy="2224415"/>
            </a:xfrm>
            <a:prstGeom prst="upArrow">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dirty="0">
                <a:solidFill>
                  <a:prstClr val="black"/>
                </a:solidFill>
                <a:latin typeface="Calibri"/>
              </a:endParaRPr>
            </a:p>
          </p:txBody>
        </p:sp>
        <p:sp>
          <p:nvSpPr>
            <p:cNvPr id="36" name="TextBox 35"/>
            <p:cNvSpPr txBox="1"/>
            <p:nvPr/>
          </p:nvSpPr>
          <p:spPr>
            <a:xfrm>
              <a:off x="486886" y="2796164"/>
              <a:ext cx="1600200" cy="276999"/>
            </a:xfrm>
            <a:prstGeom prst="rect">
              <a:avLst/>
            </a:prstGeom>
            <a:noFill/>
          </p:spPr>
          <p:txBody>
            <a:bodyPr wrap="square" rtlCol="0">
              <a:spAutoFit/>
            </a:bodyPr>
            <a:lstStyle/>
            <a:p>
              <a:pPr algn="ctr">
                <a:defRPr/>
              </a:pPr>
              <a:r>
                <a:rPr lang="en-US" sz="1200" dirty="0">
                  <a:solidFill>
                    <a:prstClr val="black"/>
                  </a:solidFill>
                  <a:latin typeface="Calibri"/>
                </a:rPr>
                <a:t>Assertive Public Policy</a:t>
              </a:r>
              <a:endParaRPr lang="en-US" sz="1200" b="1" dirty="0">
                <a:solidFill>
                  <a:prstClr val="black"/>
                </a:solidFill>
                <a:latin typeface="Calibri"/>
              </a:endParaRPr>
            </a:p>
          </p:txBody>
        </p:sp>
        <p:sp>
          <p:nvSpPr>
            <p:cNvPr id="37" name="TextBox 36"/>
            <p:cNvSpPr txBox="1"/>
            <p:nvPr/>
          </p:nvSpPr>
          <p:spPr>
            <a:xfrm>
              <a:off x="5418206" y="2738542"/>
              <a:ext cx="1600200" cy="646331"/>
            </a:xfrm>
            <a:prstGeom prst="rect">
              <a:avLst/>
            </a:prstGeom>
            <a:noFill/>
          </p:spPr>
          <p:txBody>
            <a:bodyPr wrap="square" rtlCol="0">
              <a:spAutoFit/>
            </a:bodyPr>
            <a:lstStyle/>
            <a:p>
              <a:pPr algn="ctr">
                <a:defRPr/>
              </a:pPr>
              <a:r>
                <a:rPr lang="en-US" sz="1200" dirty="0">
                  <a:solidFill>
                    <a:prstClr val="black"/>
                  </a:solidFill>
                  <a:latin typeface="Calibri"/>
                </a:rPr>
                <a:t>Effective Workforce and Leadership Investment</a:t>
              </a:r>
              <a:endParaRPr lang="en-US" sz="1200" b="1" dirty="0">
                <a:solidFill>
                  <a:prstClr val="black"/>
                </a:solidFill>
                <a:latin typeface="Calibri"/>
              </a:endParaRPr>
            </a:p>
          </p:txBody>
        </p:sp>
        <p:sp>
          <p:nvSpPr>
            <p:cNvPr id="39" name="TextBox 38"/>
            <p:cNvSpPr txBox="1"/>
            <p:nvPr/>
          </p:nvSpPr>
          <p:spPr>
            <a:xfrm>
              <a:off x="3814996" y="2741375"/>
              <a:ext cx="1600200" cy="461665"/>
            </a:xfrm>
            <a:prstGeom prst="rect">
              <a:avLst/>
            </a:prstGeom>
            <a:noFill/>
          </p:spPr>
          <p:txBody>
            <a:bodyPr wrap="square" rtlCol="0">
              <a:spAutoFit/>
            </a:bodyPr>
            <a:lstStyle/>
            <a:p>
              <a:pPr algn="ctr">
                <a:defRPr/>
              </a:pPr>
              <a:r>
                <a:rPr lang="en-US" sz="1200" dirty="0">
                  <a:solidFill>
                    <a:prstClr val="black"/>
                  </a:solidFill>
                  <a:latin typeface="Calibri"/>
                </a:rPr>
                <a:t>High-Impact Communications</a:t>
              </a:r>
              <a:endParaRPr lang="en-US" sz="1200" b="1" dirty="0">
                <a:solidFill>
                  <a:prstClr val="black"/>
                </a:solidFill>
                <a:latin typeface="Calibri"/>
              </a:endParaRPr>
            </a:p>
          </p:txBody>
        </p:sp>
        <p:sp>
          <p:nvSpPr>
            <p:cNvPr id="41" name="Rectangle 40"/>
            <p:cNvSpPr/>
            <p:nvPr/>
          </p:nvSpPr>
          <p:spPr>
            <a:xfrm>
              <a:off x="2305160" y="3550985"/>
              <a:ext cx="1210437" cy="1567562"/>
            </a:xfrm>
            <a:prstGeom prst="rect">
              <a:avLst/>
            </a:prstGeom>
            <a:solidFill>
              <a:schemeClr val="bg2"/>
            </a:solidFill>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solidFill>
                    <a:prstClr val="black"/>
                  </a:solidFill>
                  <a:latin typeface="Calibri"/>
                </a:rPr>
                <a:t>Identifying how to ensure employees’ commitment and connection to their work, and maintaining a two-way dialogue for continuous interaction and feedback</a:t>
              </a:r>
            </a:p>
          </p:txBody>
        </p:sp>
        <p:sp>
          <p:nvSpPr>
            <p:cNvPr id="42" name="Rectangle 41"/>
            <p:cNvSpPr/>
            <p:nvPr/>
          </p:nvSpPr>
          <p:spPr>
            <a:xfrm>
              <a:off x="840943" y="3608476"/>
              <a:ext cx="1037559" cy="1485444"/>
            </a:xfrm>
            <a:prstGeom prst="rect">
              <a:avLst/>
            </a:prstGeom>
            <a:solidFill>
              <a:schemeClr val="bg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solidFill>
                    <a:prstClr val="black"/>
                  </a:solidFill>
                  <a:latin typeface="Calibri"/>
                </a:rPr>
                <a:t>Public policy remains our number one priority in support of our members and the patients they serve</a:t>
              </a:r>
            </a:p>
          </p:txBody>
        </p:sp>
        <p:sp>
          <p:nvSpPr>
            <p:cNvPr id="43" name="Rectangle 42"/>
            <p:cNvSpPr/>
            <p:nvPr/>
          </p:nvSpPr>
          <p:spPr>
            <a:xfrm>
              <a:off x="5661525" y="3581298"/>
              <a:ext cx="1120572" cy="1537250"/>
            </a:xfrm>
            <a:prstGeom prst="rect">
              <a:avLst/>
            </a:prstGeom>
            <a:solidFill>
              <a:schemeClr val="bg2"/>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solidFill>
                    <a:prstClr val="black"/>
                  </a:solidFill>
                  <a:latin typeface="Calibri"/>
                </a:rPr>
                <a:t>Ensuring our work meets the needs of our members and we are responsive and valued partners</a:t>
              </a:r>
            </a:p>
          </p:txBody>
        </p:sp>
        <p:sp>
          <p:nvSpPr>
            <p:cNvPr id="45" name="Rectangle 44"/>
            <p:cNvSpPr/>
            <p:nvPr/>
          </p:nvSpPr>
          <p:spPr>
            <a:xfrm>
              <a:off x="4013252" y="3522394"/>
              <a:ext cx="1210437" cy="1596153"/>
            </a:xfrm>
            <a:prstGeom prst="rect">
              <a:avLst/>
            </a:prstGeom>
            <a:solidFill>
              <a:schemeClr val="bg2"/>
            </a:solidFill>
            <a:ln>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t>Elevate our brand to be the premier association for timely and accurate information about MH and addiction policy, prevention, treatment, and recovery services</a:t>
              </a:r>
              <a:endParaRPr lang="en-US" sz="1000" i="1" dirty="0">
                <a:solidFill>
                  <a:prstClr val="black"/>
                </a:solidFill>
                <a:latin typeface="Calibri"/>
              </a:endParaRPr>
            </a:p>
          </p:txBody>
        </p:sp>
        <p:sp>
          <p:nvSpPr>
            <p:cNvPr id="3" name="TextBox 2">
              <a:extLst>
                <a:ext uri="{FF2B5EF4-FFF2-40B4-BE49-F238E27FC236}">
                  <a16:creationId xmlns:a16="http://schemas.microsoft.com/office/drawing/2014/main" id="{E08DEFF9-7B5E-43FA-BBF4-5167FC7B3C90}"/>
                </a:ext>
              </a:extLst>
            </p:cNvPr>
            <p:cNvSpPr txBox="1"/>
            <p:nvPr/>
          </p:nvSpPr>
          <p:spPr>
            <a:xfrm>
              <a:off x="73302" y="1912700"/>
              <a:ext cx="9143999" cy="307777"/>
            </a:xfrm>
            <a:prstGeom prst="rect">
              <a:avLst/>
            </a:prstGeom>
            <a:noFill/>
          </p:spPr>
          <p:txBody>
            <a:bodyPr wrap="square" rtlCol="0">
              <a:spAutoFit/>
            </a:bodyPr>
            <a:lstStyle/>
            <a:p>
              <a:pPr algn="ctr">
                <a:defRPr/>
              </a:pPr>
              <a:r>
                <a:rPr lang="en-US" sz="1400" b="1" dirty="0">
                  <a:solidFill>
                    <a:prstClr val="black"/>
                  </a:solidFill>
                  <a:latin typeface="Calibri"/>
                </a:rPr>
                <a:t>Strategic Goals</a:t>
              </a:r>
              <a:endParaRPr lang="en-US" sz="1200" dirty="0">
                <a:solidFill>
                  <a:prstClr val="black"/>
                </a:solidFill>
                <a:latin typeface="Calibri"/>
              </a:endParaRPr>
            </a:p>
          </p:txBody>
        </p:sp>
        <p:sp>
          <p:nvSpPr>
            <p:cNvPr id="29" name="TextBox 28"/>
            <p:cNvSpPr txBox="1"/>
            <p:nvPr/>
          </p:nvSpPr>
          <p:spPr>
            <a:xfrm>
              <a:off x="1922473" y="2793643"/>
              <a:ext cx="2098675" cy="461665"/>
            </a:xfrm>
            <a:prstGeom prst="rect">
              <a:avLst/>
            </a:prstGeom>
            <a:noFill/>
          </p:spPr>
          <p:txBody>
            <a:bodyPr wrap="square" rtlCol="0">
              <a:spAutoFit/>
            </a:bodyPr>
            <a:lstStyle/>
            <a:p>
              <a:pPr algn="ctr">
                <a:defRPr/>
              </a:pPr>
              <a:r>
                <a:rPr lang="en-US" sz="1200" dirty="0">
                  <a:solidFill>
                    <a:prstClr val="black"/>
                  </a:solidFill>
                  <a:latin typeface="Calibri"/>
                </a:rPr>
                <a:t>Organizational and Operational Excellence</a:t>
              </a:r>
              <a:endParaRPr lang="en-US" sz="1200" b="1" dirty="0">
                <a:solidFill>
                  <a:prstClr val="black"/>
                </a:solidFill>
                <a:latin typeface="Calibri"/>
              </a:endParaRPr>
            </a:p>
          </p:txBody>
        </p:sp>
      </p:grpSp>
      <p:sp>
        <p:nvSpPr>
          <p:cNvPr id="34" name="TextBox 33"/>
          <p:cNvSpPr txBox="1"/>
          <p:nvPr/>
        </p:nvSpPr>
        <p:spPr>
          <a:xfrm>
            <a:off x="1524000" y="6650252"/>
            <a:ext cx="2743200" cy="207749"/>
          </a:xfrm>
          <a:prstGeom prst="rect">
            <a:avLst/>
          </a:prstGeom>
          <a:noFill/>
        </p:spPr>
        <p:txBody>
          <a:bodyPr wrap="square" rtlCol="0">
            <a:spAutoFit/>
          </a:bodyPr>
          <a:lstStyle/>
          <a:p>
            <a:pPr>
              <a:defRPr/>
            </a:pPr>
            <a:r>
              <a:rPr lang="en-US" sz="750" dirty="0">
                <a:solidFill>
                  <a:prstClr val="black"/>
                </a:solidFill>
                <a:latin typeface="Century Gothic" pitchFamily="34" charset="0"/>
              </a:rPr>
              <a:t>© The Insights Group Ltd, 2004-2019. All rights reserved.</a:t>
            </a:r>
          </a:p>
        </p:txBody>
      </p:sp>
      <p:sp>
        <p:nvSpPr>
          <p:cNvPr id="38" name="Up Arrow 32">
            <a:extLst>
              <a:ext uri="{FF2B5EF4-FFF2-40B4-BE49-F238E27FC236}">
                <a16:creationId xmlns:a16="http://schemas.microsoft.com/office/drawing/2014/main" id="{835A59BE-9775-4440-83F5-80CEF6E2820C}"/>
              </a:ext>
            </a:extLst>
          </p:cNvPr>
          <p:cNvSpPr/>
          <p:nvPr/>
        </p:nvSpPr>
        <p:spPr>
          <a:xfrm>
            <a:off x="8629498" y="2822150"/>
            <a:ext cx="838200" cy="2224415"/>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dirty="0">
              <a:solidFill>
                <a:prstClr val="black"/>
              </a:solidFill>
              <a:latin typeface="Calibri"/>
            </a:endParaRPr>
          </a:p>
        </p:txBody>
      </p:sp>
      <p:sp>
        <p:nvSpPr>
          <p:cNvPr id="40" name="TextBox 39">
            <a:extLst>
              <a:ext uri="{FF2B5EF4-FFF2-40B4-BE49-F238E27FC236}">
                <a16:creationId xmlns:a16="http://schemas.microsoft.com/office/drawing/2014/main" id="{94F3237E-F4B4-49E8-8694-DAD8893B28B4}"/>
              </a:ext>
            </a:extLst>
          </p:cNvPr>
          <p:cNvSpPr txBox="1"/>
          <p:nvPr/>
        </p:nvSpPr>
        <p:spPr>
          <a:xfrm>
            <a:off x="8314146" y="3352644"/>
            <a:ext cx="1600200" cy="646331"/>
          </a:xfrm>
          <a:prstGeom prst="rect">
            <a:avLst/>
          </a:prstGeom>
          <a:noFill/>
        </p:spPr>
        <p:txBody>
          <a:bodyPr wrap="square" rtlCol="0">
            <a:spAutoFit/>
          </a:bodyPr>
          <a:lstStyle/>
          <a:p>
            <a:pPr algn="ctr">
              <a:defRPr/>
            </a:pPr>
            <a:r>
              <a:rPr lang="en-US" sz="1200" dirty="0">
                <a:solidFill>
                  <a:prstClr val="black"/>
                </a:solidFill>
                <a:latin typeface="Calibri"/>
              </a:rPr>
              <a:t>Premier Public Education – Mental Health First Aid</a:t>
            </a:r>
            <a:endParaRPr lang="en-US" sz="1200" b="1" dirty="0">
              <a:solidFill>
                <a:prstClr val="black"/>
              </a:solidFill>
              <a:latin typeface="Calibri"/>
            </a:endParaRPr>
          </a:p>
        </p:txBody>
      </p:sp>
      <p:sp>
        <p:nvSpPr>
          <p:cNvPr id="44" name="Rectangle 43">
            <a:extLst>
              <a:ext uri="{FF2B5EF4-FFF2-40B4-BE49-F238E27FC236}">
                <a16:creationId xmlns:a16="http://schemas.microsoft.com/office/drawing/2014/main" id="{C5A5BD28-472C-4A5E-BB58-15C0543F47EB}"/>
              </a:ext>
            </a:extLst>
          </p:cNvPr>
          <p:cNvSpPr/>
          <p:nvPr/>
        </p:nvSpPr>
        <p:spPr>
          <a:xfrm>
            <a:off x="8585894" y="4219848"/>
            <a:ext cx="1176684" cy="1537251"/>
          </a:xfrm>
          <a:prstGeom prst="rect">
            <a:avLst/>
          </a:prstGeom>
          <a:solidFill>
            <a:schemeClr val="bg2"/>
          </a:solidFill>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t>Brand MHFA as the leading vehicle for public knowledge of mental health and addiction disorders and appropriate responses to someone in distress</a:t>
            </a:r>
            <a:endParaRPr lang="en-US" sz="1000" i="1" dirty="0">
              <a:solidFill>
                <a:prstClr val="black"/>
              </a:solidFill>
              <a:latin typeface="Calibri"/>
            </a:endParaRPr>
          </a:p>
        </p:txBody>
      </p:sp>
      <p:sp>
        <p:nvSpPr>
          <p:cNvPr id="46" name="TextBox 45">
            <a:extLst>
              <a:ext uri="{FF2B5EF4-FFF2-40B4-BE49-F238E27FC236}">
                <a16:creationId xmlns:a16="http://schemas.microsoft.com/office/drawing/2014/main" id="{9EC67CBF-8F70-4292-AA41-DCDB8B533CFE}"/>
              </a:ext>
            </a:extLst>
          </p:cNvPr>
          <p:cNvSpPr txBox="1"/>
          <p:nvPr/>
        </p:nvSpPr>
        <p:spPr>
          <a:xfrm>
            <a:off x="2209355" y="1910378"/>
            <a:ext cx="7772400" cy="492443"/>
          </a:xfrm>
          <a:prstGeom prst="rect">
            <a:avLst/>
          </a:prstGeom>
          <a:noFill/>
        </p:spPr>
        <p:txBody>
          <a:bodyPr wrap="square" rtlCol="0">
            <a:spAutoFit/>
          </a:bodyPr>
          <a:lstStyle/>
          <a:p>
            <a:pPr algn="ctr">
              <a:defRPr/>
            </a:pPr>
            <a:r>
              <a:rPr lang="en-US" sz="1400" b="1" dirty="0">
                <a:solidFill>
                  <a:prstClr val="black"/>
                </a:solidFill>
                <a:latin typeface="Calibri"/>
              </a:rPr>
              <a:t>Our Core Values</a:t>
            </a:r>
          </a:p>
          <a:p>
            <a:pPr algn="ctr">
              <a:defRPr/>
            </a:pPr>
            <a:r>
              <a:rPr lang="en-US" sz="1200" dirty="0">
                <a:solidFill>
                  <a:prstClr val="black"/>
                </a:solidFill>
                <a:latin typeface="Calibri"/>
              </a:rPr>
              <a:t>↑   Be Curious   ↑   Shape the Future   ↑  Be a Team Player   ↑   Bias to Action   ↑</a:t>
            </a:r>
          </a:p>
        </p:txBody>
      </p:sp>
    </p:spTree>
    <p:extLst>
      <p:ext uri="{BB962C8B-B14F-4D97-AF65-F5344CB8AC3E}">
        <p14:creationId xmlns:p14="http://schemas.microsoft.com/office/powerpoint/2010/main" val="677144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7E6ACB-C0BC-4AEC-A921-C8B95753A4BD}"/>
              </a:ext>
            </a:extLst>
          </p:cNvPr>
          <p:cNvSpPr>
            <a:spLocks noGrp="1"/>
          </p:cNvSpPr>
          <p:nvPr>
            <p:ph type="title"/>
          </p:nvPr>
        </p:nvSpPr>
        <p:spPr>
          <a:xfrm>
            <a:off x="2080054" y="514086"/>
            <a:ext cx="8229600" cy="606260"/>
          </a:xfrm>
        </p:spPr>
        <p:txBody>
          <a:bodyPr/>
          <a:lstStyle/>
          <a:p>
            <a:r>
              <a:rPr lang="en-US" dirty="0"/>
              <a:t>Core Values</a:t>
            </a:r>
          </a:p>
        </p:txBody>
      </p:sp>
      <p:pic>
        <p:nvPicPr>
          <p:cNvPr id="10" name="Picture 9">
            <a:extLst>
              <a:ext uri="{FF2B5EF4-FFF2-40B4-BE49-F238E27FC236}">
                <a16:creationId xmlns:a16="http://schemas.microsoft.com/office/drawing/2014/main" id="{562F4BA4-9816-410E-A7D7-B04A5F06E245}"/>
              </a:ext>
            </a:extLst>
          </p:cNvPr>
          <p:cNvPicPr>
            <a:picLocks noChangeAspect="1"/>
          </p:cNvPicPr>
          <p:nvPr/>
        </p:nvPicPr>
        <p:blipFill rotWithShape="1">
          <a:blip r:embed="rId2"/>
          <a:srcRect t="21737"/>
          <a:stretch/>
        </p:blipFill>
        <p:spPr>
          <a:xfrm>
            <a:off x="1529312" y="1589903"/>
            <a:ext cx="9138689" cy="3636226"/>
          </a:xfrm>
          <a:prstGeom prst="rect">
            <a:avLst/>
          </a:prstGeom>
        </p:spPr>
      </p:pic>
    </p:spTree>
    <p:extLst>
      <p:ext uri="{BB962C8B-B14F-4D97-AF65-F5344CB8AC3E}">
        <p14:creationId xmlns:p14="http://schemas.microsoft.com/office/powerpoint/2010/main" val="127049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0F1E-A1A4-418E-AA27-C508887468B0}"/>
              </a:ext>
            </a:extLst>
          </p:cNvPr>
          <p:cNvSpPr>
            <a:spLocks noGrp="1"/>
          </p:cNvSpPr>
          <p:nvPr>
            <p:ph type="title"/>
          </p:nvPr>
        </p:nvSpPr>
        <p:spPr/>
        <p:txBody>
          <a:bodyPr/>
          <a:lstStyle/>
          <a:p>
            <a:r>
              <a:rPr lang="en-US" dirty="0"/>
              <a:t>Strategic Goals</a:t>
            </a:r>
          </a:p>
        </p:txBody>
      </p:sp>
      <p:sp>
        <p:nvSpPr>
          <p:cNvPr id="5" name="Content Placeholder 4">
            <a:extLst>
              <a:ext uri="{FF2B5EF4-FFF2-40B4-BE49-F238E27FC236}">
                <a16:creationId xmlns:a16="http://schemas.microsoft.com/office/drawing/2014/main" id="{BF3A768F-2A56-4CE8-855D-BB0EC9553966}"/>
              </a:ext>
            </a:extLst>
          </p:cNvPr>
          <p:cNvSpPr txBox="1">
            <a:spLocks noGrp="1"/>
          </p:cNvSpPr>
          <p:nvPr>
            <p:ph idx="1"/>
          </p:nvPr>
        </p:nvSpPr>
        <p:spPr>
          <a:xfrm>
            <a:off x="3886280" y="1538383"/>
            <a:ext cx="1896654" cy="707886"/>
          </a:xfrm>
          <a:prstGeom prst="rect">
            <a:avLst/>
          </a:prstGeom>
          <a:noFill/>
        </p:spPr>
        <p:txBody>
          <a:bodyPr wrap="square" rtlCol="0">
            <a:spAutoFit/>
          </a:bodyPr>
          <a:lstStyle/>
          <a:p>
            <a:pPr marL="0" indent="0" algn="ctr">
              <a:spcBef>
                <a:spcPts val="0"/>
              </a:spcBef>
              <a:buNone/>
              <a:defRPr/>
            </a:pPr>
            <a:r>
              <a:rPr lang="en-US" dirty="0">
                <a:solidFill>
                  <a:srgbClr val="C00000"/>
                </a:solidFill>
                <a:latin typeface="Calibri"/>
              </a:rPr>
              <a:t>Assertive Public Policy</a:t>
            </a:r>
            <a:endParaRPr lang="en-US" b="1" dirty="0">
              <a:solidFill>
                <a:srgbClr val="C00000"/>
              </a:solidFill>
              <a:latin typeface="Calibri"/>
            </a:endParaRPr>
          </a:p>
        </p:txBody>
      </p:sp>
      <p:sp>
        <p:nvSpPr>
          <p:cNvPr id="6" name="TextBox 5">
            <a:extLst>
              <a:ext uri="{FF2B5EF4-FFF2-40B4-BE49-F238E27FC236}">
                <a16:creationId xmlns:a16="http://schemas.microsoft.com/office/drawing/2014/main" id="{9870E428-C89D-4F50-BA30-4F68D0379090}"/>
              </a:ext>
            </a:extLst>
          </p:cNvPr>
          <p:cNvSpPr txBox="1"/>
          <p:nvPr/>
        </p:nvSpPr>
        <p:spPr>
          <a:xfrm>
            <a:off x="2735933" y="3210192"/>
            <a:ext cx="2098675" cy="1015663"/>
          </a:xfrm>
          <a:prstGeom prst="rect">
            <a:avLst/>
          </a:prstGeom>
          <a:noFill/>
        </p:spPr>
        <p:txBody>
          <a:bodyPr wrap="square" rtlCol="0">
            <a:spAutoFit/>
          </a:bodyPr>
          <a:lstStyle/>
          <a:p>
            <a:pPr algn="ctr">
              <a:defRPr/>
            </a:pPr>
            <a:r>
              <a:rPr lang="en-US" sz="2000" dirty="0">
                <a:solidFill>
                  <a:schemeClr val="accent3">
                    <a:lumMod val="75000"/>
                  </a:schemeClr>
                </a:solidFill>
                <a:latin typeface="Calibri"/>
              </a:rPr>
              <a:t>Organizational and Operational Excellence</a:t>
            </a:r>
            <a:endParaRPr lang="en-US" sz="2000" b="1" dirty="0">
              <a:solidFill>
                <a:schemeClr val="accent3">
                  <a:lumMod val="75000"/>
                </a:schemeClr>
              </a:solidFill>
              <a:latin typeface="Calibri"/>
            </a:endParaRPr>
          </a:p>
        </p:txBody>
      </p:sp>
      <p:sp>
        <p:nvSpPr>
          <p:cNvPr id="7" name="TextBox 6">
            <a:extLst>
              <a:ext uri="{FF2B5EF4-FFF2-40B4-BE49-F238E27FC236}">
                <a16:creationId xmlns:a16="http://schemas.microsoft.com/office/drawing/2014/main" id="{CE8B3F19-AC12-47C5-8307-663495CEC4E8}"/>
              </a:ext>
            </a:extLst>
          </p:cNvPr>
          <p:cNvSpPr txBox="1"/>
          <p:nvPr/>
        </p:nvSpPr>
        <p:spPr>
          <a:xfrm>
            <a:off x="5046663" y="4651590"/>
            <a:ext cx="2098675" cy="707886"/>
          </a:xfrm>
          <a:prstGeom prst="rect">
            <a:avLst/>
          </a:prstGeom>
          <a:noFill/>
        </p:spPr>
        <p:txBody>
          <a:bodyPr wrap="square" rtlCol="0">
            <a:spAutoFit/>
          </a:bodyPr>
          <a:lstStyle/>
          <a:p>
            <a:pPr algn="ctr">
              <a:defRPr/>
            </a:pPr>
            <a:r>
              <a:rPr lang="en-US" sz="2000" dirty="0">
                <a:solidFill>
                  <a:schemeClr val="accent4"/>
                </a:solidFill>
                <a:latin typeface="Calibri"/>
              </a:rPr>
              <a:t>High-Impact Communications</a:t>
            </a:r>
            <a:endParaRPr lang="en-US" sz="2000" b="1" dirty="0">
              <a:solidFill>
                <a:schemeClr val="accent4"/>
              </a:solidFill>
              <a:latin typeface="Calibri"/>
            </a:endParaRPr>
          </a:p>
        </p:txBody>
      </p:sp>
      <p:sp>
        <p:nvSpPr>
          <p:cNvPr id="8" name="TextBox 7">
            <a:extLst>
              <a:ext uri="{FF2B5EF4-FFF2-40B4-BE49-F238E27FC236}">
                <a16:creationId xmlns:a16="http://schemas.microsoft.com/office/drawing/2014/main" id="{00867891-ED89-4C67-9F48-4CF8577F61C4}"/>
              </a:ext>
            </a:extLst>
          </p:cNvPr>
          <p:cNvSpPr txBox="1"/>
          <p:nvPr/>
        </p:nvSpPr>
        <p:spPr>
          <a:xfrm>
            <a:off x="6867171" y="1552577"/>
            <a:ext cx="2274576" cy="1015663"/>
          </a:xfrm>
          <a:prstGeom prst="rect">
            <a:avLst/>
          </a:prstGeom>
          <a:noFill/>
        </p:spPr>
        <p:txBody>
          <a:bodyPr wrap="square" rtlCol="0">
            <a:spAutoFit/>
          </a:bodyPr>
          <a:lstStyle/>
          <a:p>
            <a:pPr algn="ctr">
              <a:defRPr/>
            </a:pPr>
            <a:r>
              <a:rPr lang="en-US" sz="2000" dirty="0">
                <a:solidFill>
                  <a:schemeClr val="accent1"/>
                </a:solidFill>
                <a:latin typeface="Calibri"/>
              </a:rPr>
              <a:t>Effective Workforce and Leadership Investment</a:t>
            </a:r>
            <a:endParaRPr lang="en-US" sz="2000" b="1" dirty="0">
              <a:solidFill>
                <a:schemeClr val="accent1"/>
              </a:solidFill>
              <a:latin typeface="Calibri"/>
            </a:endParaRPr>
          </a:p>
        </p:txBody>
      </p:sp>
      <p:sp>
        <p:nvSpPr>
          <p:cNvPr id="9" name="TextBox 8">
            <a:extLst>
              <a:ext uri="{FF2B5EF4-FFF2-40B4-BE49-F238E27FC236}">
                <a16:creationId xmlns:a16="http://schemas.microsoft.com/office/drawing/2014/main" id="{2D913D7D-3214-4415-8901-E97858EB7661}"/>
              </a:ext>
            </a:extLst>
          </p:cNvPr>
          <p:cNvSpPr txBox="1"/>
          <p:nvPr/>
        </p:nvSpPr>
        <p:spPr>
          <a:xfrm>
            <a:off x="7181492" y="3224516"/>
            <a:ext cx="2274577" cy="1015663"/>
          </a:xfrm>
          <a:prstGeom prst="rect">
            <a:avLst/>
          </a:prstGeom>
          <a:noFill/>
        </p:spPr>
        <p:txBody>
          <a:bodyPr wrap="square" rtlCol="0">
            <a:spAutoFit/>
          </a:bodyPr>
          <a:lstStyle/>
          <a:p>
            <a:pPr algn="ctr">
              <a:defRPr/>
            </a:pPr>
            <a:r>
              <a:rPr lang="en-US" sz="2000" dirty="0">
                <a:solidFill>
                  <a:schemeClr val="accent6"/>
                </a:solidFill>
                <a:latin typeface="Calibri"/>
              </a:rPr>
              <a:t>Premier Public Education – Mental Health First Aid</a:t>
            </a:r>
            <a:endParaRPr lang="en-US" sz="2000" b="1" dirty="0">
              <a:solidFill>
                <a:schemeClr val="accent6"/>
              </a:solidFill>
              <a:latin typeface="Calibri"/>
            </a:endParaRPr>
          </a:p>
        </p:txBody>
      </p:sp>
    </p:spTree>
    <p:extLst>
      <p:ext uri="{BB962C8B-B14F-4D97-AF65-F5344CB8AC3E}">
        <p14:creationId xmlns:p14="http://schemas.microsoft.com/office/powerpoint/2010/main" val="1487120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303B-33DC-4FAA-8808-416F3D9F336D}"/>
              </a:ext>
            </a:extLst>
          </p:cNvPr>
          <p:cNvSpPr>
            <a:spLocks noGrp="1"/>
          </p:cNvSpPr>
          <p:nvPr>
            <p:ph type="title"/>
          </p:nvPr>
        </p:nvSpPr>
        <p:spPr/>
        <p:txBody>
          <a:bodyPr/>
          <a:lstStyle/>
          <a:p>
            <a:r>
              <a:rPr lang="en-US" dirty="0"/>
              <a:t>Goal 1: </a:t>
            </a:r>
            <a:r>
              <a:rPr lang="en-US" dirty="0">
                <a:solidFill>
                  <a:srgbClr val="C00000"/>
                </a:solidFill>
                <a:latin typeface="Calibri"/>
              </a:rPr>
              <a:t>Assertive Public Policy</a:t>
            </a:r>
            <a:endParaRPr lang="en-US" dirty="0"/>
          </a:p>
        </p:txBody>
      </p:sp>
      <p:sp>
        <p:nvSpPr>
          <p:cNvPr id="6" name="Content Placeholder 5">
            <a:extLst>
              <a:ext uri="{FF2B5EF4-FFF2-40B4-BE49-F238E27FC236}">
                <a16:creationId xmlns:a16="http://schemas.microsoft.com/office/drawing/2014/main" id="{193E0B2F-2986-4BE7-883A-DD7EA1C00018}"/>
              </a:ext>
            </a:extLst>
          </p:cNvPr>
          <p:cNvSpPr>
            <a:spLocks noGrp="1"/>
          </p:cNvSpPr>
          <p:nvPr>
            <p:ph idx="1"/>
          </p:nvPr>
        </p:nvSpPr>
        <p:spPr/>
        <p:txBody>
          <a:bodyPr/>
          <a:lstStyle/>
          <a:p>
            <a:pPr marL="0" indent="0">
              <a:lnSpc>
                <a:spcPct val="115000"/>
              </a:lnSpc>
              <a:spcBef>
                <a:spcPts val="0"/>
              </a:spcBef>
              <a:spcAft>
                <a:spcPts val="1000"/>
              </a:spcAft>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800" dirty="0"/>
              <a:t>Protect and expand funding from all funding sources for addiction and mental illness prevention, treatment and recovery supports.</a:t>
            </a:r>
          </a:p>
          <a:p>
            <a:pPr marL="342900" indent="-342900">
              <a:lnSpc>
                <a:spcPct val="115000"/>
              </a:lnSpc>
              <a:spcBef>
                <a:spcPts val="0"/>
              </a:spcBef>
              <a:buFont typeface="Symbol" panose="05050102010706020507" pitchFamily="18" charset="2"/>
              <a:buChar char=""/>
            </a:pPr>
            <a:r>
              <a:rPr lang="en-US" sz="1800" dirty="0"/>
              <a:t>Strengthen advocacy collaboration and coordination across the National Council, our network of state and local associations, and member organizations.</a:t>
            </a:r>
          </a:p>
          <a:p>
            <a:pPr marL="342900" indent="-342900">
              <a:lnSpc>
                <a:spcPct val="115000"/>
              </a:lnSpc>
              <a:spcBef>
                <a:spcPts val="0"/>
              </a:spcBef>
              <a:buFont typeface="Symbol" panose="05050102010706020507" pitchFamily="18" charset="2"/>
              <a:buChar char=""/>
            </a:pPr>
            <a:r>
              <a:rPr lang="en-US" sz="1800" dirty="0"/>
              <a:t>Ensure expertise in current and proposed care delivery structures, services and payment models, including Certified Community Behavioral Health Clinics.</a:t>
            </a:r>
          </a:p>
          <a:p>
            <a:pPr marL="342900" indent="-342900">
              <a:lnSpc>
                <a:spcPct val="115000"/>
              </a:lnSpc>
              <a:spcBef>
                <a:spcPts val="0"/>
              </a:spcBef>
              <a:buFont typeface="Symbol" panose="05050102010706020507" pitchFamily="18" charset="2"/>
              <a:buChar char=""/>
            </a:pPr>
            <a:r>
              <a:rPr lang="en-US" sz="1800" dirty="0"/>
              <a:t>Identify and advocate for policies that prevent disability while promoting the full social inclusion of individuals with addictions and mental illnesses.</a:t>
            </a:r>
          </a:p>
          <a:p>
            <a:pPr marL="342900" indent="-342900">
              <a:lnSpc>
                <a:spcPct val="107000"/>
              </a:lnSpc>
              <a:spcBef>
                <a:spcPts val="0"/>
              </a:spcBef>
              <a:spcAft>
                <a:spcPts val="800"/>
              </a:spcAft>
              <a:buFont typeface="Symbol" panose="05050102010706020507" pitchFamily="18" charset="2"/>
              <a:buChar char=""/>
            </a:pPr>
            <a:r>
              <a:rPr lang="en-US" sz="1800" dirty="0"/>
              <a:t>Support national and state efforts to disseminate parity information, monitor suspected violations, and ensure assertive implementation/enforcement. </a:t>
            </a:r>
            <a:endParaRPr lang="en-US" sz="1800" dirty="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151919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C5E7-A698-437E-A1AA-CDDEA0291EEF}"/>
              </a:ext>
            </a:extLst>
          </p:cNvPr>
          <p:cNvSpPr>
            <a:spLocks noGrp="1"/>
          </p:cNvSpPr>
          <p:nvPr>
            <p:ph type="title"/>
          </p:nvPr>
        </p:nvSpPr>
        <p:spPr/>
        <p:txBody>
          <a:bodyPr/>
          <a:lstStyle/>
          <a:p>
            <a:r>
              <a:rPr lang="en-US" dirty="0"/>
              <a:t>Goal 2: </a:t>
            </a:r>
            <a:r>
              <a:rPr lang="en-US" dirty="0">
                <a:solidFill>
                  <a:schemeClr val="accent3">
                    <a:lumMod val="75000"/>
                  </a:schemeClr>
                </a:solidFill>
                <a:latin typeface="Calibri"/>
              </a:rPr>
              <a:t>Organizational &amp; Operational Excellence</a:t>
            </a:r>
            <a:br>
              <a:rPr lang="en-US" dirty="0">
                <a:solidFill>
                  <a:schemeClr val="accent3">
                    <a:lumMod val="75000"/>
                  </a:schemeClr>
                </a:solidFill>
                <a:latin typeface="Calibri"/>
              </a:rPr>
            </a:br>
            <a:endParaRPr lang="en-US" dirty="0"/>
          </a:p>
        </p:txBody>
      </p:sp>
      <p:sp>
        <p:nvSpPr>
          <p:cNvPr id="6" name="Content Placeholder 5">
            <a:extLst>
              <a:ext uri="{FF2B5EF4-FFF2-40B4-BE49-F238E27FC236}">
                <a16:creationId xmlns:a16="http://schemas.microsoft.com/office/drawing/2014/main" id="{18B6D63D-3AE0-47F8-9A99-7F345886C4CF}"/>
              </a:ext>
            </a:extLst>
          </p:cNvPr>
          <p:cNvSpPr>
            <a:spLocks noGrp="1"/>
          </p:cNvSpPr>
          <p:nvPr>
            <p:ph idx="1"/>
          </p:nvPr>
        </p:nvSpPr>
        <p:spPr/>
        <p:txBody>
          <a:bodyPr/>
          <a:lstStyle/>
          <a:p>
            <a:pPr marL="0" indent="0">
              <a:lnSpc>
                <a:spcPct val="115000"/>
              </a:lnSpc>
              <a:spcBef>
                <a:spcPts val="0"/>
              </a:spcBef>
              <a:spcAft>
                <a:spcPts val="1000"/>
              </a:spcAft>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800" dirty="0"/>
              <a:t>Position the National Council as a leading source for practice improvement information and technical assistance on clinical and operational excellence when serving individuals at risk of/with mental illness or addiction</a:t>
            </a:r>
          </a:p>
          <a:p>
            <a:pPr marL="342900" indent="-342900">
              <a:lnSpc>
                <a:spcPct val="115000"/>
              </a:lnSpc>
              <a:spcBef>
                <a:spcPts val="0"/>
              </a:spcBef>
              <a:buFont typeface="Symbol" panose="05050102010706020507" pitchFamily="18" charset="2"/>
              <a:buChar char=""/>
            </a:pPr>
            <a:r>
              <a:rPr lang="en-US" sz="1800" dirty="0"/>
              <a:t>Increase the National Council’s (board, staff, and members) knowledge of the characteristics and elements needed to succeed as Certified Community Behavioral Health Clinics. </a:t>
            </a:r>
          </a:p>
          <a:p>
            <a:pPr marL="342900" indent="-342900">
              <a:lnSpc>
                <a:spcPct val="115000"/>
              </a:lnSpc>
              <a:spcBef>
                <a:spcPts val="0"/>
              </a:spcBef>
              <a:buFont typeface="Symbol" panose="05050102010706020507" pitchFamily="18" charset="2"/>
              <a:buChar char=""/>
            </a:pPr>
            <a:r>
              <a:rPr lang="en-US" sz="1800" dirty="0"/>
              <a:t>Provide consumable technical assistance and other guidance to support behavioral health providers as they navigate payment and service delivery changes being promoted at the national and state levels. </a:t>
            </a:r>
          </a:p>
          <a:p>
            <a:pPr marL="342900" indent="-342900">
              <a:lnSpc>
                <a:spcPct val="115000"/>
              </a:lnSpc>
              <a:spcBef>
                <a:spcPts val="0"/>
              </a:spcBef>
              <a:spcAft>
                <a:spcPts val="1000"/>
              </a:spcAft>
              <a:buFont typeface="Symbol" panose="05050102010706020507" pitchFamily="18" charset="2"/>
              <a:buChar char=""/>
            </a:pPr>
            <a:r>
              <a:rPr lang="en-US" sz="1800" dirty="0"/>
              <a:t>Identify and encourage adoption of technologies, service delivery models, workflows, and business operations that promote consumer engagement, enable measurement-based care, and support data-based decisions.</a:t>
            </a:r>
            <a:endParaRPr lang="en-US" sz="1800" dirty="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889196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903-7974-4DC7-8BB4-9DF83C7F7BBC}"/>
              </a:ext>
            </a:extLst>
          </p:cNvPr>
          <p:cNvSpPr>
            <a:spLocks noGrp="1"/>
          </p:cNvSpPr>
          <p:nvPr>
            <p:ph type="title"/>
          </p:nvPr>
        </p:nvSpPr>
        <p:spPr/>
        <p:txBody>
          <a:bodyPr/>
          <a:lstStyle/>
          <a:p>
            <a:r>
              <a:rPr lang="en-US" dirty="0"/>
              <a:t>Goal 3: </a:t>
            </a:r>
            <a:r>
              <a:rPr lang="en-US" dirty="0">
                <a:solidFill>
                  <a:schemeClr val="accent4"/>
                </a:solidFill>
                <a:latin typeface="Calibri"/>
              </a:rPr>
              <a:t>High-Impact Communications</a:t>
            </a:r>
            <a:endParaRPr lang="en-US" dirty="0"/>
          </a:p>
        </p:txBody>
      </p:sp>
      <p:sp>
        <p:nvSpPr>
          <p:cNvPr id="6" name="Content Placeholder 5">
            <a:extLst>
              <a:ext uri="{FF2B5EF4-FFF2-40B4-BE49-F238E27FC236}">
                <a16:creationId xmlns:a16="http://schemas.microsoft.com/office/drawing/2014/main" id="{3C999DFA-B4B0-4DCE-9D3C-33683641110A}"/>
              </a:ext>
            </a:extLst>
          </p:cNvPr>
          <p:cNvSpPr>
            <a:spLocks noGrp="1"/>
          </p:cNvSpPr>
          <p:nvPr>
            <p:ph idx="1"/>
          </p:nvPr>
        </p:nvSpPr>
        <p:spPr>
          <a:xfrm>
            <a:off x="1981200" y="1067796"/>
            <a:ext cx="8431967" cy="4282643"/>
          </a:xfrm>
        </p:spPr>
        <p:txBody>
          <a:bodyPr>
            <a:normAutofit lnSpcReduction="10000"/>
          </a:bodyPr>
          <a:lstStyle/>
          <a:p>
            <a:pPr marL="0" indent="0">
              <a:lnSpc>
                <a:spcPct val="115000"/>
              </a:lnSpc>
              <a:spcBef>
                <a:spcPts val="0"/>
              </a:spcBef>
              <a:spcAft>
                <a:spcPts val="1000"/>
              </a:spcAft>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600" dirty="0"/>
              <a:t>Leverage initiatives from policy, practice improvement, Mental Health First Aid, and Medical Director’s Institute to increase the public and policy makers understanding of and support for mental health and addictions service continuum.</a:t>
            </a:r>
          </a:p>
          <a:p>
            <a:pPr marL="342900" indent="-342900">
              <a:lnSpc>
                <a:spcPct val="115000"/>
              </a:lnSpc>
              <a:spcBef>
                <a:spcPts val="0"/>
              </a:spcBef>
              <a:buFont typeface="Symbol" panose="05050102010706020507" pitchFamily="18" charset="2"/>
              <a:buChar char=""/>
            </a:pPr>
            <a:r>
              <a:rPr lang="en-US" sz="1600" dirty="0"/>
              <a:t>Elevate the National Council brand to be the premier association among media, public safety and policy makers for timely and accurate information about mental health and addiction policy, prevention, treatment, and recovery services.   </a:t>
            </a:r>
          </a:p>
          <a:p>
            <a:pPr marL="342900" indent="-342900">
              <a:lnSpc>
                <a:spcPct val="115000"/>
              </a:lnSpc>
              <a:spcBef>
                <a:spcPts val="0"/>
              </a:spcBef>
              <a:buFont typeface="Symbol" panose="05050102010706020507" pitchFamily="18" charset="2"/>
              <a:buChar char=""/>
            </a:pPr>
            <a:r>
              <a:rPr lang="en-US" sz="1600" dirty="0"/>
              <a:t>Expand advocacy/education efforts at the state level, supporting and helping mobilize grassroots, and state-level communications and messaging.</a:t>
            </a:r>
          </a:p>
          <a:p>
            <a:pPr marL="342900" indent="-342900">
              <a:lnSpc>
                <a:spcPct val="115000"/>
              </a:lnSpc>
              <a:spcBef>
                <a:spcPts val="0"/>
              </a:spcBef>
              <a:buFont typeface="Symbol" panose="05050102010706020507" pitchFamily="18" charset="2"/>
              <a:buChar char=""/>
            </a:pPr>
            <a:r>
              <a:rPr lang="en-US" sz="1600" dirty="0"/>
              <a:t>Use innovative communications tools including social media, traditional media, marketing, and  web tools, to brand members as preferred organizations in the health care marketplace.</a:t>
            </a:r>
          </a:p>
          <a:p>
            <a:pPr marL="342900" indent="-342900">
              <a:lnSpc>
                <a:spcPct val="115000"/>
              </a:lnSpc>
              <a:spcBef>
                <a:spcPts val="0"/>
              </a:spcBef>
              <a:spcAft>
                <a:spcPts val="1000"/>
              </a:spcAft>
              <a:buFont typeface="Symbol" panose="05050102010706020507" pitchFamily="18" charset="2"/>
              <a:buChar char=""/>
            </a:pPr>
            <a:r>
              <a:rPr lang="en-US" sz="1600" dirty="0"/>
              <a:t>Provide timely and relevant curated information and opinion pieces – across topics related to the general health field as well as behavioral health – in multiple formats to member organizations and the stakeholder community.</a:t>
            </a:r>
            <a:endParaRPr lang="en-US" sz="16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2280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C976-44C2-4BCE-9375-F4C659177F36}"/>
              </a:ext>
            </a:extLst>
          </p:cNvPr>
          <p:cNvSpPr>
            <a:spLocks noGrp="1"/>
          </p:cNvSpPr>
          <p:nvPr>
            <p:ph type="title"/>
          </p:nvPr>
        </p:nvSpPr>
        <p:spPr/>
        <p:txBody>
          <a:bodyPr/>
          <a:lstStyle/>
          <a:p>
            <a:r>
              <a:rPr lang="en-US" dirty="0"/>
              <a:t>Goal 4: </a:t>
            </a:r>
            <a:r>
              <a:rPr lang="en-US" dirty="0">
                <a:solidFill>
                  <a:schemeClr val="accent1"/>
                </a:solidFill>
                <a:latin typeface="Calibri"/>
              </a:rPr>
              <a:t>Effective Workforce and Leadership Investment</a:t>
            </a:r>
            <a:endParaRPr lang="en-US" dirty="0"/>
          </a:p>
        </p:txBody>
      </p:sp>
      <p:sp>
        <p:nvSpPr>
          <p:cNvPr id="6" name="Content Placeholder 5">
            <a:extLst>
              <a:ext uri="{FF2B5EF4-FFF2-40B4-BE49-F238E27FC236}">
                <a16:creationId xmlns:a16="http://schemas.microsoft.com/office/drawing/2014/main" id="{D0F5F74E-C88D-4B84-9702-C2432E8570FA}"/>
              </a:ext>
            </a:extLst>
          </p:cNvPr>
          <p:cNvSpPr>
            <a:spLocks noGrp="1"/>
          </p:cNvSpPr>
          <p:nvPr>
            <p:ph idx="1"/>
          </p:nvPr>
        </p:nvSpPr>
        <p:spPr>
          <a:xfrm>
            <a:off x="1861279" y="1461225"/>
            <a:ext cx="8229600" cy="4282643"/>
          </a:xfrm>
        </p:spPr>
        <p:txBody>
          <a:bodyPr>
            <a:normAutofit lnSpcReduction="10000"/>
          </a:bodyPr>
          <a:lstStyle/>
          <a:p>
            <a:pPr marL="0" indent="0">
              <a:lnSpc>
                <a:spcPct val="115000"/>
              </a:lnSpc>
              <a:spcBef>
                <a:spcPts val="0"/>
              </a:spcBef>
              <a:spcAft>
                <a:spcPts val="1000"/>
              </a:spcAft>
              <a:buNone/>
            </a:pPr>
            <a:r>
              <a:rPr lang="en-US" b="1" u="sng" dirty="0">
                <a:latin typeface="+mn-lt"/>
              </a:rPr>
              <a:t>Strategies: </a:t>
            </a:r>
          </a:p>
          <a:p>
            <a:pPr marL="342900" indent="-342900">
              <a:lnSpc>
                <a:spcPct val="115000"/>
              </a:lnSpc>
              <a:spcBef>
                <a:spcPts val="0"/>
              </a:spcBef>
              <a:buFont typeface="Symbol" panose="05050102010706020507" pitchFamily="18" charset="2"/>
              <a:buChar char=""/>
            </a:pPr>
            <a:r>
              <a:rPr lang="en-US" sz="1800" dirty="0"/>
              <a:t>Increase opportunities for all levels of behavioral health staff to enhance their clinical and professional leadership skills development in alignment with current and future markets. </a:t>
            </a:r>
          </a:p>
          <a:p>
            <a:pPr marL="342900" indent="-342900">
              <a:lnSpc>
                <a:spcPct val="115000"/>
              </a:lnSpc>
              <a:spcBef>
                <a:spcPts val="0"/>
              </a:spcBef>
              <a:buFont typeface="Symbol" panose="05050102010706020507" pitchFamily="18" charset="2"/>
              <a:buChar char=""/>
            </a:pPr>
            <a:r>
              <a:rPr lang="en-US" sz="1800" dirty="0"/>
              <a:t>Contribute to the development of effective organizational managers and leaders, particularly those that reflect the demographics of consumers and communities.</a:t>
            </a:r>
          </a:p>
          <a:p>
            <a:pPr marL="342900" indent="-342900">
              <a:lnSpc>
                <a:spcPct val="115000"/>
              </a:lnSpc>
              <a:spcBef>
                <a:spcPts val="0"/>
              </a:spcBef>
              <a:buFont typeface="Symbol" panose="05050102010706020507" pitchFamily="18" charset="2"/>
              <a:buChar char=""/>
            </a:pPr>
            <a:r>
              <a:rPr lang="en-US" sz="1800" dirty="0"/>
              <a:t>Support the hiring, training, and promotion of people with lived experience.</a:t>
            </a:r>
          </a:p>
          <a:p>
            <a:pPr marL="342900" indent="-342900">
              <a:lnSpc>
                <a:spcPct val="115000"/>
              </a:lnSpc>
              <a:spcBef>
                <a:spcPts val="0"/>
              </a:spcBef>
              <a:buFont typeface="Symbol" panose="05050102010706020507" pitchFamily="18" charset="2"/>
              <a:buChar char=""/>
            </a:pPr>
            <a:r>
              <a:rPr lang="en-US" sz="1800" dirty="0"/>
              <a:t>Invest in National Council staff development and in recruiting new staff who are/will become nationally recognized experts in their content or business areas.</a:t>
            </a:r>
          </a:p>
          <a:p>
            <a:pPr marL="342900" indent="-342900">
              <a:lnSpc>
                <a:spcPct val="115000"/>
              </a:lnSpc>
              <a:spcBef>
                <a:spcPts val="0"/>
              </a:spcBef>
              <a:spcAft>
                <a:spcPts val="1000"/>
              </a:spcAft>
              <a:buFont typeface="Symbol" panose="05050102010706020507" pitchFamily="18" charset="2"/>
              <a:buChar char=""/>
            </a:pPr>
            <a:r>
              <a:rPr lang="en-US" sz="1800" dirty="0"/>
              <a:t> Leverage the Medical Director Institute to advance clinical quality of members and policy informed by the best current evidence.</a:t>
            </a: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3950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8D75-6D9D-487A-9D21-B489736D370E}"/>
              </a:ext>
            </a:extLst>
          </p:cNvPr>
          <p:cNvSpPr>
            <a:spLocks noGrp="1"/>
          </p:cNvSpPr>
          <p:nvPr>
            <p:ph type="title"/>
          </p:nvPr>
        </p:nvSpPr>
        <p:spPr/>
        <p:txBody>
          <a:bodyPr/>
          <a:lstStyle/>
          <a:p>
            <a:r>
              <a:rPr lang="en-US" dirty="0"/>
              <a:t>Goal 5: </a:t>
            </a:r>
            <a:r>
              <a:rPr lang="en-US" dirty="0">
                <a:solidFill>
                  <a:schemeClr val="accent6"/>
                </a:solidFill>
                <a:latin typeface="Calibri"/>
              </a:rPr>
              <a:t>Premier Public Education – Mental Health First Aid</a:t>
            </a:r>
            <a:endParaRPr lang="en-US" dirty="0"/>
          </a:p>
        </p:txBody>
      </p:sp>
      <p:sp>
        <p:nvSpPr>
          <p:cNvPr id="6" name="Content Placeholder 5">
            <a:extLst>
              <a:ext uri="{FF2B5EF4-FFF2-40B4-BE49-F238E27FC236}">
                <a16:creationId xmlns:a16="http://schemas.microsoft.com/office/drawing/2014/main" id="{2E9C7A32-9617-4148-A277-85CD1FAE49C1}"/>
              </a:ext>
            </a:extLst>
          </p:cNvPr>
          <p:cNvSpPr>
            <a:spLocks noGrp="1"/>
          </p:cNvSpPr>
          <p:nvPr>
            <p:ph idx="1"/>
          </p:nvPr>
        </p:nvSpPr>
        <p:spPr>
          <a:xfrm>
            <a:off x="1981200" y="1401264"/>
            <a:ext cx="8229600" cy="4282643"/>
          </a:xfrm>
        </p:spPr>
        <p:txBody>
          <a:bodyPr>
            <a:normAutofit fontScale="92500"/>
          </a:bodyPr>
          <a:lstStyle/>
          <a:p>
            <a:pPr marL="0" indent="0">
              <a:lnSpc>
                <a:spcPct val="115000"/>
              </a:lnSpc>
              <a:spcBef>
                <a:spcPts val="0"/>
              </a:spcBef>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800" dirty="0"/>
              <a:t>Brand MHFA as the leading vehicle for public knowledge of mental health and addiction disorders and appropriate responses to someone in distress. </a:t>
            </a:r>
          </a:p>
          <a:p>
            <a:pPr marL="342900" indent="-342900">
              <a:lnSpc>
                <a:spcPct val="115000"/>
              </a:lnSpc>
              <a:spcBef>
                <a:spcPts val="0"/>
              </a:spcBef>
              <a:buFont typeface="Symbol" panose="05050102010706020507" pitchFamily="18" charset="2"/>
              <a:buChar char=""/>
            </a:pPr>
            <a:r>
              <a:rPr lang="en-US" sz="1800" dirty="0"/>
              <a:t>Promote Mental Health First Aid research, evaluation, and return on investment studies to support credibility and adoption.   </a:t>
            </a:r>
          </a:p>
          <a:p>
            <a:pPr marL="342900" indent="-342900">
              <a:lnSpc>
                <a:spcPct val="115000"/>
              </a:lnSpc>
              <a:spcBef>
                <a:spcPts val="0"/>
              </a:spcBef>
              <a:buFont typeface="Symbol" panose="05050102010706020507" pitchFamily="18" charset="2"/>
              <a:buChar char=""/>
            </a:pPr>
            <a:r>
              <a:rPr lang="en-US" sz="1800" dirty="0"/>
              <a:t>Create nationally-driven MHFA growth pathways: employer-based partnerships; nonprofit partnerships including law enforcement and first responders; health systems; and higher education. </a:t>
            </a:r>
          </a:p>
          <a:p>
            <a:pPr marL="342900" indent="-342900">
              <a:lnSpc>
                <a:spcPct val="115000"/>
              </a:lnSpc>
              <a:spcBef>
                <a:spcPts val="0"/>
              </a:spcBef>
              <a:buFont typeface="Symbol" panose="05050102010706020507" pitchFamily="18" charset="2"/>
              <a:buChar char=""/>
            </a:pPr>
            <a:r>
              <a:rPr lang="en-US" sz="1800" dirty="0"/>
              <a:t>Drive local government/community strategies for population penetration of MHFA.  </a:t>
            </a:r>
          </a:p>
          <a:p>
            <a:pPr marL="342900" indent="-342900">
              <a:lnSpc>
                <a:spcPct val="115000"/>
              </a:lnSpc>
              <a:spcBef>
                <a:spcPts val="0"/>
              </a:spcBef>
              <a:buFont typeface="Symbol" panose="05050102010706020507" pitchFamily="18" charset="2"/>
              <a:buChar char=""/>
            </a:pPr>
            <a:r>
              <a:rPr lang="en-US" sz="1800" dirty="0"/>
              <a:t>Promote MHFA government mandates and continuing education courses and credits. </a:t>
            </a:r>
          </a:p>
          <a:p>
            <a:pPr marL="342900" indent="-342900">
              <a:lnSpc>
                <a:spcPct val="115000"/>
              </a:lnSpc>
              <a:spcBef>
                <a:spcPts val="0"/>
              </a:spcBef>
              <a:buFont typeface="Symbol" panose="05050102010706020507" pitchFamily="18" charset="2"/>
              <a:buChar char=""/>
            </a:pPr>
            <a:r>
              <a:rPr lang="en-US" sz="1800" dirty="0"/>
              <a:t>Invest in MHFA curriculum redesign (structure, content, and digital delivery); MHFA data collection and analysis; and innovative MHFA business models and diversification. </a:t>
            </a:r>
          </a:p>
        </p:txBody>
      </p:sp>
    </p:spTree>
    <p:extLst>
      <p:ext uri="{BB962C8B-B14F-4D97-AF65-F5344CB8AC3E}">
        <p14:creationId xmlns:p14="http://schemas.microsoft.com/office/powerpoint/2010/main" val="215232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93537D28-B86C-493A-8188-CA7C61089CB6}"/>
              </a:ext>
            </a:extLst>
          </p:cNvPr>
          <p:cNvSpPr>
            <a:spLocks noGrp="1"/>
          </p:cNvSpPr>
          <p:nvPr>
            <p:ph type="title"/>
          </p:nvPr>
        </p:nvSpPr>
        <p:spPr>
          <a:xfrm>
            <a:off x="399966" y="259100"/>
            <a:ext cx="3084844" cy="5646208"/>
          </a:xfrm>
        </p:spPr>
        <p:txBody>
          <a:bodyPr anchor="ctr">
            <a:normAutofit/>
          </a:bodyPr>
          <a:lstStyle/>
          <a:p>
            <a:r>
              <a:rPr lang="en-US" dirty="0">
                <a:solidFill>
                  <a:srgbClr val="FFFFFF"/>
                </a:solidFill>
              </a:rPr>
              <a:t>The result of parity, no annual and lifetime coverage limits, and better data…</a:t>
            </a:r>
            <a:br>
              <a:rPr lang="en-US" dirty="0">
                <a:solidFill>
                  <a:srgbClr val="FFFFFF"/>
                </a:solidFill>
              </a:rPr>
            </a:br>
            <a:br>
              <a:rPr lang="en-US" dirty="0">
                <a:solidFill>
                  <a:srgbClr val="FFFFFF"/>
                </a:solidFill>
              </a:rPr>
            </a:br>
            <a:r>
              <a:rPr lang="en-US" dirty="0">
                <a:solidFill>
                  <a:srgbClr val="FFFFFF"/>
                </a:solidFill>
              </a:rPr>
              <a:t>Payer preference for integrated care coordination - particularly for consumers with complex needs</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CEC6462-10F2-4026-A36D-6CFF2644F665}"/>
              </a:ext>
            </a:extLst>
          </p:cNvPr>
          <p:cNvSpPr>
            <a:spLocks noGrp="1"/>
          </p:cNvSpPr>
          <p:nvPr>
            <p:ph idx="1"/>
          </p:nvPr>
        </p:nvSpPr>
        <p:spPr>
          <a:xfrm>
            <a:off x="4450757" y="-261186"/>
            <a:ext cx="7057149" cy="5646208"/>
          </a:xfrm>
        </p:spPr>
        <p:txBody>
          <a:bodyPr anchor="ctr">
            <a:normAutofit/>
          </a:bodyPr>
          <a:lstStyle/>
          <a:p>
            <a:pPr marL="0" indent="0">
              <a:buNone/>
            </a:pPr>
            <a:r>
              <a:rPr lang="en-US" sz="2400" dirty="0"/>
              <a:t>Single care management entity per consumer -  medical, pharmacy, behavioral, and social – all with some form of performance-based reimbursement</a:t>
            </a:r>
          </a:p>
          <a:p>
            <a:r>
              <a:rPr lang="en-US" sz="2400" dirty="0"/>
              <a:t>Accountable care organizations – Medicare, Medicaid, commercial</a:t>
            </a:r>
          </a:p>
          <a:p>
            <a:r>
              <a:rPr lang="en-US" sz="2400" dirty="0"/>
              <a:t>Bundled rate programs - Medicare and health plan </a:t>
            </a:r>
          </a:p>
          <a:p>
            <a:r>
              <a:rPr lang="en-US" sz="2400" dirty="0"/>
              <a:t>Health plan episodic case rates </a:t>
            </a:r>
          </a:p>
          <a:p>
            <a:r>
              <a:rPr lang="en-US" sz="2400" dirty="0"/>
              <a:t>Specialty care coordination programs – medical homes, health homes ‘whole person’ care coordination</a:t>
            </a:r>
          </a:p>
        </p:txBody>
      </p:sp>
      <p:sp>
        <p:nvSpPr>
          <p:cNvPr id="2" name="Slide Number Placeholder 1">
            <a:extLst>
              <a:ext uri="{FF2B5EF4-FFF2-40B4-BE49-F238E27FC236}">
                <a16:creationId xmlns:a16="http://schemas.microsoft.com/office/drawing/2014/main" id="{4EAA3EFA-0C0A-47C5-AA04-1E3CCB63FF61}"/>
              </a:ext>
            </a:extLst>
          </p:cNvPr>
          <p:cNvSpPr>
            <a:spLocks noGrp="1"/>
          </p:cNvSpPr>
          <p:nvPr>
            <p:ph type="sldNum" sz="quarter" idx="12"/>
          </p:nvPr>
        </p:nvSpPr>
        <p:spPr>
          <a:xfrm>
            <a:off x="10123055" y="6459785"/>
            <a:ext cx="1089428" cy="365125"/>
          </a:xfrm>
        </p:spPr>
        <p:txBody>
          <a:bodyPr>
            <a:normAutofit/>
          </a:bodyPr>
          <a:lstStyle/>
          <a:p>
            <a:pPr>
              <a:spcAft>
                <a:spcPts val="600"/>
              </a:spcAft>
            </a:pPr>
            <a:fld id="{D4DFE4B9-2BF6-4E32-9280-3DEC68C36104}" type="slidenum">
              <a:rPr lang="en-US">
                <a:solidFill>
                  <a:schemeClr val="tx2"/>
                </a:solidFill>
              </a:rPr>
              <a:pPr>
                <a:spcAft>
                  <a:spcPts val="600"/>
                </a:spcAft>
              </a:pPr>
              <a:t>7</a:t>
            </a:fld>
            <a:endParaRPr lang="en-US">
              <a:solidFill>
                <a:schemeClr val="tx2"/>
              </a:solidFill>
            </a:endParaRPr>
          </a:p>
        </p:txBody>
      </p:sp>
      <p:sp>
        <p:nvSpPr>
          <p:cNvPr id="8" name="Rectangle 7">
            <a:extLst>
              <a:ext uri="{FF2B5EF4-FFF2-40B4-BE49-F238E27FC236}">
                <a16:creationId xmlns:a16="http://schemas.microsoft.com/office/drawing/2014/main" id="{81AE42B5-F245-405A-8B21-2BD20E55715E}"/>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pic>
        <p:nvPicPr>
          <p:cNvPr id="5" name="Picture 4">
            <a:extLst>
              <a:ext uri="{FF2B5EF4-FFF2-40B4-BE49-F238E27FC236}">
                <a16:creationId xmlns:a16="http://schemas.microsoft.com/office/drawing/2014/main" id="{850982B4-4FD0-47FD-A693-C6352F40E08F}"/>
              </a:ext>
            </a:extLst>
          </p:cNvPr>
          <p:cNvPicPr>
            <a:picLocks noChangeAspect="1"/>
          </p:cNvPicPr>
          <p:nvPr/>
        </p:nvPicPr>
        <p:blipFill>
          <a:blip r:embed="rId2"/>
          <a:stretch>
            <a:fillRect/>
          </a:stretch>
        </p:blipFill>
        <p:spPr>
          <a:xfrm>
            <a:off x="7617269" y="4386543"/>
            <a:ext cx="3848100" cy="2105025"/>
          </a:xfrm>
          <a:prstGeom prst="rect">
            <a:avLst/>
          </a:prstGeom>
          <a:ln w="57150">
            <a:solidFill>
              <a:schemeClr val="tx1"/>
            </a:solidFill>
          </a:ln>
        </p:spPr>
      </p:pic>
      <p:sp>
        <p:nvSpPr>
          <p:cNvPr id="6" name="Rectangle 5">
            <a:extLst>
              <a:ext uri="{FF2B5EF4-FFF2-40B4-BE49-F238E27FC236}">
                <a16:creationId xmlns:a16="http://schemas.microsoft.com/office/drawing/2014/main" id="{B018C0FE-9E8E-40F8-9365-60258E70B1E5}"/>
              </a:ext>
            </a:extLst>
          </p:cNvPr>
          <p:cNvSpPr/>
          <p:nvPr/>
        </p:nvSpPr>
        <p:spPr>
          <a:xfrm>
            <a:off x="4659340" y="5751454"/>
            <a:ext cx="3324160" cy="923330"/>
          </a:xfrm>
          <a:prstGeom prst="rect">
            <a:avLst/>
          </a:prstGeom>
          <a:solidFill>
            <a:schemeClr val="bg1"/>
          </a:solidFill>
          <a:ln w="57150">
            <a:solidFill>
              <a:schemeClr val="accent1"/>
            </a:solidFill>
          </a:ln>
        </p:spPr>
        <p:txBody>
          <a:bodyPr wrap="square">
            <a:spAutoFit/>
          </a:bodyPr>
          <a:lstStyle/>
          <a:p>
            <a:r>
              <a:rPr lang="en-US" dirty="0"/>
              <a:t>In 2017, 1.3 million Medicaid consumers were served by 33 health homes in 22 state</a:t>
            </a:r>
          </a:p>
        </p:txBody>
      </p:sp>
    </p:spTree>
    <p:extLst>
      <p:ext uri="{BB962C8B-B14F-4D97-AF65-F5344CB8AC3E}">
        <p14:creationId xmlns:p14="http://schemas.microsoft.com/office/powerpoint/2010/main" val="2220737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0FC2-659B-4370-A68F-D26A906F24A2}"/>
              </a:ext>
            </a:extLst>
          </p:cNvPr>
          <p:cNvSpPr>
            <a:spLocks noGrp="1"/>
          </p:cNvSpPr>
          <p:nvPr>
            <p:ph type="title"/>
          </p:nvPr>
        </p:nvSpPr>
        <p:spPr/>
        <p:txBody>
          <a:bodyPr/>
          <a:lstStyle/>
          <a:p>
            <a:r>
              <a:rPr lang="en-US" dirty="0"/>
              <a:t>Key Objectives For Next 3 to 5 Years</a:t>
            </a:r>
          </a:p>
        </p:txBody>
      </p:sp>
      <p:sp>
        <p:nvSpPr>
          <p:cNvPr id="3" name="Content Placeholder 2">
            <a:extLst>
              <a:ext uri="{FF2B5EF4-FFF2-40B4-BE49-F238E27FC236}">
                <a16:creationId xmlns:a16="http://schemas.microsoft.com/office/drawing/2014/main" id="{32EFC0CB-EDB4-4A5D-95A0-B347E882E2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8138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FBAD-A57F-4B42-9DDD-EB9AF63CF4E8}"/>
              </a:ext>
            </a:extLst>
          </p:cNvPr>
          <p:cNvSpPr>
            <a:spLocks noGrp="1"/>
          </p:cNvSpPr>
          <p:nvPr>
            <p:ph type="title"/>
          </p:nvPr>
        </p:nvSpPr>
        <p:spPr/>
        <p:txBody>
          <a:bodyPr/>
          <a:lstStyle/>
          <a:p>
            <a:r>
              <a:rPr lang="en-US"/>
              <a:t>Key Initiatives For Next 3 to 5 Years</a:t>
            </a:r>
          </a:p>
        </p:txBody>
      </p:sp>
      <p:sp>
        <p:nvSpPr>
          <p:cNvPr id="3" name="Content Placeholder 2">
            <a:extLst>
              <a:ext uri="{FF2B5EF4-FFF2-40B4-BE49-F238E27FC236}">
                <a16:creationId xmlns:a16="http://schemas.microsoft.com/office/drawing/2014/main" id="{F36797A9-ED65-4532-8521-76CB2D9952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123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C53619-469D-4E22-B253-0C288DE05444}"/>
              </a:ext>
            </a:extLst>
          </p:cNvPr>
          <p:cNvPicPr>
            <a:picLocks noChangeAspect="1"/>
          </p:cNvPicPr>
          <p:nvPr/>
        </p:nvPicPr>
        <p:blipFill>
          <a:blip r:embed="rId2"/>
          <a:stretch>
            <a:fillRect/>
          </a:stretch>
        </p:blipFill>
        <p:spPr>
          <a:xfrm>
            <a:off x="943356" y="919004"/>
            <a:ext cx="10337292" cy="5013586"/>
          </a:xfrm>
          <a:prstGeom prst="rect">
            <a:avLst/>
          </a:prstGeom>
          <a:ln w="19050">
            <a:solidFill>
              <a:schemeClr val="tx1"/>
            </a:solidFill>
          </a:ln>
        </p:spPr>
      </p:pic>
      <p:sp>
        <p:nvSpPr>
          <p:cNvPr id="2" name="Slide Number Placeholder 1">
            <a:extLst>
              <a:ext uri="{FF2B5EF4-FFF2-40B4-BE49-F238E27FC236}">
                <a16:creationId xmlns:a16="http://schemas.microsoft.com/office/drawing/2014/main" id="{1BC33979-8A89-4A70-A61D-7004683BA5A9}"/>
              </a:ext>
            </a:extLst>
          </p:cNvPr>
          <p:cNvSpPr>
            <a:spLocks noGrp="1"/>
          </p:cNvSpPr>
          <p:nvPr>
            <p:ph type="sldNum" sz="quarter" idx="12"/>
          </p:nvPr>
        </p:nvSpPr>
        <p:spPr>
          <a:xfrm>
            <a:off x="10896500" y="6459785"/>
            <a:ext cx="1312025" cy="365125"/>
          </a:xfrm>
        </p:spPr>
        <p:txBody>
          <a:bodyPr>
            <a:normAutofit/>
          </a:bodyPr>
          <a:lstStyle/>
          <a:p>
            <a:pPr>
              <a:spcAft>
                <a:spcPts val="600"/>
              </a:spcAft>
            </a:pPr>
            <a:fld id="{D4DFE4B9-2BF6-4E32-9280-3DEC68C36104}" type="slidenum">
              <a:rPr lang="en-US" sz="1200" smtClean="0"/>
              <a:pPr>
                <a:spcAft>
                  <a:spcPts val="600"/>
                </a:spcAft>
              </a:pPr>
              <a:t>8</a:t>
            </a:fld>
            <a:endParaRPr lang="en-US" sz="1200"/>
          </a:p>
        </p:txBody>
      </p:sp>
      <p:sp>
        <p:nvSpPr>
          <p:cNvPr id="7" name="Footer Placeholder 3">
            <a:extLst>
              <a:ext uri="{FF2B5EF4-FFF2-40B4-BE49-F238E27FC236}">
                <a16:creationId xmlns:a16="http://schemas.microsoft.com/office/drawing/2014/main" id="{CC1145FB-D552-4524-98B1-B1F8F5042BDA}"/>
              </a:ext>
            </a:extLst>
          </p:cNvPr>
          <p:cNvSpPr>
            <a:spLocks noGrp="1"/>
          </p:cNvSpPr>
          <p:nvPr>
            <p:ph type="ftr" sz="quarter" idx="11"/>
          </p:nvPr>
        </p:nvSpPr>
        <p:spPr>
          <a:xfrm>
            <a:off x="8780699" y="6492875"/>
            <a:ext cx="4822804" cy="365125"/>
          </a:xfrm>
        </p:spPr>
        <p:txBody>
          <a:bodyPr/>
          <a:lstStyle/>
          <a:p>
            <a:r>
              <a:rPr lang="en-US" sz="1400" dirty="0"/>
              <a:t>© 2019 </a:t>
            </a:r>
            <a:r>
              <a:rPr lang="en-US" sz="1400" i="1" dirty="0"/>
              <a:t>OPEN MINDS</a:t>
            </a:r>
          </a:p>
        </p:txBody>
      </p:sp>
      <p:sp>
        <p:nvSpPr>
          <p:cNvPr id="8" name="Rectangle 7">
            <a:extLst>
              <a:ext uri="{FF2B5EF4-FFF2-40B4-BE49-F238E27FC236}">
                <a16:creationId xmlns:a16="http://schemas.microsoft.com/office/drawing/2014/main" id="{D354B74C-3B5B-4038-B2B6-7C6FB4800F6C}"/>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16942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E66B9E-082A-429D-98FC-0DC3D10F1BEE}"/>
              </a:ext>
            </a:extLst>
          </p:cNvPr>
          <p:cNvSpPr/>
          <p:nvPr/>
        </p:nvSpPr>
        <p:spPr>
          <a:xfrm>
            <a:off x="572757" y="391884"/>
            <a:ext cx="10832122" cy="5596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600" dirty="0"/>
              <a:t>Coordination Of Care Strategies, %, All Health Plans, 2017 &amp; 2019</a:t>
            </a:r>
          </a:p>
        </p:txBody>
      </p:sp>
      <p:graphicFrame>
        <p:nvGraphicFramePr>
          <p:cNvPr id="8" name="Content Placeholder 7"/>
          <p:cNvGraphicFramePr>
            <a:graphicFrameLocks noGrp="1"/>
          </p:cNvGraphicFramePr>
          <p:nvPr>
            <p:ph idx="1"/>
          </p:nvPr>
        </p:nvGraphicFramePr>
        <p:xfrm>
          <a:off x="1096963" y="1252538"/>
          <a:ext cx="10058400"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D4DFE4B9-2BF6-4E32-9280-3DEC68C36104}" type="slidenum">
              <a:rPr lang="en-US" smtClean="0"/>
              <a:pPr/>
              <a:t>9</a:t>
            </a:fld>
            <a:endParaRPr lang="en-US" dirty="0"/>
          </a:p>
        </p:txBody>
      </p:sp>
    </p:spTree>
    <p:extLst>
      <p:ext uri="{BB962C8B-B14F-4D97-AF65-F5344CB8AC3E}">
        <p14:creationId xmlns:p14="http://schemas.microsoft.com/office/powerpoint/2010/main" val="2847101156"/>
      </p:ext>
    </p:extLst>
  </p:cSld>
  <p:clrMapOvr>
    <a:masterClrMapping/>
  </p:clrMapOvr>
</p:sld>
</file>

<file path=ppt/theme/theme1.xml><?xml version="1.0" encoding="utf-8"?>
<a:theme xmlns:a="http://schemas.openxmlformats.org/drawingml/2006/main" name="NO Copyright">
  <a:themeElements>
    <a:clrScheme name="Custom 30">
      <a:dk1>
        <a:srgbClr val="324152"/>
      </a:dk1>
      <a:lt1>
        <a:sysClr val="window" lastClr="FFFFFF"/>
      </a:lt1>
      <a:dk2>
        <a:srgbClr val="324152"/>
      </a:dk2>
      <a:lt2>
        <a:srgbClr val="E5E5E5"/>
      </a:lt2>
      <a:accent1>
        <a:srgbClr val="324152"/>
      </a:accent1>
      <a:accent2>
        <a:srgbClr val="00B7AA"/>
      </a:accent2>
      <a:accent3>
        <a:srgbClr val="F7934F"/>
      </a:accent3>
      <a:accent4>
        <a:srgbClr val="841102"/>
      </a:accent4>
      <a:accent5>
        <a:srgbClr val="052460"/>
      </a:accent5>
      <a:accent6>
        <a:srgbClr val="A16FAD"/>
      </a:accent6>
      <a:hlink>
        <a:srgbClr val="7F7F7F"/>
      </a:hlink>
      <a:folHlink>
        <a:srgbClr val="2799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pyright OPEN MINDS">
  <a:themeElements>
    <a:clrScheme name="Custom 30">
      <a:dk1>
        <a:srgbClr val="324152"/>
      </a:dk1>
      <a:lt1>
        <a:sysClr val="window" lastClr="FFFFFF"/>
      </a:lt1>
      <a:dk2>
        <a:srgbClr val="324152"/>
      </a:dk2>
      <a:lt2>
        <a:srgbClr val="E5E5E5"/>
      </a:lt2>
      <a:accent1>
        <a:srgbClr val="324152"/>
      </a:accent1>
      <a:accent2>
        <a:srgbClr val="00B7AA"/>
      </a:accent2>
      <a:accent3>
        <a:srgbClr val="F7934F"/>
      </a:accent3>
      <a:accent4>
        <a:srgbClr val="841102"/>
      </a:accent4>
      <a:accent5>
        <a:srgbClr val="052460"/>
      </a:accent5>
      <a:accent6>
        <a:srgbClr val="A16FAD"/>
      </a:accent6>
      <a:hlink>
        <a:srgbClr val="7F7F7F"/>
      </a:hlink>
      <a:folHlink>
        <a:srgbClr val="2799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5493</Words>
  <Application>Microsoft Office PowerPoint</Application>
  <PresentationFormat>Widescreen</PresentationFormat>
  <Paragraphs>693</Paragraphs>
  <Slides>71</Slides>
  <Notes>19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71</vt:i4>
      </vt:variant>
    </vt:vector>
  </HeadingPairs>
  <TitlesOfParts>
    <vt:vector size="88" baseType="lpstr">
      <vt:lpstr>Arial</vt:lpstr>
      <vt:lpstr>Bookman Old Style</vt:lpstr>
      <vt:lpstr>Calibri</vt:lpstr>
      <vt:lpstr>Century Gothic</vt:lpstr>
      <vt:lpstr>Domaine Display Bold</vt:lpstr>
      <vt:lpstr>Gill Sans</vt:lpstr>
      <vt:lpstr>Open Sans</vt:lpstr>
      <vt:lpstr>Segoe UI</vt:lpstr>
      <vt:lpstr>Segoe UI Light</vt:lpstr>
      <vt:lpstr>Segoe UI Semibold</vt:lpstr>
      <vt:lpstr>Segoe UI Semilight</vt:lpstr>
      <vt:lpstr>Symbol</vt:lpstr>
      <vt:lpstr>Times New Roman</vt:lpstr>
      <vt:lpstr>Wingdings</vt:lpstr>
      <vt:lpstr>NO Copyright</vt:lpstr>
      <vt:lpstr>Custom Design</vt:lpstr>
      <vt:lpstr>1_Copyright OPEN MINDS</vt:lpstr>
      <vt:lpstr>The Behavioral Health Market –  Evolution &amp; Disruption</vt:lpstr>
      <vt:lpstr>I. National Drivers Of Change In The Financing &amp; Delivery Of Behavioral Health Services  </vt:lpstr>
      <vt:lpstr>The Drivers Of The Changing Service Delivery Landscape</vt:lpstr>
      <vt:lpstr>5% Of Americans Consume Half Of All Health Care Resources  This group of consumers is often referred to as “super-utilizers” –   individuals with multiple illnesses whose care is uncoordinated and fragmented, resulting in high resource use </vt:lpstr>
      <vt:lpstr> Behavioral Health Conditions Predict Increased Health Care Spending</vt:lpstr>
      <vt:lpstr>PowerPoint Presentation</vt:lpstr>
      <vt:lpstr>The result of parity, no annual and lifetime coverage limits, and better data…  Payer preference for integrated care coordination - particularly for consumers with complex needs</vt:lpstr>
      <vt:lpstr>PowerPoint Presentation</vt:lpstr>
      <vt:lpstr>Coordination Of Care Strategies, %, All Health Plans, 2017 &amp; 2019</vt:lpstr>
      <vt:lpstr>PowerPoint Presentation</vt:lpstr>
      <vt:lpstr>Changing Provider Reimbursement Models  To Support “Integration”</vt:lpstr>
      <vt:lpstr>CMS Changes Ahead </vt:lpstr>
      <vt:lpstr>PowerPoint Presentation</vt:lpstr>
      <vt:lpstr>Use Of Alternative Reimbursement, %, All Health Plans, 2017 &amp; 2019</vt:lpstr>
      <vt:lpstr>Kaiser   Value-Based Targeted Case Management Program For SMI Population </vt:lpstr>
      <vt:lpstr>Optum SMI Behavioral Health Homes </vt:lpstr>
      <vt:lpstr>Cigna  Substance Use Centers Of Excellence</vt:lpstr>
      <vt:lpstr>Follow-Up After Hospitalization &amp; Readmission Rates  Are The Most Common Measures Of Performance </vt:lpstr>
      <vt:lpstr>PowerPoint Presentation</vt:lpstr>
      <vt:lpstr>PowerPoint Presentation</vt:lpstr>
      <vt:lpstr>Shifting Role Of Technology In Health &amp; Human Services</vt:lpstr>
      <vt:lpstr>PowerPoint Presentation</vt:lpstr>
      <vt:lpstr>PowerPoint Presentation</vt:lpstr>
      <vt:lpstr>The Technologies Most Frequently Adopted By Specialty Provider Organizations, %, 2019</vt:lpstr>
      <vt:lpstr>PowerPoint Presentation</vt:lpstr>
      <vt:lpstr>Leverage Of Technology To Reinvent Services  Key To Competitive Market Positioning</vt:lpstr>
      <vt:lpstr>One Challenge?  The Number Of New Market Entrants In Tech-Enabled Health &amp; Human Services</vt:lpstr>
      <vt:lpstr>The High “Fail Rate” Of New Technologies…  Going From Concept To Scale Is Hard</vt:lpstr>
      <vt:lpstr>The New Consumerism</vt:lpstr>
      <vt:lpstr>The New Lexicon Of MA&amp;A</vt:lpstr>
      <vt:lpstr>New Competition From Health Systems</vt:lpstr>
      <vt:lpstr>Consolidation Continues In Specialty Service Providers</vt:lpstr>
      <vt:lpstr>“Therapy”  Is Evolving</vt:lpstr>
      <vt:lpstr>Virtual Behavioral Health Delivery Systems  Created With Private Equity Investments</vt:lpstr>
      <vt:lpstr>PowerPoint Presentation</vt:lpstr>
      <vt:lpstr>Remaking Primary Care</vt:lpstr>
      <vt:lpstr>PowerPoint Presentation</vt:lpstr>
      <vt:lpstr>Humana  “On Hand” Virtual Primary Care Plan</vt:lpstr>
      <vt:lpstr>What Are Key Disruptive Forces In Health &amp; Human Services? </vt:lpstr>
      <vt:lpstr>II.  Positioning For Future Success    </vt:lpstr>
      <vt:lpstr>PowerPoint Presentation</vt:lpstr>
      <vt:lpstr>Role For Specialist Provider Organizations Changing</vt:lpstr>
      <vt:lpstr>Finding a new and sustainable “place” in the new market value chain is the strategic challenge…  </vt:lpstr>
      <vt:lpstr>The Sustainable Platform = High Value</vt:lpstr>
      <vt:lpstr>PowerPoint Presentation</vt:lpstr>
      <vt:lpstr>PowerPoint Presentation</vt:lpstr>
      <vt:lpstr>PowerPoint Presentation</vt:lpstr>
      <vt:lpstr>PowerPoint Presentation</vt:lpstr>
      <vt:lpstr>PowerPoint Presentation</vt:lpstr>
      <vt:lpstr>Management Initiatives For Optimizing Organizational Performance</vt:lpstr>
      <vt:lpstr>PowerPoint Presentation</vt:lpstr>
      <vt:lpstr>PowerPoint Presentation</vt:lpstr>
      <vt:lpstr>PowerPoint Presentation</vt:lpstr>
      <vt:lpstr>  The “Do It Now” Technologies</vt:lpstr>
      <vt:lpstr>Ability To Lead (Or Participate In) Integrated Care Coordination </vt:lpstr>
      <vt:lpstr>Value-Based Reimbursement Competency </vt:lpstr>
      <vt:lpstr>Leadership With Ability To Manage Complexity </vt:lpstr>
      <vt:lpstr>The Executive Team That Can Manage Complexity…</vt:lpstr>
      <vt:lpstr>Sustainability In Health &amp; Human Services Needs A  Measured Approach To Respond to Market Changes</vt:lpstr>
      <vt:lpstr>PowerPoint Presentation</vt:lpstr>
      <vt:lpstr>PowerPoint Presentation</vt:lpstr>
      <vt:lpstr>Why do we Exist? Our purpose is to ensure people with mental illness and/or addictions get effective care  when and where they need it.  </vt:lpstr>
      <vt:lpstr>Core Values</vt:lpstr>
      <vt:lpstr>Strategic Goals</vt:lpstr>
      <vt:lpstr>Goal 1: Assertive Public Policy</vt:lpstr>
      <vt:lpstr>Goal 2: Organizational &amp; Operational Excellence </vt:lpstr>
      <vt:lpstr>Goal 3: High-Impact Communications</vt:lpstr>
      <vt:lpstr>Goal 4: Effective Workforce and Leadership Investment</vt:lpstr>
      <vt:lpstr>Goal 5: Premier Public Education – Mental Health First Aid</vt:lpstr>
      <vt:lpstr>Key Objectives For Next 3 to 5 Years</vt:lpstr>
      <vt:lpstr>Key Initiatives For Next 3 to 5 Years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Behavioral Health Market –  Evolution &amp; Disruption</dc:title>
  <dc:creator>Monica Oss</dc:creator>
  <cp:lastModifiedBy>Neal Comstock</cp:lastModifiedBy>
  <cp:revision>8</cp:revision>
  <dcterms:created xsi:type="dcterms:W3CDTF">2019-11-05T21:44:36Z</dcterms:created>
  <dcterms:modified xsi:type="dcterms:W3CDTF">2019-11-12T17:30:05Z</dcterms:modified>
</cp:coreProperties>
</file>