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9" r:id="rId1"/>
  </p:sldMasterIdLst>
  <p:notesMasterIdLst>
    <p:notesMasterId r:id="rId15"/>
  </p:notesMasterIdLst>
  <p:handoutMasterIdLst>
    <p:handoutMasterId r:id="rId16"/>
  </p:handoutMasterIdLst>
  <p:sldIdLst>
    <p:sldId id="270" r:id="rId2"/>
    <p:sldId id="841" r:id="rId3"/>
    <p:sldId id="1980" r:id="rId4"/>
    <p:sldId id="842" r:id="rId5"/>
    <p:sldId id="851" r:id="rId6"/>
    <p:sldId id="844" r:id="rId7"/>
    <p:sldId id="847" r:id="rId8"/>
    <p:sldId id="820" r:id="rId9"/>
    <p:sldId id="1981" r:id="rId10"/>
    <p:sldId id="850" r:id="rId11"/>
    <p:sldId id="843" r:id="rId12"/>
    <p:sldId id="848" r:id="rId13"/>
    <p:sldId id="1982" r:id="rId14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E98F59-91C8-47C4-AC4F-DE2224D7470C}">
          <p14:sldIdLst>
            <p14:sldId id="270"/>
            <p14:sldId id="841"/>
            <p14:sldId id="1980"/>
            <p14:sldId id="842"/>
            <p14:sldId id="851"/>
            <p14:sldId id="844"/>
            <p14:sldId id="847"/>
            <p14:sldId id="820"/>
            <p14:sldId id="1981"/>
            <p14:sldId id="850"/>
            <p14:sldId id="843"/>
            <p14:sldId id="848"/>
            <p14:sldId id="19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5085C8"/>
    <a:srgbClr val="B3D338"/>
    <a:srgbClr val="EA9A2D"/>
    <a:srgbClr val="649E39"/>
    <a:srgbClr val="4BBBEC"/>
    <a:srgbClr val="F26822"/>
    <a:srgbClr val="E9B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04" autoAdjust="0"/>
    <p:restoredTop sz="84483" autoAdjust="0"/>
  </p:normalViewPr>
  <p:slideViewPr>
    <p:cSldViewPr snapToGrid="0" snapToObjects="1">
      <p:cViewPr varScale="1">
        <p:scale>
          <a:sx n="68" d="100"/>
          <a:sy n="68" d="100"/>
        </p:scale>
        <p:origin x="88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80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9342"/>
    </p:cViewPr>
  </p:sorterViewPr>
  <p:notesViewPr>
    <p:cSldViewPr snapToGrid="0" snapToObjects="1">
      <p:cViewPr varScale="1">
        <p:scale>
          <a:sx n="58" d="100"/>
          <a:sy n="58" d="100"/>
        </p:scale>
        <p:origin x="2538" y="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Training Purposes Only -- Does Not Constitute Legal Advice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5427291F-6696-40B0-9417-E0D725BD9139}" type="datetimeFigureOut">
              <a:rPr lang="en-US" altLang="en-US"/>
              <a:t>10/27/2020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BB4A7E44-A590-4696-8480-8A73019EC5FD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31560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Training Purposes Only -- Does Not Constitute Legal Advice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081FCD04-8427-45B2-B8C3-D7D22286A99B}" type="datetimeFigureOut">
              <a:rPr lang="en-US" altLang="en-US"/>
              <a:t>10/27/2020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6EC0EAFF-CA98-40AA-8A16-304B4D29A802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58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3518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5976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68434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30891" indent="-231229" defTabSz="462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224F69-EE25-4146-8D4C-61A665AB8CA0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28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33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C0EAFF-CA98-40AA-8A16-304B4D29A802}" type="slidenum">
              <a:rPr lang="en-US" altLang="en-US" smtClean="0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63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C0EAFF-CA98-40AA-8A16-304B4D29A802}" type="slidenum">
              <a:rPr lang="en-US" altLang="en-US" smtClean="0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11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C0EAFF-CA98-40AA-8A16-304B4D29A802}" type="slidenum">
              <a:rPr lang="en-US" altLang="en-US" smtClean="0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07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9E8BD-5BD3-2B46-996D-C959D17F4E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5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95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C0EAFF-CA98-40AA-8A16-304B4D29A802}" type="slidenum">
              <a:rPr lang="en-US"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32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C0EAFF-CA98-40AA-8A16-304B4D29A802}" type="slidenum">
              <a:rPr lang="en-US" altLang="en-US" smtClean="0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1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C0EAFF-CA98-40AA-8A16-304B4D29A802}" type="slidenum">
              <a:rPr lang="en-US" altLang="en-US" smtClean="0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3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5E5A2B-4C4E-4E6F-8FE1-9693199009AC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948269D-C811-40FF-95D1-A8F6A88B6E1E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61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C0EAFF-CA98-40AA-8A16-304B4D29A802}" type="slidenum">
              <a:rPr lang="en-US" altLang="en-US" smtClean="0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92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C0EAFF-CA98-40AA-8A16-304B4D29A802}" type="slidenum">
              <a:rPr lang="en-US" altLang="en-US" smtClean="0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7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 userDrawn="1"/>
        </p:nvSpPr>
        <p:spPr>
          <a:xfrm>
            <a:off x="457200" y="5075338"/>
            <a:ext cx="8229600" cy="81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Adam J. Falcone</a:t>
            </a:r>
          </a:p>
          <a:p>
            <a:pPr algn="ctr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Susannah V.</a:t>
            </a:r>
            <a:r>
              <a:rPr lang="en-US" sz="200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Gopalan</a:t>
            </a:r>
            <a:endParaRPr lang="en-US" sz="2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417638"/>
            <a:ext cx="8229600" cy="101148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4022725" y="6438900"/>
            <a:ext cx="4502150" cy="25717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0679019-BB26-41E4-B89E-129DD13B671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04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74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049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75100" y="6413500"/>
            <a:ext cx="952500" cy="4460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197FFC-74DF-4A1D-BCFD-26A78B960D1E}" type="slidenum">
              <a:rPr lang="en-US" altLang="en-US">
                <a:solidFill>
                  <a:prstClr val="white"/>
                </a:solidFill>
                <a:ea typeface="MS PGothic" pitchFamily="34" charset="-128"/>
              </a:rPr>
              <a:t>‹#›</a:t>
            </a:fld>
            <a:endParaRPr lang="en-US" altLang="en-US">
              <a:solidFill>
                <a:prstClr val="white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00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90EEF9-A370-614F-A134-4B9642E26178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2"/>
          <p:cNvSpPr txBox="1"/>
          <p:nvPr userDrawn="1"/>
        </p:nvSpPr>
        <p:spPr>
          <a:xfrm>
            <a:off x="457200" y="41402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cs typeface="Gotham Book" pitchFamily="50" charset="0"/>
              </a:rPr>
              <a:t>Adam J. Falcone, Esq.</a:t>
            </a:r>
          </a:p>
          <a:p>
            <a:pPr algn="ctr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endParaRPr lang="en-US">
              <a:solidFill>
                <a:prstClr val="black"/>
              </a:solidFill>
              <a:latin typeface="Open Sans" panose="020B0606030504020204" pitchFamily="34" charset="0"/>
              <a:cs typeface="Gotham Book" pitchFamily="50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17638"/>
            <a:ext cx="8229600" cy="101148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  <a:latin typeface="Gotham-Bold" charset="0"/>
                <a:cs typeface="Gotham-Bold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1582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90EEF9-A370-614F-A134-4B9642E26178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796482" y="3925640"/>
            <a:ext cx="2890318" cy="202357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1339850"/>
            <a:ext cx="8081962" cy="9198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000" baseline="0">
                <a:solidFill>
                  <a:srgbClr val="1F497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divider head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2347913"/>
            <a:ext cx="8081962" cy="61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1F497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Section divider subhead</a:t>
            </a:r>
          </a:p>
        </p:txBody>
      </p:sp>
    </p:spTree>
    <p:extLst>
      <p:ext uri="{BB962C8B-B14F-4D97-AF65-F5344CB8AC3E}">
        <p14:creationId xmlns:p14="http://schemas.microsoft.com/office/powerpoint/2010/main" val="129086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90EEF9-A370-614F-A134-4B9642E26178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5493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30350"/>
            <a:ext cx="8229600" cy="445897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937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ed Lis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0EEF9-A370-614F-A134-4B9642E26178}" type="slidenum">
              <a:rPr lang="en-US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2497305"/>
            <a:ext cx="8229600" cy="34774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08125"/>
            <a:ext cx="8229600" cy="8524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1F497D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304419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0EEF9-A370-614F-A134-4B9642E26178}" type="slidenum">
              <a:rPr lang="en-US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17639"/>
            <a:ext cx="8229600" cy="5427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Title for chart or graph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57200" y="2071688"/>
            <a:ext cx="8229600" cy="3962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0682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;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0EEF9-A370-614F-A134-4B9642E26178}" type="slidenum">
              <a:rPr lang="en-US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17638"/>
            <a:ext cx="8229600" cy="44804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rgbClr val="1F497D"/>
                </a:solidFill>
                <a:latin typeface="Open Sans "/>
                <a:cs typeface="Gotham Book" pitchFamily="50" charset="0"/>
              </a:defRPr>
            </a:lvl1pPr>
          </a:lstStyle>
          <a:p>
            <a:pPr lvl="0"/>
            <a:r>
              <a:rPr lang="en-US"/>
              <a:t>Presenter name;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84330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+foo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8A939-D258-314D-988C-C3618557EC4B}" type="slidenum">
              <a:rPr lang="en-US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8761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90EEF9-A370-614F-A134-4B9642E26178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2"/>
          <p:cNvSpPr txBox="1"/>
          <p:nvPr userDrawn="1"/>
        </p:nvSpPr>
        <p:spPr>
          <a:xfrm>
            <a:off x="457200" y="41402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cs typeface="Gotham Book" pitchFamily="50" charset="0"/>
              </a:rPr>
              <a:t>Adam J. Falcone, Esq.</a:t>
            </a:r>
          </a:p>
          <a:p>
            <a:pPr algn="ctr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None/>
            </a:pPr>
            <a:endParaRPr lang="en-US">
              <a:solidFill>
                <a:prstClr val="black"/>
              </a:solidFill>
              <a:latin typeface="Open Sans" panose="020B0606030504020204" pitchFamily="34" charset="0"/>
              <a:cs typeface="Gotham Book" pitchFamily="50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17638"/>
            <a:ext cx="8229600" cy="101148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  <a:latin typeface="Gotham-Bold" charset="0"/>
                <a:cs typeface="Gotham-Bold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442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Layou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417638"/>
            <a:ext cx="8229600" cy="4156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CEC9641C-C026-4025-B7B1-9D963A84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90EEF9-A370-614F-A134-4B9642E26178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19075"/>
            <a:ext cx="8229600" cy="814388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17638"/>
            <a:ext cx="8229600" cy="4156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69442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90EEF9-A370-614F-A134-4B9642E26178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796482" y="3925640"/>
            <a:ext cx="2890318" cy="202357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1339850"/>
            <a:ext cx="8081962" cy="9198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000" baseline="0">
                <a:solidFill>
                  <a:srgbClr val="1F497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divider head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2347913"/>
            <a:ext cx="8081962" cy="61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1F497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Section divider subhead</a:t>
            </a:r>
          </a:p>
        </p:txBody>
      </p:sp>
    </p:spTree>
    <p:extLst>
      <p:ext uri="{BB962C8B-B14F-4D97-AF65-F5344CB8AC3E}">
        <p14:creationId xmlns:p14="http://schemas.microsoft.com/office/powerpoint/2010/main" val="336978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90EEF9-A370-614F-A134-4B9642E26178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5493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30350"/>
            <a:ext cx="8229600" cy="445897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547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Bulleted Lis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0EEF9-A370-614F-A134-4B9642E26178}" type="slidenum">
              <a:rPr lang="en-US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2497305"/>
            <a:ext cx="8229600" cy="34774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08125"/>
            <a:ext cx="8229600" cy="8524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1F497D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3309809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0EEF9-A370-614F-A134-4B9642E26178}" type="slidenum">
              <a:rPr lang="en-US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17639"/>
            <a:ext cx="8229600" cy="5427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Title for chart or graph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57200" y="2071688"/>
            <a:ext cx="8229600" cy="3962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323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;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0EEF9-A370-614F-A134-4B9642E26178}" type="slidenum">
              <a:rPr lang="en-US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17638"/>
            <a:ext cx="8229600" cy="44804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rgbClr val="1F497D"/>
                </a:solidFill>
                <a:latin typeface="Open Sans "/>
                <a:cs typeface="Gotham Book" pitchFamily="50" charset="0"/>
              </a:defRPr>
            </a:lvl1pPr>
          </a:lstStyle>
          <a:p>
            <a:pPr lvl="0"/>
            <a:r>
              <a:rPr lang="en-US"/>
              <a:t>Presenter name;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88840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+foo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8A939-D258-314D-988C-C3618557EC4B}" type="slidenum">
              <a:rPr lang="en-US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60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se this Layou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 b="0" i="0" cap="all">
                <a:solidFill>
                  <a:srgbClr val="7A7A7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417638"/>
            <a:ext cx="8229600" cy="4156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fld id="{CEC9641C-C026-4025-B7B1-9D963A8409B1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48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tC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382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0EEF9-A370-614F-A134-4B9642E26178}" type="slidenum">
              <a:rPr lang="en-US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59893"/>
            <a:ext cx="8229600" cy="829120"/>
          </a:xfrm>
          <a:prstGeom prst="rect">
            <a:avLst/>
          </a:prstGeom>
        </p:spPr>
        <p:txBody>
          <a:bodyPr vert="horz" anchor="ctr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40403"/>
            <a:ext cx="8229600" cy="48856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9586DF8-CF94-4FF6-B8AA-36277C1DA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2726" y="6438901"/>
            <a:ext cx="4502150" cy="2571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ct val="0"/>
              </a:spcBef>
              <a:spcAft>
                <a:spcPct val="0"/>
              </a:spcAft>
              <a:defRPr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</p:spTree>
    <p:extLst>
      <p:ext uri="{BB962C8B-B14F-4D97-AF65-F5344CB8AC3E}">
        <p14:creationId xmlns:p14="http://schemas.microsoft.com/office/powerpoint/2010/main" val="292141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796482" y="3925640"/>
            <a:ext cx="2890318" cy="202357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4838" y="1339850"/>
            <a:ext cx="8081962" cy="9198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000" baseline="0">
                <a:solidFill>
                  <a:srgbClr val="1F497D"/>
                </a:solidFill>
                <a:latin typeface="Gotham-BOld"/>
                <a:cs typeface="Gotham-BOl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04838" y="2347913"/>
            <a:ext cx="8081962" cy="61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1F497D"/>
                </a:solidFill>
                <a:latin typeface="Gotham bold"/>
                <a:cs typeface="Gotham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115DB49-7072-461F-B833-BCFB3F7C97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Gotham-Book"/>
                <a:cs typeface="Gotham-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30350"/>
            <a:ext cx="8229600" cy="3276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CCED76D-4F25-4319-A266-5714ACE46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Gotham-Book"/>
                <a:cs typeface="Gotham-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417639"/>
            <a:ext cx="8229600" cy="5427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57200" y="2071688"/>
            <a:ext cx="8229600" cy="3962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F0F4574-3710-464B-A50F-3081488F035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;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3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Gotham-Book"/>
                <a:cs typeface="Gotham-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417638"/>
            <a:ext cx="8229600" cy="44804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rgbClr val="1F497D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5A96942-5125-489B-BE60-F6EF96045A3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6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foo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36DEF21-A876-4EED-ADD6-8B27F60A07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0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+foo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9BE4A96-A317-431C-B7B0-8B4728BE41F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1271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5085C8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60500" y="3073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75100" y="6413500"/>
            <a:ext cx="952500" cy="446088"/>
          </a:xfrm>
        </p:spPr>
        <p:txBody>
          <a:bodyPr lIns="0" tIns="0" rIns="0" bIns="0" anchor="ctr"/>
          <a:lstStyle>
            <a:lvl1pPr algn="ctr">
              <a:defRPr sz="140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4C1A39A-55C1-4C29-AF9A-1AA524C36C7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3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22725" y="6438900"/>
            <a:ext cx="4502150" cy="2571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pic>
        <p:nvPicPr>
          <p:cNvPr id="1027" name="Picture 10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>
          <a:xfrm>
            <a:off x="0" y="6207125"/>
            <a:ext cx="91440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05825" y="63754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83C5D09-8ED3-44EC-A81E-49251FF08F50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A8741-5CF4-46C0-8503-7356C9AD0AB0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/>
          <a:stretch>
            <a:fillRect/>
          </a:stretch>
        </p:blipFill>
        <p:spPr>
          <a:xfrm>
            <a:off x="177055" y="6497203"/>
            <a:ext cx="3331320" cy="1120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2" r:id="rId10"/>
    <p:sldLayoutId id="2147484556" r:id="rId11"/>
    <p:sldLayoutId id="2147484616" r:id="rId12"/>
    <p:sldLayoutId id="2147484618" r:id="rId13"/>
    <p:sldLayoutId id="2147484619" r:id="rId14"/>
    <p:sldLayoutId id="2147484620" r:id="rId15"/>
    <p:sldLayoutId id="2147484621" r:id="rId16"/>
    <p:sldLayoutId id="2147484622" r:id="rId17"/>
    <p:sldLayoutId id="2147484623" r:id="rId18"/>
    <p:sldLayoutId id="2147484628" r:id="rId19"/>
    <p:sldLayoutId id="2147484629" r:id="rId20"/>
    <p:sldLayoutId id="2147484630" r:id="rId21"/>
    <p:sldLayoutId id="2147484631" r:id="rId22"/>
    <p:sldLayoutId id="2147484632" r:id="rId23"/>
    <p:sldLayoutId id="2147484633" r:id="rId24"/>
    <p:sldLayoutId id="2147484634" r:id="rId25"/>
    <p:sldLayoutId id="2147484635" r:id="rId26"/>
    <p:sldLayoutId id="2147484637" r:id="rId27"/>
    <p:sldLayoutId id="2147484640" r:id="rId28"/>
    <p:sldLayoutId id="2147484641" r:id="rId2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afalcone@ftlf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SGopalan@ftlf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3558" y="1977313"/>
            <a:ext cx="7716253" cy="12136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2824" cap="all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Developing a Managed Care and Medicaid Payment Strategy</a:t>
            </a:r>
            <a:endParaRPr lang="en-US" altLang="en-US" sz="5700" cap="all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>
          <a:xfrm>
            <a:off x="3510869" y="3575050"/>
            <a:ext cx="202491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600">
              <a:solidFill>
                <a:schemeClr val="accent1"/>
              </a:solidFill>
              <a:latin typeface="Open Sans" pitchFamily="34" charset="0"/>
              <a:cs typeface="Open Sans" pitchFamily="34" charset="0"/>
            </a:endParaRPr>
          </a:p>
          <a:p>
            <a:pPr algn="ctr" eaLnBrk="1" hangingPunct="1"/>
            <a:r>
              <a:rPr lang="en-US" altLang="en-US">
                <a:solidFill>
                  <a:schemeClr val="accent1"/>
                </a:solidFill>
                <a:latin typeface="Open Sans" pitchFamily="34" charset="0"/>
                <a:cs typeface="Open Sans" pitchFamily="34" charset="0"/>
              </a:rPr>
              <a:t>October 27,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602"/>
          </a:xfrm>
        </p:spPr>
        <p:txBody>
          <a:bodyPr/>
          <a:lstStyle/>
          <a:p>
            <a:r>
              <a:rPr lang="en-US"/>
              <a:t>policy levers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55059"/>
            <a:ext cx="8229600" cy="486677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/>
              <a:t>State managed care/insurance laws and regulations</a:t>
            </a:r>
          </a:p>
          <a:p>
            <a:pPr marL="120015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 payment, claims processing, network adequacy, out of network claims, provider protections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/>
              <a:t>State Medicaid laws (legislation)</a:t>
            </a:r>
          </a:p>
          <a:p>
            <a:pPr marL="120015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Covered services, payment rates, network adequacy </a:t>
            </a:r>
          </a:p>
          <a:p>
            <a:pPr marL="120015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Protections for providers in managed care</a:t>
            </a:r>
          </a:p>
          <a:p>
            <a:pPr marL="120015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Authorization of Pilot or Demonstration programs</a:t>
            </a:r>
          </a:p>
          <a:p>
            <a:pPr marL="120015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Directing state Medicaid agency to pursue specific initiatives 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/>
              <a:t>State Medicaid regulations (agency-issued)</a:t>
            </a:r>
          </a:p>
          <a:p>
            <a:pPr marL="120015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Covered services, payment rates, network adequacy, provider protections</a:t>
            </a:r>
          </a:p>
          <a:p>
            <a:pPr marL="120015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Directed Payment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/>
              <a:t>State Medicaid Plan or Waiver (CMS Approval)</a:t>
            </a:r>
          </a:p>
          <a:p>
            <a:pPr marL="120015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Covered services, payment rates, network adequacy</a:t>
            </a:r>
          </a:p>
          <a:p>
            <a:pPr marL="120015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State-Directed Payment Arrangements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/>
              <a:t>Medicaid RFP/Contract with MCOs</a:t>
            </a:r>
          </a:p>
          <a:p>
            <a:pPr marL="120015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 payment, claims processing, network adequacy, out of network claims, provider protections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C9641C-C026-4025-B7B1-9D963A8409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9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AB26-29DF-4FE4-AC1B-11B99770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752"/>
            <a:ext cx="8229600" cy="686924"/>
          </a:xfrm>
        </p:spPr>
        <p:txBody>
          <a:bodyPr/>
          <a:lstStyle/>
          <a:p>
            <a:r>
              <a:rPr lang="en-US" sz="2400"/>
              <a:t>Example: state law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76E5-69A3-438F-87D3-D313F16E1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35242"/>
            <a:ext cx="8407831" cy="4855592"/>
          </a:xfrm>
        </p:spPr>
        <p:txBody>
          <a:bodyPr>
            <a:normAutofit fontScale="925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800" b="1"/>
              <a:t>Consider use of state law to direct a State agency to: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Adopt or modify FFS rates or payment methodology on an annual basis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Develop a new payment methodology for reimbursement of particular services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Incorporate a minimum fee schedule in managed care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Prevent managed care entities from requiring participation in all product lines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Implement a particular policy proposal (even on a demonstration basis)  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Requiring the Medicaid agency to seek a state plan amendment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Requiring the Medicaid agency to seek approval from CMS for a “state-directed payment” methodology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Requiring the Medicaid agency to disclose data on MCO performance (e.g., timely payments to providers, performance on VBP targets and incentives earned)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954F0-9F07-4D30-A94D-DE99CDA93E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F0971-D583-450C-B76F-0B590EE465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C9641C-C026-4025-B7B1-9D963A8409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AB26-29DF-4FE4-AC1B-11B99770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752"/>
            <a:ext cx="8229600" cy="686924"/>
          </a:xfrm>
        </p:spPr>
        <p:txBody>
          <a:bodyPr>
            <a:normAutofit/>
          </a:bodyPr>
          <a:lstStyle/>
          <a:p>
            <a:r>
              <a:rPr lang="en-US" sz="2400"/>
              <a:t>Example: state contract (model contract)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76E5-69A3-438F-87D3-D313F16E1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35242"/>
            <a:ext cx="8407831" cy="485559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800" b="1"/>
              <a:t>Consider use of State Contracts with Managed Care Organizations to: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Mandate protections and safeguards for providers through “provider contracting” requirements that address:</a:t>
            </a:r>
          </a:p>
          <a:p>
            <a:pPr marL="1028700"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Claims processing (e.g., time limits, denials, interest, etc.)</a:t>
            </a:r>
          </a:p>
          <a:p>
            <a:pPr marL="1028700"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Recouping overpayments from providers</a:t>
            </a:r>
          </a:p>
          <a:p>
            <a:pPr marL="1028700"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 in all of the MCO’s product lines</a:t>
            </a:r>
          </a:p>
          <a:p>
            <a:pPr marL="1028700"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Amending the contract</a:t>
            </a:r>
          </a:p>
          <a:p>
            <a:pPr marL="1028700"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regulatory penalties assessed on MCO</a:t>
            </a:r>
          </a:p>
          <a:p>
            <a:pPr marL="1028700"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Credentialing</a:t>
            </a:r>
          </a:p>
          <a:p>
            <a:pPr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 NCBH, “Medicaid Managed Care Contracting: An Advocacy Guide for State Associations of Behavioral Health Providers” (2018)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Require MCOs to adopt a particular payment methodology or a minimum fee schedule in managed care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954F0-9F07-4D30-A94D-DE99CDA93E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F0971-D583-450C-B76F-0B590EE465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C9641C-C026-4025-B7B1-9D963A8409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1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Conduct a root cause analysis to identify the source (or sources) of 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Develop potential advocacy or policy options to address 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Build support for a managed care or Medicaid payment strategy among stakeholders and allies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C9641C-C026-4025-B7B1-9D963A8409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3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663B6-42F5-41C1-873B-45408D9E1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0EEF9-A370-614F-A134-4B9642E26178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32EF90-83AC-4AAB-8A7A-1C47D902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Presenter: Adam j. Falcone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AD728-1078-41B9-8D0F-4A8C4AF36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70F6A-F04E-4D8C-AA64-53D5190FF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1313255"/>
            <a:ext cx="263315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95651" y="1162055"/>
            <a:ext cx="5391149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74" indent="-3428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partner in the health law practice group at Feldesman Tucker Leifer Fidell, counseling Federally Qualified Health Centers, behavioral health organizations, and other community-based organizations on matters involving fraud and abuse laws, Medicare and Medicaid reimbursement, and antitrust laws.</a:t>
            </a:r>
          </a:p>
          <a:p>
            <a:pPr marL="342874" indent="-3428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the firm’s health care corporate compliance practice, offering proactive counsel to avoid costly legal missteps that can jeopardize the provision of vital health services within communities.</a:t>
            </a:r>
          </a:p>
          <a:p>
            <a:pPr marL="342874" indent="-3428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Adam began his legal career in Washington, D.C. as a trial attorney in the U.S. Department of Justice. He received a B.A from Brandeis University, an M.P.H. from Boston University School of Public Health, and a J.D., cum laude, from Boston University School of Law. </a:t>
            </a:r>
          </a:p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883" y="4014157"/>
            <a:ext cx="2959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/>
              <a:t>Contact information: </a:t>
            </a:r>
            <a:r>
              <a:rPr lang="en-US" sz="2000">
                <a:hlinkClick r:id="rId4"/>
              </a:rPr>
              <a:t>afalcone@ftlf.com</a:t>
            </a:r>
            <a:r>
              <a:rPr lang="en-US" sz="2000"/>
              <a:t> or 202.466.8960</a:t>
            </a:r>
          </a:p>
        </p:txBody>
      </p:sp>
    </p:spTree>
    <p:extLst>
      <p:ext uri="{BB962C8B-B14F-4D97-AF65-F5344CB8AC3E}">
        <p14:creationId xmlns:p14="http://schemas.microsoft.com/office/powerpoint/2010/main" val="385402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D5A580E-CCEC-4666-89D4-4BB910C137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76" r="24257"/>
          <a:stretch>
            <a:fillRect/>
          </a:stretch>
        </p:blipFill>
        <p:spPr>
          <a:xfrm>
            <a:off x="647287" y="1402398"/>
            <a:ext cx="2141476" cy="26356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29B517-5C58-40B9-8A75-976150BE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Presenter:  Susannah Vance Gopalan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8AE0B-82AD-456A-8A9E-CD230702A4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1373" y="1274763"/>
            <a:ext cx="5475427" cy="4456468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/>
              <a:t>Partner in the firm’s health law practice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600"/>
              <a:t>15 years of experience counseling clients on Medicare and Medicaid payment and financing issues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600"/>
              <a:t>Has advised providers and provider associations on a wide variety of Medicare payment issues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600"/>
              <a:t>Experienced in negotiating Medicaid waivers and managed care arrangements on behalf of providers, provider associations, and government entities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600"/>
              <a:t>Has counseled national and state associations regarding certified community behavioral health clinic (CCBHC) demonstration, and co-authored CCBHC contracting toolkit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4BAC4-0AF9-4A44-9693-6889DFB96298}"/>
              </a:ext>
            </a:extLst>
          </p:cNvPr>
          <p:cNvSpPr txBox="1"/>
          <p:nvPr/>
        </p:nvSpPr>
        <p:spPr>
          <a:xfrm>
            <a:off x="647287" y="4344065"/>
            <a:ext cx="26738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Information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SGopalan@ftlf.com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(202) 466-8960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4F86B-7998-49C3-A7A3-FE13E7447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5166" y="6438901"/>
            <a:ext cx="4469710" cy="257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©  2020 Feldesman Tucker Leifer Fidell LLP. All rights reserved.  |  www.ftlf.com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15352EE-5778-C94E-986D-6D98FC698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05825" y="6375401"/>
            <a:ext cx="533400" cy="365125"/>
          </a:xfrm>
        </p:spPr>
        <p:txBody>
          <a:bodyPr/>
          <a:lstStyle/>
          <a:p>
            <a:fld id="{D390EEF9-A370-614F-A134-4B9642E261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AB26-29DF-4FE4-AC1B-11B99770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752"/>
            <a:ext cx="8229600" cy="1143000"/>
          </a:xfrm>
        </p:spPr>
        <p:txBody>
          <a:bodyPr/>
          <a:lstStyle/>
          <a:p>
            <a:r>
              <a:rPr lang="en-US" sz="2600"/>
              <a:t>medicaid fee-for-service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76E5-69A3-438F-87D3-D313F16E1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35242"/>
            <a:ext cx="8407831" cy="48555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b="1"/>
              <a:t>Medicaid’s FFS Program can pose a number of challenges for behavioral health providers due to: 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Low or inadequate payment rates 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Failure to revise or increase rates periodically to account for inflation and other factors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Cost-related payment methodologies that do not account for all of the provider’s costs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Claims processing delays or errors by the state or its administrative agent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Organizational licensure requirements that prevent billing certain services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Practitioner licensing requirements that prevent billing certain services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Other issues not listed!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954F0-9F07-4D30-A94D-DE99CDA93E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F0971-D583-450C-B76F-0B590EE465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C9641C-C026-4025-B7B1-9D963A8409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AB26-29DF-4FE4-AC1B-11B99770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752"/>
            <a:ext cx="8229600" cy="1143000"/>
          </a:xfrm>
        </p:spPr>
        <p:txBody>
          <a:bodyPr/>
          <a:lstStyle/>
          <a:p>
            <a:r>
              <a:rPr lang="en-US" sz="2600"/>
              <a:t>medicaid fee-for-service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76E5-69A3-438F-87D3-D313F16E1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35242"/>
            <a:ext cx="8407831" cy="485559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800" b="1"/>
              <a:t>Medicaid’s FFS Program can remain critical even in states that have shifted to Medicaid managed care because: 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FFS rates may be used by the State’s actuaries to set capitation rates in managed care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FFS rates may be used by Medicaid MCOs as the basis for paying contracted providers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FFS rates are the ceiling in which Medicaid MCOs pay out-of-network providers for emergency services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Behavioral health services may be carved out from managed care and paid on a FFS basis either directly by the State or indirectly by its agent under an ASO arrangement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954F0-9F07-4D30-A94D-DE99CDA93E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F0971-D583-450C-B76F-0B590EE465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C9641C-C026-4025-B7B1-9D963A8409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AB26-29DF-4FE4-AC1B-11B99770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752"/>
            <a:ext cx="8229600" cy="1143000"/>
          </a:xfrm>
        </p:spPr>
        <p:txBody>
          <a:bodyPr/>
          <a:lstStyle/>
          <a:p>
            <a:r>
              <a:rPr lang="en-US" sz="2600"/>
              <a:t>Medicaid Managed care program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76E5-69A3-438F-87D3-D313F16E1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35242"/>
            <a:ext cx="8407831" cy="485559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800" b="1"/>
              <a:t>Medicaid Managed Care presents numerous challenges for behavioral health providers including: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Reimbursement at Medicaid FFS rates or otherwise low reimbursement, and no automatic increase in rates over time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Aggressive use of prior authorization that results in denial of authorization for (or undue delays in furnishing) essential services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Refusal to contract on a per diem, case rate, capitated basis, or value-based payment arrangement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Ability to recoup overpayments by offset without provider’s ability to appeal or object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Ability to downstream state regulatory penalties on a provider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Denial of claims submitted 90 days after DOS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Insufficient notice to provider of the reason for denied claims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Refusal to automatically pay interest on late paid claims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Ability to automatically reduce reimbursement rates if state Medicaid program reduces capitation rates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954F0-9F07-4D30-A94D-DE99CDA93E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F0971-D583-450C-B76F-0B590EE465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C9641C-C026-4025-B7B1-9D963A8409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Medicaid Managed care program </a:t>
            </a:r>
            <a:endParaRPr lang="en-US" b="1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280160"/>
            <a:ext cx="8229600" cy="48053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b="1"/>
              <a:t>Medicaid Managed Care can presents numerous challenges including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b="1"/>
              <a:t>(Continued)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Non-disparagement provisions towards MCO 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Require display of MCO promotional materials and participate in marketing efforts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Refusal to credential behavioral health providers at organization level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Poor coordination of behavioral health services with primary care (particularly where behavioral health services are provided via “carve-out”)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Refusal to disclose quality or claims data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Lengthy prior approval to open new sites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Failure to incorporate 42 CFR Part 2 confidentiality protections for federally-funded SUD services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Ability of MCO to add provider to other products/lines of business without provider’s consent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Ability amend contract unilaterally, without a real ability to opt-out of contract changes, or through updates to MCO’s website or newsletter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A52502-4769-46FE-9A6B-69BBADE5E5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A819-04FE-47F3-98E8-9BA791446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C9641C-C026-4025-B7B1-9D963A8409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0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AB26-29DF-4FE4-AC1B-11B99770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752"/>
            <a:ext cx="8229600" cy="1143000"/>
          </a:xfrm>
        </p:spPr>
        <p:txBody>
          <a:bodyPr/>
          <a:lstStyle/>
          <a:p>
            <a:r>
              <a:rPr lang="en-US" sz="2600"/>
              <a:t>Root cause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76E5-69A3-438F-87D3-D313F16E1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35242"/>
            <a:ext cx="8407831" cy="485559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800" b="1"/>
              <a:t>What is the cause of the problem? 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Non-compliance with existing law or policy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Flawed (or at least imperfect) law or policy </a:t>
            </a: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Absence of law or policy to guide conduct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sz="180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800" b="1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954F0-9F07-4D30-A94D-DE99CDA93E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F0971-D583-450C-B76F-0B590EE465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C9641C-C026-4025-B7B1-9D963A8409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AB26-29DF-4FE4-AC1B-11B99770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752"/>
            <a:ext cx="8229600" cy="1143000"/>
          </a:xfrm>
        </p:spPr>
        <p:txBody>
          <a:bodyPr/>
          <a:lstStyle/>
          <a:p>
            <a:r>
              <a:rPr lang="en-US" sz="2600"/>
              <a:t>Strategy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76E5-69A3-438F-87D3-D313F16E1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35242"/>
            <a:ext cx="8407831" cy="485559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800" b="1"/>
              <a:t>Where should you focus advocacy/policy efforts to address the problem?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State legislature?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State agencies?</a:t>
            </a:r>
          </a:p>
          <a:p>
            <a:pPr marL="1028700"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Medicaid Agency?</a:t>
            </a:r>
          </a:p>
          <a:p>
            <a:pPr marL="1028700"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Insurance Commissioner?</a:t>
            </a:r>
          </a:p>
          <a:p>
            <a:pPr marL="1028700"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attorney general or auditor?</a:t>
            </a:r>
            <a:endParaRPr lang="en-US" sz="180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sz="1800" b="1"/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/>
              <a:t>Can you persuade a government agency to take up your cause?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/>
              <a:t>Can you persuade the legislative branch to address the problem?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/>
              <a:t>Can you win the battle higher up?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954F0-9F07-4D30-A94D-DE99CDA93E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2020 Feldesman Tucker Leifer Fidell LLP. All rights reserved.  |  www.ftlf.com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F0971-D583-450C-B76F-0B590EE465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C9641C-C026-4025-B7B1-9D963A8409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89203"/>
      </p:ext>
    </p:extLst>
  </p:cSld>
  <p:clrMapOvr>
    <a:masterClrMapping/>
  </p:clrMapOvr>
</p:sld>
</file>

<file path=ppt/theme/theme1.xml><?xml version="1.0" encoding="utf-8"?>
<a:theme xmlns:a="http://schemas.openxmlformats.org/drawingml/2006/main" name="FTLF_Template">
  <a:themeElements>
    <a:clrScheme name="FTL colo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6420"/>
      </a:accent1>
      <a:accent2>
        <a:srgbClr val="A9AE36"/>
      </a:accent2>
      <a:accent3>
        <a:srgbClr val="7A4B68"/>
      </a:accent3>
      <a:accent4>
        <a:srgbClr val="F5AF2D"/>
      </a:accent4>
      <a:accent5>
        <a:srgbClr val="BE302B"/>
      </a:accent5>
      <a:accent6>
        <a:srgbClr val="00666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1439</Words>
  <Application>Microsoft Office PowerPoint</Application>
  <PresentationFormat>On-screen Show (4:3)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Gotham bold</vt:lpstr>
      <vt:lpstr>Gotham Book</vt:lpstr>
      <vt:lpstr>Gotham-Bold</vt:lpstr>
      <vt:lpstr>Gotham-Bold</vt:lpstr>
      <vt:lpstr>Gotham-Book</vt:lpstr>
      <vt:lpstr>Open Sans</vt:lpstr>
      <vt:lpstr>Open Sans </vt:lpstr>
      <vt:lpstr>Open Sans Extrabold</vt:lpstr>
      <vt:lpstr>Open Sans Semibold</vt:lpstr>
      <vt:lpstr>FTLF_Template</vt:lpstr>
      <vt:lpstr>PowerPoint Presentation</vt:lpstr>
      <vt:lpstr>Presenter: Adam j. Falcone</vt:lpstr>
      <vt:lpstr>Presenter:  Susannah Vance Gopalan</vt:lpstr>
      <vt:lpstr>medicaid fee-for-service program</vt:lpstr>
      <vt:lpstr>medicaid fee-for-service program</vt:lpstr>
      <vt:lpstr>Medicaid Managed care program </vt:lpstr>
      <vt:lpstr>Medicaid Managed care program </vt:lpstr>
      <vt:lpstr>Root cause analysis</vt:lpstr>
      <vt:lpstr>Strategy development</vt:lpstr>
      <vt:lpstr>policy levers</vt:lpstr>
      <vt:lpstr>Example: state law </vt:lpstr>
      <vt:lpstr>Example: state contract (model contract)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Neal Comstock</cp:lastModifiedBy>
  <cp:revision>1</cp:revision>
  <cp:lastPrinted>2020-10-27T15:27:04Z</cp:lastPrinted>
  <dcterms:created xsi:type="dcterms:W3CDTF">2020-10-27T15:27:04Z</dcterms:created>
  <dcterms:modified xsi:type="dcterms:W3CDTF">2020-10-27T20:06:31Z</dcterms:modified>
</cp:coreProperties>
</file>