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8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9" r:id="rId5"/>
    <p:sldId id="294" r:id="rId6"/>
    <p:sldId id="344" r:id="rId7"/>
    <p:sldId id="377" r:id="rId8"/>
    <p:sldId id="378" r:id="rId9"/>
    <p:sldId id="379" r:id="rId10"/>
    <p:sldId id="376" r:id="rId11"/>
    <p:sldId id="380" r:id="rId12"/>
    <p:sldId id="381" r:id="rId13"/>
    <p:sldId id="370" r:id="rId14"/>
    <p:sldId id="291" r:id="rId15"/>
    <p:sldId id="375" r:id="rId16"/>
    <p:sldId id="346" r:id="rId17"/>
    <p:sldId id="360" r:id="rId18"/>
    <p:sldId id="353" r:id="rId19"/>
    <p:sldId id="386" r:id="rId20"/>
    <p:sldId id="334" r:id="rId21"/>
    <p:sldId id="347" r:id="rId22"/>
    <p:sldId id="382" r:id="rId23"/>
    <p:sldId id="383" r:id="rId24"/>
    <p:sldId id="384" r:id="rId25"/>
    <p:sldId id="361" r:id="rId26"/>
    <p:sldId id="385" r:id="rId27"/>
    <p:sldId id="363" r:id="rId28"/>
    <p:sldId id="371" r:id="rId29"/>
    <p:sldId id="372" r:id="rId30"/>
    <p:sldId id="373" r:id="rId31"/>
    <p:sldId id="374" r:id="rId32"/>
    <p:sldId id="32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9A4931DE-EE13-F74C-8EEA-7BF7B22524F7}">
          <p14:sldIdLst>
            <p14:sldId id="259"/>
            <p14:sldId id="294"/>
            <p14:sldId id="344"/>
            <p14:sldId id="377"/>
            <p14:sldId id="378"/>
            <p14:sldId id="379"/>
            <p14:sldId id="376"/>
            <p14:sldId id="380"/>
            <p14:sldId id="381"/>
            <p14:sldId id="370"/>
            <p14:sldId id="291"/>
            <p14:sldId id="375"/>
            <p14:sldId id="346"/>
            <p14:sldId id="360"/>
            <p14:sldId id="353"/>
            <p14:sldId id="386"/>
            <p14:sldId id="334"/>
            <p14:sldId id="347"/>
            <p14:sldId id="382"/>
            <p14:sldId id="383"/>
            <p14:sldId id="384"/>
            <p14:sldId id="361"/>
            <p14:sldId id="385"/>
            <p14:sldId id="363"/>
            <p14:sldId id="371"/>
            <p14:sldId id="372"/>
            <p14:sldId id="373"/>
            <p14:sldId id="374"/>
            <p14:sldId id="328"/>
          </p14:sldIdLst>
        </p14:section>
        <p14:section name="Presentation Slides" id="{7DC1148A-E9C5-EA42-BF0A-CF77612F701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Wainwright" initials="RW" lastIdx="1" clrIdx="0">
    <p:extLst>
      <p:ext uri="{19B8F6BF-5375-455C-9EA6-DF929625EA0E}">
        <p15:presenceInfo xmlns:p15="http://schemas.microsoft.com/office/powerpoint/2012/main" userId="S::rachelw@thenationalcouncil.org::82e100a9-4986-48d2-ad82-543a2d20c7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F80"/>
    <a:srgbClr val="ACCAD3"/>
    <a:srgbClr val="EBF3F5"/>
    <a:srgbClr val="E7EEEC"/>
    <a:srgbClr val="CDDAD8"/>
    <a:srgbClr val="054F80"/>
    <a:srgbClr val="EA5E29"/>
    <a:srgbClr val="3220BA"/>
    <a:srgbClr val="064F80"/>
    <a:srgbClr val="DDE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16"/>
    <p:restoredTop sz="86535" autoAdjust="0"/>
  </p:normalViewPr>
  <p:slideViewPr>
    <p:cSldViewPr snapToGrid="0" snapToObjects="1">
      <p:cViewPr varScale="1">
        <p:scale>
          <a:sx n="60" d="100"/>
          <a:sy n="60" d="100"/>
        </p:scale>
        <p:origin x="4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3605F"/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dirty="0">
                <a:solidFill>
                  <a:srgbClr val="53605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Many Provider Organizations </a:t>
            </a:r>
            <a:br>
              <a:rPr lang="en-US" sz="1600" b="0" i="1" dirty="0">
                <a:solidFill>
                  <a:srgbClr val="53605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1" dirty="0">
                <a:solidFill>
                  <a:srgbClr val="53605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 in Your Association?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53605F"/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64F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D1-0E4B-BC49-B8B7DA142345}"/>
              </c:ext>
            </c:extLst>
          </c:dPt>
          <c:dPt>
            <c:idx val="1"/>
            <c:invertIfNegative val="0"/>
            <c:bubble3D val="0"/>
            <c:spPr>
              <a:solidFill>
                <a:srgbClr val="064F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D1-0E4B-BC49-B8B7DA142345}"/>
              </c:ext>
            </c:extLst>
          </c:dPt>
          <c:dPt>
            <c:idx val="2"/>
            <c:invertIfNegative val="0"/>
            <c:bubble3D val="0"/>
            <c:spPr>
              <a:solidFill>
                <a:srgbClr val="064F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D1-0E4B-BC49-B8B7DA142345}"/>
              </c:ext>
            </c:extLst>
          </c:dPt>
          <c:dPt>
            <c:idx val="3"/>
            <c:invertIfNegative val="0"/>
            <c:bubble3D val="0"/>
            <c:spPr>
              <a:solidFill>
                <a:srgbClr val="064F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D1-0E4B-BC49-B8B7DA14234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11 (28.9%)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8D1-0E4B-BC49-B8B7DA14234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10 (26.3%)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8D1-0E4B-BC49-B8B7DA14234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9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</a:t>
                    </a:r>
                    <a:fld id="{C3DF6171-D0BD-A848-B2C4-2799327BD032}" type="VALUE">
                      <a:rPr lang="en-US" sz="9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[VALUE]</a:t>
                    </a:fld>
                    <a:r>
                      <a:rPr lang="en-US" sz="9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(18.4%)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D1-0E4B-BC49-B8B7DA14234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C591E5A-D028-D84F-9E4F-6D1324DC0289}" type="VALUE">
                      <a:rPr lang="en-US" sz="9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[VALUE]</a:t>
                    </a:fld>
                    <a:r>
                      <a:rPr lang="en-US" sz="9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(26.3%)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D1-0E4B-BC49-B8B7DA142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A!$B$45:$B$48</c:f>
              <c:strCache>
                <c:ptCount val="4"/>
                <c:pt idx="0">
                  <c:v>Under 30</c:v>
                </c:pt>
                <c:pt idx="1">
                  <c:v>30 to 49</c:v>
                </c:pt>
                <c:pt idx="2">
                  <c:v>50 to 69</c:v>
                </c:pt>
                <c:pt idx="3">
                  <c:v>70 and Above</c:v>
                </c:pt>
              </c:strCache>
            </c:strRef>
          </c:cat>
          <c:val>
            <c:numRef>
              <c:f>A!$C$45:$C$48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D1-0E4B-BC49-B8B7DA1423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2181231"/>
        <c:axId val="1432182879"/>
      </c:barChart>
      <c:catAx>
        <c:axId val="1432181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/>
                  <a:t>Number of Provider Organizations</a:t>
                </a:r>
              </a:p>
            </c:rich>
          </c:tx>
          <c:layout>
            <c:manualLayout>
              <c:xMode val="edge"/>
              <c:yMode val="edge"/>
              <c:x val="0.3714736669191866"/>
              <c:y val="0.918821839946657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3605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2879"/>
        <c:crosses val="autoZero"/>
        <c:auto val="1"/>
        <c:lblAlgn val="ctr"/>
        <c:lblOffset val="100"/>
        <c:noMultiLvlLbl val="0"/>
      </c:catAx>
      <c:valAx>
        <c:axId val="143218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dirty="0"/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9.4185107851218683E-3"/>
              <c:y val="0.166040783205383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3605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the Lobbyist’s Monthly Retainer?</a:t>
            </a:r>
          </a:p>
        </c:rich>
      </c:tx>
      <c:layout>
        <c:manualLayout>
          <c:xMode val="edge"/>
          <c:yMode val="edge"/>
          <c:x val="0.292167449391181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6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 (22.7%)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C99-A940-A6DE-F5EA2B6F76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 (31.8%)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C99-A940-A6DE-F5EA2B6F76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 (18.2%)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C99-A940-A6DE-F5EA2B6F76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 (27.3%)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C99-A940-A6DE-F5EA2B6F76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A!$CO$42:$CO$45</c:f>
              <c:strCache>
                <c:ptCount val="4"/>
                <c:pt idx="0">
                  <c:v>Less Than $2,500</c:v>
                </c:pt>
                <c:pt idx="1">
                  <c:v>$2,500 to $4,999</c:v>
                </c:pt>
                <c:pt idx="2">
                  <c:v>$5,000 to $7,499</c:v>
                </c:pt>
                <c:pt idx="3">
                  <c:v>$7,500 and Above</c:v>
                </c:pt>
              </c:strCache>
            </c:strRef>
          </c:cat>
          <c:val>
            <c:numRef>
              <c:f>A!$CP$42:$CP$45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99-A940-A6DE-F5EA2B6F76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1569455"/>
        <c:axId val="1495063615"/>
      </c:barChart>
      <c:catAx>
        <c:axId val="961569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95063615"/>
        <c:crosses val="autoZero"/>
        <c:auto val="1"/>
        <c:lblAlgn val="ctr"/>
        <c:lblOffset val="100"/>
        <c:noMultiLvlLbl val="0"/>
      </c:catAx>
      <c:valAx>
        <c:axId val="1495063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961569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E1-CF48-BD0B-1DA62ECF6C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E1-CF48-BD0B-1DA62ECF6C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E1-CF48-BD0B-1DA62ECF6C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E1-CF48-BD0B-1DA62ECF6C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E1-CF48-BD0B-1DA62ECF6C4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E1-CF48-BD0B-1DA62ECF6C4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9E1-CF48-BD0B-1DA62ECF6C4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Yes – 13%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9E1-CF48-BD0B-1DA62ECF6C4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No - 87%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9E1-CF48-BD0B-1DA62ECF6C4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A!$BN$42:$BN$43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A!$BQ$42:$BQ$43</c:f>
              <c:numCache>
                <c:formatCode>General</c:formatCode>
                <c:ptCount val="2"/>
                <c:pt idx="0">
                  <c:v>4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E1-CF48-BD0B-1DA62ECF6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574817401910794E-2"/>
          <c:y val="2.5090542374190328E-2"/>
          <c:w val="0.93548390744124887"/>
          <c:h val="0.843005405152990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1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4C577FE-24F0-0049-AC4D-1F7D20C3A5C5}" type="VALUE">
                      <a:rPr lang="en-US"/>
                      <a:pPr/>
                      <a:t>[VALUE]</a:t>
                    </a:fld>
                    <a:r>
                      <a:rPr lang="en-US" dirty="0"/>
                      <a:t> (26.7%)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465-6B4E-8739-072E72811B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F80E500-F5BD-1445-A78B-30EED749D74F}" type="VALUE">
                      <a:rPr lang="en-US"/>
                      <a:pPr/>
                      <a:t>[VALUE]</a:t>
                    </a:fld>
                    <a:r>
                      <a:rPr lang="en-US"/>
                      <a:t> (23.3%)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465-6B4E-8739-072E72811B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3A9C664-3188-944E-B8D5-E8CA79271FBE}" type="VALUE">
                      <a:rPr lang="en-US"/>
                      <a:pPr/>
                      <a:t>[VALUE]</a:t>
                    </a:fld>
                    <a:r>
                      <a:rPr lang="en-US"/>
                      <a:t> (16.7%)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465-6B4E-8739-072E72811B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26B00FF-26BC-4945-884B-86F63EDE7104}" type="VALUE">
                      <a:rPr lang="en-US"/>
                      <a:pPr/>
                      <a:t>[VALUE]</a:t>
                    </a:fld>
                    <a:r>
                      <a:rPr lang="en-US"/>
                      <a:t> (16.7%)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465-6B4E-8739-072E72811B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8483626-9A52-F147-B551-F7B741E7D3B3}" type="VALUE">
                      <a:rPr lang="en-US"/>
                      <a:pPr/>
                      <a:t>[VALUE]</a:t>
                    </a:fld>
                    <a:r>
                      <a:rPr lang="en-US"/>
                      <a:t> (16.7%)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465-6B4E-8739-072E72811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A!$CC$41:$CC$45</c:f>
              <c:strCache>
                <c:ptCount val="5"/>
                <c:pt idx="0">
                  <c:v>No Staff Members</c:v>
                </c:pt>
                <c:pt idx="1">
                  <c:v>1 Staff Member</c:v>
                </c:pt>
                <c:pt idx="2">
                  <c:v>2 Staff Members</c:v>
                </c:pt>
                <c:pt idx="3">
                  <c:v>3 Staff Members</c:v>
                </c:pt>
                <c:pt idx="4">
                  <c:v>4 or More Staff Members</c:v>
                </c:pt>
              </c:strCache>
            </c:strRef>
          </c:cat>
          <c:val>
            <c:numRef>
              <c:f>A!$CD$41:$CD$45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65-6B4E-8739-072E72811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1569455"/>
        <c:axId val="1495063615"/>
      </c:barChart>
      <c:catAx>
        <c:axId val="961569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063615"/>
        <c:crosses val="autoZero"/>
        <c:auto val="1"/>
        <c:lblAlgn val="ctr"/>
        <c:lblOffset val="100"/>
        <c:noMultiLvlLbl val="0"/>
      </c:catAx>
      <c:valAx>
        <c:axId val="1495063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0"/>
              <c:y val="0.145789018000452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1569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14F80"/>
            </a:solidFill>
            <a:ln>
              <a:noFill/>
            </a:ln>
            <a:effectLst/>
          </c:spPr>
          <c:invertIfNegative val="0"/>
          <c:cat>
            <c:strRef>
              <c:f>Sheet1!$D$3:$D$7</c:f>
              <c:strCache>
                <c:ptCount val="5"/>
                <c:pt idx="0">
                  <c:v>Policy Advocacy with State Agencies</c:v>
                </c:pt>
                <c:pt idx="1">
                  <c:v>Policy Advocacy with State Legislators</c:v>
                </c:pt>
                <c:pt idx="2">
                  <c:v>Direct Lobbying</c:v>
                </c:pt>
                <c:pt idx="3">
                  <c:v>Action Alerts</c:v>
                </c:pt>
                <c:pt idx="4">
                  <c:v>Grassroots Mobilization</c:v>
                </c:pt>
              </c:strCache>
            </c:strRef>
          </c:cat>
          <c:val>
            <c:numRef>
              <c:f>Sheet1!$E$3:$E$7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25</c:v>
                </c:pt>
                <c:pt idx="3">
                  <c:v>24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4-5342-8801-6202B7885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7052640"/>
        <c:axId val="1287054304"/>
      </c:barChart>
      <c:catAx>
        <c:axId val="128705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054304"/>
        <c:crosses val="autoZero"/>
        <c:auto val="1"/>
        <c:lblAlgn val="ctr"/>
        <c:lblOffset val="100"/>
        <c:noMultiLvlLbl val="0"/>
      </c:catAx>
      <c:valAx>
        <c:axId val="128705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0526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 Affiliate/Vendor/Corporate Partner Members Are in Your Association?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6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13 (34.2%)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A3A-9346-8336-8F0FFC15ED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15 (39.5%)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A3A-9346-8336-8F0FFC15ED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 10 (26.3%)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A3A-9346-8336-8F0FFC15E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A!$D$45:$D$47</c:f>
              <c:strCache>
                <c:ptCount val="3"/>
                <c:pt idx="0">
                  <c:v>None</c:v>
                </c:pt>
                <c:pt idx="1">
                  <c:v>Under 10</c:v>
                </c:pt>
                <c:pt idx="2">
                  <c:v>10 and Above</c:v>
                </c:pt>
              </c:strCache>
            </c:strRef>
          </c:cat>
          <c:val>
            <c:numRef>
              <c:f>A!$E$45:$E$47</c:f>
              <c:numCache>
                <c:formatCode>General</c:formatCode>
                <c:ptCount val="3"/>
                <c:pt idx="0">
                  <c:v>13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3A-9346-8336-8F0FFC15ED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2181231"/>
        <c:axId val="1432182879"/>
      </c:barChart>
      <c:catAx>
        <c:axId val="1432181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400" dirty="0"/>
                  <a:t>Number of Affiliate/Vendor/Corporate Partner Members </a:t>
                </a:r>
              </a:p>
            </c:rich>
          </c:tx>
          <c:layout>
            <c:manualLayout>
              <c:xMode val="edge"/>
              <c:yMode val="edge"/>
              <c:x val="0.28054344642384432"/>
              <c:y val="0.92960629921259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2879"/>
        <c:crosses val="autoZero"/>
        <c:auto val="1"/>
        <c:lblAlgn val="ctr"/>
        <c:lblOffset val="100"/>
        <c:noMultiLvlLbl val="0"/>
      </c:catAx>
      <c:valAx>
        <c:axId val="143218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400" dirty="0"/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0"/>
              <c:y val="0.154801769170966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Percentage of Your Members Provide Both Mental Health and </a:t>
            </a:r>
            <a:b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Substance Use Services?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6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 (21.1%)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D9C-844A-BB9E-4B90A4E8B9F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11 (28.9%)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D9C-844A-BB9E-4B90A4E8B9F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 4 (10.5%)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D9C-844A-BB9E-4B90A4E8B9F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7 (18.4%)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D9C-844A-BB9E-4B90A4E8B9F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8 (21.1%)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D9C-844A-BB9E-4B90A4E8B9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A!$N$42:$N$46</c:f>
              <c:strCache>
                <c:ptCount val="5"/>
                <c:pt idx="0">
                  <c:v>0 to 20 Percent</c:v>
                </c:pt>
                <c:pt idx="1">
                  <c:v>21 to 40 Percent</c:v>
                </c:pt>
                <c:pt idx="2">
                  <c:v>41 to 60 Percent</c:v>
                </c:pt>
                <c:pt idx="3">
                  <c:v>61 to 80 Percent</c:v>
                </c:pt>
                <c:pt idx="4">
                  <c:v>81 to 100 Percent</c:v>
                </c:pt>
              </c:strCache>
            </c:strRef>
          </c:cat>
          <c:val>
            <c:numRef>
              <c:f>A!$O$42:$O$46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4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9C-844A-BB9E-4B90A4E8B9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2181231"/>
        <c:axId val="1432182879"/>
      </c:barChart>
      <c:catAx>
        <c:axId val="1432181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r>
                  <a:rPr lang="en-US" sz="1400" b="0" i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Percent of Members Providing Both Mental Health and Substance Use Services</a:t>
                </a:r>
              </a:p>
            </c:rich>
          </c:tx>
          <c:layout>
            <c:manualLayout>
              <c:xMode val="edge"/>
              <c:yMode val="edge"/>
              <c:x val="0.2207320271869477"/>
              <c:y val="0.92960629921259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2879"/>
        <c:crosses val="autoZero"/>
        <c:auto val="1"/>
        <c:lblAlgn val="ctr"/>
        <c:lblOffset val="100"/>
        <c:noMultiLvlLbl val="0"/>
      </c:catAx>
      <c:valAx>
        <c:axId val="143218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400" b="0" i="0" baseline="0" dirty="0">
                    <a:effectLst/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9.8205332348496235E-3"/>
              <c:y val="0.173020924467774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Percentage of Your Provider Members Are …</a:t>
            </a:r>
          </a:p>
        </c:rich>
      </c:tx>
      <c:layout>
        <c:manualLayout>
          <c:xMode val="edge"/>
          <c:yMode val="edge"/>
          <c:x val="0.1650845858127218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64F8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545-4B4B-BA41-AE9A3B499BA6}"/>
              </c:ext>
            </c:extLst>
          </c:dPt>
          <c:dPt>
            <c:idx val="1"/>
            <c:bubble3D val="0"/>
            <c:spPr>
              <a:solidFill>
                <a:srgbClr val="ACCAD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545-4B4B-BA41-AE9A3B499BA6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545-4B4B-BA41-AE9A3B499BA6}"/>
              </c:ext>
            </c:extLst>
          </c:dPt>
          <c:dPt>
            <c:idx val="3"/>
            <c:bubble3D val="0"/>
            <c:spPr>
              <a:solidFill>
                <a:srgbClr val="5360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545-4B4B-BA41-AE9A3B499BA6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545-4B4B-BA41-AE9A3B499BA6}"/>
              </c:ext>
            </c:extLst>
          </c:dPt>
          <c:dLbls>
            <c:dLbl>
              <c:idx val="4"/>
              <c:layout>
                <c:manualLayout>
                  <c:x val="1.9691781411923164E-2"/>
                  <c:y val="4.119718366969590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45-4B4B-BA41-AE9A3B499BA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53605F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A!$S$45:$S$49</c:f>
              <c:strCache>
                <c:ptCount val="5"/>
                <c:pt idx="0">
                  <c:v>Non-Profit</c:v>
                </c:pt>
                <c:pt idx="1">
                  <c:v>Regional, County Boards, Authorities, Quasi-Governmental Agencies</c:v>
                </c:pt>
                <c:pt idx="2">
                  <c:v>For-Profit</c:v>
                </c:pt>
                <c:pt idx="3">
                  <c:v>Hospitals</c:v>
                </c:pt>
                <c:pt idx="4">
                  <c:v>Other</c:v>
                </c:pt>
              </c:strCache>
            </c:strRef>
          </c:cat>
          <c:val>
            <c:numRef>
              <c:f>A!$T$45:$T$49</c:f>
              <c:numCache>
                <c:formatCode>0.0%</c:formatCode>
                <c:ptCount val="5"/>
                <c:pt idx="0">
                  <c:v>0.82751111111111109</c:v>
                </c:pt>
                <c:pt idx="1">
                  <c:v>6.496388888888889E-2</c:v>
                </c:pt>
                <c:pt idx="2">
                  <c:v>7.6583333333333337E-2</c:v>
                </c:pt>
                <c:pt idx="3">
                  <c:v>1.8719444444444445E-2</c:v>
                </c:pt>
                <c:pt idx="4">
                  <c:v>1.2222222222222223E-2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45-4B4B-BA41-AE9A3B499BA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457535551467577"/>
          <c:y val="0.24433331312292747"/>
          <c:w val="0.28546684353706897"/>
          <c:h val="0.684554170312044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53605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Percentage of Your Provider Members’ Revenue Comes from the Following?</a:t>
            </a:r>
          </a:p>
        </c:rich>
      </c:tx>
      <c:layout>
        <c:manualLayout>
          <c:xMode val="edge"/>
          <c:yMode val="edge"/>
          <c:x val="0.13947257929474199"/>
          <c:y val="2.77778163773781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64F8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8F-8748-B1C5-C12FABE5A51E}"/>
              </c:ext>
            </c:extLst>
          </c:dPt>
          <c:dPt>
            <c:idx val="1"/>
            <c:bubble3D val="0"/>
            <c:spPr>
              <a:solidFill>
                <a:srgbClr val="5360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8F-8748-B1C5-C12FABE5A5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8F-8748-B1C5-C12FABE5A51E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C8F-8748-B1C5-C12FABE5A51E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C8F-8748-B1C5-C12FABE5A51E}"/>
              </c:ext>
            </c:extLst>
          </c:dPt>
          <c:dPt>
            <c:idx val="5"/>
            <c:bubble3D val="0"/>
            <c:spPr>
              <a:solidFill>
                <a:srgbClr val="E8E0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C8F-8748-B1C5-C12FABE5A51E}"/>
              </c:ext>
            </c:extLst>
          </c:dPt>
          <c:dPt>
            <c:idx val="6"/>
            <c:bubble3D val="0"/>
            <c:spPr>
              <a:solidFill>
                <a:srgbClr val="ACCAD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C8F-8748-B1C5-C12FABE5A51E}"/>
              </c:ext>
            </c:extLst>
          </c:dPt>
          <c:dPt>
            <c:idx val="7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C8F-8748-B1C5-C12FABE5A5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53605F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A!$AA$45:$AA$52</c:f>
              <c:strCache>
                <c:ptCount val="8"/>
                <c:pt idx="0">
                  <c:v>Medicaid</c:v>
                </c:pt>
                <c:pt idx="1">
                  <c:v>Medicare</c:v>
                </c:pt>
                <c:pt idx="2">
                  <c:v>State/Federal Grants/Contracts</c:v>
                </c:pt>
                <c:pt idx="3">
                  <c:v>Commercial Insurance</c:v>
                </c:pt>
                <c:pt idx="4">
                  <c:v>Tricare (Military/DOD)</c:v>
                </c:pt>
                <c:pt idx="5">
                  <c:v>Self-Pay</c:v>
                </c:pt>
                <c:pt idx="6">
                  <c:v>Foundations/Private Donations</c:v>
                </c:pt>
                <c:pt idx="7">
                  <c:v>Other</c:v>
                </c:pt>
              </c:strCache>
            </c:strRef>
          </c:cat>
          <c:val>
            <c:numRef>
              <c:f>A!$AB$45:$AB$52</c:f>
              <c:numCache>
                <c:formatCode>0.0%</c:formatCode>
                <c:ptCount val="8"/>
                <c:pt idx="0">
                  <c:v>0.47915882352941175</c:v>
                </c:pt>
                <c:pt idx="1">
                  <c:v>6.6311764705882362E-2</c:v>
                </c:pt>
                <c:pt idx="2">
                  <c:v>0.19187058823529413</c:v>
                </c:pt>
                <c:pt idx="3">
                  <c:v>5.7058823529411766E-2</c:v>
                </c:pt>
                <c:pt idx="4">
                  <c:v>5.8823529411764705E-3</c:v>
                </c:pt>
                <c:pt idx="5">
                  <c:v>3.1226470588235293E-2</c:v>
                </c:pt>
                <c:pt idx="6">
                  <c:v>3.411764705882353E-2</c:v>
                </c:pt>
                <c:pt idx="7">
                  <c:v>0.1343735294117647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C8F-8748-B1C5-C12FABE5A51E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793593108553742"/>
          <c:y val="0.29852289297171186"/>
          <c:w val="0.41924355609394987"/>
          <c:h val="0.64809273840769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64F8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F7-4ECB-A36B-22ACA0D008DB}"/>
              </c:ext>
            </c:extLst>
          </c:dPt>
          <c:dPt>
            <c:idx val="1"/>
            <c:bubble3D val="0"/>
            <c:spPr>
              <a:solidFill>
                <a:srgbClr val="5360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F7-4ECB-A36B-22ACA0D008D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F7-4ECB-A36B-22ACA0D008DB}"/>
              </c:ext>
            </c:extLst>
          </c:dPt>
          <c:dPt>
            <c:idx val="3"/>
            <c:bubble3D val="0"/>
            <c:spPr>
              <a:solidFill>
                <a:srgbClr val="E8E0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F7-4ECB-A36B-22ACA0D008DB}"/>
              </c:ext>
            </c:extLst>
          </c:dPt>
          <c:dPt>
            <c:idx val="4"/>
            <c:bubble3D val="0"/>
            <c:spPr>
              <a:solidFill>
                <a:srgbClr val="ACCAD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5F7-4ECB-A36B-22ACA0D008DB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5F7-4ECB-A36B-22ACA0D008DB}"/>
              </c:ext>
            </c:extLst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5F7-4ECB-A36B-22ACA0D008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A7E8582-6135-074F-9655-1C6A5EBC0437}" type="PERCENTAGE">
                      <a:rPr lang="en-US" sz="8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F7-4ECB-A36B-22ACA0D008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5FED7AE-1EFE-AA4E-9CDB-47AC47A3A048}" type="PERCENTAGE">
                      <a:rPr lang="en-US" sz="8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F7-4ECB-A36B-22ACA0D008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F96DBE-2FCB-9442-8864-4D8A8A571FF5}" type="PERCENTAGE">
                      <a:rPr lang="en-US" sz="8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F7-4ECB-A36B-22ACA0D008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52D613E-5036-0245-B31B-0E1839C4E365}" type="PERCENTAGE">
                      <a:rPr lang="en-US" sz="8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F7-4ECB-A36B-22ACA0D008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6935C1-670C-BA45-8150-E75717905504}" type="PERCENTAGE">
                      <a:rPr lang="en-US" sz="8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5F7-4ECB-A36B-22ACA0D008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718EB81-932B-9840-BA56-C569158AE660}" type="PERCENTAGE">
                      <a:rPr lang="en-US" sz="8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5F7-4ECB-A36B-22ACA0D008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A!$BC$45:$BC$51</c:f>
              <c:strCache>
                <c:ptCount val="7"/>
                <c:pt idx="0">
                  <c:v>Membership Dues</c:v>
                </c:pt>
                <c:pt idx="1">
                  <c:v>Conferences/Training</c:v>
                </c:pt>
                <c:pt idx="2">
                  <c:v>Foundations/Grants</c:v>
                </c:pt>
                <c:pt idx="3">
                  <c:v>Annual Fundraiser/Gala</c:v>
                </c:pt>
                <c:pt idx="4">
                  <c:v>State/County Contracts</c:v>
                </c:pt>
                <c:pt idx="5">
                  <c:v>Individual Donor(s)</c:v>
                </c:pt>
                <c:pt idx="6">
                  <c:v>Other</c:v>
                </c:pt>
              </c:strCache>
            </c:strRef>
          </c:cat>
          <c:val>
            <c:numRef>
              <c:f>A!$BD$45:$BD$51</c:f>
              <c:numCache>
                <c:formatCode>0.0%</c:formatCode>
                <c:ptCount val="7"/>
                <c:pt idx="0">
                  <c:v>0.57433333333333336</c:v>
                </c:pt>
                <c:pt idx="1">
                  <c:v>5.7333333333333333E-2</c:v>
                </c:pt>
                <c:pt idx="2">
                  <c:v>7.5333333333333335E-2</c:v>
                </c:pt>
                <c:pt idx="3">
                  <c:v>1.0333333333333333E-2</c:v>
                </c:pt>
                <c:pt idx="4">
                  <c:v>0.15866666666666668</c:v>
                </c:pt>
                <c:pt idx="5">
                  <c:v>5.6666666666666671E-3</c:v>
                </c:pt>
                <c:pt idx="6">
                  <c:v>0.11833333333333333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F7-4ECB-A36B-22ACA0D008D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142199811776588"/>
          <c:y val="0.19238012637020541"/>
          <c:w val="0.25700516636878495"/>
          <c:h val="0.7042937634856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Many Years Have You Been in Your Current Role?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6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 (10.0%)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D0A-D945-9E3D-AD6031BEB55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 (23.3%)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D0A-D945-9E3D-AD6031BEB55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 16 (53.3%)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D0A-D945-9E3D-AD6031BEB55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 2 (6.7%)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D0A-D945-9E3D-AD6031BEB55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 (6.7%)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D0A-D945-9E3D-AD6031BEB5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A!$AL$42:$AL$46</c:f>
              <c:strCache>
                <c:ptCount val="5"/>
                <c:pt idx="0">
                  <c:v>Less Than 1 Year</c:v>
                </c:pt>
                <c:pt idx="1">
                  <c:v>1 to 5 Years</c:v>
                </c:pt>
                <c:pt idx="2">
                  <c:v>6 to 10 Years</c:v>
                </c:pt>
                <c:pt idx="3">
                  <c:v>11 to 15 Years</c:v>
                </c:pt>
                <c:pt idx="4">
                  <c:v>16 Years or More</c:v>
                </c:pt>
              </c:strCache>
            </c:strRef>
          </c:cat>
          <c:val>
            <c:numRef>
              <c:f>A!$AM$42:$AM$46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16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0A-D945-9E3D-AD6031BEB5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2181231"/>
        <c:axId val="1432182879"/>
      </c:barChart>
      <c:catAx>
        <c:axId val="1432181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600" dirty="0"/>
                  <a:t>Years in Role</a:t>
                </a:r>
              </a:p>
            </c:rich>
          </c:tx>
          <c:layout>
            <c:manualLayout>
              <c:xMode val="edge"/>
              <c:yMode val="edge"/>
              <c:x val="0.48395104961706231"/>
              <c:y val="0.941791313369965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2879"/>
        <c:crosses val="autoZero"/>
        <c:auto val="1"/>
        <c:lblAlgn val="ctr"/>
        <c:lblOffset val="100"/>
        <c:noMultiLvlLbl val="0"/>
      </c:catAx>
      <c:valAx>
        <c:axId val="143218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r>
                  <a:rPr lang="en-US" b="0" i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7.8274859085993107E-3"/>
              <c:y val="0.148009259259259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Your Base Salary?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6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 (23.3%)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B65-A346-B7DA-897842848D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 (30.0%)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B65-A346-B7DA-897842848D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 (33.3%)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B65-A346-B7DA-897842848D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75FB9C3-088A-0847-A6E8-1F1FD3559B8C}" type="VALUE">
                      <a:rPr lang="en-US" sz="9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[VALUE]</a:t>
                    </a:fld>
                    <a:r>
                      <a:rPr lang="en-US" sz="900" b="0" i="0" u="none" strike="noStrike" kern="1200" baseline="0" dirty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 (13.3%)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B65-A346-B7DA-897842848D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A!$AP$42:$AP$45</c:f>
              <c:strCache>
                <c:ptCount val="4"/>
                <c:pt idx="0">
                  <c:v>Less Than $100,000</c:v>
                </c:pt>
                <c:pt idx="1">
                  <c:v>$100,000 to $149,999</c:v>
                </c:pt>
                <c:pt idx="2">
                  <c:v>$150,000 to $199,999</c:v>
                </c:pt>
                <c:pt idx="3">
                  <c:v>$200,000 and Above</c:v>
                </c:pt>
              </c:strCache>
            </c:strRef>
          </c:cat>
          <c:val>
            <c:numRef>
              <c:f>A!$AQ$42:$AQ$45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65-A346-B7DA-897842848D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2181231"/>
        <c:axId val="1432182879"/>
      </c:barChart>
      <c:catAx>
        <c:axId val="1432181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r>
                  <a:rPr lang="en-US" sz="1400" b="0" i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Base Salary</a:t>
                </a:r>
              </a:p>
            </c:rich>
          </c:tx>
          <c:layout>
            <c:manualLayout>
              <c:xMode val="edge"/>
              <c:yMode val="edge"/>
              <c:x val="0.48932013488063175"/>
              <c:y val="0.930903614093777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2879"/>
        <c:crosses val="autoZero"/>
        <c:auto val="1"/>
        <c:lblAlgn val="ctr"/>
        <c:lblOffset val="100"/>
        <c:noMultiLvlLbl val="0"/>
      </c:catAx>
      <c:valAx>
        <c:axId val="143218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r>
                  <a:rPr lang="en-US" sz="900" b="0" i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2.0186061445099475E-3"/>
              <c:y val="0.170448876047253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321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is the Total Current Number of Individuals </a:t>
            </a:r>
            <a:r>
              <a:rPr lang="en-US" sz="1800" b="0" i="1" u="none" strike="noStrike" baseline="0" dirty="0">
                <a:effectLst/>
              </a:rPr>
              <a:t>(FTEs) </a:t>
            </a: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Employed </a:t>
            </a:r>
            <a:b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1600" b="0" i="1" u="none" strike="noStrike" kern="1200" spc="0" baseline="0" dirty="0">
                <a:solidFill>
                  <a:srgbClr val="53605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by Your Association?</a:t>
            </a:r>
          </a:p>
        </c:rich>
      </c:tx>
      <c:layout>
        <c:manualLayout>
          <c:xMode val="edge"/>
          <c:yMode val="edge"/>
          <c:x val="0.122603770698323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64F8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 (33.3%)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43F-6745-AABC-D1397497C0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 (30.0%)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3F-6745-AABC-D1397497C07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 (16.7%)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43F-6745-AABC-D1397497C0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 (20.0%)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43F-6745-AABC-D1397497C0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A!$AW$42:$AW$45</c:f>
              <c:strCache>
                <c:ptCount val="4"/>
                <c:pt idx="0">
                  <c:v>1 to 2</c:v>
                </c:pt>
                <c:pt idx="1">
                  <c:v>3 to 5</c:v>
                </c:pt>
                <c:pt idx="2">
                  <c:v>6 to 10</c:v>
                </c:pt>
                <c:pt idx="3">
                  <c:v>Above 10</c:v>
                </c:pt>
              </c:strCache>
            </c:strRef>
          </c:cat>
          <c:val>
            <c:numRef>
              <c:f>A!$AX$42:$AX$45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3F-6745-AABC-D1397497C0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1569455"/>
        <c:axId val="1495063615"/>
      </c:barChart>
      <c:catAx>
        <c:axId val="9615694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r>
                  <a:rPr lang="en-US" sz="1600" b="0" i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Current Individuals Employed (FTEs)</a:t>
                </a:r>
              </a:p>
            </c:rich>
          </c:tx>
          <c:layout>
            <c:manualLayout>
              <c:xMode val="edge"/>
              <c:yMode val="edge"/>
              <c:x val="0.40334174464361927"/>
              <c:y val="0.93527777777777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95063615"/>
        <c:crosses val="autoZero"/>
        <c:auto val="1"/>
        <c:lblAlgn val="ctr"/>
        <c:lblOffset val="100"/>
        <c:noMultiLvlLbl val="0"/>
      </c:catAx>
      <c:valAx>
        <c:axId val="1495063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r>
                  <a:rPr lang="en-US" sz="1400" b="0" i="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Count of Association Executives Reporting</a:t>
                </a:r>
              </a:p>
            </c:rich>
          </c:tx>
          <c:layout>
            <c:manualLayout>
              <c:xMode val="edge"/>
              <c:yMode val="edge"/>
              <c:x val="2.3597004778300565E-3"/>
              <c:y val="0.182280183727034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961569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6A5072-2D2A-8F81-882B-04F32B0DA6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767CE-3E3C-658C-8309-35F7A33DCA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B29FA-1FE2-4854-96B1-709969F471A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782AD-9E69-FE6D-70CD-01F54AE2DF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CFB55-B7C7-13C2-9EF8-DEFADE0A7C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49A7-BC6F-4DE4-966B-FE1FDE64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929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E2BAA-9426-AA4C-B50D-180FC07680BC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34BBF-BF86-EB49-84B6-20B245F412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228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F34805-1F01-4BDA-A8CA-FCEA2B4BC8D0}" type="datetime3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September 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EBCF4-26FC-4F76-8DA1-52FDDC328D4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Slide Image Placeholder 50">
            <a:extLst>
              <a:ext uri="{FF2B5EF4-FFF2-40B4-BE49-F238E27FC236}">
                <a16:creationId xmlns:a16="http://schemas.microsoft.com/office/drawing/2014/main" id="{DCE3710F-2356-44F5-A47E-3DFCE8CD48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35013" y="563563"/>
            <a:ext cx="5632450" cy="3168650"/>
          </a:xfrm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474380A-5F1F-839B-23FE-4F67BFB58F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77545-0145-F421-8D9B-C4E0A0BE7A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83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3642-E2C4-79DE-6401-1D2542334A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5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Later this fall, we will have an updated report with analysis of the 990 return data for most of our and your members. </a:t>
            </a:r>
          </a:p>
          <a:p>
            <a:endParaRPr lang="en-US" dirty="0"/>
          </a:p>
          <a:p>
            <a:r>
              <a:rPr lang="en-US" dirty="0"/>
              <a:t>We will present the results of this data at the monthly Association Executives meeting in November or December.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8DCCA-95BD-4D1E-9FB5-846F50214A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15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 preview of that data - </a:t>
            </a:r>
          </a:p>
          <a:p>
            <a:endParaRPr lang="en-US" dirty="0"/>
          </a:p>
          <a:p>
            <a:r>
              <a:rPr lang="en-US" dirty="0"/>
              <a:t>More than half of our members have less than $10 million in revenue. </a:t>
            </a:r>
          </a:p>
          <a:p>
            <a:endParaRPr lang="en-US" dirty="0"/>
          </a:p>
          <a:p>
            <a:r>
              <a:rPr lang="en-US" dirty="0"/>
              <a:t>Nearly one quarter of members have more than $25 million in revenue.  </a:t>
            </a:r>
          </a:p>
          <a:p>
            <a:endParaRPr lang="en-US" dirty="0"/>
          </a:p>
          <a:p>
            <a:r>
              <a:rPr lang="en-US" dirty="0"/>
              <a:t>This information comes from the 990 return data from more than 2/3 of our members which we got from Candid (which was formerly known as </a:t>
            </a:r>
            <a:r>
              <a:rPr lang="en-US" dirty="0" err="1"/>
              <a:t>Guidestar</a:t>
            </a:r>
            <a:r>
              <a:rPr lang="en-US" dirty="0"/>
              <a:t>).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86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17B46-BE5F-7C1F-689A-7144BA7262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64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Here are the estimated total annual association budgets for 2022.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38% reported that their respective associations had a budget of less than $500,000 in 2022.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78C0-8207-037F-AF72-B07A25095E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16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Membership dues is the primary source of revenue for National Council member associations.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Two-thirds of Association Executives reported that most of their association’s revenue was from membership dues.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4BB33-774E-887A-7371-C065397A23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9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Overall, most Association Executives said that non-dues revenue as a percent of their budget either stayed the same or increased since last year.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1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overwhelming majority (85%) of Association Executives said their membership dues are structured by organization budget/revenue.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70AE-3907-6CF6-B8FF-EA23B1C1DCF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57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3642-E2C4-79DE-6401-1D2542334A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90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Roughly half of Association Executives have been in their roles for 6 to 10 years.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7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>
                <a:solidFill>
                  <a:srgbClr val="333333"/>
                </a:solidFill>
                <a:latin typeface="+mj-lt"/>
              </a:rPr>
              <a:t>The Association Executives Survey is designed to be a helpful tool for you and to provide baseline information to help you strengthen your association.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solidFill>
                <a:srgbClr val="333333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>
                <a:solidFill>
                  <a:srgbClr val="333333"/>
                </a:solidFill>
                <a:latin typeface="+mj-lt"/>
              </a:rPr>
              <a:t>The survey is results provide insights into five key areas.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solidFill>
                <a:srgbClr val="333333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>
                <a:solidFill>
                  <a:srgbClr val="333333"/>
                </a:solidFill>
                <a:latin typeface="+mj-lt"/>
              </a:rPr>
              <a:t>The National Council conducts this survey each year and it features many of the same questions each year so that we can highlight trends based on year-to-year comparisons.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solidFill>
                <a:srgbClr val="333333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>
                <a:solidFill>
                  <a:srgbClr val="333333"/>
                </a:solidFill>
                <a:latin typeface="+mj-lt"/>
              </a:rPr>
              <a:t>This data does not include all states and we are still collecting results from some states.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A6394-9F2C-478D-986E-52FE8B6F7E29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B32B1-BEE8-CBFB-F6BD-F9BD02B38B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911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Almost two-thirds (63%) of Association Executives reported having a base salary between $100,000 and $200,000 per year.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26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Most associations reported having 10 or fewer staff.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24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3642-E2C4-79DE-6401-1D2542334A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259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Three out of four Association Executives (76%) said they use an external lobbying firm/contracted lobbyist.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Among these, the reported monthly retainer for the lobbyists ranged considerably.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11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last year’s survey, 61% of respondents said that they expected state budget cuts to impact their members – so this year turned out better than expected. </a:t>
            </a:r>
          </a:p>
          <a:p>
            <a:endParaRPr lang="en-US" dirty="0"/>
          </a:p>
          <a:p>
            <a:r>
              <a:rPr lang="en-US" dirty="0"/>
              <a:t>Looking ahead, 90% of Association Executives reported that they do not anticipate that their state will make budget cuts that will impact their members this coming year.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3642-E2C4-79DE-6401-1D2542334A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54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asked about their top three policy wins over the past year, the Association Executives identified the following summary themes.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54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asked about their respective top three policy objectives for the coming year, Association Executives identified these themes.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187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Association Executives ranged considerably in the reported number of staff supporting additional policy work.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442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of the Association Executives stated that they provide policy advocacy with state agencies and state legislators to their members.</a:t>
            </a:r>
          </a:p>
          <a:p>
            <a:endParaRPr lang="en-US" dirty="0"/>
          </a:p>
          <a:p>
            <a:r>
              <a:rPr lang="en-US"/>
              <a:t>The majority also offered direct lobbying, action alerts, and grassroots mobilization.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55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7C325-7E57-317D-8233-C243EA2B1D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7BCE-5D55-113D-454B-2F31C9AA60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7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number of provider organizations for each association reporting ranges from a minimum of 13 to a maximum of 360. There are an average of 55 provider organizations for the associations that complete the survey.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5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 Association Executives (74%) stated that they have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none or less than 10 affiliate/vendor/corporate partner members.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10 associations (26%) reported having 10 or more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affiliate/</a:t>
            </a:r>
            <a:r>
              <a:rPr lang="it-IT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vendor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/corporate partner </a:t>
            </a:r>
            <a:r>
              <a:rPr lang="it-IT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members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There is more information on association revenue diversification in an upcoming slide.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06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When Association Executives were asked which provider types are represented by their associations, almost all indicated that most all of their members (93%) provide </a:t>
            </a:r>
            <a:r>
              <a:rPr lang="en-US" sz="1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both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substance use treatment </a:t>
            </a:r>
            <a:r>
              <a:rPr lang="en-US" sz="1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mental health treatment.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This is a slightly higher percentage than last year when Association Executives reported that 88% of their members provided </a:t>
            </a:r>
            <a:r>
              <a:rPr lang="en-US" sz="1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both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mental health </a:t>
            </a:r>
            <a:r>
              <a:rPr lang="en-US" sz="1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substance use treatment.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26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National Council members provide a wide range of treatment services to those in need in their communities.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58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Non-profits comprised most of the provider members represented. Of the 36 Association Executives reporting, 26 said the overwhelming majority of their provider members were non-profits, with 8 stating that all of their provider members were non-profits.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61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Most associations reported that at least half of their provider members’ revenue was from Medicaid, with many stating that all of their provider members’ revenue came from Medicaid.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4BBF-BF86-EB49-84B6-20B245F4127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1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5B91268-AB86-9148-9731-ABF6512155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133838-55F5-1E4A-B5FD-9A4BE6FC20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752" y="3692938"/>
            <a:ext cx="11022496" cy="1655763"/>
          </a:xfrm>
        </p:spPr>
        <p:txBody>
          <a:bodyPr anchor="t" anchorCtr="0">
            <a:noAutofit/>
          </a:bodyPr>
          <a:lstStyle>
            <a:lvl1pPr algn="ctr">
              <a:defRPr sz="6000" b="0" i="0">
                <a:solidFill>
                  <a:srgbClr val="EA5E2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Set Title Slide Font Between </a:t>
            </a:r>
            <a:br>
              <a:rPr lang="en-US" dirty="0"/>
            </a:br>
            <a:r>
              <a:rPr lang="en-US" dirty="0"/>
              <a:t>40-65pt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2EF6-2C34-0345-AA20-6335C996C9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4752" y="5440778"/>
            <a:ext cx="11022496" cy="105209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Set subtitle font between 24-35pt. If titles cannot fit within these ranges, </a:t>
            </a:r>
            <a:br>
              <a:rPr lang="en-US" dirty="0"/>
            </a:br>
            <a:r>
              <a:rPr lang="en-US" dirty="0"/>
              <a:t>copy edits may be necessary.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28CAE-3A65-6A4A-842D-CE02EAE9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F14D-D7C6-4744-9649-46967A36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874" y="365125"/>
            <a:ext cx="11062252" cy="1325563"/>
          </a:xfrm>
        </p:spPr>
        <p:txBody>
          <a:bodyPr>
            <a:noAutofit/>
          </a:bodyPr>
          <a:lstStyle>
            <a:lvl1pPr>
              <a:defRPr sz="4500" b="0" i="0">
                <a:solidFill>
                  <a:srgbClr val="EA5E2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D1DA2-A021-7142-B956-10996DCC09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4874" y="1825626"/>
            <a:ext cx="11062252" cy="4014215"/>
          </a:xfr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i="0">
                <a:latin typeface="+mn-lt"/>
                <a:cs typeface="Calibri Light" panose="020F0302020204030204" pitchFamily="34" charset="0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E8183-5489-2A49-9A6F-02B2ED2B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435658-2B81-3940-BC8A-142D00486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0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738252-D25F-464B-8188-40A5EDA9A2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5D5A0F-7A41-234D-9DDA-A6A755F2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EEAC10-D300-BD46-9679-F8E2272D65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906DB-83BD-6C47-B6A4-A94ACD60BCF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059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9A26C-206B-6344-8299-4A5F98C258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059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7875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F441F09-DB47-B048-A636-B1ABE63651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B6DBFBC-95BD-BE41-B158-FB873284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92B32-7DD0-6840-9D76-89EA11803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30410-7F4A-1944-82BA-5B23A02F598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EA5E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 text between 24-30pt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032C3-928A-2E48-8545-6F8C5D5B08D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37991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BD89F-CFE6-0140-B528-E416CD2A23B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EA5E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 text between 24-30pt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40DDA-050A-E441-9554-2DBE7591064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37991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8977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41592C-9981-4841-904D-07EDED18F7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A09872-845A-144A-B6E6-5BE32F03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E336E-6AA0-154E-B50C-A797F9843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</p:spTree>
    <p:extLst>
      <p:ext uri="{BB962C8B-B14F-4D97-AF65-F5344CB8AC3E}">
        <p14:creationId xmlns:p14="http://schemas.microsoft.com/office/powerpoint/2010/main" val="91683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0BC382-B8B7-F548-B731-C20C8254CE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CA1E7-3D9B-884F-98FA-9775E26D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5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4EBE40-104E-C344-9510-48039709E2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3B9628-2A63-2043-9A11-CAEC1F37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1AE26-5A3C-5D4F-A744-CDFB9BEF37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30-40pt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C979-822C-924E-B3FB-A028760588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457201"/>
            <a:ext cx="6172200" cy="457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70275-0A6C-F145-BF29-DD225BCBFD4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265688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0927D83-B179-554F-947A-B64035D82E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322D32-9A4A-9947-8748-DC302AA9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C4F90-B777-6A42-A136-62B95B051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30-40pt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0E9F2-635E-A446-9FC9-C6FA6729F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1CFAF-595B-3348-AED7-FA0A3571100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105006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3B562A0-3D6C-45D0-9E85-8A28A804D0F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325309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33B562A0-3D6C-45D0-9E85-8A28A804D0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A412C1D-E4B7-45DC-BD1A-CF39E35F6A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 bwMode="ltGray"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C42428D-965F-410A-AAB0-2F4E028AF07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</a:pPr>
            <a:endParaRPr lang="en-US" sz="4400" b="1" i="0" baseline="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6" name="Documenttype">
            <a:extLst>
              <a:ext uri="{FF2B5EF4-FFF2-40B4-BE49-F238E27FC236}">
                <a16:creationId xmlns:a16="http://schemas.microsoft.com/office/drawing/2014/main" id="{0CADA7EB-5C2E-4AD4-A32E-534A28817C8A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550800" y="6239224"/>
            <a:ext cx="11082847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algn="ctr">
              <a:defRPr lang="en-US" sz="1400" dirty="0"/>
            </a:lvl1pPr>
          </a:lstStyle>
          <a:p>
            <a:pPr lvl="0">
              <a:buNone/>
            </a:pPr>
            <a:r>
              <a:rPr lang="en-US" dirty="0"/>
              <a:t>Edit date or title/role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C85A1636-E33D-4640-A4BA-89E2008C1ED4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51941" y="5657302"/>
            <a:ext cx="11082847" cy="3693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>
            <a:lvl1pPr algn="ctr">
              <a:defRPr lang="en-US" sz="2400" dirty="0"/>
            </a:lvl1pPr>
          </a:lstStyle>
          <a:p>
            <a:pPr lvl="0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AA4E4E19-7239-46DA-AE24-CE9556C9BE7D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51941" y="3598054"/>
            <a:ext cx="11082847" cy="1846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 anchor="b" anchorCtr="0">
            <a:spAutoFit/>
          </a:bodyPr>
          <a:lstStyle>
            <a:lvl1pPr algn="ctr">
              <a:defRPr lang="en-US" sz="6000" b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70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FAB1E-1DCF-084E-AF8A-EB63ED4C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DE003-1416-0943-B751-76EB793B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401-84AA-DA45-98ED-029205FBA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561BC-D6DD-5E48-85C7-D8DCA93C1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3EE7F-2D09-EC4F-8996-BE5EE8B27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F615-0371-7B44-8B36-5A304F524A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6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themeOverride" Target="../theme/themeOverride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B814513D-E1F8-4FFE-999D-0D8ABB6A554A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B814513D-E1F8-4FFE-999D-0D8ABB6A55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6">
            <a:extLst>
              <a:ext uri="{FF2B5EF4-FFF2-40B4-BE49-F238E27FC236}">
                <a16:creationId xmlns:a16="http://schemas.microsoft.com/office/drawing/2014/main" id="{E5402F38-449E-4A05-96F3-FB3FE0426A4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551941" y="5600152"/>
            <a:ext cx="11082847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rgbClr val="53605F"/>
                </a:solidFill>
              </a:rPr>
              <a:t>Monday, September 19, 2022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806FD97B-691F-4513-92F7-37A1FAC29B8E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 bwMode="gray">
          <a:xfrm>
            <a:off x="3176" y="3919046"/>
            <a:ext cx="12188824" cy="13542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anchor="b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rgbClr val="EA5E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 Association Executives Survey</a:t>
            </a:r>
            <a:br>
              <a:rPr lang="en-US" sz="4000" b="1" dirty="0">
                <a:solidFill>
                  <a:srgbClr val="EA5E29"/>
                </a:solidFill>
              </a:rPr>
            </a:br>
            <a:r>
              <a:rPr lang="en-US" sz="4000" i="1" dirty="0">
                <a:solidFill>
                  <a:srgbClr val="53605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of Findings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4579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C5E9B-8F62-91C7-3FEC-EADD8C38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3" y="1825626"/>
            <a:ext cx="8883927" cy="401421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Members’ 990 Data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36A11-ABF7-369F-67DA-BB0AEB5B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8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5CA1-B841-43B1-81F7-9259464EB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990 Report Overview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BB1072-ACB2-4B53-B08D-5B65C04BFA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6" b="990"/>
          <a:stretch/>
        </p:blipFill>
        <p:spPr>
          <a:xfrm>
            <a:off x="564874" y="1825626"/>
            <a:ext cx="2498716" cy="3246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1D625D-EAA2-4537-AB15-9D83CF123301}"/>
              </a:ext>
            </a:extLst>
          </p:cNvPr>
          <p:cNvSpPr txBox="1"/>
          <p:nvPr/>
        </p:nvSpPr>
        <p:spPr>
          <a:xfrm>
            <a:off x="8141110" y="365125"/>
            <a:ext cx="3377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EB5E29"/>
                </a:solidFill>
                <a:latin typeface="+mj-lt"/>
              </a:rPr>
              <a:t> </a:t>
            </a:r>
          </a:p>
        </p:txBody>
      </p:sp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3075B636-7D83-45A8-89D2-3D73B23F36C3}"/>
              </a:ext>
            </a:extLst>
          </p:cNvPr>
          <p:cNvSpPr/>
          <p:nvPr/>
        </p:nvSpPr>
        <p:spPr>
          <a:xfrm>
            <a:off x="3525270" y="1825626"/>
            <a:ext cx="3018835" cy="3299722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Report Objectives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+mj-lt"/>
              </a:rPr>
              <a:t>Offer a profile of provider members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+mj-lt"/>
              </a:rPr>
              <a:t>Segment National Council members into cohorts to enable peer to peer comparisons specific to profitability and financial health metrics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+mj-lt"/>
              </a:rPr>
              <a:t>Provide audiences with relevant financial data</a:t>
            </a:r>
          </a:p>
        </p:txBody>
      </p:sp>
      <p:sp>
        <p:nvSpPr>
          <p:cNvPr id="20" name="Rectangle: Diagonal Corners Rounded 19">
            <a:extLst>
              <a:ext uri="{FF2B5EF4-FFF2-40B4-BE49-F238E27FC236}">
                <a16:creationId xmlns:a16="http://schemas.microsoft.com/office/drawing/2014/main" id="{B3CCBE95-09AC-44B6-99CA-71DA82BD8400}"/>
              </a:ext>
            </a:extLst>
          </p:cNvPr>
          <p:cNvSpPr/>
          <p:nvPr/>
        </p:nvSpPr>
        <p:spPr>
          <a:xfrm>
            <a:off x="7005785" y="1825626"/>
            <a:ext cx="3018835" cy="3299722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Report Sections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+mj-lt"/>
              </a:rPr>
              <a:t>Profile of member agencies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+mj-lt"/>
              </a:rPr>
              <a:t>Financial segmentation by cohorts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+mj-lt"/>
              </a:rPr>
              <a:t>Profitability of member agencies (e.g., Median Net Margin)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+mj-lt"/>
              </a:rPr>
              <a:t>Financial health of member agencies (e.g., cash and savings)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0DF38E-69EE-43AE-814F-B846FB215629}"/>
              </a:ext>
            </a:extLst>
          </p:cNvPr>
          <p:cNvCxnSpPr>
            <a:cxnSpLocks/>
          </p:cNvCxnSpPr>
          <p:nvPr/>
        </p:nvCxnSpPr>
        <p:spPr>
          <a:xfrm>
            <a:off x="6775196" y="1878551"/>
            <a:ext cx="0" cy="32467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F692753-332C-4D91-AA16-9F11E7A28A5F}"/>
              </a:ext>
            </a:extLst>
          </p:cNvPr>
          <p:cNvSpPr txBox="1"/>
          <p:nvPr/>
        </p:nvSpPr>
        <p:spPr>
          <a:xfrm>
            <a:off x="564873" y="5490577"/>
            <a:ext cx="9459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i="1" dirty="0">
                <a:latin typeface="+mj-lt"/>
              </a:rPr>
              <a:t>Search for “Understanding Your Financial Health” on National Council Website</a:t>
            </a:r>
          </a:p>
        </p:txBody>
      </p:sp>
    </p:spTree>
    <p:extLst>
      <p:ext uri="{BB962C8B-B14F-4D97-AF65-F5344CB8AC3E}">
        <p14:creationId xmlns:p14="http://schemas.microsoft.com/office/powerpoint/2010/main" val="236821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032A1-53A7-9D9C-2E4C-EF88AA57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Members Revenue and Number of Employees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2486E-0E49-259B-E9DE-ABCC44BDA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40B0C68-B114-5317-7B6B-C74D662AB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36987"/>
              </p:ext>
            </p:extLst>
          </p:nvPr>
        </p:nvGraphicFramePr>
        <p:xfrm>
          <a:off x="564874" y="1825626"/>
          <a:ext cx="8883927" cy="413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5218">
                  <a:extLst>
                    <a:ext uri="{9D8B030D-6E8A-4147-A177-3AD203B41FA5}">
                      <a16:colId xmlns:a16="http://schemas.microsoft.com/office/drawing/2014/main" val="1147443281"/>
                    </a:ext>
                  </a:extLst>
                </a:gridCol>
                <a:gridCol w="2948264">
                  <a:extLst>
                    <a:ext uri="{9D8B030D-6E8A-4147-A177-3AD203B41FA5}">
                      <a16:colId xmlns:a16="http://schemas.microsoft.com/office/drawing/2014/main" val="512177107"/>
                    </a:ext>
                  </a:extLst>
                </a:gridCol>
                <a:gridCol w="3000445">
                  <a:extLst>
                    <a:ext uri="{9D8B030D-6E8A-4147-A177-3AD203B41FA5}">
                      <a16:colId xmlns:a16="http://schemas.microsoft.com/office/drawing/2014/main" val="844345673"/>
                    </a:ext>
                  </a:extLst>
                </a:gridCol>
              </a:tblGrid>
              <a:tr h="725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Total Revenue (CY 2018 - CY2020)</a:t>
                      </a:r>
                      <a:endParaRPr lang="en-US" sz="11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14F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Number and Percentage of Member Agencies Meeting Criteria</a:t>
                      </a:r>
                      <a:endParaRPr lang="en-US" sz="11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14F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Median Number of Employees</a:t>
                      </a:r>
                      <a:br>
                        <a:rPr lang="en-US" sz="1600" u="none" dirty="0">
                          <a:effectLst/>
                        </a:rPr>
                      </a:br>
                      <a:r>
                        <a:rPr lang="en-US" sz="1600" u="none" dirty="0">
                          <a:effectLst/>
                        </a:rPr>
                        <a:t>(Across CY 2018 - CY 2020)</a:t>
                      </a:r>
                      <a:endParaRPr lang="en-US" sz="1100" u="none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14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80091"/>
                  </a:ext>
                </a:extLst>
              </a:tr>
              <a:tr h="8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Less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$2.5M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255 (18%)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28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73225"/>
                  </a:ext>
                </a:extLst>
              </a:tr>
              <a:tr h="8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$2.5M -- $9.9M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467 (33%)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109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19011"/>
                  </a:ext>
                </a:extLst>
              </a:tr>
              <a:tr h="8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$10M -- $24.9M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363 (26%)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303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38025"/>
                  </a:ext>
                </a:extLst>
              </a:tr>
              <a:tr h="8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Over $25M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320 (23%)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en-US" sz="1600" dirty="0">
                          <a:effectLst/>
                        </a:rPr>
                        <a:t>732</a:t>
                      </a:r>
                      <a:endParaRPr lang="en-US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184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628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C5E9B-8F62-91C7-3FEC-EADD8C38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1825626"/>
            <a:ext cx="8883926" cy="401421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Association Budgets, Revenue, </a:t>
            </a:r>
            <a:br>
              <a:rPr lang="en-US" sz="4800" dirty="0">
                <a:solidFill>
                  <a:srgbClr val="EA5E29"/>
                </a:solidFill>
                <a:latin typeface="+mj-lt"/>
              </a:rPr>
            </a:br>
            <a:r>
              <a:rPr lang="en-US" sz="4800" dirty="0">
                <a:solidFill>
                  <a:srgbClr val="EA5E29"/>
                </a:solidFill>
                <a:latin typeface="+mj-lt"/>
              </a:rPr>
              <a:t>and Dues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08D2A-8AF0-62E8-5649-3E647740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5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BD81E34-6874-5DE3-FC04-83542EF5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Association Budget Sizes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AA3E18-67DC-9542-15B0-A04656889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i="1" dirty="0"/>
              <a:t>What is the Total Annual Association Budget for 2022?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5C6D8-FDC2-6520-6D80-727615F1E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79CAD94-1DE7-0E62-173F-03DDD1A17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58330"/>
              </p:ext>
            </p:extLst>
          </p:nvPr>
        </p:nvGraphicFramePr>
        <p:xfrm>
          <a:off x="564874" y="2228193"/>
          <a:ext cx="8883926" cy="3496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291">
                  <a:extLst>
                    <a:ext uri="{9D8B030D-6E8A-4147-A177-3AD203B41FA5}">
                      <a16:colId xmlns:a16="http://schemas.microsoft.com/office/drawing/2014/main" val="2073729315"/>
                    </a:ext>
                  </a:extLst>
                </a:gridCol>
                <a:gridCol w="4552635">
                  <a:extLst>
                    <a:ext uri="{9D8B030D-6E8A-4147-A177-3AD203B41FA5}">
                      <a16:colId xmlns:a16="http://schemas.microsoft.com/office/drawing/2014/main" val="2148094559"/>
                    </a:ext>
                  </a:extLst>
                </a:gridCol>
              </a:tblGrid>
              <a:tr h="817235"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r>
                        <a:rPr lang="en-US" sz="2000" dirty="0"/>
                        <a:t>Budget size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solidFill>
                      <a:srgbClr val="014F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r>
                        <a:rPr lang="en-US" sz="2000" dirty="0"/>
                        <a:t>% and Number of Associations Reporting</a:t>
                      </a:r>
                      <a:endParaRPr lang="en-US" sz="2000" dirty="0">
                        <a:latin typeface="+mj-lt"/>
                      </a:endParaRPr>
                    </a:p>
                  </a:txBody>
                  <a:tcPr>
                    <a:solidFill>
                      <a:srgbClr val="054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289906"/>
                  </a:ext>
                </a:extLst>
              </a:tr>
              <a:tr h="892933">
                <a:tc>
                  <a:txBody>
                    <a:bodyPr/>
                    <a:lstStyle/>
                    <a:p>
                      <a:r>
                        <a:rPr lang="en-US" sz="2000" b="0" dirty="0"/>
                        <a:t>Under $500,000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38% (8)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221622"/>
                  </a:ext>
                </a:extLst>
              </a:tr>
              <a:tr h="892933">
                <a:tc>
                  <a:txBody>
                    <a:bodyPr/>
                    <a:lstStyle/>
                    <a:p>
                      <a:r>
                        <a:rPr lang="en-US" sz="2000" b="0" dirty="0"/>
                        <a:t>$500,000 - $1,499,000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33% (7)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EBF3F5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069308"/>
                  </a:ext>
                </a:extLst>
              </a:tr>
              <a:tr h="892933">
                <a:tc>
                  <a:txBody>
                    <a:bodyPr/>
                    <a:lstStyle/>
                    <a:p>
                      <a:r>
                        <a:rPr lang="en-US" sz="2000" b="0" dirty="0"/>
                        <a:t>$1,500,000 and above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28% (6)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17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2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00189-EBE9-AF2E-2E27-4E1E52A2D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i="1" dirty="0"/>
              <a:t>What percentage of your Association’s revenue comes from the following?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E14EA8-9CA6-4844-D756-6C0B826F55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417315"/>
              </p:ext>
            </p:extLst>
          </p:nvPr>
        </p:nvGraphicFramePr>
        <p:xfrm>
          <a:off x="0" y="2165260"/>
          <a:ext cx="8317868" cy="387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90329DA-EEFC-81C4-B44C-73531151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Associations Revenue Diversification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50968-3507-C336-3F83-5E724CF6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64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0" advTm="15000"/>
    </mc:Choice>
    <mc:Fallback xmlns="">
      <p:transition spd="slow" advTm="1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6EDFEA0-B31B-60A4-B304-0FBEF5A6C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Growth of Non-Dues Revenue as Percent </a:t>
            </a:r>
            <a:br>
              <a:rPr lang="en-US" sz="4200" dirty="0"/>
            </a:br>
            <a:r>
              <a:rPr lang="en-US" sz="4200" dirty="0"/>
              <a:t>of Budget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9A80D0-818F-DCDE-2612-E171CCA5E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1825626"/>
            <a:ext cx="8883926" cy="401421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i="1" dirty="0"/>
              <a:t>Since this time last year, has Non-Dues revenue…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220C5-4C63-C31A-3AB9-01171746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38CF05A-24C9-4772-A835-0589C50EDE64}"/>
              </a:ext>
            </a:extLst>
          </p:cNvPr>
          <p:cNvGrpSpPr/>
          <p:nvPr/>
        </p:nvGrpSpPr>
        <p:grpSpPr>
          <a:xfrm>
            <a:off x="1062709" y="2407531"/>
            <a:ext cx="8386091" cy="3432310"/>
            <a:chOff x="564874" y="2246995"/>
            <a:chExt cx="8386091" cy="343231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09CA700-FCDE-4781-59C7-86CB062EBD4B}"/>
                </a:ext>
              </a:extLst>
            </p:cNvPr>
            <p:cNvGrpSpPr/>
            <p:nvPr/>
          </p:nvGrpSpPr>
          <p:grpSpPr>
            <a:xfrm>
              <a:off x="564874" y="2362905"/>
              <a:ext cx="8386091" cy="3316400"/>
              <a:chOff x="564874" y="2362905"/>
              <a:chExt cx="8386091" cy="3316400"/>
            </a:xfrm>
          </p:grpSpPr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C9C73CB8-295A-D388-6A34-FD17FB465E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4874" y="2362905"/>
                <a:ext cx="2598436" cy="3316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i="0" kern="1200">
                    <a:solidFill>
                      <a:schemeClr val="tx1"/>
                    </a:solidFill>
                    <a:latin typeface="+mn-lt"/>
                    <a:ea typeface="+mn-ea"/>
                    <a:cs typeface="Calibri Light" panose="020F030202020403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4400" b="1" dirty="0">
                  <a:solidFill>
                    <a:srgbClr val="EA5E29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6000" b="1" dirty="0">
                    <a:solidFill>
                      <a:srgbClr val="EA5E29"/>
                    </a:solidFill>
                  </a:rPr>
                  <a:t>40%</a:t>
                </a:r>
                <a:br>
                  <a:rPr lang="en-US" sz="4000" b="1" dirty="0">
                    <a:solidFill>
                      <a:srgbClr val="EA5E29"/>
                    </a:solidFill>
                  </a:rPr>
                </a:br>
                <a:r>
                  <a:rPr lang="en-US" sz="1700" dirty="0"/>
                  <a:t>(12) Associations saw non-dues revenue increase</a:t>
                </a:r>
              </a:p>
            </p:txBody>
          </p:sp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5A02E42-BE78-D32D-DB07-6597406B8B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58702" y="2362905"/>
                <a:ext cx="2598436" cy="3316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i="0" kern="1200">
                    <a:solidFill>
                      <a:schemeClr val="tx1"/>
                    </a:solidFill>
                    <a:latin typeface="+mn-lt"/>
                    <a:ea typeface="+mn-ea"/>
                    <a:cs typeface="Calibri Light" panose="020F030202020403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4400" b="1" dirty="0">
                  <a:solidFill>
                    <a:srgbClr val="EA5E29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6000" b="1" dirty="0">
                    <a:solidFill>
                      <a:srgbClr val="EA5E29"/>
                    </a:solidFill>
                  </a:rPr>
                  <a:t>47%</a:t>
                </a:r>
                <a:br>
                  <a:rPr lang="en-US" sz="4000" b="1" dirty="0">
                    <a:solidFill>
                      <a:srgbClr val="EA5E29"/>
                    </a:solidFill>
                  </a:rPr>
                </a:br>
                <a:r>
                  <a:rPr lang="en-US" sz="1700" dirty="0"/>
                  <a:t>(14) Associations’ non-dues revenue stayed the same</a:t>
                </a:r>
              </a:p>
            </p:txBody>
          </p:sp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4C70DFF5-BC74-C3E1-CB92-5AE724C294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52529" y="2362905"/>
                <a:ext cx="2598436" cy="3316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000" b="0" i="0" kern="1200">
                    <a:solidFill>
                      <a:schemeClr val="tx1"/>
                    </a:solidFill>
                    <a:latin typeface="+mn-lt"/>
                    <a:ea typeface="+mn-ea"/>
                    <a:cs typeface="Calibri Light" panose="020F0302020204030204" pitchFamily="34" charset="0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4400" b="1" dirty="0">
                  <a:solidFill>
                    <a:srgbClr val="EA5E29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6000" b="1" dirty="0">
                    <a:solidFill>
                      <a:srgbClr val="EA5E29"/>
                    </a:solidFill>
                  </a:rPr>
                  <a:t>13%</a:t>
                </a:r>
                <a:br>
                  <a:rPr lang="en-US" sz="4000" b="1" dirty="0">
                    <a:solidFill>
                      <a:srgbClr val="EA5E29"/>
                    </a:solidFill>
                  </a:rPr>
                </a:br>
                <a:r>
                  <a:rPr lang="en-US" sz="1700" dirty="0"/>
                  <a:t>(4) Associations saw non-dues revenue decrease</a:t>
                </a:r>
              </a:p>
            </p:txBody>
          </p:sp>
        </p:grpSp>
        <p:pic>
          <p:nvPicPr>
            <p:cNvPr id="13" name="Graphic 12" descr="Bar graph with downward trend with solid fill">
              <a:extLst>
                <a:ext uri="{FF2B5EF4-FFF2-40B4-BE49-F238E27FC236}">
                  <a16:creationId xmlns:a16="http://schemas.microsoft.com/office/drawing/2014/main" id="{08155534-EE33-7654-5628-7B0EDAF05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94547" y="2246995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Bar graph with upward trend with solid fill">
              <a:extLst>
                <a:ext uri="{FF2B5EF4-FFF2-40B4-BE49-F238E27FC236}">
                  <a16:creationId xmlns:a16="http://schemas.microsoft.com/office/drawing/2014/main" id="{E1D5B180-1CF5-8FD1-F7A1-54D7480DA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406892" y="2246995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Transfer with solid fill">
              <a:extLst>
                <a:ext uri="{FF2B5EF4-FFF2-40B4-BE49-F238E27FC236}">
                  <a16:creationId xmlns:a16="http://schemas.microsoft.com/office/drawing/2014/main" id="{4D58C4F6-888C-0836-D460-FDCA71301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300720" y="2246995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542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AFDDD-AA31-5A06-68C2-ABB15F58AAA3}"/>
              </a:ext>
            </a:extLst>
          </p:cNvPr>
          <p:cNvSpPr txBox="1">
            <a:spLocks/>
          </p:cNvSpPr>
          <p:nvPr/>
        </p:nvSpPr>
        <p:spPr>
          <a:xfrm>
            <a:off x="564874" y="365125"/>
            <a:ext cx="1106225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i="0" kern="1200">
                <a:solidFill>
                  <a:srgbClr val="EA5E29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algn="ctr"/>
            <a:endParaRPr lang="en-US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37F23D-825E-DA22-0671-17E26A90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Membership Dues Models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DCABD5-F16A-F7F4-8E28-8D90FF8B8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50327"/>
              </p:ext>
            </p:extLst>
          </p:nvPr>
        </p:nvGraphicFramePr>
        <p:xfrm>
          <a:off x="564874" y="1690688"/>
          <a:ext cx="8883926" cy="4149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2645">
                  <a:extLst>
                    <a:ext uri="{9D8B030D-6E8A-4147-A177-3AD203B41FA5}">
                      <a16:colId xmlns:a16="http://schemas.microsoft.com/office/drawing/2014/main" val="2894770903"/>
                    </a:ext>
                  </a:extLst>
                </a:gridCol>
                <a:gridCol w="4321281">
                  <a:extLst>
                    <a:ext uri="{9D8B030D-6E8A-4147-A177-3AD203B41FA5}">
                      <a16:colId xmlns:a16="http://schemas.microsoft.com/office/drawing/2014/main" val="4157902747"/>
                    </a:ext>
                  </a:extLst>
                </a:gridCol>
              </a:tblGrid>
              <a:tr h="59273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002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5983984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STRUCTURE</a:t>
                      </a:r>
                    </a:p>
                  </a:txBody>
                  <a:tcPr marL="160020" marR="68580" marT="0" marB="0" anchor="ctr">
                    <a:solidFill>
                      <a:srgbClr val="064F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COUNT (% TOTAL)</a:t>
                      </a:r>
                    </a:p>
                  </a:txBody>
                  <a:tcPr marL="160020" marR="68580" marT="0" marB="0" anchor="ctr">
                    <a:solidFill>
                      <a:srgbClr val="064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14948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By Organization Budget/Revenue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85%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74394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Flat Rate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17%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898524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By Population Served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12%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83738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Based on Geography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6%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810436"/>
                  </a:ext>
                </a:extLst>
              </a:tr>
              <a:tr h="592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(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6%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408169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42827-35C3-1038-0002-05492868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i="1" dirty="0">
                <a:solidFill>
                  <a:srgbClr val="000000"/>
                </a:solidFill>
                <a:ea typeface="Times New Roman" panose="02020603050405020304" pitchFamily="18" charset="0"/>
              </a:rPr>
              <a:t>How Are Your Membership Dues Structured?</a:t>
            </a:r>
            <a:endParaRPr lang="en-US" altLang="en-US" sz="16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987A49-91A4-172A-6F34-C569FE95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12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0" advTm="15000"/>
    </mc:Choice>
    <mc:Fallback xmlns="">
      <p:transition spd="slow" advTm="1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C5E9B-8F62-91C7-3FEC-EADD8C38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3" y="1825627"/>
            <a:ext cx="8883927" cy="185400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Executive Information and Staffing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36A11-ABF7-369F-67DA-BB0AEB5B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87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82112-1B47-7341-775B-64FE4879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Years in Current Role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31BF0-EACC-F529-4C9A-659132D4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F306D6D-0172-9E65-109B-326C01F3EA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347463"/>
              </p:ext>
            </p:extLst>
          </p:nvPr>
        </p:nvGraphicFramePr>
        <p:xfrm>
          <a:off x="565150" y="1825625"/>
          <a:ext cx="8883650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21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881FB0-2D50-467F-988C-2806BC0A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Association Executive Survey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B26AEB-7156-158C-9488-EEC732B6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C9735A-60FB-46B5-9DDE-A4ADFCE59885}"/>
              </a:ext>
            </a:extLst>
          </p:cNvPr>
          <p:cNvCxnSpPr>
            <a:cxnSpLocks/>
          </p:cNvCxnSpPr>
          <p:nvPr/>
        </p:nvCxnSpPr>
        <p:spPr>
          <a:xfrm>
            <a:off x="6125801" y="1860349"/>
            <a:ext cx="0" cy="36203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D0C7EF4-6C15-47DF-BD1F-7ABE8317B520}"/>
              </a:ext>
            </a:extLst>
          </p:cNvPr>
          <p:cNvSpPr txBox="1">
            <a:spLocks/>
          </p:cNvSpPr>
          <p:nvPr/>
        </p:nvSpPr>
        <p:spPr>
          <a:xfrm>
            <a:off x="6441191" y="4339272"/>
            <a:ext cx="5185935" cy="638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en-US" sz="1400" b="1" i="1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ED787D8D-8C07-42C8-8751-38DFCC1D4121}"/>
              </a:ext>
            </a:extLst>
          </p:cNvPr>
          <p:cNvSpPr/>
          <p:nvPr/>
        </p:nvSpPr>
        <p:spPr>
          <a:xfrm>
            <a:off x="564875" y="1796620"/>
            <a:ext cx="5282645" cy="1047592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333333"/>
                </a:solidFill>
                <a:latin typeface="+mj-lt"/>
              </a:rPr>
              <a:t>The Association Executive Survey is completed annually. </a:t>
            </a:r>
          </a:p>
        </p:txBody>
      </p:sp>
      <p:sp>
        <p:nvSpPr>
          <p:cNvPr id="22" name="Rectangle: Diagonal Corners Rounded 21">
            <a:extLst>
              <a:ext uri="{FF2B5EF4-FFF2-40B4-BE49-F238E27FC236}">
                <a16:creationId xmlns:a16="http://schemas.microsoft.com/office/drawing/2014/main" id="{FA09B5C7-1349-4DFB-A349-3CFE5A64117B}"/>
              </a:ext>
            </a:extLst>
          </p:cNvPr>
          <p:cNvSpPr/>
          <p:nvPr/>
        </p:nvSpPr>
        <p:spPr>
          <a:xfrm>
            <a:off x="564875" y="2979150"/>
            <a:ext cx="5282645" cy="1092942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33"/>
                </a:solidFill>
                <a:latin typeface="+mj-lt"/>
              </a:rPr>
              <a:t>Survey was completed by </a:t>
            </a:r>
            <a:r>
              <a:rPr lang="en-US" b="1" dirty="0">
                <a:solidFill>
                  <a:srgbClr val="333333"/>
                </a:solidFill>
                <a:latin typeface="+mj-lt"/>
              </a:rPr>
              <a:t>36 state Association Executives </a:t>
            </a:r>
            <a:r>
              <a:rPr lang="en-US" dirty="0">
                <a:solidFill>
                  <a:srgbClr val="333333"/>
                </a:solidFill>
                <a:latin typeface="+mj-lt"/>
              </a:rPr>
              <a:t>(out of 61) between June 2022 and August 2022. </a:t>
            </a:r>
          </a:p>
        </p:txBody>
      </p:sp>
      <p:sp>
        <p:nvSpPr>
          <p:cNvPr id="24" name="Rectangle: Diagonal Corners Rounded 23">
            <a:extLst>
              <a:ext uri="{FF2B5EF4-FFF2-40B4-BE49-F238E27FC236}">
                <a16:creationId xmlns:a16="http://schemas.microsoft.com/office/drawing/2014/main" id="{98EF6D2C-FF00-49D1-A23F-CA2AE04E6A20}"/>
              </a:ext>
            </a:extLst>
          </p:cNvPr>
          <p:cNvSpPr/>
          <p:nvPr/>
        </p:nvSpPr>
        <p:spPr>
          <a:xfrm>
            <a:off x="564875" y="4215739"/>
            <a:ext cx="5282644" cy="1058851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333333"/>
                </a:solidFill>
                <a:latin typeface="+mj-lt"/>
              </a:rPr>
              <a:t>The results do </a:t>
            </a:r>
            <a:r>
              <a:rPr lang="en-US" i="1" dirty="0">
                <a:solidFill>
                  <a:srgbClr val="333333"/>
                </a:solidFill>
                <a:latin typeface="+mj-lt"/>
              </a:rPr>
              <a:t>not </a:t>
            </a:r>
            <a:r>
              <a:rPr lang="en-US" dirty="0">
                <a:solidFill>
                  <a:srgbClr val="333333"/>
                </a:solidFill>
                <a:latin typeface="+mj-lt"/>
              </a:rPr>
              <a:t>reflect the entirety of the National Council’s membership. </a:t>
            </a:r>
          </a:p>
        </p:txBody>
      </p:sp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B93A4E64-D01F-43B8-9733-1C33AE34BF98}"/>
              </a:ext>
            </a:extLst>
          </p:cNvPr>
          <p:cNvSpPr/>
          <p:nvPr/>
        </p:nvSpPr>
        <p:spPr>
          <a:xfrm>
            <a:off x="6432982" y="1802410"/>
            <a:ext cx="1706205" cy="1075849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Association and Members’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Characteristics and 990 Data </a:t>
            </a:r>
          </a:p>
        </p:txBody>
      </p:sp>
      <p:sp>
        <p:nvSpPr>
          <p:cNvPr id="26" name="Rectangle: Diagonal Corners Rounded 25">
            <a:extLst>
              <a:ext uri="{FF2B5EF4-FFF2-40B4-BE49-F238E27FC236}">
                <a16:creationId xmlns:a16="http://schemas.microsoft.com/office/drawing/2014/main" id="{E5D07394-0F01-4DB9-8520-EB3C2FD60009}"/>
              </a:ext>
            </a:extLst>
          </p:cNvPr>
          <p:cNvSpPr/>
          <p:nvPr/>
        </p:nvSpPr>
        <p:spPr>
          <a:xfrm>
            <a:off x="6437293" y="3007386"/>
            <a:ext cx="1706205" cy="1075849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Policy and Lobbying</a:t>
            </a:r>
          </a:p>
        </p:txBody>
      </p:sp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63F2AFB5-E435-4198-9FF7-3ECB0AEBAD21}"/>
              </a:ext>
            </a:extLst>
          </p:cNvPr>
          <p:cNvSpPr/>
          <p:nvPr/>
        </p:nvSpPr>
        <p:spPr>
          <a:xfrm>
            <a:off x="10051792" y="1802410"/>
            <a:ext cx="1706205" cy="1075849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Executive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Information and Staffing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:a16="http://schemas.microsoft.com/office/drawing/2014/main" id="{DEF041AB-739B-49B7-B9D8-4984351D98BB}"/>
              </a:ext>
            </a:extLst>
          </p:cNvPr>
          <p:cNvSpPr/>
          <p:nvPr/>
        </p:nvSpPr>
        <p:spPr>
          <a:xfrm>
            <a:off x="8242387" y="2990293"/>
            <a:ext cx="1706205" cy="1075849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Advocacy</a:t>
            </a:r>
          </a:p>
        </p:txBody>
      </p:sp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FA84B806-8120-4736-9D85-F4F1314E5028}"/>
              </a:ext>
            </a:extLst>
          </p:cNvPr>
          <p:cNvSpPr/>
          <p:nvPr/>
        </p:nvSpPr>
        <p:spPr>
          <a:xfrm>
            <a:off x="8242387" y="1802410"/>
            <a:ext cx="1706205" cy="1075849"/>
          </a:xfrm>
          <a:prstGeom prst="round2DiagRect">
            <a:avLst/>
          </a:prstGeom>
          <a:gradFill flip="none" rotWithShape="1">
            <a:gsLst>
              <a:gs pos="0">
                <a:srgbClr val="E8E0D1"/>
              </a:gs>
              <a:gs pos="50000">
                <a:srgbClr val="F2EEE6"/>
              </a:gs>
              <a:gs pos="100000">
                <a:srgbClr val="FBFAF7"/>
              </a:gs>
            </a:gsLst>
            <a:lin ang="270000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Association Budgets, Revenue, and Dues</a:t>
            </a:r>
          </a:p>
        </p:txBody>
      </p:sp>
    </p:spTree>
    <p:extLst>
      <p:ext uri="{BB962C8B-B14F-4D97-AF65-F5344CB8AC3E}">
        <p14:creationId xmlns:p14="http://schemas.microsoft.com/office/powerpoint/2010/main" val="504495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368C-650A-04A8-7C1D-BB37BB04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Salary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713DC-9B53-2911-81CA-B852A802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B0D43AC-751B-9765-51F0-2D77027B5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917407"/>
              </p:ext>
            </p:extLst>
          </p:nvPr>
        </p:nvGraphicFramePr>
        <p:xfrm>
          <a:off x="578206" y="1611270"/>
          <a:ext cx="8870594" cy="444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3068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C4A7-0FAA-DF96-0FAF-50213E62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Number of Employees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97C27-87A8-2344-5219-C1153551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606A81A-57D3-E631-DDA3-73F71B4EE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9382050"/>
              </p:ext>
            </p:extLst>
          </p:nvPr>
        </p:nvGraphicFramePr>
        <p:xfrm>
          <a:off x="564874" y="1666131"/>
          <a:ext cx="8715152" cy="436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590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C5E9B-8F62-91C7-3FEC-EADD8C38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3" y="1825626"/>
            <a:ext cx="10749449" cy="401421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Policy and Lobbying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36A11-ABF7-369F-67DA-BB0AEB5B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57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5633-B5F1-F036-5B8C-D3FADDA5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External/Contract Lobbyist Expense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D752A-1C0A-31F0-339A-819C1DB9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CDF37F-2085-9A8F-198F-B230632330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416234"/>
              </p:ext>
            </p:extLst>
          </p:nvPr>
        </p:nvGraphicFramePr>
        <p:xfrm>
          <a:off x="564874" y="1690688"/>
          <a:ext cx="8883708" cy="4422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52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9D7B16-2276-995A-4C6C-CF88C942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Did Your State Make Budget Cuts Impacting Your Members this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C5E9B-8F62-91C7-3FEC-EADD8C381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>
              <a:solidFill>
                <a:srgbClr val="EA5E29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36A11-ABF7-369F-67DA-BB0AEB5B8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CBED738-C692-234D-CEEB-872271D812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2801217"/>
              </p:ext>
            </p:extLst>
          </p:nvPr>
        </p:nvGraphicFramePr>
        <p:xfrm>
          <a:off x="564874" y="2295655"/>
          <a:ext cx="6244045" cy="367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378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5D05-FC7F-AA1F-4C35-D4A64BC5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Associations’ Top Policy Wins This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26A5C-670E-360C-7AEF-2EB19DDBA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Eliminated co-pay on some insurance plans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Workforce recruitment and retention through wage and rate increases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Rate/reimbursement increases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Increased training opportunities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ARPA funding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Emergency relief funds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CCBHC certification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Telehealth legislation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BC22F-0938-1D4F-3C5E-E1ADFE4C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13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991B-4362-5E0E-88A8-5C4B1AA7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Associations’ Top Policy Priorities Next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7F47C-E7BE-FD97-CDC4-DFAEA604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CCBHC implementation and implementation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Workforce support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Expansion of available prevention, treatment, and recovery services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Medicaid substance use and mental health reimbursement rate increases;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Decreasing administrative burden</a:t>
            </a:r>
          </a:p>
          <a:p>
            <a:pPr>
              <a:buClr>
                <a:srgbClr val="EA5E29"/>
              </a:buClr>
              <a:buFont typeface="Wingdings" pitchFamily="2" charset="2"/>
              <a:buChar char="ü"/>
            </a:pPr>
            <a:r>
              <a:rPr lang="en-US" dirty="0"/>
              <a:t>Payment reform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5AD30-F761-BA53-1087-7F6256ED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03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87DD-D76B-F569-E17D-5FBCF8D1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How Many Staff Support Additional Policy Work?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1AE61-DEFC-5940-0F63-D809D7B0A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71F6F80-2267-8559-9ABF-F2B860419B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501234"/>
              </p:ext>
            </p:extLst>
          </p:nvPr>
        </p:nvGraphicFramePr>
        <p:xfrm>
          <a:off x="404037" y="1825625"/>
          <a:ext cx="9044763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387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B43D52-94EE-E4E9-4192-ECE6E8D5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What Advocacy Services Do You Provide to Your Members?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A96C4-AE54-035C-7846-2657D6CF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8E94C28-60A3-2B32-7AA6-295F27AD3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1617145"/>
              </p:ext>
            </p:extLst>
          </p:nvPr>
        </p:nvGraphicFramePr>
        <p:xfrm>
          <a:off x="564875" y="1826330"/>
          <a:ext cx="8804568" cy="414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002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50E7192-2916-05D6-4246-28C345C1789D}"/>
              </a:ext>
            </a:extLst>
          </p:cNvPr>
          <p:cNvSpPr txBox="1">
            <a:spLocks/>
          </p:cNvSpPr>
          <p:nvPr/>
        </p:nvSpPr>
        <p:spPr>
          <a:xfrm>
            <a:off x="564874" y="365125"/>
            <a:ext cx="1106225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0" i="0" kern="1200">
                <a:solidFill>
                  <a:srgbClr val="EA5E29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Q&amp;A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CF4B4B-65E3-53F7-2789-5DC737D447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05" r="6403"/>
          <a:stretch/>
        </p:blipFill>
        <p:spPr>
          <a:xfrm>
            <a:off x="0" y="1460500"/>
            <a:ext cx="12192000" cy="53975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994B9-8C59-631B-FE6B-150900AB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5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0" advTm="15000"/>
    </mc:Choice>
    <mc:Fallback xmlns="">
      <p:transition spd="slow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C5E9B-8F62-91C7-3FEC-EADD8C381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1825626"/>
            <a:ext cx="8883926" cy="401421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>
                <a:solidFill>
                  <a:srgbClr val="EA5E29"/>
                </a:solidFill>
                <a:latin typeface="+mj-lt"/>
              </a:rPr>
              <a:t>Association and Members’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38F46-D5E5-1596-B3C3-F6306A74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3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BE35-B906-C150-FC75-8E519894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Number of Provider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143F4-A91C-9EDD-D496-5EFCAA34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D00A82D-2CA2-CB6C-ED9E-F6F875385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914180"/>
              </p:ext>
            </p:extLst>
          </p:nvPr>
        </p:nvGraphicFramePr>
        <p:xfrm>
          <a:off x="565150" y="1825625"/>
          <a:ext cx="8883650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80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0088-FFD7-3C89-D579-B5E78D49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Number of Affiliate/Vendor/Corporate Partner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39614-DAAB-E1D3-052C-5CF9F566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93A49D3-6AE4-EAAA-BCA7-60C22F333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696378"/>
              </p:ext>
            </p:extLst>
          </p:nvPr>
        </p:nvGraphicFramePr>
        <p:xfrm>
          <a:off x="565150" y="1825625"/>
          <a:ext cx="8883650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934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931D-03B1-0B98-E79E-46D183ED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Percent of Members Providing Both MH and SU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279B2-DEB3-A831-35E6-DEAAD27B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7A83F4-8BC4-59BC-A875-18D78C4A1B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2326722"/>
              </p:ext>
            </p:extLst>
          </p:nvPr>
        </p:nvGraphicFramePr>
        <p:xfrm>
          <a:off x="564875" y="1772462"/>
          <a:ext cx="8883926" cy="4321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772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E30F-4C9E-BCDA-6E0E-EF63FD0F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Provider Types Represented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D60B0-EB9B-1340-82DD-F8891830C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i="1" dirty="0">
                <a:ea typeface="Times New Roman" panose="02020603050405020304" pitchFamily="18" charset="0"/>
              </a:rPr>
              <a:t>Which of the Following Provider Groups Does Your Association Represent? [check all that apply]</a:t>
            </a:r>
            <a:endParaRPr lang="en-US" alt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3B88-DD89-BFC6-AB8D-1CFA3877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5C4338-0B02-213C-43D8-5D227BE1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837479"/>
              </p:ext>
            </p:extLst>
          </p:nvPr>
        </p:nvGraphicFramePr>
        <p:xfrm>
          <a:off x="564873" y="1690688"/>
          <a:ext cx="9674280" cy="4346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587">
                  <a:extLst>
                    <a:ext uri="{9D8B030D-6E8A-4147-A177-3AD203B41FA5}">
                      <a16:colId xmlns:a16="http://schemas.microsoft.com/office/drawing/2014/main" val="1833328982"/>
                    </a:ext>
                  </a:extLst>
                </a:gridCol>
                <a:gridCol w="4853693">
                  <a:extLst>
                    <a:ext uri="{9D8B030D-6E8A-4147-A177-3AD203B41FA5}">
                      <a16:colId xmlns:a16="http://schemas.microsoft.com/office/drawing/2014/main" val="772706028"/>
                    </a:ext>
                  </a:extLst>
                </a:gridCol>
              </a:tblGrid>
              <a:tr h="57191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002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726550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PROVIDER GROUP</a:t>
                      </a:r>
                      <a:endParaRPr lang="en-US" sz="1800" b="1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160020" marR="68580" marT="0" marB="0" anchor="ctr">
                    <a:solidFill>
                      <a:srgbClr val="064F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COUNT (% TOTAL)</a:t>
                      </a:r>
                    </a:p>
                  </a:txBody>
                  <a:tcPr marL="160020" marR="68580" marT="0" marB="0" anchor="ctr">
                    <a:solidFill>
                      <a:srgbClr val="064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382584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Substance Use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 (95%)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250514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Mental Health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 (92%)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3400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Children/Adolescents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 (68%)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695655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Hospitals/Health Systems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(39%)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83711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FQHCs/Look-alikes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 (34%)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8735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Foster Care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 (34%)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81066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Intellectual/Developmental Disabilities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(29%)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89190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Rehab Services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(29%)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09092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Managed Care Organizations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 (16%)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130492"/>
                  </a:ext>
                </a:extLst>
              </a:tr>
              <a:tr h="34314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 (29%)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0" marR="68580" marT="0" marB="0" anchor="ctr">
                    <a:solidFill>
                      <a:srgbClr val="ACCAD3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593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66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5E0A-F3EE-4B07-9134-55FFD6A1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Provider Members’ Organization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BB73E-92BB-7EDB-EF65-07161775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D9DE40-D5EB-A633-9964-C468C491A5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105903"/>
              </p:ext>
            </p:extLst>
          </p:nvPr>
        </p:nvGraphicFramePr>
        <p:xfrm>
          <a:off x="565150" y="1825625"/>
          <a:ext cx="8883650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67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A868E-B005-CEED-F7D9-D188D14F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Provider Members’ Revenue 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28939-56EF-96F8-8512-EB9C49FA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F615-0371-7B44-8B36-5A304F524AD2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93F616F-7132-EDC4-10C8-8A787006EA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1648415"/>
              </p:ext>
            </p:extLst>
          </p:nvPr>
        </p:nvGraphicFramePr>
        <p:xfrm>
          <a:off x="967562" y="1825627"/>
          <a:ext cx="8481237" cy="431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061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9_f.d6YGbJCbK0.Pg2_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Documenttyp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Sub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TYPE" val="TitleWhi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Tit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3622E81172547BB6035F5DDDA43B8" ma:contentTypeVersion="8" ma:contentTypeDescription="Create a new document." ma:contentTypeScope="" ma:versionID="84eaf4a4ba3642ea42f7705b8e6174c8">
  <xsd:schema xmlns:xsd="http://www.w3.org/2001/XMLSchema" xmlns:xs="http://www.w3.org/2001/XMLSchema" xmlns:p="http://schemas.microsoft.com/office/2006/metadata/properties" xmlns:ns2="3c5b3d76-062f-42f2-8361-414c429336c3" xmlns:ns3="f48eb130-c1e3-464e-b131-054a0ad227b7" targetNamespace="http://schemas.microsoft.com/office/2006/metadata/properties" ma:root="true" ma:fieldsID="a53ed03b558d9a4a2d35f523de4e66ae" ns2:_="" ns3:_="">
    <xsd:import namespace="3c5b3d76-062f-42f2-8361-414c429336c3"/>
    <xsd:import namespace="f48eb130-c1e3-464e-b131-054a0ad227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5b3d76-062f-42f2-8361-414c42933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8304ef-af6d-4835-9de1-cb43745920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eb130-c1e3-464e-b131-054a0ad227b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19210f3-2e0a-40f3-92e5-67d8fb7ff532}" ma:internalName="TaxCatchAll" ma:showField="CatchAllData" ma:web="f48eb130-c1e3-464e-b131-054a0ad227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5b3d76-062f-42f2-8361-414c429336c3">
      <Terms xmlns="http://schemas.microsoft.com/office/infopath/2007/PartnerControls"/>
    </lcf76f155ced4ddcb4097134ff3c332f>
    <TaxCatchAll xmlns="f48eb130-c1e3-464e-b131-054a0ad227b7" xsi:nil="true"/>
  </documentManagement>
</p:properties>
</file>

<file path=customXml/itemProps1.xml><?xml version="1.0" encoding="utf-8"?>
<ds:datastoreItem xmlns:ds="http://schemas.openxmlformats.org/officeDocument/2006/customXml" ds:itemID="{5F508E97-6112-4233-A5FF-B958948D95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745B70-50D9-45B3-A82A-7E7365292E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5b3d76-062f-42f2-8361-414c429336c3"/>
    <ds:schemaRef ds:uri="f48eb130-c1e3-464e-b131-054a0ad227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1769F4-A74F-4F03-A89E-545069944202}">
  <ds:schemaRefs>
    <ds:schemaRef ds:uri="3c5b3d76-062f-42f2-8361-414c429336c3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48eb130-c1e3-464e-b131-054a0ad227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9245</TotalTime>
  <Words>1840</Words>
  <Application>Microsoft Office PowerPoint</Application>
  <PresentationFormat>Widescreen</PresentationFormat>
  <Paragraphs>313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Office Theme</vt:lpstr>
      <vt:lpstr>think-cell Slide</vt:lpstr>
      <vt:lpstr>2022 Association Executives Survey Summary of Findings</vt:lpstr>
      <vt:lpstr>Association Executive Survey Overview</vt:lpstr>
      <vt:lpstr>PowerPoint Presentation</vt:lpstr>
      <vt:lpstr>Number of Provider Members</vt:lpstr>
      <vt:lpstr>Number of Affiliate/Vendor/Corporate Partner Members</vt:lpstr>
      <vt:lpstr>Percent of Members Providing Both MH and SU Services</vt:lpstr>
      <vt:lpstr>Provider Types Represented </vt:lpstr>
      <vt:lpstr>Provider Members’ Organization Types</vt:lpstr>
      <vt:lpstr>Provider Members’ Revenue Sources</vt:lpstr>
      <vt:lpstr>PowerPoint Presentation</vt:lpstr>
      <vt:lpstr>990 Report Overview</vt:lpstr>
      <vt:lpstr>Members Revenue and Number of Employees</vt:lpstr>
      <vt:lpstr>PowerPoint Presentation</vt:lpstr>
      <vt:lpstr>Association Budget Sizes </vt:lpstr>
      <vt:lpstr>Associations Revenue Diversification</vt:lpstr>
      <vt:lpstr>Growth of Non-Dues Revenue as Percent  of Budget</vt:lpstr>
      <vt:lpstr>Membership Dues Models</vt:lpstr>
      <vt:lpstr>PowerPoint Presentation</vt:lpstr>
      <vt:lpstr>Years in Current Role</vt:lpstr>
      <vt:lpstr>Base Salary</vt:lpstr>
      <vt:lpstr>Number of Employees</vt:lpstr>
      <vt:lpstr>PowerPoint Presentation</vt:lpstr>
      <vt:lpstr>External/Contract Lobbyist Expense</vt:lpstr>
      <vt:lpstr>Did Your State Make Budget Cuts Impacting Your Members this Year?</vt:lpstr>
      <vt:lpstr>Associations’ Top Policy Wins This Year</vt:lpstr>
      <vt:lpstr>Associations’ Top Policy Priorities Next Year</vt:lpstr>
      <vt:lpstr>How Many Staff Support Additional Policy Work? </vt:lpstr>
      <vt:lpstr>What Advocacy Services Do You Provide to Your Members?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Wainwright</dc:creator>
  <cp:lastModifiedBy>Neal Comstock</cp:lastModifiedBy>
  <cp:revision>101</cp:revision>
  <dcterms:created xsi:type="dcterms:W3CDTF">2021-03-18T18:22:02Z</dcterms:created>
  <dcterms:modified xsi:type="dcterms:W3CDTF">2022-09-16T21:24:54Z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0x0101008EBE2FE79103C144A1824F3C2D840014</vt:lpwstr>
  </property>
</Properties>
</file>