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35" r:id="rId1"/>
  </p:sldMasterIdLst>
  <p:notesMasterIdLst>
    <p:notesMasterId r:id="rId13"/>
  </p:notesMasterIdLst>
  <p:handoutMasterIdLst>
    <p:handoutMasterId r:id="rId14"/>
  </p:handoutMasterIdLst>
  <p:sldIdLst>
    <p:sldId id="548" r:id="rId2"/>
    <p:sldId id="547" r:id="rId3"/>
    <p:sldId id="268" r:id="rId4"/>
    <p:sldId id="273" r:id="rId5"/>
    <p:sldId id="269" r:id="rId6"/>
    <p:sldId id="2128" r:id="rId7"/>
    <p:sldId id="276" r:id="rId8"/>
    <p:sldId id="271" r:id="rId9"/>
    <p:sldId id="275" r:id="rId10"/>
    <p:sldId id="270" r:id="rId11"/>
    <p:sldId id="549"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Swanson" initials="SS" lastIdx="1" clrIdx="0">
    <p:extLst>
      <p:ext uri="{19B8F6BF-5375-455C-9EA6-DF929625EA0E}">
        <p15:presenceInfo xmlns:p15="http://schemas.microsoft.com/office/powerpoint/2012/main" userId="S::StephanieS@thenationalcouncil.org::ba48b39d-8c5d-45c0-b97c-7036a4407c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0A0"/>
    <a:srgbClr val="18536D"/>
    <a:srgbClr val="4BBBEC"/>
    <a:srgbClr val="5085C8"/>
    <a:srgbClr val="B3D338"/>
    <a:srgbClr val="EA9A2D"/>
    <a:srgbClr val="649E39"/>
    <a:srgbClr val="F26822"/>
    <a:srgbClr val="E9B12B"/>
    <a:srgbClr val="CE1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9"/>
    <p:restoredTop sz="94643"/>
  </p:normalViewPr>
  <p:slideViewPr>
    <p:cSldViewPr snapToGrid="0" snapToObjects="1">
      <p:cViewPr varScale="1">
        <p:scale>
          <a:sx n="82" d="100"/>
          <a:sy n="82" d="100"/>
        </p:scale>
        <p:origin x="643" y="67"/>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381A5F-F303-4DCF-98B0-E6209888ED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8BB16897-A852-4162-9646-A0F017D002F3}"/>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00A7E1B9-3EED-C44C-82AF-80CB9612D9BC}" type="datetimeFigureOut">
              <a:rPr lang="en-US" altLang="en-US"/>
              <a:pPr>
                <a:defRPr/>
              </a:pPr>
              <a:t>7/7/2020</a:t>
            </a:fld>
            <a:endParaRPr lang="en-US" altLang="en-US"/>
          </a:p>
        </p:txBody>
      </p:sp>
      <p:sp>
        <p:nvSpPr>
          <p:cNvPr id="4" name="Footer Placeholder 3">
            <a:extLst>
              <a:ext uri="{FF2B5EF4-FFF2-40B4-BE49-F238E27FC236}">
                <a16:creationId xmlns:a16="http://schemas.microsoft.com/office/drawing/2014/main" id="{B543DDF5-17CE-4A54-BB03-3F67DD4EF6F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3890B43C-5918-44E4-8666-3C9A7B70878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9F32CFC0-7D48-B944-9802-2BF7AE744E3B}" type="slidenum">
              <a:rPr lang="en-US" altLang="en-US"/>
              <a:pPr>
                <a:defRPr/>
              </a:pPr>
              <a:t>‹#›</a:t>
            </a:fld>
            <a:endParaRPr lang="en-US" altLang="en-US"/>
          </a:p>
        </p:txBody>
      </p:sp>
    </p:spTree>
    <p:extLst>
      <p:ext uri="{BB962C8B-B14F-4D97-AF65-F5344CB8AC3E}">
        <p14:creationId xmlns:p14="http://schemas.microsoft.com/office/powerpoint/2010/main" val="1875336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8B6D9-399E-4DE4-B000-A8521CAA349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E28D3132-CD49-4B1B-BB3F-DF8E4B98FEE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AADE3690-CBB4-A648-9E93-0EC905B0F65F}" type="datetimeFigureOut">
              <a:rPr lang="en-US" altLang="en-US"/>
              <a:pPr>
                <a:defRPr/>
              </a:pPr>
              <a:t>7/7/2020</a:t>
            </a:fld>
            <a:endParaRPr lang="en-US" altLang="en-US"/>
          </a:p>
        </p:txBody>
      </p:sp>
      <p:sp>
        <p:nvSpPr>
          <p:cNvPr id="4" name="Slide Image Placeholder 3">
            <a:extLst>
              <a:ext uri="{FF2B5EF4-FFF2-40B4-BE49-F238E27FC236}">
                <a16:creationId xmlns:a16="http://schemas.microsoft.com/office/drawing/2014/main" id="{E9B43E65-E836-480A-A3CB-0F6D3F7D4F0D}"/>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305222-0DD2-462A-A2A0-271A8C41AA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B8316B-A6FA-4063-A7C1-5D815AB5274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1E407DA-525D-4404-8836-42CE896F198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7F08EFB2-7EAA-F84C-B560-BDB523F49A4B}" type="slidenum">
              <a:rPr lang="en-US" altLang="en-US"/>
              <a:pPr>
                <a:defRPr/>
              </a:pPr>
              <a:t>‹#›</a:t>
            </a:fld>
            <a:endParaRPr lang="en-US" altLang="en-US"/>
          </a:p>
        </p:txBody>
      </p:sp>
    </p:spTree>
    <p:extLst>
      <p:ext uri="{BB962C8B-B14F-4D97-AF65-F5344CB8AC3E}">
        <p14:creationId xmlns:p14="http://schemas.microsoft.com/office/powerpoint/2010/main" val="25717519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Patient and Program Impact even worse for smaller organizations (turned 36% of patients away)</a:t>
            </a:r>
          </a:p>
          <a:p>
            <a:pPr marL="171450" indent="-171450">
              <a:buFont typeface="Arial" panose="020B0604020202020204" pitchFamily="34" charset="0"/>
              <a:buChar char="•"/>
            </a:pPr>
            <a:r>
              <a:rPr lang="en-US" dirty="0"/>
              <a:t>Larger organizations have had to lay off at higher rates</a:t>
            </a:r>
          </a:p>
        </p:txBody>
      </p:sp>
      <p:sp>
        <p:nvSpPr>
          <p:cNvPr id="4" name="Slide Number Placeholder 3"/>
          <p:cNvSpPr>
            <a:spLocks noGrp="1"/>
          </p:cNvSpPr>
          <p:nvPr>
            <p:ph type="sldNum" sz="quarter" idx="5"/>
          </p:nvPr>
        </p:nvSpPr>
        <p:spPr/>
        <p:txBody>
          <a:bodyPr/>
          <a:lstStyle/>
          <a:p>
            <a:fld id="{B8EE7518-F348-400E-8505-3D712EA1C992}" type="slidenum">
              <a:rPr lang="en-US" smtClean="0"/>
              <a:t>3</a:t>
            </a:fld>
            <a:endParaRPr lang="en-US"/>
          </a:p>
        </p:txBody>
      </p:sp>
    </p:spTree>
    <p:extLst>
      <p:ext uri="{BB962C8B-B14F-4D97-AF65-F5344CB8AC3E}">
        <p14:creationId xmlns:p14="http://schemas.microsoft.com/office/powerpoint/2010/main" val="17140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8EE7518-F348-400E-8505-3D712EA1C992}" type="slidenum">
              <a:rPr lang="en-US" smtClean="0"/>
              <a:t>4</a:t>
            </a:fld>
            <a:endParaRPr lang="en-US"/>
          </a:p>
        </p:txBody>
      </p:sp>
    </p:spTree>
    <p:extLst>
      <p:ext uri="{BB962C8B-B14F-4D97-AF65-F5344CB8AC3E}">
        <p14:creationId xmlns:p14="http://schemas.microsoft.com/office/powerpoint/2010/main" val="291147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8EE7518-F348-400E-8505-3D712EA1C992}" type="slidenum">
              <a:rPr lang="en-US" smtClean="0"/>
              <a:t>6</a:t>
            </a:fld>
            <a:endParaRPr lang="en-US"/>
          </a:p>
        </p:txBody>
      </p:sp>
    </p:spTree>
    <p:extLst>
      <p:ext uri="{BB962C8B-B14F-4D97-AF65-F5344CB8AC3E}">
        <p14:creationId xmlns:p14="http://schemas.microsoft.com/office/powerpoint/2010/main" val="456953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Patients need access to medications that work. As the SUD need rises, we won’t be able to meet it with the current restrictions on MAT (specifically prescribing buprenorphine) and telehealth. Many policy decisions need to be held in partnership with the DEA re buprenorphine. </a:t>
            </a:r>
          </a:p>
          <a:p>
            <a:pPr marL="171450" indent="-171450">
              <a:buFont typeface="Arial" panose="020B0604020202020204" pitchFamily="34" charset="0"/>
              <a:buChar char="•"/>
            </a:pPr>
            <a:r>
              <a:rPr lang="en-US" dirty="0"/>
              <a:t>We need to not only focus on increasing reimbursement rates to meet the need of providers who serve people with SUD, but also need to focus on incentivizing doctors to take on patients with SUD if they have not before due to stigma, etc.</a:t>
            </a:r>
          </a:p>
          <a:p>
            <a:pPr marL="171450" indent="-171450">
              <a:buFont typeface="Arial" panose="020B0604020202020204" pitchFamily="34" charset="0"/>
              <a:buChar char="•"/>
            </a:pPr>
            <a:r>
              <a:rPr lang="en-US" dirty="0"/>
              <a:t>We are currently seeing that preventing physical illness is having an impact on mental wellbeing. Having integrated care has now become more important than ever – which is why we’re championing CCBHCs, who cover all BH needs, including OUD. </a:t>
            </a:r>
          </a:p>
        </p:txBody>
      </p:sp>
      <p:sp>
        <p:nvSpPr>
          <p:cNvPr id="4" name="Slide Number Placeholder 3"/>
          <p:cNvSpPr>
            <a:spLocks noGrp="1"/>
          </p:cNvSpPr>
          <p:nvPr>
            <p:ph type="sldNum" sz="quarter" idx="5"/>
          </p:nvPr>
        </p:nvSpPr>
        <p:spPr/>
        <p:txBody>
          <a:bodyPr/>
          <a:lstStyle/>
          <a:p>
            <a:fld id="{B8EE7518-F348-400E-8505-3D712EA1C992}" type="slidenum">
              <a:rPr lang="en-US" smtClean="0"/>
              <a:t>7</a:t>
            </a:fld>
            <a:endParaRPr lang="en-US"/>
          </a:p>
        </p:txBody>
      </p:sp>
    </p:spTree>
    <p:extLst>
      <p:ext uri="{BB962C8B-B14F-4D97-AF65-F5344CB8AC3E}">
        <p14:creationId xmlns:p14="http://schemas.microsoft.com/office/powerpoint/2010/main" val="1596051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B8EE7518-F348-400E-8505-3D712EA1C992}" type="slidenum">
              <a:rPr lang="en-US" smtClean="0"/>
              <a:t>8</a:t>
            </a:fld>
            <a:endParaRPr lang="en-US"/>
          </a:p>
        </p:txBody>
      </p:sp>
    </p:spTree>
    <p:extLst>
      <p:ext uri="{BB962C8B-B14F-4D97-AF65-F5344CB8AC3E}">
        <p14:creationId xmlns:p14="http://schemas.microsoft.com/office/powerpoint/2010/main" val="1911217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Information about the Virtual Policy Institute, breakout sessions </a:t>
            </a:r>
          </a:p>
        </p:txBody>
      </p:sp>
      <p:sp>
        <p:nvSpPr>
          <p:cNvPr id="4" name="Slide Number Placeholder 3"/>
          <p:cNvSpPr>
            <a:spLocks noGrp="1"/>
          </p:cNvSpPr>
          <p:nvPr>
            <p:ph type="sldNum" sz="quarter" idx="5"/>
          </p:nvPr>
        </p:nvSpPr>
        <p:spPr/>
        <p:txBody>
          <a:bodyPr/>
          <a:lstStyle/>
          <a:p>
            <a:fld id="{B8EE7518-F348-400E-8505-3D712EA1C992}" type="slidenum">
              <a:rPr lang="en-US" smtClean="0"/>
              <a:t>9</a:t>
            </a:fld>
            <a:endParaRPr lang="en-US"/>
          </a:p>
        </p:txBody>
      </p:sp>
    </p:spTree>
    <p:extLst>
      <p:ext uri="{BB962C8B-B14F-4D97-AF65-F5344CB8AC3E}">
        <p14:creationId xmlns:p14="http://schemas.microsoft.com/office/powerpoint/2010/main" val="3742736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67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0552"/>
            <a:ext cx="10972800" cy="445051"/>
          </a:xfrm>
        </p:spPr>
        <p:txBody>
          <a:bodyPr/>
          <a:lstStyle/>
          <a:p>
            <a:r>
              <a:rPr lang="en-US"/>
              <a:t>Click to edit Master title style</a:t>
            </a:r>
            <a:endParaRPr lang="en-US" dirty="0"/>
          </a:p>
        </p:txBody>
      </p:sp>
      <p:sp>
        <p:nvSpPr>
          <p:cNvPr id="3" name="Content Placeholder 2"/>
          <p:cNvSpPr>
            <a:spLocks noGrp="1"/>
          </p:cNvSpPr>
          <p:nvPr>
            <p:ph idx="1"/>
          </p:nvPr>
        </p:nvSpPr>
        <p:spPr>
          <a:xfrm>
            <a:off x="609600" y="1017879"/>
            <a:ext cx="10972800" cy="4846208"/>
          </a:xfrm>
        </p:spPr>
        <p:txBody>
          <a:bodyPr/>
          <a:lstStyle>
            <a:lvl1pPr>
              <a:defRPr sz="1950"/>
            </a:lvl1pPr>
            <a:lvl2pPr>
              <a:defRPr sz="1800"/>
            </a:lvl2pPr>
            <a:lvl3pPr>
              <a:defRPr sz="1575"/>
            </a:lvl3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353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914400" y="521383"/>
            <a:ext cx="10363200" cy="436632"/>
          </a:xfrm>
          <a:prstGeom prst="rect">
            <a:avLst/>
          </a:prstGeom>
        </p:spPr>
        <p:txBody>
          <a:bodyPr/>
          <a:lstStyle>
            <a:lvl1pPr algn="ctr">
              <a:defRPr b="1" i="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8" name="Subtitle 2"/>
          <p:cNvSpPr>
            <a:spLocks noGrp="1"/>
          </p:cNvSpPr>
          <p:nvPr>
            <p:ph type="subTitle" idx="1"/>
          </p:nvPr>
        </p:nvSpPr>
        <p:spPr>
          <a:xfrm>
            <a:off x="1828800" y="1168947"/>
            <a:ext cx="8534400" cy="478183"/>
          </a:xfrm>
          <a:prstGeom prst="rect">
            <a:avLst/>
          </a:prstGeom>
        </p:spPr>
        <p:txBody>
          <a:bodyPr/>
          <a:lstStyle>
            <a:lvl1pPr marL="0" indent="0" algn="ctr">
              <a:buNone/>
              <a:defRPr sz="1950" b="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subtitle style</a:t>
            </a:r>
          </a:p>
        </p:txBody>
      </p:sp>
    </p:spTree>
    <p:extLst>
      <p:ext uri="{BB962C8B-B14F-4D97-AF65-F5344CB8AC3E}">
        <p14:creationId xmlns:p14="http://schemas.microsoft.com/office/powerpoint/2010/main" val="6665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95618"/>
            <a:ext cx="10972800" cy="50303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052703"/>
            <a:ext cx="5384800" cy="4801445"/>
          </a:xfrm>
        </p:spPr>
        <p:txBody>
          <a:bodyPr/>
          <a:lstStyle>
            <a:lvl1pPr>
              <a:defRPr sz="1950"/>
            </a:lvl1pPr>
            <a:lvl2pPr>
              <a:defRPr sz="1800"/>
            </a:lvl2pPr>
            <a:lvl3pPr>
              <a:defRPr sz="1575"/>
            </a:lvl3pPr>
            <a:lvl4pPr>
              <a:defRPr sz="150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052703"/>
            <a:ext cx="5384800" cy="4801445"/>
          </a:xfrm>
        </p:spPr>
        <p:txBody>
          <a:bodyPr/>
          <a:lstStyle>
            <a:lvl1pPr>
              <a:defRPr sz="1950"/>
            </a:lvl1pPr>
            <a:lvl2pPr>
              <a:defRPr sz="1800"/>
            </a:lvl2pPr>
            <a:lvl3pPr>
              <a:defRPr sz="1575"/>
            </a:lvl3pPr>
            <a:lvl4pPr>
              <a:defRPr sz="150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06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39483"/>
            <a:ext cx="10972800" cy="49805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967923"/>
            <a:ext cx="5386917" cy="518974"/>
          </a:xfrm>
        </p:spPr>
        <p:txBody>
          <a:bodyPr anchor="b"/>
          <a:lstStyle>
            <a:lvl1pPr marL="0" indent="0">
              <a:buNone/>
              <a:defRPr sz="19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1617280"/>
            <a:ext cx="5386917" cy="4272797"/>
          </a:xfrm>
        </p:spPr>
        <p:txBody>
          <a:bodyPr/>
          <a:lstStyle>
            <a:lvl1pPr>
              <a:defRPr sz="1800"/>
            </a:lvl1pPr>
            <a:lvl2pPr>
              <a:defRPr sz="1650"/>
            </a:lvl2pPr>
            <a:lvl3pPr>
              <a:defRPr sz="150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967923"/>
            <a:ext cx="5389033" cy="518974"/>
          </a:xfrm>
        </p:spPr>
        <p:txBody>
          <a:bodyPr anchor="b"/>
          <a:lstStyle>
            <a:lvl1pPr marL="0" indent="0">
              <a:buNone/>
              <a:defRPr sz="19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1617279"/>
            <a:ext cx="5389033" cy="4272798"/>
          </a:xfrm>
        </p:spPr>
        <p:txBody>
          <a:bodyPr/>
          <a:lstStyle>
            <a:lvl1pPr>
              <a:defRPr sz="1800"/>
            </a:lvl1pPr>
            <a:lvl2pPr>
              <a:defRPr sz="1650"/>
            </a:lvl2pPr>
            <a:lvl3pPr>
              <a:defRPr sz="150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7094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15192"/>
            <a:ext cx="10972800" cy="511312"/>
          </a:xfrm>
        </p:spPr>
        <p:txBody>
          <a:bodyPr/>
          <a:lstStyle/>
          <a:p>
            <a:r>
              <a:rPr lang="en-US"/>
              <a:t>Click to edit Master title style</a:t>
            </a:r>
            <a:endParaRPr lang="en-US" dirty="0"/>
          </a:p>
        </p:txBody>
      </p:sp>
    </p:spTree>
    <p:extLst>
      <p:ext uri="{BB962C8B-B14F-4D97-AF65-F5344CB8AC3E}">
        <p14:creationId xmlns:p14="http://schemas.microsoft.com/office/powerpoint/2010/main" val="1325766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30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Title 1"/>
          <p:cNvSpPr>
            <a:spLocks noGrp="1"/>
          </p:cNvSpPr>
          <p:nvPr>
            <p:ph type="ctrTitle"/>
          </p:nvPr>
        </p:nvSpPr>
        <p:spPr>
          <a:xfrm>
            <a:off x="914400" y="427750"/>
            <a:ext cx="10363200" cy="423379"/>
          </a:xfrm>
          <a:prstGeom prst="rect">
            <a:avLst/>
          </a:prstGeom>
        </p:spPr>
        <p:txBody>
          <a:bodyPr/>
          <a:lstStyle>
            <a:lvl1pPr algn="ctr">
              <a:defRPr b="1" i="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7" name="Subtitle 2"/>
          <p:cNvSpPr>
            <a:spLocks noGrp="1"/>
          </p:cNvSpPr>
          <p:nvPr>
            <p:ph type="subTitle" idx="1"/>
          </p:nvPr>
        </p:nvSpPr>
        <p:spPr>
          <a:xfrm>
            <a:off x="1828800" y="1075312"/>
            <a:ext cx="8534400" cy="451678"/>
          </a:xfrm>
          <a:prstGeom prst="rect">
            <a:avLst/>
          </a:prstGeom>
        </p:spPr>
        <p:txBody>
          <a:bodyPr/>
          <a:lstStyle>
            <a:lvl1pPr marL="0" indent="0" algn="ctr">
              <a:buNone/>
              <a:defRPr b="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subtitle style</a:t>
            </a:r>
          </a:p>
        </p:txBody>
      </p:sp>
      <p:sp>
        <p:nvSpPr>
          <p:cNvPr id="4" name="Slide Number Placeholder 5">
            <a:extLst>
              <a:ext uri="{FF2B5EF4-FFF2-40B4-BE49-F238E27FC236}">
                <a16:creationId xmlns:a16="http://schemas.microsoft.com/office/drawing/2014/main" id="{8331F423-72D8-4C2C-824A-C836CBA8875A}"/>
              </a:ext>
            </a:extLst>
          </p:cNvPr>
          <p:cNvSpPr>
            <a:spLocks noGrp="1"/>
          </p:cNvSpPr>
          <p:nvPr>
            <p:ph type="sldNum" sz="quarter" idx="10"/>
          </p:nvPr>
        </p:nvSpPr>
        <p:spPr>
          <a:xfrm>
            <a:off x="11434618" y="5802616"/>
            <a:ext cx="622807" cy="44608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ea typeface="MS PGothic" panose="020B0600070205080204" pitchFamily="34" charset="-128"/>
                <a:cs typeface="Arial" panose="020B0604020202020204" pitchFamily="34" charset="0"/>
              </a:defRPr>
            </a:lvl1pPr>
          </a:lstStyle>
          <a:p>
            <a:pPr>
              <a:defRPr/>
            </a:pPr>
            <a:fld id="{87D73CED-BA21-D34A-999A-BD7EB4ED7CD7}" type="slidenum">
              <a:rPr lang="en-US" altLang="en-US" smtClean="0"/>
              <a:pPr>
                <a:defRPr/>
              </a:pPr>
              <a:t>‹#›</a:t>
            </a:fld>
            <a:endParaRPr lang="en-US" altLang="en-US" dirty="0"/>
          </a:p>
        </p:txBody>
      </p:sp>
    </p:spTree>
    <p:extLst>
      <p:ext uri="{BB962C8B-B14F-4D97-AF65-F5344CB8AC3E}">
        <p14:creationId xmlns:p14="http://schemas.microsoft.com/office/powerpoint/2010/main" val="13500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609600" y="371502"/>
            <a:ext cx="10972800" cy="4848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609600" y="1028398"/>
            <a:ext cx="10972800" cy="48456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3" name="Picture 2">
            <a:extLst>
              <a:ext uri="{FF2B5EF4-FFF2-40B4-BE49-F238E27FC236}">
                <a16:creationId xmlns:a16="http://schemas.microsoft.com/office/drawing/2014/main" id="{1B700224-7C23-274D-93E3-9ED4B4AD8334}"/>
              </a:ext>
            </a:extLst>
          </p:cNvPr>
          <p:cNvPicPr>
            <a:picLocks noChangeAspect="1"/>
          </p:cNvPicPr>
          <p:nvPr userDrawn="1"/>
        </p:nvPicPr>
        <p:blipFill>
          <a:blip r:embed="rId10"/>
          <a:stretch>
            <a:fillRect/>
          </a:stretch>
        </p:blipFill>
        <p:spPr>
          <a:xfrm>
            <a:off x="0" y="6066234"/>
            <a:ext cx="12192000" cy="791766"/>
          </a:xfrm>
          <a:prstGeom prst="rect">
            <a:avLst/>
          </a:prstGeom>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Lst>
  <p:txStyles>
    <p:titleStyle>
      <a:lvl1pPr algn="l" defTabSz="342900" rtl="0" eaLnBrk="1" fontAlgn="base" hangingPunct="1">
        <a:spcBef>
          <a:spcPct val="0"/>
        </a:spcBef>
        <a:spcAft>
          <a:spcPct val="0"/>
        </a:spcAft>
        <a:defRPr sz="2250" b="1" kern="120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vl2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2pPr>
      <a:lvl3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3pPr>
      <a:lvl4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4pPr>
      <a:lvl5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5pPr>
      <a:lvl6pPr marL="3429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6pPr>
      <a:lvl7pPr marL="6858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7pPr>
      <a:lvl8pPr marL="10287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8pPr>
      <a:lvl9pPr marL="13716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9pPr>
    </p:titleStyle>
    <p:body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mailto:MichaelP@TheNationalCouncil.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thenationalcouncil.org/events-and-training/hill-day/home/" TargetMode="External"/><Relationship Id="rId5" Type="http://schemas.openxmlformats.org/officeDocument/2006/relationships/hyperlink" Target="https://www.thenationalcouncil.org/wp-content/uploads/2020/04/NCBH_COVID19_Survey_Findings_04152020.pdf?daf=375ateTbd56" TargetMode="External"/><Relationship Id="rId4" Type="http://schemas.openxmlformats.org/officeDocument/2006/relationships/hyperlink" Target="mailto:Policy@TheNationalCouncil.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hyperlink" Target="mailto:StephanieS@thenationalcouncil.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thenationalcouncil.org/covid1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hyperlink" Target="https://www.mylibralounge.com/sites/hillday2020/attendee/en/welcome/?lib_SGU=C1487369-D298-45E0-87F2-63A3D511B233&amp;lib_CST=8538522F-74F0-4E96-802D-7A4B45DAAD80"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F4A21F8-5EBB-411F-A9BC-F02BAD79B0C9}"/>
              </a:ext>
            </a:extLst>
          </p:cNvPr>
          <p:cNvSpPr>
            <a:spLocks noGrp="1"/>
          </p:cNvSpPr>
          <p:nvPr>
            <p:ph type="ctrTitle"/>
          </p:nvPr>
        </p:nvSpPr>
        <p:spPr>
          <a:xfrm>
            <a:off x="978408" y="2768702"/>
            <a:ext cx="10363200" cy="436632"/>
          </a:xfrm>
        </p:spPr>
        <p:txBody>
          <a:bodyPr/>
          <a:lstStyle/>
          <a:p>
            <a:r>
              <a:rPr lang="en-US" sz="3600" dirty="0"/>
              <a:t>Corporate Partner, Strategic Partner, </a:t>
            </a:r>
            <a:br>
              <a:rPr lang="en-US" sz="3600" dirty="0"/>
            </a:br>
            <a:r>
              <a:rPr lang="en-US" sz="3600" dirty="0"/>
              <a:t>&amp; Affiliate Member Meeting</a:t>
            </a:r>
          </a:p>
        </p:txBody>
      </p:sp>
      <p:sp>
        <p:nvSpPr>
          <p:cNvPr id="8" name="Subtitle 2">
            <a:extLst>
              <a:ext uri="{FF2B5EF4-FFF2-40B4-BE49-F238E27FC236}">
                <a16:creationId xmlns:a16="http://schemas.microsoft.com/office/drawing/2014/main" id="{9FDF9E2A-083B-4EF8-AFF5-009DFCFE1F4A}"/>
              </a:ext>
            </a:extLst>
          </p:cNvPr>
          <p:cNvSpPr>
            <a:spLocks noGrp="1"/>
          </p:cNvSpPr>
          <p:nvPr>
            <p:ph type="subTitle" idx="1"/>
          </p:nvPr>
        </p:nvSpPr>
        <p:spPr>
          <a:xfrm>
            <a:off x="1892808" y="3691343"/>
            <a:ext cx="8534400" cy="478183"/>
          </a:xfrm>
        </p:spPr>
        <p:txBody>
          <a:bodyPr/>
          <a:lstStyle/>
          <a:p>
            <a:r>
              <a:rPr lang="en-US" dirty="0"/>
              <a:t>Wednesday, June 17, 2020</a:t>
            </a:r>
          </a:p>
        </p:txBody>
      </p:sp>
    </p:spTree>
    <p:extLst>
      <p:ext uri="{BB962C8B-B14F-4D97-AF65-F5344CB8AC3E}">
        <p14:creationId xmlns:p14="http://schemas.microsoft.com/office/powerpoint/2010/main" val="324194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A5526-D1F3-463D-8021-321938D58A72}"/>
              </a:ext>
            </a:extLst>
          </p:cNvPr>
          <p:cNvSpPr>
            <a:spLocks noGrp="1"/>
          </p:cNvSpPr>
          <p:nvPr>
            <p:ph idx="1"/>
          </p:nvPr>
        </p:nvSpPr>
        <p:spPr/>
        <p:txBody>
          <a:bodyPr/>
          <a:lstStyle/>
          <a:p>
            <a:pPr marL="0" indent="0">
              <a:buNone/>
            </a:pPr>
            <a:r>
              <a:rPr lang="en-US" b="1" dirty="0"/>
              <a:t>Reyna Taylor</a:t>
            </a:r>
          </a:p>
          <a:p>
            <a:pPr marL="0" indent="0">
              <a:buNone/>
            </a:pPr>
            <a:r>
              <a:rPr lang="en-US" dirty="0"/>
              <a:t>Vice President, Public Policy</a:t>
            </a:r>
          </a:p>
          <a:p>
            <a:pPr marL="0" indent="0">
              <a:buNone/>
            </a:pPr>
            <a:r>
              <a:rPr lang="en-US" dirty="0">
                <a:hlinkClick r:id="rId3"/>
              </a:rPr>
              <a:t>ReynaT@TheNationalCouncil.org</a:t>
            </a:r>
            <a:endParaRPr lang="en-US" dirty="0"/>
          </a:p>
          <a:p>
            <a:pPr marL="0" indent="0">
              <a:buNone/>
            </a:pPr>
            <a:endParaRPr lang="en-US" dirty="0"/>
          </a:p>
          <a:p>
            <a:pPr marL="0" indent="0">
              <a:buNone/>
            </a:pPr>
            <a:endParaRPr lang="en-US" dirty="0"/>
          </a:p>
          <a:p>
            <a:pPr marL="0" indent="0" algn="ctr">
              <a:buNone/>
            </a:pPr>
            <a:r>
              <a:rPr lang="en-US" b="1" dirty="0"/>
              <a:t>Questions? </a:t>
            </a:r>
            <a:r>
              <a:rPr lang="en-US" dirty="0"/>
              <a:t>Email the National Council Policy Team at </a:t>
            </a:r>
            <a:r>
              <a:rPr lang="en-US" dirty="0">
                <a:hlinkClick r:id="rId4"/>
              </a:rPr>
              <a:t>Policy@TheNationalCouncil.org</a:t>
            </a:r>
            <a:r>
              <a:rPr lang="en-US" dirty="0"/>
              <a:t> </a:t>
            </a:r>
          </a:p>
          <a:p>
            <a:pPr marL="0" indent="0" algn="ctr">
              <a:buNone/>
            </a:pPr>
            <a:endParaRPr lang="en-US" dirty="0"/>
          </a:p>
          <a:p>
            <a:pPr marL="0" indent="0" algn="ctr">
              <a:buNone/>
            </a:pPr>
            <a:r>
              <a:rPr lang="en-US" dirty="0"/>
              <a:t>Download the </a:t>
            </a:r>
            <a:r>
              <a:rPr lang="en-US" dirty="0">
                <a:hlinkClick r:id="rId5"/>
              </a:rPr>
              <a:t>National Council’s survey results</a:t>
            </a:r>
            <a:r>
              <a:rPr lang="en-US" dirty="0"/>
              <a:t>.</a:t>
            </a:r>
          </a:p>
          <a:p>
            <a:pPr marL="0" indent="0" algn="ctr">
              <a:buNone/>
            </a:pPr>
            <a:endParaRPr lang="en-US" dirty="0"/>
          </a:p>
          <a:p>
            <a:pPr marL="0" indent="0" algn="ctr">
              <a:buNone/>
            </a:pPr>
            <a:r>
              <a:rPr lang="en-US" dirty="0">
                <a:hlinkClick r:id="rId6"/>
              </a:rPr>
              <a:t>Hill Day at Home</a:t>
            </a:r>
            <a:r>
              <a:rPr lang="en-US" dirty="0"/>
              <a:t> – June 23-24, 2020</a:t>
            </a:r>
          </a:p>
        </p:txBody>
      </p:sp>
      <p:sp>
        <p:nvSpPr>
          <p:cNvPr id="5" name="Title 4">
            <a:extLst>
              <a:ext uri="{FF2B5EF4-FFF2-40B4-BE49-F238E27FC236}">
                <a16:creationId xmlns:a16="http://schemas.microsoft.com/office/drawing/2014/main" id="{28E9DBDC-87BD-42BA-A655-BAFE1CA548DE}"/>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8177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1F49-5598-4B4F-BD72-03862FCBADEB}"/>
              </a:ext>
            </a:extLst>
          </p:cNvPr>
          <p:cNvSpPr>
            <a:spLocks noGrp="1"/>
          </p:cNvSpPr>
          <p:nvPr>
            <p:ph type="title"/>
          </p:nvPr>
        </p:nvSpPr>
        <p:spPr>
          <a:xfrm>
            <a:off x="609600" y="395618"/>
            <a:ext cx="10972800" cy="503030"/>
          </a:xfrm>
        </p:spPr>
        <p:txBody>
          <a:bodyPr wrap="square" anchor="ctr">
            <a:normAutofit fontScale="90000"/>
          </a:bodyPr>
          <a:lstStyle/>
          <a:p>
            <a:r>
              <a:rPr lang="en-US" sz="2800" dirty="0"/>
              <a:t>Lessons from the Field: Member Experiences During COVID-19</a:t>
            </a:r>
          </a:p>
        </p:txBody>
      </p:sp>
      <p:pic>
        <p:nvPicPr>
          <p:cNvPr id="5" name="Graphic 4" descr="Cheers">
            <a:extLst>
              <a:ext uri="{FF2B5EF4-FFF2-40B4-BE49-F238E27FC236}">
                <a16:creationId xmlns:a16="http://schemas.microsoft.com/office/drawing/2014/main" id="{40D8AC08-CD47-4164-83D4-9BAADC8447B5}"/>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901277" y="1052703"/>
            <a:ext cx="4801445" cy="4801445"/>
          </a:xfrm>
          <a:prstGeom prst="rect">
            <a:avLst/>
          </a:prstGeom>
        </p:spPr>
      </p:pic>
      <p:sp>
        <p:nvSpPr>
          <p:cNvPr id="3" name="Content Placeholder 2">
            <a:extLst>
              <a:ext uri="{FF2B5EF4-FFF2-40B4-BE49-F238E27FC236}">
                <a16:creationId xmlns:a16="http://schemas.microsoft.com/office/drawing/2014/main" id="{46496FE0-2C5C-4D22-8D71-CF51D1B36068}"/>
              </a:ext>
            </a:extLst>
          </p:cNvPr>
          <p:cNvSpPr>
            <a:spLocks noGrp="1"/>
          </p:cNvSpPr>
          <p:nvPr>
            <p:ph sz="half" idx="2"/>
          </p:nvPr>
        </p:nvSpPr>
        <p:spPr>
          <a:xfrm>
            <a:off x="6197600" y="1052703"/>
            <a:ext cx="5384800" cy="4801445"/>
          </a:xfrm>
        </p:spPr>
        <p:txBody>
          <a:bodyPr wrap="square" anchor="t">
            <a:normAutofit lnSpcReduction="10000"/>
          </a:bodyPr>
          <a:lstStyle/>
          <a:p>
            <a:r>
              <a:rPr lang="en-US" dirty="0"/>
              <a:t>All participants will be divided into breakout rooms for small group discussions for 25 minutes</a:t>
            </a:r>
          </a:p>
          <a:p>
            <a:pPr marL="0" indent="0">
              <a:buNone/>
            </a:pPr>
            <a:endParaRPr lang="en-US" dirty="0"/>
          </a:p>
          <a:p>
            <a:r>
              <a:rPr lang="en-US" dirty="0"/>
              <a:t>Each room will have a National Council Board Member designated as facilitator to share their experiences navigating COVID-19</a:t>
            </a:r>
          </a:p>
          <a:p>
            <a:pPr marL="0" indent="0">
              <a:buNone/>
            </a:pPr>
            <a:endParaRPr lang="en-US" dirty="0"/>
          </a:p>
          <a:p>
            <a:r>
              <a:rPr lang="en-US" dirty="0"/>
              <a:t>Engage and ask questions (</a:t>
            </a:r>
            <a:r>
              <a:rPr lang="en-US" b="1" dirty="0"/>
              <a:t>Unmute yourself to speak up</a:t>
            </a:r>
            <a:r>
              <a:rPr lang="en-US" dirty="0"/>
              <a:t>)</a:t>
            </a:r>
          </a:p>
          <a:p>
            <a:pPr marL="342900" lvl="1" indent="0">
              <a:buNone/>
            </a:pPr>
            <a:endParaRPr lang="en-US" dirty="0"/>
          </a:p>
          <a:p>
            <a:r>
              <a:rPr lang="en-US" dirty="0"/>
              <a:t>For technical support, please contact Stephanie Swanson via private chat on Zoom or email (</a:t>
            </a:r>
            <a:r>
              <a:rPr lang="en-US" dirty="0">
                <a:hlinkClick r:id="rId4"/>
              </a:rPr>
              <a:t>StephanieS@thenationalcouncil.org</a:t>
            </a:r>
            <a:r>
              <a:rPr lang="en-US" dirty="0"/>
              <a:t>)</a:t>
            </a:r>
          </a:p>
        </p:txBody>
      </p:sp>
    </p:spTree>
    <p:extLst>
      <p:ext uri="{BB962C8B-B14F-4D97-AF65-F5344CB8AC3E}">
        <p14:creationId xmlns:p14="http://schemas.microsoft.com/office/powerpoint/2010/main" val="328388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7167A1-1267-419E-964A-7ABA6668EF16}"/>
              </a:ext>
            </a:extLst>
          </p:cNvPr>
          <p:cNvPicPr>
            <a:picLocks noChangeAspect="1"/>
          </p:cNvPicPr>
          <p:nvPr/>
        </p:nvPicPr>
        <p:blipFill>
          <a:blip r:embed="rId2"/>
          <a:stretch>
            <a:fillRect/>
          </a:stretch>
        </p:blipFill>
        <p:spPr>
          <a:xfrm>
            <a:off x="1065053" y="5322334"/>
            <a:ext cx="9525000" cy="676275"/>
          </a:xfrm>
          <a:prstGeom prst="rect">
            <a:avLst/>
          </a:prstGeom>
        </p:spPr>
      </p:pic>
      <p:sp>
        <p:nvSpPr>
          <p:cNvPr id="2" name="Title 1">
            <a:extLst>
              <a:ext uri="{FF2B5EF4-FFF2-40B4-BE49-F238E27FC236}">
                <a16:creationId xmlns:a16="http://schemas.microsoft.com/office/drawing/2014/main" id="{3983D6D2-2D80-8449-8315-04A4CC7F1707}"/>
              </a:ext>
            </a:extLst>
          </p:cNvPr>
          <p:cNvSpPr>
            <a:spLocks noGrp="1"/>
          </p:cNvSpPr>
          <p:nvPr>
            <p:ph type="title"/>
          </p:nvPr>
        </p:nvSpPr>
        <p:spPr>
          <a:xfrm>
            <a:off x="292608" y="356748"/>
            <a:ext cx="10778232" cy="445051"/>
          </a:xfrm>
        </p:spPr>
        <p:txBody>
          <a:bodyPr/>
          <a:lstStyle/>
          <a:p>
            <a:r>
              <a:rPr lang="en-US" sz="2800" dirty="0"/>
              <a:t>To Join the Conversation: Tips and Tricks</a:t>
            </a:r>
          </a:p>
        </p:txBody>
      </p:sp>
      <p:sp>
        <p:nvSpPr>
          <p:cNvPr id="3" name="Content Placeholder 2">
            <a:extLst>
              <a:ext uri="{FF2B5EF4-FFF2-40B4-BE49-F238E27FC236}">
                <a16:creationId xmlns:a16="http://schemas.microsoft.com/office/drawing/2014/main" id="{F3BDB6F1-A0B2-2341-B108-22C8353B6F2C}"/>
              </a:ext>
            </a:extLst>
          </p:cNvPr>
          <p:cNvSpPr>
            <a:spLocks noGrp="1"/>
          </p:cNvSpPr>
          <p:nvPr>
            <p:ph idx="1"/>
          </p:nvPr>
        </p:nvSpPr>
        <p:spPr>
          <a:xfrm>
            <a:off x="292608" y="1005896"/>
            <a:ext cx="11734800" cy="4846208"/>
          </a:xfrm>
        </p:spPr>
        <p:txBody>
          <a:bodyPr/>
          <a:lstStyle/>
          <a:p>
            <a:r>
              <a:rPr lang="en-US" dirty="0"/>
              <a:t>Please update your name to include your organization (e.g. Stephanie Swanson – National Council)</a:t>
            </a:r>
          </a:p>
          <a:p>
            <a:r>
              <a:rPr lang="en-US" dirty="0"/>
              <a:t>Set your camera at eye level for the best view of you.</a:t>
            </a:r>
          </a:p>
          <a:p>
            <a:r>
              <a:rPr lang="en-US" dirty="0"/>
              <a:t>MUTE your microphone when you’re not talking.</a:t>
            </a:r>
          </a:p>
          <a:p>
            <a:endParaRPr lang="en-US" dirty="0"/>
          </a:p>
          <a:p>
            <a:pPr marL="0" indent="0">
              <a:buNone/>
            </a:pPr>
            <a:r>
              <a:rPr lang="en-US" altLang="ja-JP" sz="2000" b="1" dirty="0">
                <a:ea typeface="ヒラギノ角ゴ Pro W3" charset="0"/>
              </a:rPr>
              <a:t>Want to speak?</a:t>
            </a:r>
          </a:p>
          <a:p>
            <a:pPr marL="0" indent="0">
              <a:buNone/>
            </a:pPr>
            <a:r>
              <a:rPr lang="en-US" altLang="ja-JP" sz="2000" dirty="0">
                <a:ea typeface="ヒラギノ角ゴ Pro W3" charset="0"/>
              </a:rPr>
              <a:t>If you would like to speak (but may be having difficulty breaking in) please click on </a:t>
            </a:r>
            <a:r>
              <a:rPr lang="en-US" altLang="ja-JP" sz="2000" b="1" dirty="0">
                <a:ea typeface="ヒラギノ角ゴ Pro W3" charset="0"/>
              </a:rPr>
              <a:t>“Participants” </a:t>
            </a:r>
            <a:r>
              <a:rPr lang="en-US" altLang="ja-JP" sz="2000" dirty="0">
                <a:ea typeface="ヒラギノ角ゴ Pro W3" charset="0"/>
              </a:rPr>
              <a:t>at the bottom of the screen, then click on </a:t>
            </a:r>
            <a:r>
              <a:rPr lang="en-US" altLang="ja-JP" sz="2000" b="1" dirty="0">
                <a:ea typeface="ヒラギノ角ゴ Pro W3" charset="0"/>
              </a:rPr>
              <a:t>“Raise Hand”</a:t>
            </a:r>
            <a:endParaRPr lang="en-US" sz="2000" b="1" dirty="0"/>
          </a:p>
          <a:p>
            <a:endParaRPr lang="en-US" dirty="0"/>
          </a:p>
          <a:p>
            <a:pPr marL="0" indent="0">
              <a:buNone/>
            </a:pPr>
            <a:r>
              <a:rPr lang="en-US" sz="2000" b="1" dirty="0">
                <a:ea typeface="ヒラギノ角ゴ Pro W3" charset="0"/>
              </a:rPr>
              <a:t>Prefer to write?</a:t>
            </a:r>
          </a:p>
          <a:p>
            <a:pPr marL="0" indent="0">
              <a:buNone/>
            </a:pPr>
            <a:r>
              <a:rPr lang="en-US" sz="2000" dirty="0">
                <a:ea typeface="ヒラギノ角ゴ Pro W3" charset="0"/>
              </a:rPr>
              <a:t>Type in the chat box located at the bottom of your screen.</a:t>
            </a:r>
          </a:p>
          <a:p>
            <a:pPr marL="0" indent="0">
              <a:buNone/>
            </a:pPr>
            <a:r>
              <a:rPr lang="en-US" sz="2000" dirty="0">
                <a:ea typeface="ヒラギノ角ゴ Pro W3" charset="0"/>
              </a:rPr>
              <a:t>You can choose who to send a chat or question to.</a:t>
            </a:r>
          </a:p>
          <a:p>
            <a:pPr marL="0" indent="0">
              <a:buNone/>
            </a:pPr>
            <a:endParaRPr lang="en-US" sz="2000" b="1" dirty="0">
              <a:ea typeface="ヒラギノ角ゴ Pro W3" charset="0"/>
            </a:endParaRPr>
          </a:p>
          <a:p>
            <a:pPr marL="0" indent="0">
              <a:buNone/>
            </a:pPr>
            <a:endParaRPr lang="en-US" sz="2000" b="1" dirty="0">
              <a:ea typeface="ヒラギノ角ゴ Pro W3" charset="0"/>
            </a:endParaRPr>
          </a:p>
          <a:p>
            <a:pPr marL="0" indent="0">
              <a:buNone/>
            </a:pPr>
            <a:endParaRPr lang="en-US" sz="2000" b="1" dirty="0">
              <a:ea typeface="ヒラギノ角ゴ Pro W3" charset="0"/>
            </a:endParaRPr>
          </a:p>
          <a:p>
            <a:endParaRPr lang="en-US" dirty="0"/>
          </a:p>
          <a:p>
            <a:endParaRPr lang="en-US" dirty="0"/>
          </a:p>
        </p:txBody>
      </p:sp>
      <p:sp>
        <p:nvSpPr>
          <p:cNvPr id="6" name="Rectangle 5">
            <a:extLst>
              <a:ext uri="{FF2B5EF4-FFF2-40B4-BE49-F238E27FC236}">
                <a16:creationId xmlns:a16="http://schemas.microsoft.com/office/drawing/2014/main" id="{32DAE5A9-69E2-134B-8940-355350CD622A}"/>
              </a:ext>
            </a:extLst>
          </p:cNvPr>
          <p:cNvSpPr/>
          <p:nvPr/>
        </p:nvSpPr>
        <p:spPr>
          <a:xfrm>
            <a:off x="5427448" y="5371085"/>
            <a:ext cx="689317" cy="627524"/>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67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294646" y="1520981"/>
            <a:ext cx="9070645" cy="1683263"/>
          </a:xfrm>
        </p:spPr>
        <p:txBody>
          <a:bodyPr/>
          <a:lstStyle/>
          <a:p>
            <a:pPr algn="ctr"/>
            <a:r>
              <a:rPr lang="en-US" altLang="en-US" sz="4400" dirty="0">
                <a:latin typeface="Open Sans" charset="0"/>
                <a:ea typeface="MS PGothic" charset="-128"/>
                <a:cs typeface="Open Sans" charset="0"/>
              </a:rPr>
              <a:t>Federal Update from Washington</a:t>
            </a:r>
          </a:p>
        </p:txBody>
      </p:sp>
      <p:sp>
        <p:nvSpPr>
          <p:cNvPr id="5123" name="Content Placeholder 2"/>
          <p:cNvSpPr>
            <a:spLocks noGrp="1"/>
          </p:cNvSpPr>
          <p:nvPr>
            <p:ph idx="1"/>
          </p:nvPr>
        </p:nvSpPr>
        <p:spPr>
          <a:xfrm>
            <a:off x="2959915" y="3429000"/>
            <a:ext cx="6272169" cy="905970"/>
          </a:xfrm>
        </p:spPr>
        <p:txBody>
          <a:bodyPr/>
          <a:lstStyle/>
          <a:p>
            <a:pPr marL="0" indent="0" algn="ctr">
              <a:buNone/>
            </a:pPr>
            <a:r>
              <a:rPr lang="en-US" altLang="en-US" sz="2400" b="1" dirty="0">
                <a:latin typeface="Open Sans" charset="0"/>
                <a:ea typeface="MS PGothic" charset="-128"/>
                <a:cs typeface="Open Sans" charset="0"/>
              </a:rPr>
              <a:t>Reyna Taylor</a:t>
            </a:r>
          </a:p>
          <a:p>
            <a:pPr marL="0" indent="0" algn="ctr">
              <a:buNone/>
            </a:pPr>
            <a:r>
              <a:rPr lang="en-US" altLang="en-US" sz="2400" dirty="0">
                <a:latin typeface="Open Sans" charset="0"/>
                <a:ea typeface="MS PGothic" charset="-128"/>
                <a:cs typeface="Open Sans" charset="0"/>
              </a:rPr>
              <a:t>Vice President, Public Policy</a:t>
            </a:r>
          </a:p>
          <a:p>
            <a:pPr marL="0" indent="0" algn="ctr">
              <a:buNone/>
            </a:pPr>
            <a:r>
              <a:rPr lang="en-US" altLang="en-US" sz="2400" dirty="0">
                <a:latin typeface="Open Sans" charset="0"/>
                <a:ea typeface="MS PGothic" charset="-128"/>
                <a:cs typeface="Open Sans" charset="0"/>
              </a:rPr>
              <a:t>National Council for Behavioral Health </a:t>
            </a:r>
          </a:p>
        </p:txBody>
      </p:sp>
      <p:pic>
        <p:nvPicPr>
          <p:cNvPr id="4" name="Picture 3" descr="http://capitolmuseum.ca.gov/uploadedImages/Capitol_Museum/The_Museum/Virtual_Tours/History,_Restoration_and_Expansion/The_Building/Planning/us_capitol.gif">
            <a:extLst>
              <a:ext uri="{FF2B5EF4-FFF2-40B4-BE49-F238E27FC236}">
                <a16:creationId xmlns:a16="http://schemas.microsoft.com/office/drawing/2014/main" id="{CD79A9BE-28FE-4200-BBF7-C20F50D5D43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169152" y="2194560"/>
            <a:ext cx="2022848" cy="4003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280D-1A9E-40CC-9524-E73178B72DB5}"/>
              </a:ext>
            </a:extLst>
          </p:cNvPr>
          <p:cNvSpPr>
            <a:spLocks noGrp="1"/>
          </p:cNvSpPr>
          <p:nvPr>
            <p:ph type="title"/>
          </p:nvPr>
        </p:nvSpPr>
        <p:spPr>
          <a:xfrm>
            <a:off x="152400" y="296034"/>
            <a:ext cx="11887200" cy="503030"/>
          </a:xfrm>
        </p:spPr>
        <p:txBody>
          <a:bodyPr wrap="square" anchor="ctr">
            <a:noAutofit/>
          </a:bodyPr>
          <a:lstStyle/>
          <a:p>
            <a:pPr algn="ctr"/>
            <a:r>
              <a:rPr lang="en-US" sz="2300" dirty="0"/>
              <a:t>Member Survey: Economic Impact of COVID-19 on Behavioral Health Organizations</a:t>
            </a:r>
          </a:p>
        </p:txBody>
      </p:sp>
      <p:sp>
        <p:nvSpPr>
          <p:cNvPr id="3" name="Content Placeholder 2">
            <a:extLst>
              <a:ext uri="{FF2B5EF4-FFF2-40B4-BE49-F238E27FC236}">
                <a16:creationId xmlns:a16="http://schemas.microsoft.com/office/drawing/2014/main" id="{12E5DB07-764E-4B91-B219-89154837E866}"/>
              </a:ext>
            </a:extLst>
          </p:cNvPr>
          <p:cNvSpPr>
            <a:spLocks noGrp="1"/>
          </p:cNvSpPr>
          <p:nvPr>
            <p:ph sz="half" idx="1"/>
          </p:nvPr>
        </p:nvSpPr>
        <p:spPr>
          <a:xfrm>
            <a:off x="609600" y="1052703"/>
            <a:ext cx="6528318" cy="4801445"/>
          </a:xfrm>
        </p:spPr>
        <p:txBody>
          <a:bodyPr wrap="square" anchor="t">
            <a:normAutofit/>
          </a:bodyPr>
          <a:lstStyle/>
          <a:p>
            <a:r>
              <a:rPr lang="en-US" sz="2000" b="1" dirty="0"/>
              <a:t>Programs and Patients</a:t>
            </a:r>
          </a:p>
          <a:p>
            <a:pPr lvl="1"/>
            <a:r>
              <a:rPr lang="en-US" dirty="0"/>
              <a:t>Organizations have cancelled, rescheduled, or turned away 31% of patients</a:t>
            </a:r>
          </a:p>
          <a:p>
            <a:pPr lvl="1"/>
            <a:r>
              <a:rPr lang="en-US" dirty="0"/>
              <a:t>92% have reduced operations</a:t>
            </a:r>
          </a:p>
          <a:p>
            <a:pPr marL="342900" lvl="1" indent="0">
              <a:buNone/>
            </a:pPr>
            <a:endParaRPr lang="en-US" dirty="0"/>
          </a:p>
          <a:p>
            <a:r>
              <a:rPr lang="en-US" sz="2000" b="1" dirty="0"/>
              <a:t>Employment</a:t>
            </a:r>
          </a:p>
          <a:p>
            <a:pPr lvl="1"/>
            <a:r>
              <a:rPr lang="en-US" dirty="0"/>
              <a:t>46% have laid off/furloughed employees</a:t>
            </a:r>
          </a:p>
          <a:p>
            <a:pPr marL="342900" lvl="1" indent="0">
              <a:buNone/>
            </a:pPr>
            <a:endParaRPr lang="en-US" dirty="0"/>
          </a:p>
          <a:p>
            <a:r>
              <a:rPr lang="en-US" sz="2000" b="1" dirty="0"/>
              <a:t>Personal Protective Equipment (PPE)</a:t>
            </a:r>
          </a:p>
          <a:p>
            <a:pPr lvl="1"/>
            <a:r>
              <a:rPr lang="en-US" dirty="0"/>
              <a:t>83% don’t have enough PPE for 2 months</a:t>
            </a:r>
          </a:p>
          <a:p>
            <a:pPr marL="342900" lvl="1" indent="0">
              <a:buNone/>
            </a:pPr>
            <a:endParaRPr lang="en-US" dirty="0"/>
          </a:p>
          <a:p>
            <a:r>
              <a:rPr lang="en-US" sz="2000" b="1" dirty="0"/>
              <a:t>Resilience</a:t>
            </a:r>
          </a:p>
          <a:p>
            <a:pPr lvl="1"/>
            <a:r>
              <a:rPr lang="en-US" dirty="0"/>
              <a:t>62% believe they can only survive financially for 3 months or less under current COVID-19 conditions</a:t>
            </a:r>
          </a:p>
          <a:p>
            <a:endParaRPr lang="en-US" dirty="0"/>
          </a:p>
          <a:p>
            <a:endParaRPr lang="en-US" dirty="0"/>
          </a:p>
        </p:txBody>
      </p:sp>
      <p:pic>
        <p:nvPicPr>
          <p:cNvPr id="4" name="Picture 3">
            <a:extLst>
              <a:ext uri="{FF2B5EF4-FFF2-40B4-BE49-F238E27FC236}">
                <a16:creationId xmlns:a16="http://schemas.microsoft.com/office/drawing/2014/main" id="{0FCEAAFC-B944-4DB6-8BCD-166C6BF39707}"/>
              </a:ext>
            </a:extLst>
          </p:cNvPr>
          <p:cNvPicPr>
            <a:picLocks noChangeAspect="1"/>
          </p:cNvPicPr>
          <p:nvPr/>
        </p:nvPicPr>
        <p:blipFill>
          <a:blip r:embed="rId3"/>
          <a:stretch>
            <a:fillRect/>
          </a:stretch>
        </p:blipFill>
        <p:spPr>
          <a:xfrm>
            <a:off x="7480570" y="769523"/>
            <a:ext cx="3391961" cy="2659477"/>
          </a:xfrm>
          <a:prstGeom prst="rect">
            <a:avLst/>
          </a:prstGeom>
          <a:noFill/>
        </p:spPr>
      </p:pic>
      <p:pic>
        <p:nvPicPr>
          <p:cNvPr id="5" name="Picture 4">
            <a:extLst>
              <a:ext uri="{FF2B5EF4-FFF2-40B4-BE49-F238E27FC236}">
                <a16:creationId xmlns:a16="http://schemas.microsoft.com/office/drawing/2014/main" id="{C2B316C0-C685-4E77-A07E-C2E2DBF741EE}"/>
              </a:ext>
            </a:extLst>
          </p:cNvPr>
          <p:cNvPicPr>
            <a:picLocks noChangeAspect="1"/>
          </p:cNvPicPr>
          <p:nvPr/>
        </p:nvPicPr>
        <p:blipFill>
          <a:blip r:embed="rId4"/>
          <a:stretch>
            <a:fillRect/>
          </a:stretch>
        </p:blipFill>
        <p:spPr>
          <a:xfrm>
            <a:off x="7480570" y="3429000"/>
            <a:ext cx="3629068" cy="2704011"/>
          </a:xfrm>
          <a:prstGeom prst="rect">
            <a:avLst/>
          </a:prstGeom>
        </p:spPr>
      </p:pic>
    </p:spTree>
    <p:extLst>
      <p:ext uri="{BB962C8B-B14F-4D97-AF65-F5344CB8AC3E}">
        <p14:creationId xmlns:p14="http://schemas.microsoft.com/office/powerpoint/2010/main" val="403538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280D-1A9E-40CC-9524-E73178B72DB5}"/>
              </a:ext>
            </a:extLst>
          </p:cNvPr>
          <p:cNvSpPr>
            <a:spLocks noGrp="1"/>
          </p:cNvSpPr>
          <p:nvPr>
            <p:ph type="title"/>
          </p:nvPr>
        </p:nvSpPr>
        <p:spPr>
          <a:xfrm>
            <a:off x="152400" y="296034"/>
            <a:ext cx="11887200" cy="503030"/>
          </a:xfrm>
        </p:spPr>
        <p:txBody>
          <a:bodyPr wrap="square" anchor="ctr">
            <a:noAutofit/>
          </a:bodyPr>
          <a:lstStyle/>
          <a:p>
            <a:pPr algn="ctr"/>
            <a:r>
              <a:rPr lang="en-US" sz="2800" dirty="0"/>
              <a:t>Congressional Response Since Shutdown</a:t>
            </a:r>
          </a:p>
        </p:txBody>
      </p:sp>
      <p:sp>
        <p:nvSpPr>
          <p:cNvPr id="3" name="Content Placeholder 2">
            <a:extLst>
              <a:ext uri="{FF2B5EF4-FFF2-40B4-BE49-F238E27FC236}">
                <a16:creationId xmlns:a16="http://schemas.microsoft.com/office/drawing/2014/main" id="{12E5DB07-764E-4B91-B219-89154837E866}"/>
              </a:ext>
            </a:extLst>
          </p:cNvPr>
          <p:cNvSpPr>
            <a:spLocks noGrp="1"/>
          </p:cNvSpPr>
          <p:nvPr>
            <p:ph sz="half" idx="1"/>
          </p:nvPr>
        </p:nvSpPr>
        <p:spPr>
          <a:xfrm>
            <a:off x="317634" y="1052703"/>
            <a:ext cx="5979403" cy="5138547"/>
          </a:xfrm>
        </p:spPr>
        <p:txBody>
          <a:bodyPr wrap="square" anchor="t">
            <a:normAutofit fontScale="92500" lnSpcReduction="20000"/>
          </a:bodyPr>
          <a:lstStyle/>
          <a:p>
            <a:r>
              <a:rPr lang="en-US" sz="2200" b="1" dirty="0"/>
              <a:t>CARES Act (COVID 3.0)</a:t>
            </a:r>
          </a:p>
          <a:p>
            <a:pPr lvl="1"/>
            <a:r>
              <a:rPr lang="en-US" dirty="0"/>
              <a:t>Became law on March 27, 2020</a:t>
            </a:r>
          </a:p>
          <a:p>
            <a:pPr lvl="1"/>
            <a:r>
              <a:rPr lang="en-US" dirty="0"/>
              <a:t>$2.2 trillion in spending</a:t>
            </a:r>
          </a:p>
          <a:p>
            <a:pPr lvl="1"/>
            <a:r>
              <a:rPr lang="en-US" dirty="0"/>
              <a:t>Established $50 billion relief fund for providers who billed Medicare in 2018. Funds are also available to Medicaid providers who did not bill Medicare in 2018-2019.</a:t>
            </a:r>
          </a:p>
          <a:p>
            <a:pPr lvl="1"/>
            <a:r>
              <a:rPr lang="en-US" dirty="0"/>
              <a:t>Created Paycheck Protection Program (PPP), Public Health and Social Services Emergency Relief Fund</a:t>
            </a:r>
          </a:p>
          <a:p>
            <a:pPr lvl="1"/>
            <a:r>
              <a:rPr lang="en-US" dirty="0"/>
              <a:t>Aligned 42 CFR Part 2 closer to HIPAA</a:t>
            </a:r>
          </a:p>
          <a:p>
            <a:pPr lvl="1"/>
            <a:r>
              <a:rPr lang="en-US" dirty="0"/>
              <a:t>Allocated $425 million to SAMHSA</a:t>
            </a:r>
          </a:p>
          <a:p>
            <a:pPr lvl="1"/>
            <a:r>
              <a:rPr lang="en-US" dirty="0"/>
              <a:t>Extended and expanded CCBHCs (2 new states)</a:t>
            </a:r>
          </a:p>
          <a:p>
            <a:pPr marL="342900" lvl="1" indent="0">
              <a:buNone/>
            </a:pPr>
            <a:endParaRPr lang="en-US" dirty="0"/>
          </a:p>
          <a:p>
            <a:r>
              <a:rPr lang="en-US" sz="2200" b="1" dirty="0"/>
              <a:t>Paycheck Protection Program and Health Care Enhancement Act (COVID 3.5)</a:t>
            </a:r>
          </a:p>
          <a:p>
            <a:pPr lvl="1"/>
            <a:r>
              <a:rPr lang="en-US" dirty="0"/>
              <a:t>Became law on April 24, 2020 </a:t>
            </a:r>
          </a:p>
          <a:p>
            <a:pPr lvl="1"/>
            <a:r>
              <a:rPr lang="en-US" dirty="0"/>
              <a:t>$484 billion in spending</a:t>
            </a:r>
          </a:p>
          <a:p>
            <a:pPr lvl="1"/>
            <a:r>
              <a:rPr lang="en-US" dirty="0"/>
              <a:t>Replenished the PPP and PHSSEF</a:t>
            </a:r>
          </a:p>
          <a:p>
            <a:pPr lvl="1"/>
            <a:r>
              <a:rPr lang="en-US" dirty="0"/>
              <a:t>No relief for PPP loans to nonprofits 500+ </a:t>
            </a:r>
          </a:p>
          <a:p>
            <a:pPr lvl="1"/>
            <a:r>
              <a:rPr lang="en-US" dirty="0"/>
              <a:t>No additional money to SAMHSA</a:t>
            </a:r>
          </a:p>
          <a:p>
            <a:pPr marL="342900" lvl="1" indent="0">
              <a:buNone/>
            </a:pPr>
            <a:endParaRPr lang="en-US" dirty="0"/>
          </a:p>
          <a:p>
            <a:endParaRPr lang="en-US" dirty="0"/>
          </a:p>
          <a:p>
            <a:endParaRPr lang="en-US" dirty="0"/>
          </a:p>
        </p:txBody>
      </p:sp>
      <p:sp>
        <p:nvSpPr>
          <p:cNvPr id="7" name="Content Placeholder 2">
            <a:extLst>
              <a:ext uri="{FF2B5EF4-FFF2-40B4-BE49-F238E27FC236}">
                <a16:creationId xmlns:a16="http://schemas.microsoft.com/office/drawing/2014/main" id="{684F8C30-8104-4877-82DC-8FCFC2D99FB0}"/>
              </a:ext>
            </a:extLst>
          </p:cNvPr>
          <p:cNvSpPr txBox="1">
            <a:spLocks/>
          </p:cNvSpPr>
          <p:nvPr/>
        </p:nvSpPr>
        <p:spPr bwMode="auto">
          <a:xfrm>
            <a:off x="6297038" y="1052702"/>
            <a:ext cx="5742562" cy="4928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342900" rtl="0" eaLnBrk="1" latinLnBrk="0" hangingPunct="1">
              <a:spcBef>
                <a:spcPct val="20000"/>
              </a:spcBef>
              <a:buFont typeface="Arial"/>
              <a:buChar char="•"/>
              <a:defRPr sz="135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35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35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350" kern="1200">
                <a:solidFill>
                  <a:schemeClr val="tx1"/>
                </a:solidFill>
                <a:latin typeface="+mn-lt"/>
                <a:ea typeface="+mn-ea"/>
                <a:cs typeface="+mn-cs"/>
              </a:defRPr>
            </a:lvl9pPr>
          </a:lstStyle>
          <a:p>
            <a:r>
              <a:rPr lang="en-US" sz="2000" b="1" dirty="0"/>
              <a:t>HEROES Act (House-passed COVID 4.0)</a:t>
            </a:r>
          </a:p>
          <a:p>
            <a:pPr lvl="1"/>
            <a:r>
              <a:rPr lang="en-US" sz="1700" dirty="0"/>
              <a:t>Passed the House on May 15, 2020</a:t>
            </a:r>
          </a:p>
          <a:p>
            <a:pPr lvl="1"/>
            <a:r>
              <a:rPr lang="en-US" sz="1700" dirty="0"/>
              <a:t>$3 trillion in spending</a:t>
            </a:r>
          </a:p>
          <a:p>
            <a:pPr lvl="1"/>
            <a:r>
              <a:rPr lang="en-US" sz="1700" dirty="0"/>
              <a:t>Further funds PHSSEF, PPP loans (extends PPP and allows recipients more time, flexibility in using loan)</a:t>
            </a:r>
          </a:p>
          <a:p>
            <a:pPr lvl="1"/>
            <a:r>
              <a:rPr lang="en-US" sz="1700" dirty="0"/>
              <a:t>$3 billion to SAMHSA funding: block grant increases and other programs</a:t>
            </a:r>
          </a:p>
          <a:p>
            <a:pPr lvl="1"/>
            <a:r>
              <a:rPr lang="en-US" sz="1700" dirty="0"/>
              <a:t>14% FMAP increase, Medicaid Reentry Act</a:t>
            </a:r>
          </a:p>
          <a:p>
            <a:pPr lvl="1"/>
            <a:r>
              <a:rPr lang="en-US" sz="1700" dirty="0"/>
              <a:t>No money specifically to BH providers</a:t>
            </a:r>
          </a:p>
          <a:p>
            <a:pPr lvl="1"/>
            <a:endParaRPr lang="en-US" dirty="0"/>
          </a:p>
          <a:p>
            <a:r>
              <a:rPr lang="en-US" sz="2000" b="1" dirty="0"/>
              <a:t>Senate Action on COVID 4.0</a:t>
            </a:r>
          </a:p>
          <a:p>
            <a:pPr lvl="1"/>
            <a:r>
              <a:rPr lang="en-US" sz="1700" dirty="0"/>
              <a:t>Has not taken up the HEROES Act</a:t>
            </a:r>
          </a:p>
          <a:p>
            <a:pPr lvl="1"/>
            <a:r>
              <a:rPr lang="en-US" sz="1700" dirty="0"/>
              <a:t>Preliminary discussions around PPP modifications to provide recipients more time and flexibility.</a:t>
            </a:r>
          </a:p>
          <a:p>
            <a:pPr lvl="1"/>
            <a:r>
              <a:rPr lang="en-US" sz="1700" dirty="0"/>
              <a:t>More action expected this month</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7547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xEl>
                                              <p:pRg st="10" end="1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627ED3-A2EC-4F6E-854D-9B8013E2A4E4}"/>
              </a:ext>
            </a:extLst>
          </p:cNvPr>
          <p:cNvSpPr>
            <a:spLocks noGrp="1"/>
          </p:cNvSpPr>
          <p:nvPr>
            <p:ph type="title"/>
          </p:nvPr>
        </p:nvSpPr>
        <p:spPr/>
        <p:txBody>
          <a:bodyPr/>
          <a:lstStyle/>
          <a:p>
            <a:r>
              <a:rPr lang="en-US" dirty="0"/>
              <a:t>COVID-19 Information &amp; Resources Directory</a:t>
            </a:r>
          </a:p>
        </p:txBody>
      </p:sp>
      <p:sp>
        <p:nvSpPr>
          <p:cNvPr id="6" name="Content Placeholder 5">
            <a:extLst>
              <a:ext uri="{FF2B5EF4-FFF2-40B4-BE49-F238E27FC236}">
                <a16:creationId xmlns:a16="http://schemas.microsoft.com/office/drawing/2014/main" id="{499F8BC6-F3F4-48C8-8A2A-AF22595D7FCC}"/>
              </a:ext>
            </a:extLst>
          </p:cNvPr>
          <p:cNvSpPr>
            <a:spLocks noGrp="1"/>
          </p:cNvSpPr>
          <p:nvPr>
            <p:ph idx="1"/>
          </p:nvPr>
        </p:nvSpPr>
        <p:spPr/>
        <p:txBody>
          <a:bodyPr/>
          <a:lstStyle/>
          <a:p>
            <a:pPr marL="0" indent="0">
              <a:buNone/>
            </a:pPr>
            <a:r>
              <a:rPr lang="en-US" dirty="0">
                <a:hlinkClick r:id="rId2"/>
              </a:rPr>
              <a:t>https://www.thenationalcouncil.org/covid19/</a:t>
            </a:r>
            <a:r>
              <a:rPr lang="en-US" dirty="0"/>
              <a:t> </a:t>
            </a:r>
          </a:p>
        </p:txBody>
      </p:sp>
      <p:sp>
        <p:nvSpPr>
          <p:cNvPr id="4" name="Content Placeholder 2">
            <a:extLst>
              <a:ext uri="{FF2B5EF4-FFF2-40B4-BE49-F238E27FC236}">
                <a16:creationId xmlns:a16="http://schemas.microsoft.com/office/drawing/2014/main" id="{CEDF2CB3-26FF-43A6-8435-4F7DC3D56F1A}"/>
              </a:ext>
            </a:extLst>
          </p:cNvPr>
          <p:cNvSpPr txBox="1">
            <a:spLocks/>
          </p:cNvSpPr>
          <p:nvPr/>
        </p:nvSpPr>
        <p:spPr bwMode="auto">
          <a:xfrm>
            <a:off x="1981200" y="2828041"/>
            <a:ext cx="8229600" cy="29917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buFont typeface="Arial" panose="020B0604020202020204" pitchFamily="34" charset="0"/>
              <a:buChar char="•"/>
            </a:pPr>
            <a:r>
              <a:rPr lang="en-US" b="1" dirty="0">
                <a:latin typeface="+mn-lt"/>
              </a:rPr>
              <a:t>Goal: </a:t>
            </a:r>
            <a:r>
              <a:rPr lang="en-US" dirty="0">
                <a:latin typeface="+mn-lt"/>
              </a:rPr>
              <a:t>Help members during COVID-19 by creating a regularly updated repository of internal and external resources.</a:t>
            </a:r>
          </a:p>
          <a:p>
            <a:pPr marL="757238" lvl="1" indent="-457200">
              <a:buFont typeface="Courier New" panose="02070309020205020404" pitchFamily="49" charset="0"/>
              <a:buChar char="o"/>
            </a:pPr>
            <a:r>
              <a:rPr lang="en-US" sz="1950" dirty="0">
                <a:latin typeface="+mn-lt"/>
              </a:rPr>
              <a:t>Deliver the latest COVID-19 news</a:t>
            </a:r>
          </a:p>
          <a:p>
            <a:pPr marL="757238" lvl="1" indent="-457200">
              <a:buFont typeface="Courier New" panose="02070309020205020404" pitchFamily="49" charset="0"/>
              <a:buChar char="o"/>
            </a:pPr>
            <a:r>
              <a:rPr lang="en-US" sz="1950" dirty="0">
                <a:latin typeface="+mn-lt"/>
              </a:rPr>
              <a:t>Connect providers with new tools and resources</a:t>
            </a:r>
          </a:p>
          <a:p>
            <a:pPr marL="757238" lvl="1" indent="-457200">
              <a:buFont typeface="Courier New" panose="02070309020205020404" pitchFamily="49" charset="0"/>
              <a:buChar char="o"/>
            </a:pPr>
            <a:r>
              <a:rPr lang="en-US" sz="1950" dirty="0">
                <a:latin typeface="+mn-lt"/>
              </a:rPr>
              <a:t>Share available learning opportunities</a:t>
            </a:r>
          </a:p>
          <a:p>
            <a:pPr marL="457200" indent="-457200">
              <a:buFont typeface="Courier New" panose="02070309020205020404" pitchFamily="49" charset="0"/>
              <a:buChar char="o"/>
            </a:pPr>
            <a:endParaRPr lang="en-US" sz="2100" dirty="0">
              <a:latin typeface="+mn-lt"/>
            </a:endParaRPr>
          </a:p>
        </p:txBody>
      </p:sp>
      <p:pic>
        <p:nvPicPr>
          <p:cNvPr id="7" name="Picture 2">
            <a:extLst>
              <a:ext uri="{FF2B5EF4-FFF2-40B4-BE49-F238E27FC236}">
                <a16:creationId xmlns:a16="http://schemas.microsoft.com/office/drawing/2014/main" id="{431E2AD5-214F-4BC9-85F9-1C099CE60B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172" y="1610335"/>
            <a:ext cx="5919656" cy="88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97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CF31F5C-6C29-466A-8138-51D0425666B7}"/>
              </a:ext>
            </a:extLst>
          </p:cNvPr>
          <p:cNvPicPr>
            <a:picLocks noChangeAspect="1"/>
          </p:cNvPicPr>
          <p:nvPr/>
        </p:nvPicPr>
        <p:blipFill>
          <a:blip r:embed="rId3"/>
          <a:stretch>
            <a:fillRect/>
          </a:stretch>
        </p:blipFill>
        <p:spPr>
          <a:xfrm>
            <a:off x="6382677" y="3710500"/>
            <a:ext cx="4539025" cy="1919488"/>
          </a:xfrm>
          <a:prstGeom prst="rect">
            <a:avLst/>
          </a:prstGeom>
        </p:spPr>
      </p:pic>
      <p:pic>
        <p:nvPicPr>
          <p:cNvPr id="4" name="Picture 3">
            <a:extLst>
              <a:ext uri="{FF2B5EF4-FFF2-40B4-BE49-F238E27FC236}">
                <a16:creationId xmlns:a16="http://schemas.microsoft.com/office/drawing/2014/main" id="{0FBBF083-3EDC-4A1A-BDB4-8E389293C4B4}"/>
              </a:ext>
            </a:extLst>
          </p:cNvPr>
          <p:cNvPicPr>
            <a:picLocks noChangeAspect="1"/>
          </p:cNvPicPr>
          <p:nvPr/>
        </p:nvPicPr>
        <p:blipFill>
          <a:blip r:embed="rId4"/>
          <a:stretch>
            <a:fillRect/>
          </a:stretch>
        </p:blipFill>
        <p:spPr>
          <a:xfrm>
            <a:off x="4765749" y="1409783"/>
            <a:ext cx="7020331" cy="1384183"/>
          </a:xfrm>
          <a:prstGeom prst="rect">
            <a:avLst/>
          </a:prstGeom>
        </p:spPr>
      </p:pic>
      <p:pic>
        <p:nvPicPr>
          <p:cNvPr id="10" name="Picture 9">
            <a:extLst>
              <a:ext uri="{FF2B5EF4-FFF2-40B4-BE49-F238E27FC236}">
                <a16:creationId xmlns:a16="http://schemas.microsoft.com/office/drawing/2014/main" id="{3B813E73-EB42-4871-8525-5AAC11C37CC1}"/>
              </a:ext>
            </a:extLst>
          </p:cNvPr>
          <p:cNvPicPr>
            <a:picLocks noChangeAspect="1"/>
          </p:cNvPicPr>
          <p:nvPr/>
        </p:nvPicPr>
        <p:blipFill rotWithShape="1">
          <a:blip r:embed="rId5"/>
          <a:srcRect t="9306" b="16036"/>
          <a:stretch/>
        </p:blipFill>
        <p:spPr>
          <a:xfrm>
            <a:off x="152400" y="4971411"/>
            <a:ext cx="5868940" cy="838130"/>
          </a:xfrm>
          <a:prstGeom prst="rect">
            <a:avLst/>
          </a:prstGeom>
        </p:spPr>
      </p:pic>
      <p:sp>
        <p:nvSpPr>
          <p:cNvPr id="2" name="Title 1">
            <a:extLst>
              <a:ext uri="{FF2B5EF4-FFF2-40B4-BE49-F238E27FC236}">
                <a16:creationId xmlns:a16="http://schemas.microsoft.com/office/drawing/2014/main" id="{17D7280D-1A9E-40CC-9524-E73178B72DB5}"/>
              </a:ext>
            </a:extLst>
          </p:cNvPr>
          <p:cNvSpPr>
            <a:spLocks noGrp="1"/>
          </p:cNvSpPr>
          <p:nvPr>
            <p:ph type="title"/>
          </p:nvPr>
        </p:nvSpPr>
        <p:spPr>
          <a:xfrm>
            <a:off x="152400" y="236883"/>
            <a:ext cx="11887200" cy="503030"/>
          </a:xfrm>
        </p:spPr>
        <p:txBody>
          <a:bodyPr wrap="square" anchor="ctr">
            <a:noAutofit/>
          </a:bodyPr>
          <a:lstStyle/>
          <a:p>
            <a:pPr algn="ctr"/>
            <a:r>
              <a:rPr lang="en-US" sz="3600" dirty="0"/>
              <a:t>The Future Crisis Post COVID -19</a:t>
            </a:r>
          </a:p>
        </p:txBody>
      </p:sp>
      <p:pic>
        <p:nvPicPr>
          <p:cNvPr id="5" name="Picture 4" descr="http://capitolmuseum.ca.gov/uploadedImages/Capitol_Museum/The_Museum/Virtual_Tours/History,_Restoration_and_Expansion/The_Building/Planning/us_capitol.gif">
            <a:extLst>
              <a:ext uri="{FF2B5EF4-FFF2-40B4-BE49-F238E27FC236}">
                <a16:creationId xmlns:a16="http://schemas.microsoft.com/office/drawing/2014/main" id="{986BDE15-BB19-4710-A41D-D80ACBCB7823}"/>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0169152" y="2194560"/>
            <a:ext cx="2022848" cy="4003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CBECAA6-A902-45ED-8E51-E2D03032320E}"/>
              </a:ext>
            </a:extLst>
          </p:cNvPr>
          <p:cNvPicPr>
            <a:picLocks noChangeAspect="1"/>
          </p:cNvPicPr>
          <p:nvPr/>
        </p:nvPicPr>
        <p:blipFill>
          <a:blip r:embed="rId7"/>
          <a:stretch>
            <a:fillRect/>
          </a:stretch>
        </p:blipFill>
        <p:spPr>
          <a:xfrm>
            <a:off x="428385" y="2443238"/>
            <a:ext cx="5111241" cy="1166211"/>
          </a:xfrm>
          <a:prstGeom prst="rect">
            <a:avLst/>
          </a:prstGeom>
        </p:spPr>
      </p:pic>
      <p:pic>
        <p:nvPicPr>
          <p:cNvPr id="9" name="Picture 8">
            <a:extLst>
              <a:ext uri="{FF2B5EF4-FFF2-40B4-BE49-F238E27FC236}">
                <a16:creationId xmlns:a16="http://schemas.microsoft.com/office/drawing/2014/main" id="{37814BDF-D965-459B-9BAB-E74FD621DC10}"/>
              </a:ext>
            </a:extLst>
          </p:cNvPr>
          <p:cNvPicPr>
            <a:picLocks noChangeAspect="1"/>
          </p:cNvPicPr>
          <p:nvPr/>
        </p:nvPicPr>
        <p:blipFill>
          <a:blip r:embed="rId8"/>
          <a:stretch>
            <a:fillRect/>
          </a:stretch>
        </p:blipFill>
        <p:spPr>
          <a:xfrm>
            <a:off x="995451" y="4997600"/>
            <a:ext cx="1602089" cy="385678"/>
          </a:xfrm>
          <a:prstGeom prst="rect">
            <a:avLst/>
          </a:prstGeom>
        </p:spPr>
      </p:pic>
    </p:spTree>
    <p:extLst>
      <p:ext uri="{BB962C8B-B14F-4D97-AF65-F5344CB8AC3E}">
        <p14:creationId xmlns:p14="http://schemas.microsoft.com/office/powerpoint/2010/main" val="322128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395618"/>
            <a:ext cx="10972800" cy="503030"/>
          </a:xfrm>
        </p:spPr>
        <p:txBody>
          <a:bodyPr wrap="square" anchor="ctr">
            <a:normAutofit/>
          </a:bodyPr>
          <a:lstStyle/>
          <a:p>
            <a:r>
              <a:rPr lang="en-US" altLang="en-US" dirty="0"/>
              <a:t>Looking to the Future</a:t>
            </a:r>
          </a:p>
        </p:txBody>
      </p:sp>
      <p:sp>
        <p:nvSpPr>
          <p:cNvPr id="5123" name="Content Placeholder 2"/>
          <p:cNvSpPr>
            <a:spLocks noGrp="1"/>
          </p:cNvSpPr>
          <p:nvPr>
            <p:ph sz="half" idx="1"/>
          </p:nvPr>
        </p:nvSpPr>
        <p:spPr>
          <a:xfrm>
            <a:off x="609600" y="1052703"/>
            <a:ext cx="5384800" cy="4801445"/>
          </a:xfrm>
        </p:spPr>
        <p:txBody>
          <a:bodyPr wrap="square" anchor="t">
            <a:normAutofit/>
          </a:bodyPr>
          <a:lstStyle/>
          <a:p>
            <a:r>
              <a:rPr lang="en-US" altLang="en-US" dirty="0"/>
              <a:t>$38.5 billion for direct relief to behavioral health providers and organizations</a:t>
            </a:r>
          </a:p>
          <a:p>
            <a:pPr marL="0" indent="0">
              <a:buNone/>
            </a:pPr>
            <a:endParaRPr lang="en-US" altLang="en-US" dirty="0"/>
          </a:p>
          <a:p>
            <a:r>
              <a:rPr lang="en-US" altLang="en-US" dirty="0"/>
              <a:t>Access to Opioid Use Disorder medication</a:t>
            </a:r>
          </a:p>
          <a:p>
            <a:pPr marL="0" indent="0">
              <a:buNone/>
            </a:pPr>
            <a:endParaRPr lang="en-US" altLang="en-US" dirty="0"/>
          </a:p>
          <a:p>
            <a:r>
              <a:rPr lang="en-US" altLang="en-US" dirty="0"/>
              <a:t>Long-term telehealth changes, including changes to </a:t>
            </a:r>
            <a:r>
              <a:rPr lang="en-US" altLang="en-US" dirty="0" err="1"/>
              <a:t>teleprescribing</a:t>
            </a:r>
            <a:r>
              <a:rPr lang="en-US" altLang="en-US" dirty="0"/>
              <a:t> for OUD</a:t>
            </a:r>
          </a:p>
          <a:p>
            <a:pPr marL="0" indent="0">
              <a:buNone/>
            </a:pPr>
            <a:endParaRPr lang="en-US" altLang="en-US" dirty="0"/>
          </a:p>
          <a:p>
            <a:r>
              <a:rPr lang="en-US" altLang="en-US" dirty="0"/>
              <a:t>Increased reimbursement rates</a:t>
            </a:r>
          </a:p>
          <a:p>
            <a:pPr marL="0" indent="0">
              <a:buNone/>
            </a:pPr>
            <a:endParaRPr lang="en-US" altLang="en-US" dirty="0"/>
          </a:p>
          <a:p>
            <a:r>
              <a:rPr lang="en-US" altLang="en-US" dirty="0"/>
              <a:t>Certified Community Behavioral Health Clinics (CCBHCs)</a:t>
            </a:r>
          </a:p>
          <a:p>
            <a:pPr marL="342900" lvl="1" indent="0">
              <a:buNone/>
            </a:pPr>
            <a:endParaRPr lang="en-US" altLang="en-US" sz="1950" dirty="0"/>
          </a:p>
        </p:txBody>
      </p:sp>
      <p:pic>
        <p:nvPicPr>
          <p:cNvPr id="1026" name="Picture 2">
            <a:extLst>
              <a:ext uri="{FF2B5EF4-FFF2-40B4-BE49-F238E27FC236}">
                <a16:creationId xmlns:a16="http://schemas.microsoft.com/office/drawing/2014/main" id="{A32DB11E-F4C0-467D-A7E3-F56FB3A314B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97600" y="898648"/>
            <a:ext cx="5384800" cy="34866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ADBF161-AB9E-4F8E-9353-BEF4B17F68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0349" y="4473452"/>
            <a:ext cx="2371725" cy="1485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700EBD-E15C-45F1-920E-E9DD0D881350}"/>
              </a:ext>
            </a:extLst>
          </p:cNvPr>
          <p:cNvSpPr/>
          <p:nvPr/>
        </p:nvSpPr>
        <p:spPr>
          <a:xfrm>
            <a:off x="6614809" y="5970880"/>
            <a:ext cx="5577191" cy="88712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3" name="Content Placeholder 2"/>
          <p:cNvSpPr>
            <a:spLocks noGrp="1"/>
          </p:cNvSpPr>
          <p:nvPr>
            <p:ph sz="half" idx="1"/>
          </p:nvPr>
        </p:nvSpPr>
        <p:spPr>
          <a:xfrm>
            <a:off x="7337896" y="1021403"/>
            <a:ext cx="4743855" cy="5688777"/>
          </a:xfrm>
        </p:spPr>
        <p:txBody>
          <a:bodyPr wrap="square" anchor="t">
            <a:normAutofit/>
          </a:bodyPr>
          <a:lstStyle/>
          <a:p>
            <a:pPr marL="0" indent="0" algn="ctr">
              <a:buNone/>
            </a:pPr>
            <a:endParaRPr lang="en-US" altLang="en-US" dirty="0">
              <a:highlight>
                <a:srgbClr val="FFFF00"/>
              </a:highlight>
              <a:hlinkClick r:id="rId3"/>
            </a:endParaRPr>
          </a:p>
          <a:p>
            <a:pPr marL="0" indent="0" algn="ctr">
              <a:buNone/>
            </a:pPr>
            <a:r>
              <a:rPr lang="en-US" altLang="en-US" dirty="0">
                <a:hlinkClick r:id="rId3"/>
              </a:rPr>
              <a:t>Register here. </a:t>
            </a:r>
            <a:endParaRPr lang="en-US" altLang="en-US" dirty="0"/>
          </a:p>
          <a:p>
            <a:endParaRPr lang="en-US" altLang="en-US" b="1" dirty="0"/>
          </a:p>
          <a:p>
            <a:r>
              <a:rPr lang="en-US" altLang="en-US" b="1" dirty="0"/>
              <a:t>Tuesday, June 23, 12:00 – 4:00 PM ET </a:t>
            </a:r>
          </a:p>
          <a:p>
            <a:pPr lvl="1">
              <a:spcBef>
                <a:spcPts val="600"/>
              </a:spcBef>
              <a:spcAft>
                <a:spcPts val="600"/>
              </a:spcAft>
            </a:pPr>
            <a:r>
              <a:rPr lang="en-US" altLang="en-US" dirty="0"/>
              <a:t>Matt Salo, Executive Director, National Association of Medicaid Directors</a:t>
            </a:r>
          </a:p>
          <a:p>
            <a:pPr lvl="1">
              <a:spcBef>
                <a:spcPts val="600"/>
              </a:spcBef>
              <a:spcAft>
                <a:spcPts val="600"/>
              </a:spcAft>
            </a:pPr>
            <a:r>
              <a:rPr lang="en-US" altLang="en-US" dirty="0"/>
              <a:t>Representative David Trone (D-MD)</a:t>
            </a:r>
          </a:p>
          <a:p>
            <a:pPr lvl="1">
              <a:spcBef>
                <a:spcPts val="600"/>
              </a:spcBef>
              <a:spcAft>
                <a:spcPts val="600"/>
              </a:spcAft>
            </a:pPr>
            <a:r>
              <a:rPr lang="en-US" altLang="en-US" dirty="0"/>
              <a:t>Senator John Cornyn (R-TX)</a:t>
            </a:r>
          </a:p>
          <a:p>
            <a:pPr lvl="1">
              <a:spcBef>
                <a:spcPts val="600"/>
              </a:spcBef>
              <a:spcAft>
                <a:spcPts val="600"/>
              </a:spcAft>
            </a:pPr>
            <a:r>
              <a:rPr lang="en-US" altLang="en-US" dirty="0"/>
              <a:t>Breakouts on telehealth, parity and health inequity</a:t>
            </a:r>
          </a:p>
          <a:p>
            <a:pPr marL="0" indent="0">
              <a:buNone/>
            </a:pPr>
            <a:endParaRPr lang="en-US" altLang="en-US" dirty="0"/>
          </a:p>
          <a:p>
            <a:r>
              <a:rPr lang="en-US" altLang="en-US" b="1" dirty="0"/>
              <a:t>Wednesday, June 24 </a:t>
            </a:r>
          </a:p>
          <a:p>
            <a:pPr lvl="1">
              <a:spcBef>
                <a:spcPts val="600"/>
              </a:spcBef>
              <a:spcAft>
                <a:spcPts val="600"/>
              </a:spcAft>
            </a:pPr>
            <a:r>
              <a:rPr lang="en-US" altLang="en-US" dirty="0"/>
              <a:t>Series of digital advocacy events</a:t>
            </a:r>
          </a:p>
          <a:p>
            <a:pPr lvl="1">
              <a:spcBef>
                <a:spcPts val="600"/>
              </a:spcBef>
              <a:spcAft>
                <a:spcPts val="600"/>
              </a:spcAft>
            </a:pPr>
            <a:r>
              <a:rPr lang="en-US" altLang="en-US" dirty="0"/>
              <a:t>Film Screening, Panel 2:00 – 3:30 PM ET</a:t>
            </a:r>
          </a:p>
        </p:txBody>
      </p:sp>
      <p:pic>
        <p:nvPicPr>
          <p:cNvPr id="3" name="Picture 2" descr="A close up of a sign&#10;&#10;Description automatically generated">
            <a:hlinkClick r:id="rId3"/>
            <a:extLst>
              <a:ext uri="{FF2B5EF4-FFF2-40B4-BE49-F238E27FC236}">
                <a16:creationId xmlns:a16="http://schemas.microsoft.com/office/drawing/2014/main" id="{B65DB902-D737-4FEA-B8EC-6F319875C3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58000" cy="6858000"/>
          </a:xfrm>
          <a:prstGeom prst="rect">
            <a:avLst/>
          </a:prstGeom>
        </p:spPr>
      </p:pic>
      <p:sp>
        <p:nvSpPr>
          <p:cNvPr id="11" name="Title 1">
            <a:extLst>
              <a:ext uri="{FF2B5EF4-FFF2-40B4-BE49-F238E27FC236}">
                <a16:creationId xmlns:a16="http://schemas.microsoft.com/office/drawing/2014/main" id="{DAA6548C-AEBB-4ACE-A985-C6B2A01BD5CE}"/>
              </a:ext>
            </a:extLst>
          </p:cNvPr>
          <p:cNvSpPr>
            <a:spLocks noGrp="1"/>
          </p:cNvSpPr>
          <p:nvPr>
            <p:ph type="title"/>
          </p:nvPr>
        </p:nvSpPr>
        <p:spPr>
          <a:xfrm>
            <a:off x="7616755" y="286248"/>
            <a:ext cx="4186136" cy="606818"/>
          </a:xfrm>
        </p:spPr>
        <p:txBody>
          <a:bodyPr wrap="square" anchor="ctr">
            <a:noAutofit/>
          </a:bodyPr>
          <a:lstStyle/>
          <a:p>
            <a:pPr algn="ctr"/>
            <a:r>
              <a:rPr lang="en-US" altLang="en-US" sz="2000" dirty="0"/>
              <a:t>First-ever Hill Day at Home and Virtual Policy Institute</a:t>
            </a:r>
            <a:endParaRPr lang="en-US" altLang="en-US" sz="1800" dirty="0"/>
          </a:p>
        </p:txBody>
      </p:sp>
    </p:spTree>
    <p:extLst>
      <p:ext uri="{BB962C8B-B14F-4D97-AF65-F5344CB8AC3E}">
        <p14:creationId xmlns:p14="http://schemas.microsoft.com/office/powerpoint/2010/main" val="516911998"/>
      </p:ext>
    </p:extLst>
  </p:cSld>
  <p:clrMapOvr>
    <a:masterClrMapping/>
  </p:clrMapOvr>
</p:sld>
</file>

<file path=ppt/theme/theme1.xml><?xml version="1.0" encoding="utf-8"?>
<a:theme xmlns:a="http://schemas.openxmlformats.org/drawingml/2006/main" name="NatCon19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A9FDD036-3E2A-1242-812D-8A35F0311441}" vid="{734BB51C-C0A0-8D43-9825-F4273653B6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525</TotalTime>
  <Words>923</Words>
  <Application>Microsoft Office PowerPoint</Application>
  <PresentationFormat>Widescreen</PresentationFormat>
  <Paragraphs>125</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Open Sans</vt:lpstr>
      <vt:lpstr>NatCon19_PPT_Template</vt:lpstr>
      <vt:lpstr>Corporate Partner, Strategic Partner,  &amp; Affiliate Member Meeting</vt:lpstr>
      <vt:lpstr>To Join the Conversation: Tips and Tricks</vt:lpstr>
      <vt:lpstr>Federal Update from Washington</vt:lpstr>
      <vt:lpstr>Member Survey: Economic Impact of COVID-19 on Behavioral Health Organizations</vt:lpstr>
      <vt:lpstr>Congressional Response Since Shutdown</vt:lpstr>
      <vt:lpstr>COVID-19 Information &amp; Resources Directory</vt:lpstr>
      <vt:lpstr>The Future Crisis Post COVID -19</vt:lpstr>
      <vt:lpstr>Looking to the Future</vt:lpstr>
      <vt:lpstr>First-ever Hill Day at Home and Virtual Policy Institute</vt:lpstr>
      <vt:lpstr>Questions?</vt:lpstr>
      <vt:lpstr>Lessons from the Field: Member Experiences During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Partner, Strategic Partner,  &amp; Affiliate Member Meeting</dc:title>
  <dc:creator>Samantha Holcombe</dc:creator>
  <cp:lastModifiedBy>Neal Comstock</cp:lastModifiedBy>
  <cp:revision>10</cp:revision>
  <dcterms:created xsi:type="dcterms:W3CDTF">2020-06-05T13:56:37Z</dcterms:created>
  <dcterms:modified xsi:type="dcterms:W3CDTF">2020-07-07T22:51:58Z</dcterms:modified>
</cp:coreProperties>
</file>